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91" r:id="rId3"/>
    <p:sldId id="257" r:id="rId4"/>
    <p:sldId id="258" r:id="rId5"/>
    <p:sldId id="259" r:id="rId6"/>
    <p:sldId id="260" r:id="rId7"/>
    <p:sldId id="292" r:id="rId8"/>
    <p:sldId id="300" r:id="rId9"/>
    <p:sldId id="262" r:id="rId10"/>
    <p:sldId id="301" r:id="rId11"/>
    <p:sldId id="263" r:id="rId12"/>
    <p:sldId id="264" r:id="rId13"/>
    <p:sldId id="265" r:id="rId14"/>
    <p:sldId id="293" r:id="rId15"/>
    <p:sldId id="269" r:id="rId16"/>
    <p:sldId id="270" r:id="rId17"/>
    <p:sldId id="271" r:id="rId18"/>
    <p:sldId id="294" r:id="rId19"/>
    <p:sldId id="282" r:id="rId20"/>
    <p:sldId id="283" r:id="rId21"/>
    <p:sldId id="295" r:id="rId22"/>
    <p:sldId id="272" r:id="rId23"/>
    <p:sldId id="273" r:id="rId24"/>
    <p:sldId id="274" r:id="rId25"/>
    <p:sldId id="275" r:id="rId26"/>
    <p:sldId id="297" r:id="rId27"/>
    <p:sldId id="286" r:id="rId28"/>
    <p:sldId id="287" r:id="rId29"/>
    <p:sldId id="285" r:id="rId30"/>
    <p:sldId id="298" r:id="rId31"/>
    <p:sldId id="288" r:id="rId32"/>
    <p:sldId id="289" r:id="rId33"/>
    <p:sldId id="290" r:id="rId34"/>
    <p:sldId id="296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7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96317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86402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96658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2637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941406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94418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36757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17010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1778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35428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1862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48078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1238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89730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5885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29915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6464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117692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Java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Metody/Funkcje, Tablice, Konwersja/rzutowanie, Zasięg zmiennych,</a:t>
            </a:r>
          </a:p>
          <a:p>
            <a:r>
              <a:rPr lang="pl-PL" dirty="0" smtClean="0"/>
              <a:t>Zapis i odczyt plików.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1890231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26074"/>
            <a:ext cx="1766763" cy="680815"/>
          </a:xfrm>
        </p:spPr>
        <p:txBody>
          <a:bodyPr/>
          <a:lstStyle/>
          <a:p>
            <a:r>
              <a:rPr lang="pl-PL" dirty="0" smtClean="0"/>
              <a:t>Tablice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242131" y="1963574"/>
            <a:ext cx="7801013" cy="488089"/>
          </a:xfrm>
        </p:spPr>
        <p:txBody>
          <a:bodyPr/>
          <a:lstStyle/>
          <a:p>
            <a:pPr marL="0" indent="0">
              <a:buNone/>
            </a:pPr>
            <a:r>
              <a:rPr lang="pl-PL" dirty="0" smtClean="0"/>
              <a:t>„Przegródki” będziemy nazywać </a:t>
            </a:r>
            <a:r>
              <a:rPr lang="pl-PL" i="1" dirty="0" smtClean="0"/>
              <a:t>komórkami</a:t>
            </a:r>
            <a:r>
              <a:rPr lang="pl-PL" dirty="0" smtClean="0"/>
              <a:t> a numery </a:t>
            </a:r>
            <a:r>
              <a:rPr lang="pl-PL" i="1" dirty="0" smtClean="0"/>
              <a:t>indeksami</a:t>
            </a:r>
            <a:r>
              <a:rPr lang="pl-PL" i="1" dirty="0"/>
              <a:t>:</a:t>
            </a:r>
            <a:endParaRPr lang="pl-PL" dirty="0" smtClean="0"/>
          </a:p>
        </p:txBody>
      </p:sp>
      <p:sp>
        <p:nvSpPr>
          <p:cNvPr id="6" name="Prostokąt 5"/>
          <p:cNvSpPr/>
          <p:nvPr/>
        </p:nvSpPr>
        <p:spPr>
          <a:xfrm>
            <a:off x="242131" y="632825"/>
            <a:ext cx="73636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 smtClean="0"/>
              <a:t>Tablicę </a:t>
            </a:r>
            <a:r>
              <a:rPr lang="pl-PL" sz="2000" dirty="0"/>
              <a:t>można sobie wyobrazić jako półkę z ponumerowanymi przegródkami w których można umieszczać elementy.</a:t>
            </a:r>
          </a:p>
        </p:txBody>
      </p:sp>
      <p:sp>
        <p:nvSpPr>
          <p:cNvPr id="8" name="Prostokąt 7"/>
          <p:cNvSpPr/>
          <p:nvPr/>
        </p:nvSpPr>
        <p:spPr>
          <a:xfrm>
            <a:off x="450079" y="522299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l-PL" dirty="0"/>
              <a:t>Numer pierwszego indeksu = 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l-PL" dirty="0"/>
              <a:t>Numer ostatniego indeksu jest o jeden mniejszy niż liczba elementów w tablicy.</a:t>
            </a:r>
          </a:p>
        </p:txBody>
      </p:sp>
      <p:sp>
        <p:nvSpPr>
          <p:cNvPr id="9" name="Prostokąt 8"/>
          <p:cNvSpPr/>
          <p:nvPr/>
        </p:nvSpPr>
        <p:spPr>
          <a:xfrm>
            <a:off x="1931350" y="3429110"/>
            <a:ext cx="470019" cy="385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0</a:t>
            </a:r>
            <a:endParaRPr lang="pl-PL" dirty="0"/>
          </a:p>
        </p:txBody>
      </p:sp>
      <p:sp>
        <p:nvSpPr>
          <p:cNvPr id="10" name="Prostokąt 9"/>
          <p:cNvSpPr/>
          <p:nvPr/>
        </p:nvSpPr>
        <p:spPr>
          <a:xfrm>
            <a:off x="1931350" y="3814588"/>
            <a:ext cx="470019" cy="38547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/>
          <p:cNvSpPr/>
          <p:nvPr/>
        </p:nvSpPr>
        <p:spPr>
          <a:xfrm>
            <a:off x="2401369" y="3429110"/>
            <a:ext cx="470019" cy="385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1</a:t>
            </a:r>
          </a:p>
        </p:txBody>
      </p:sp>
      <p:sp>
        <p:nvSpPr>
          <p:cNvPr id="12" name="Prostokąt 11"/>
          <p:cNvSpPr/>
          <p:nvPr/>
        </p:nvSpPr>
        <p:spPr>
          <a:xfrm>
            <a:off x="2401369" y="3814588"/>
            <a:ext cx="470019" cy="38547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/>
          <p:cNvSpPr/>
          <p:nvPr/>
        </p:nvSpPr>
        <p:spPr>
          <a:xfrm>
            <a:off x="2871388" y="3429110"/>
            <a:ext cx="470019" cy="385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2</a:t>
            </a:r>
          </a:p>
        </p:txBody>
      </p:sp>
      <p:sp>
        <p:nvSpPr>
          <p:cNvPr id="14" name="Prostokąt 13"/>
          <p:cNvSpPr/>
          <p:nvPr/>
        </p:nvSpPr>
        <p:spPr>
          <a:xfrm>
            <a:off x="2871388" y="3814588"/>
            <a:ext cx="470019" cy="38547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/>
          <p:cNvSpPr/>
          <p:nvPr/>
        </p:nvSpPr>
        <p:spPr>
          <a:xfrm>
            <a:off x="3341407" y="3429110"/>
            <a:ext cx="470019" cy="385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3</a:t>
            </a:r>
          </a:p>
        </p:txBody>
      </p:sp>
      <p:sp>
        <p:nvSpPr>
          <p:cNvPr id="16" name="Prostokąt 15"/>
          <p:cNvSpPr/>
          <p:nvPr/>
        </p:nvSpPr>
        <p:spPr>
          <a:xfrm>
            <a:off x="3341407" y="3814588"/>
            <a:ext cx="470019" cy="38547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/>
          <p:cNvSpPr/>
          <p:nvPr/>
        </p:nvSpPr>
        <p:spPr>
          <a:xfrm>
            <a:off x="3811426" y="3429110"/>
            <a:ext cx="470019" cy="385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4</a:t>
            </a:r>
            <a:endParaRPr lang="pl-PL" dirty="0"/>
          </a:p>
        </p:txBody>
      </p:sp>
      <p:sp>
        <p:nvSpPr>
          <p:cNvPr id="18" name="Prostokąt 17"/>
          <p:cNvSpPr/>
          <p:nvPr/>
        </p:nvSpPr>
        <p:spPr>
          <a:xfrm>
            <a:off x="3811426" y="3814588"/>
            <a:ext cx="470019" cy="38547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rostokąt 18"/>
          <p:cNvSpPr/>
          <p:nvPr/>
        </p:nvSpPr>
        <p:spPr>
          <a:xfrm>
            <a:off x="4281445" y="3429110"/>
            <a:ext cx="470019" cy="385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5</a:t>
            </a:r>
            <a:endParaRPr lang="pl-PL" dirty="0"/>
          </a:p>
        </p:txBody>
      </p:sp>
      <p:sp>
        <p:nvSpPr>
          <p:cNvPr id="20" name="Prostokąt 19"/>
          <p:cNvSpPr/>
          <p:nvPr/>
        </p:nvSpPr>
        <p:spPr>
          <a:xfrm>
            <a:off x="4281445" y="3814588"/>
            <a:ext cx="470019" cy="38547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Prostokąt 20"/>
          <p:cNvSpPr/>
          <p:nvPr/>
        </p:nvSpPr>
        <p:spPr>
          <a:xfrm>
            <a:off x="4751464" y="3429110"/>
            <a:ext cx="470019" cy="385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6</a:t>
            </a:r>
            <a:endParaRPr lang="pl-PL" dirty="0"/>
          </a:p>
        </p:txBody>
      </p:sp>
      <p:sp>
        <p:nvSpPr>
          <p:cNvPr id="22" name="Prostokąt 21"/>
          <p:cNvSpPr/>
          <p:nvPr/>
        </p:nvSpPr>
        <p:spPr>
          <a:xfrm>
            <a:off x="4751464" y="3814588"/>
            <a:ext cx="470019" cy="38547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Prostokąt 22"/>
          <p:cNvSpPr/>
          <p:nvPr/>
        </p:nvSpPr>
        <p:spPr>
          <a:xfrm>
            <a:off x="5221483" y="3429110"/>
            <a:ext cx="470019" cy="385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7</a:t>
            </a:r>
            <a:endParaRPr lang="pl-PL" dirty="0"/>
          </a:p>
        </p:txBody>
      </p:sp>
      <p:sp>
        <p:nvSpPr>
          <p:cNvPr id="24" name="Prostokąt 23"/>
          <p:cNvSpPr/>
          <p:nvPr/>
        </p:nvSpPr>
        <p:spPr>
          <a:xfrm>
            <a:off x="5221483" y="3814588"/>
            <a:ext cx="470019" cy="38547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Prostokąt 24"/>
          <p:cNvSpPr/>
          <p:nvPr/>
        </p:nvSpPr>
        <p:spPr>
          <a:xfrm>
            <a:off x="5691502" y="3429110"/>
            <a:ext cx="470019" cy="385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8</a:t>
            </a:r>
          </a:p>
        </p:txBody>
      </p:sp>
      <p:sp>
        <p:nvSpPr>
          <p:cNvPr id="26" name="Prostokąt 25"/>
          <p:cNvSpPr/>
          <p:nvPr/>
        </p:nvSpPr>
        <p:spPr>
          <a:xfrm>
            <a:off x="5691502" y="3814588"/>
            <a:ext cx="470019" cy="38547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Prostokąt 26"/>
          <p:cNvSpPr/>
          <p:nvPr/>
        </p:nvSpPr>
        <p:spPr>
          <a:xfrm>
            <a:off x="6161521" y="3429110"/>
            <a:ext cx="470019" cy="385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9</a:t>
            </a:r>
          </a:p>
        </p:txBody>
      </p:sp>
      <p:sp>
        <p:nvSpPr>
          <p:cNvPr id="28" name="Prostokąt 27"/>
          <p:cNvSpPr/>
          <p:nvPr/>
        </p:nvSpPr>
        <p:spPr>
          <a:xfrm>
            <a:off x="6161521" y="3814588"/>
            <a:ext cx="470019" cy="38547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9" name="Objaśnienie prostokątne zaokrąglone 28"/>
          <p:cNvSpPr/>
          <p:nvPr/>
        </p:nvSpPr>
        <p:spPr>
          <a:xfrm>
            <a:off x="2448373" y="2703637"/>
            <a:ext cx="3666144" cy="339994"/>
          </a:xfrm>
          <a:prstGeom prst="wedgeRoundRectCallout">
            <a:avLst>
              <a:gd name="adj1" fmla="val 1315"/>
              <a:gd name="adj2" fmla="val 176847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smtClean="0"/>
              <a:t>Indeksy (numery) komórek tablicy</a:t>
            </a:r>
            <a:endParaRPr lang="pl-PL" sz="1600" dirty="0"/>
          </a:p>
        </p:txBody>
      </p:sp>
      <p:sp>
        <p:nvSpPr>
          <p:cNvPr id="30" name="Objaśnienie prostokątne zaokrąglone 29"/>
          <p:cNvSpPr/>
          <p:nvPr/>
        </p:nvSpPr>
        <p:spPr>
          <a:xfrm>
            <a:off x="2309565" y="4541535"/>
            <a:ext cx="3666144" cy="339994"/>
          </a:xfrm>
          <a:prstGeom prst="wedgeRoundRectCallout">
            <a:avLst>
              <a:gd name="adj1" fmla="val -2648"/>
              <a:gd name="adj2" fmla="val -170018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smtClean="0"/>
              <a:t>Komórki tablicy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xmlns="" val="1198979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26074"/>
            <a:ext cx="1766763" cy="680815"/>
          </a:xfrm>
        </p:spPr>
        <p:txBody>
          <a:bodyPr/>
          <a:lstStyle/>
          <a:p>
            <a:r>
              <a:rPr lang="pl-PL" dirty="0" smtClean="0"/>
              <a:t>Tablice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15420" y="887785"/>
            <a:ext cx="8626030" cy="684642"/>
          </a:xfrm>
        </p:spPr>
        <p:txBody>
          <a:bodyPr/>
          <a:lstStyle/>
          <a:p>
            <a:pPr marL="0" indent="0">
              <a:buNone/>
            </a:pPr>
            <a:r>
              <a:rPr lang="pl-PL" dirty="0" smtClean="0"/>
              <a:t>Jeśli od razu wiadomo jakie elementy mają znaleźć się w tablicy można połączyć deklaracje z inicjalizacją i wypełnianiem tablicy, na przykład tak:</a:t>
            </a:r>
          </a:p>
        </p:txBody>
      </p:sp>
      <p:sp>
        <p:nvSpPr>
          <p:cNvPr id="8" name="Prostokąt 7"/>
          <p:cNvSpPr/>
          <p:nvPr/>
        </p:nvSpPr>
        <p:spPr>
          <a:xfrm>
            <a:off x="484261" y="1673644"/>
            <a:ext cx="6172914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l-PL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double</a:t>
            </a:r>
            <a:r>
              <a:rPr lang="pl-PL" b="1" dirty="0">
                <a:latin typeface="Consolas" panose="020B0609020204030204" pitchFamily="49" charset="0"/>
              </a:rPr>
              <a:t>[] </a:t>
            </a:r>
            <a:r>
              <a:rPr lang="pl-PL" b="1" dirty="0" err="1" smtClean="0">
                <a:latin typeface="Consolas" panose="020B0609020204030204" pitchFamily="49" charset="0"/>
              </a:rPr>
              <a:t>positionX</a:t>
            </a:r>
            <a:r>
              <a:rPr lang="pl-PL" b="1" dirty="0" smtClean="0">
                <a:latin typeface="Consolas" panose="020B0609020204030204" pitchFamily="49" charset="0"/>
              </a:rPr>
              <a:t> </a:t>
            </a:r>
            <a:r>
              <a:rPr lang="pl-PL" b="1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pl-PL" b="1" dirty="0">
                <a:latin typeface="Consolas" panose="020B0609020204030204" pitchFamily="49" charset="0"/>
              </a:rPr>
              <a:t> </a:t>
            </a:r>
            <a:r>
              <a:rPr lang="pl-PL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pl-PL" b="1" dirty="0">
                <a:latin typeface="Consolas" panose="020B0609020204030204" pitchFamily="49" charset="0"/>
              </a:rPr>
              <a:t>2.1</a:t>
            </a:r>
            <a:r>
              <a:rPr lang="pl-PL" b="1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pl-PL" b="1" dirty="0">
                <a:latin typeface="Consolas" panose="020B0609020204030204" pitchFamily="49" charset="0"/>
              </a:rPr>
              <a:t> 4.0</a:t>
            </a:r>
            <a:r>
              <a:rPr lang="pl-PL" b="1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pl-PL" b="1" dirty="0">
                <a:latin typeface="Consolas" panose="020B0609020204030204" pitchFamily="49" charset="0"/>
              </a:rPr>
              <a:t> 3.1</a:t>
            </a:r>
            <a:r>
              <a:rPr lang="pl-PL" b="1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pl-PL" b="1" dirty="0">
                <a:latin typeface="Consolas" panose="020B0609020204030204" pitchFamily="49" charset="0"/>
              </a:rPr>
              <a:t> 3.0</a:t>
            </a:r>
            <a:r>
              <a:rPr lang="pl-PL" b="1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pl-PL" b="1" dirty="0">
                <a:latin typeface="Consolas" panose="020B0609020204030204" pitchFamily="49" charset="0"/>
              </a:rPr>
              <a:t> </a:t>
            </a:r>
            <a:r>
              <a:rPr lang="pl-PL" b="1" dirty="0" smtClean="0">
                <a:latin typeface="Consolas" panose="020B0609020204030204" pitchFamily="49" charset="0"/>
              </a:rPr>
              <a:t>2.8</a:t>
            </a:r>
            <a:r>
              <a:rPr lang="pl-PL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pl-PL" b="1" dirty="0" smtClean="0">
                <a:latin typeface="Consolas" panose="020B0609020204030204" pitchFamily="49" charset="0"/>
              </a:rPr>
              <a:t>;</a:t>
            </a:r>
            <a:endParaRPr lang="pl-PL" b="1" dirty="0">
              <a:latin typeface="Consolas" panose="020B0609020204030204" pitchFamily="49" charset="0"/>
            </a:endParaRPr>
          </a:p>
        </p:txBody>
      </p:sp>
      <p:sp>
        <p:nvSpPr>
          <p:cNvPr id="9" name="Prostokąt 8"/>
          <p:cNvSpPr/>
          <p:nvPr/>
        </p:nvSpPr>
        <p:spPr>
          <a:xfrm>
            <a:off x="484259" y="2680967"/>
            <a:ext cx="79760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W takim przypadku tworzona jest tablica </a:t>
            </a:r>
            <a:r>
              <a:rPr lang="pl-PL" dirty="0" smtClean="0"/>
              <a:t>5-el</a:t>
            </a:r>
            <a:r>
              <a:rPr lang="pl-PL" dirty="0"/>
              <a:t>. i od razu zostaje wypełniona podanymi wartościami.</a:t>
            </a:r>
          </a:p>
        </p:txBody>
      </p:sp>
      <p:sp>
        <p:nvSpPr>
          <p:cNvPr id="10" name="Prostokąt 9"/>
          <p:cNvSpPr/>
          <p:nvPr/>
        </p:nvSpPr>
        <p:spPr>
          <a:xfrm>
            <a:off x="484258" y="3965289"/>
            <a:ext cx="7976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/>
              <a:t>Tak więc dla powyższej tablicy, metoda </a:t>
            </a:r>
            <a:r>
              <a:rPr lang="pl-PL" b="1" dirty="0" smtClean="0">
                <a:solidFill>
                  <a:srgbClr val="FFC000"/>
                </a:solidFill>
              </a:rPr>
              <a:t>.</a:t>
            </a:r>
            <a:r>
              <a:rPr lang="pl-PL" b="1" dirty="0" err="1" smtClean="0">
                <a:solidFill>
                  <a:srgbClr val="FFC000"/>
                </a:solidFill>
              </a:rPr>
              <a:t>length</a:t>
            </a:r>
            <a:r>
              <a:rPr lang="pl-PL" b="1" dirty="0" smtClean="0">
                <a:solidFill>
                  <a:srgbClr val="FFC000"/>
                </a:solidFill>
              </a:rPr>
              <a:t>() </a:t>
            </a:r>
            <a:r>
              <a:rPr lang="pl-PL" dirty="0" smtClean="0"/>
              <a:t>zwróci wartość 5.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1329572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-65518"/>
            <a:ext cx="1681305" cy="629540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Tablice</a:t>
            </a:r>
            <a:endParaRPr lang="pl-PL" dirty="0"/>
          </a:p>
        </p:txBody>
      </p:sp>
      <p:sp>
        <p:nvSpPr>
          <p:cNvPr id="6" name="Symbol zastępczy tekstu 5"/>
          <p:cNvSpPr>
            <a:spLocks noGrp="1"/>
          </p:cNvSpPr>
          <p:nvPr>
            <p:ph type="body" idx="1"/>
          </p:nvPr>
        </p:nvSpPr>
        <p:spPr>
          <a:xfrm>
            <a:off x="1403647" y="22991"/>
            <a:ext cx="5099703" cy="452521"/>
          </a:xfrm>
        </p:spPr>
        <p:txBody>
          <a:bodyPr/>
          <a:lstStyle/>
          <a:p>
            <a:r>
              <a:rPr lang="pl-PL" dirty="0" smtClean="0"/>
              <a:t>- Odwołania do elementów tablicy</a:t>
            </a:r>
            <a:endParaRPr lang="pl-PL" dirty="0"/>
          </a:p>
        </p:txBody>
      </p:sp>
      <p:sp>
        <p:nvSpPr>
          <p:cNvPr id="7" name="Symbol zastępczy zawartości 6"/>
          <p:cNvSpPr>
            <a:spLocks noGrp="1"/>
          </p:cNvSpPr>
          <p:nvPr>
            <p:ph sz="half" idx="2"/>
          </p:nvPr>
        </p:nvSpPr>
        <p:spPr>
          <a:xfrm>
            <a:off x="1403647" y="4952922"/>
            <a:ext cx="7193421" cy="5163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000" b="1" dirty="0" smtClean="0">
                <a:solidFill>
                  <a:schemeClr val="accent1"/>
                </a:solidFill>
                <a:latin typeface="Century Gothic (Tekst podstawowy)"/>
              </a:rPr>
              <a:t>Dlaczego wyświetlając 3 element podajemy </a:t>
            </a:r>
            <a:r>
              <a:rPr lang="pl-PL" sz="2000" b="1" dirty="0" err="1" smtClean="0">
                <a:solidFill>
                  <a:schemeClr val="accent1"/>
                </a:solidFill>
                <a:latin typeface="Century Gothic (Tekst podstawowy)"/>
              </a:rPr>
              <a:t>index</a:t>
            </a:r>
            <a:r>
              <a:rPr lang="pl-PL" sz="2000" b="1" dirty="0" smtClean="0">
                <a:solidFill>
                  <a:schemeClr val="accent1"/>
                </a:solidFill>
                <a:latin typeface="Century Gothic (Tekst podstawowy)"/>
              </a:rPr>
              <a:t> = 2 ? </a:t>
            </a:r>
            <a:endParaRPr lang="pl-PL" sz="20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Prostokąt 2"/>
          <p:cNvSpPr/>
          <p:nvPr/>
        </p:nvSpPr>
        <p:spPr>
          <a:xfrm>
            <a:off x="133884" y="916901"/>
            <a:ext cx="61643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Odwołanie się do elementu tablicy wygląda w ten sposób:</a:t>
            </a:r>
          </a:p>
        </p:txBody>
      </p:sp>
      <p:sp>
        <p:nvSpPr>
          <p:cNvPr id="4" name="Prostokąt 3"/>
          <p:cNvSpPr/>
          <p:nvPr/>
        </p:nvSpPr>
        <p:spPr>
          <a:xfrm>
            <a:off x="683487" y="1496789"/>
            <a:ext cx="2393604" cy="46166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pl-PL" sz="2400" dirty="0" err="1" smtClean="0">
                <a:latin typeface="Consolas" panose="020B0609020204030204" pitchFamily="49" charset="0"/>
              </a:rPr>
              <a:t>table</a:t>
            </a:r>
            <a:r>
              <a:rPr lang="pl-PL" sz="2400" dirty="0" smtClean="0">
                <a:latin typeface="Consolas" panose="020B0609020204030204" pitchFamily="49" charset="0"/>
              </a:rPr>
              <a:t>[</a:t>
            </a:r>
            <a:r>
              <a:rPr lang="pl-PL" sz="2400" dirty="0" err="1" smtClean="0">
                <a:latin typeface="Consolas" panose="020B0609020204030204" pitchFamily="49" charset="0"/>
              </a:rPr>
              <a:t>index</a:t>
            </a:r>
            <a:r>
              <a:rPr lang="pl-PL" sz="2400" dirty="0" smtClean="0">
                <a:latin typeface="Consolas" panose="020B0609020204030204" pitchFamily="49" charset="0"/>
              </a:rPr>
              <a:t>];</a:t>
            </a:r>
            <a:endParaRPr lang="pl-PL" sz="2400" dirty="0">
              <a:latin typeface="Consolas" panose="020B0609020204030204" pitchFamily="49" charset="0"/>
            </a:endParaRPr>
          </a:p>
        </p:txBody>
      </p:sp>
      <p:sp>
        <p:nvSpPr>
          <p:cNvPr id="5" name="Prostokąt 4"/>
          <p:cNvSpPr/>
          <p:nvPr/>
        </p:nvSpPr>
        <p:spPr>
          <a:xfrm>
            <a:off x="133884" y="262551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 smtClean="0"/>
              <a:t>Jeżeli chcemy wyświetlić </a:t>
            </a:r>
            <a:r>
              <a:rPr lang="pl-PL" dirty="0"/>
              <a:t>np. </a:t>
            </a:r>
            <a:r>
              <a:rPr lang="pl-PL" dirty="0" smtClean="0"/>
              <a:t>zawartość 3 komórki można zrobić to tak:</a:t>
            </a:r>
            <a:endParaRPr lang="pl-PL" dirty="0"/>
          </a:p>
        </p:txBody>
      </p:sp>
      <p:sp>
        <p:nvSpPr>
          <p:cNvPr id="8" name="Prostokąt 7"/>
          <p:cNvSpPr/>
          <p:nvPr/>
        </p:nvSpPr>
        <p:spPr>
          <a:xfrm>
            <a:off x="683487" y="3482406"/>
            <a:ext cx="3857146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pl-PL" b="1" dirty="0" err="1" smtClean="0">
                <a:latin typeface="Consolas" panose="020B0609020204030204" pitchFamily="49" charset="0"/>
              </a:rPr>
              <a:t>System.</a:t>
            </a:r>
            <a:r>
              <a:rPr lang="pl-PL" b="1" i="1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out</a:t>
            </a:r>
            <a:r>
              <a:rPr lang="pl-PL" b="1" dirty="0" err="1" smtClean="0">
                <a:latin typeface="Consolas" panose="020B0609020204030204" pitchFamily="49" charset="0"/>
              </a:rPr>
              <a:t>.print</a:t>
            </a:r>
            <a:r>
              <a:rPr lang="pl-PL" b="1" dirty="0" smtClean="0">
                <a:latin typeface="Consolas" panose="020B0609020204030204" pitchFamily="49" charset="0"/>
              </a:rPr>
              <a:t>(tablica[</a:t>
            </a:r>
            <a:r>
              <a:rPr lang="pl-PL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2</a:t>
            </a:r>
            <a:r>
              <a:rPr lang="pl-PL" b="1" dirty="0">
                <a:latin typeface="Consolas" panose="020B0609020204030204" pitchFamily="49" charset="0"/>
              </a:rPr>
              <a:t>]);</a:t>
            </a:r>
            <a:endParaRPr lang="pl-PL" b="1" dirty="0">
              <a:latin typeface="Century Gothic (Tekst podstawowy)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95832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758217" cy="680815"/>
          </a:xfrm>
        </p:spPr>
        <p:txBody>
          <a:bodyPr/>
          <a:lstStyle/>
          <a:p>
            <a:r>
              <a:rPr lang="pl-PL" dirty="0" smtClean="0"/>
              <a:t>Tablice</a:t>
            </a:r>
            <a:endParaRPr lang="pl-PL" dirty="0"/>
          </a:p>
        </p:txBody>
      </p:sp>
      <p:sp>
        <p:nvSpPr>
          <p:cNvPr id="8" name="Symbol zastępczy tekstu 7"/>
          <p:cNvSpPr>
            <a:spLocks noGrp="1"/>
          </p:cNvSpPr>
          <p:nvPr>
            <p:ph type="body" idx="1"/>
          </p:nvPr>
        </p:nvSpPr>
        <p:spPr>
          <a:xfrm>
            <a:off x="1480560" y="107710"/>
            <a:ext cx="7065236" cy="465394"/>
          </a:xfrm>
        </p:spPr>
        <p:txBody>
          <a:bodyPr/>
          <a:lstStyle/>
          <a:p>
            <a:pPr algn="ctr"/>
            <a:r>
              <a:rPr lang="pl-PL" dirty="0" smtClean="0"/>
              <a:t>- Umieszczanie (dodawanie) elementów </a:t>
            </a:r>
            <a:r>
              <a:rPr lang="pl-PL" dirty="0"/>
              <a:t>w </a:t>
            </a:r>
            <a:r>
              <a:rPr lang="pl-PL" dirty="0" smtClean="0"/>
              <a:t>tablicy</a:t>
            </a:r>
            <a:endParaRPr lang="pl-PL" dirty="0"/>
          </a:p>
        </p:txBody>
      </p:sp>
      <p:sp>
        <p:nvSpPr>
          <p:cNvPr id="9" name="Symbol zastępczy zawartości 8"/>
          <p:cNvSpPr>
            <a:spLocks noGrp="1"/>
          </p:cNvSpPr>
          <p:nvPr>
            <p:ph sz="half" idx="2"/>
          </p:nvPr>
        </p:nvSpPr>
        <p:spPr>
          <a:xfrm>
            <a:off x="467170" y="2844907"/>
            <a:ext cx="6096000" cy="781308"/>
          </a:xfrm>
        </p:spPr>
        <p:txBody>
          <a:bodyPr>
            <a:normAutofit/>
          </a:bodyPr>
          <a:lstStyle/>
          <a:p>
            <a:r>
              <a:rPr lang="pl-PL" dirty="0" smtClean="0"/>
              <a:t>nie </a:t>
            </a:r>
            <a:r>
              <a:rPr lang="pl-PL" dirty="0"/>
              <a:t>trzeba od razu wypełniać całej tablicy, </a:t>
            </a:r>
            <a:endParaRPr lang="pl-PL" dirty="0" smtClean="0"/>
          </a:p>
          <a:p>
            <a:r>
              <a:rPr lang="pl-PL" dirty="0" smtClean="0"/>
              <a:t>nie </a:t>
            </a:r>
            <a:r>
              <a:rPr lang="pl-PL" dirty="0"/>
              <a:t>trzeba też dodawać elementów po kolei. </a:t>
            </a:r>
            <a:endParaRPr lang="pl-PL" dirty="0">
              <a:latin typeface="Consolas" panose="020B0609020204030204" pitchFamily="49" charset="0"/>
            </a:endParaRPr>
          </a:p>
        </p:txBody>
      </p:sp>
      <p:sp>
        <p:nvSpPr>
          <p:cNvPr id="2" name="Prostokąt 1"/>
          <p:cNvSpPr/>
          <p:nvPr/>
        </p:nvSpPr>
        <p:spPr>
          <a:xfrm>
            <a:off x="467170" y="1114221"/>
            <a:ext cx="6096000" cy="14773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pl-PL" b="1" dirty="0" smtClean="0">
                <a:latin typeface="Consolas" panose="020B0609020204030204" pitchFamily="49" charset="0"/>
              </a:rPr>
              <a:t>String[] </a:t>
            </a:r>
            <a:r>
              <a:rPr lang="pl-PL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n</a:t>
            </a:r>
            <a:r>
              <a:rPr lang="pl-PL" b="1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ames</a:t>
            </a:r>
            <a:r>
              <a:rPr lang="pl-PL" b="1" dirty="0" smtClean="0">
                <a:latin typeface="Consolas" panose="020B0609020204030204" pitchFamily="49" charset="0"/>
              </a:rPr>
              <a:t> = </a:t>
            </a:r>
            <a:r>
              <a:rPr lang="pl-PL" b="1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new</a:t>
            </a:r>
            <a:r>
              <a:rPr lang="pl-PL" b="1" dirty="0" smtClean="0">
                <a:latin typeface="Consolas" panose="020B0609020204030204" pitchFamily="49" charset="0"/>
              </a:rPr>
              <a:t> String[8];</a:t>
            </a:r>
            <a:br>
              <a:rPr lang="pl-PL" b="1" dirty="0" smtClean="0">
                <a:latin typeface="Consolas" panose="020B0609020204030204" pitchFamily="49" charset="0"/>
              </a:rPr>
            </a:br>
            <a:r>
              <a:rPr lang="pl-PL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names</a:t>
            </a:r>
            <a:r>
              <a:rPr lang="pl-PL" b="1" dirty="0" smtClean="0">
                <a:latin typeface="Consolas" panose="020B0609020204030204" pitchFamily="49" charset="0"/>
              </a:rPr>
              <a:t>[0</a:t>
            </a:r>
            <a:r>
              <a:rPr lang="pl-PL" b="1" dirty="0">
                <a:latin typeface="Consolas" panose="020B0609020204030204" pitchFamily="49" charset="0"/>
              </a:rPr>
              <a:t>] = </a:t>
            </a:r>
            <a:r>
              <a:rPr lang="pl-PL" b="1" dirty="0" smtClean="0">
                <a:latin typeface="Consolas" panose="020B0609020204030204" pitchFamily="49" charset="0"/>
              </a:rPr>
              <a:t>„Marian";</a:t>
            </a:r>
            <a:r>
              <a:rPr lang="pl-PL" b="1" dirty="0">
                <a:latin typeface="Consolas" panose="020B0609020204030204" pitchFamily="49" charset="0"/>
              </a:rPr>
              <a:t/>
            </a:r>
            <a:br>
              <a:rPr lang="pl-PL" b="1" dirty="0">
                <a:latin typeface="Consolas" panose="020B0609020204030204" pitchFamily="49" charset="0"/>
              </a:rPr>
            </a:br>
            <a:r>
              <a:rPr lang="pl-PL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names</a:t>
            </a:r>
            <a:r>
              <a:rPr lang="pl-PL" b="1" dirty="0" smtClean="0">
                <a:latin typeface="Consolas" panose="020B0609020204030204" pitchFamily="49" charset="0"/>
              </a:rPr>
              <a:t>[3</a:t>
            </a:r>
            <a:r>
              <a:rPr lang="pl-PL" b="1" dirty="0">
                <a:latin typeface="Consolas" panose="020B0609020204030204" pitchFamily="49" charset="0"/>
              </a:rPr>
              <a:t>] = </a:t>
            </a:r>
            <a:r>
              <a:rPr lang="pl-PL" b="1" dirty="0" smtClean="0">
                <a:latin typeface="Consolas" panose="020B0609020204030204" pitchFamily="49" charset="0"/>
              </a:rPr>
              <a:t>„Janina";</a:t>
            </a:r>
            <a:r>
              <a:rPr lang="pl-PL" b="1" dirty="0">
                <a:latin typeface="Consolas" panose="020B0609020204030204" pitchFamily="49" charset="0"/>
              </a:rPr>
              <a:t/>
            </a:r>
            <a:br>
              <a:rPr lang="pl-PL" b="1" dirty="0">
                <a:latin typeface="Consolas" panose="020B0609020204030204" pitchFamily="49" charset="0"/>
              </a:rPr>
            </a:br>
            <a:r>
              <a:rPr lang="pl-PL" b="1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names</a:t>
            </a:r>
            <a:r>
              <a:rPr lang="pl-PL" b="1" dirty="0" smtClean="0">
                <a:latin typeface="Consolas" panose="020B0609020204030204" pitchFamily="49" charset="0"/>
              </a:rPr>
              <a:t>[6</a:t>
            </a:r>
            <a:r>
              <a:rPr lang="pl-PL" b="1" dirty="0">
                <a:latin typeface="Consolas" panose="020B0609020204030204" pitchFamily="49" charset="0"/>
              </a:rPr>
              <a:t>] = </a:t>
            </a:r>
            <a:r>
              <a:rPr lang="pl-PL" b="1" dirty="0" smtClean="0">
                <a:latin typeface="Consolas" panose="020B0609020204030204" pitchFamily="49" charset="0"/>
              </a:rPr>
              <a:t>„Jan";</a:t>
            </a:r>
            <a:r>
              <a:rPr lang="pl-PL" b="1" dirty="0">
                <a:latin typeface="Consolas" panose="020B0609020204030204" pitchFamily="49" charset="0"/>
              </a:rPr>
              <a:t/>
            </a:r>
            <a:br>
              <a:rPr lang="pl-PL" b="1" dirty="0">
                <a:latin typeface="Consolas" panose="020B0609020204030204" pitchFamily="49" charset="0"/>
              </a:rPr>
            </a:br>
            <a:r>
              <a:rPr lang="pl-PL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names</a:t>
            </a:r>
            <a:r>
              <a:rPr lang="pl-PL" b="1" dirty="0" smtClean="0">
                <a:latin typeface="Consolas" panose="020B0609020204030204" pitchFamily="49" charset="0"/>
              </a:rPr>
              <a:t>[2</a:t>
            </a:r>
            <a:r>
              <a:rPr lang="pl-PL" b="1" dirty="0">
                <a:latin typeface="Consolas" panose="020B0609020204030204" pitchFamily="49" charset="0"/>
              </a:rPr>
              <a:t>] = </a:t>
            </a:r>
            <a:r>
              <a:rPr lang="pl-PL" b="1" dirty="0" smtClean="0">
                <a:latin typeface="Consolas" panose="020B0609020204030204" pitchFamily="49" charset="0"/>
              </a:rPr>
              <a:t>„Konstantynopolitaneczka";</a:t>
            </a:r>
            <a:endParaRPr lang="pl-PL" b="1" dirty="0">
              <a:latin typeface="Consolas" panose="020B0609020204030204" pitchFamily="49" charset="0"/>
            </a:endParaRPr>
          </a:p>
        </p:txBody>
      </p:sp>
      <p:sp>
        <p:nvSpPr>
          <p:cNvPr id="3" name="Prostokąt 2"/>
          <p:cNvSpPr/>
          <p:nvPr/>
        </p:nvSpPr>
        <p:spPr>
          <a:xfrm>
            <a:off x="467170" y="3990909"/>
            <a:ext cx="80188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1" dirty="0">
                <a:solidFill>
                  <a:schemeClr val="accent1"/>
                </a:solidFill>
              </a:rPr>
              <a:t>Ale skoro pozostają komórki niewypełnione, to można zadać sobie pytanie co właściwie tam się </a:t>
            </a:r>
            <a:r>
              <a:rPr lang="pl-PL" b="1" dirty="0" smtClean="0">
                <a:solidFill>
                  <a:schemeClr val="accent1"/>
                </a:solidFill>
              </a:rPr>
              <a:t>znajduje?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Można </a:t>
            </a:r>
            <a:r>
              <a:rPr lang="pl-PL" dirty="0"/>
              <a:t>to sprawdzić odwołując się do nich</a:t>
            </a:r>
            <a:r>
              <a:rPr lang="pl-PL" dirty="0" smtClean="0"/>
              <a:t>:</a:t>
            </a:r>
            <a:endParaRPr lang="pl-PL" dirty="0"/>
          </a:p>
        </p:txBody>
      </p:sp>
      <p:sp>
        <p:nvSpPr>
          <p:cNvPr id="4" name="Prostokąt 3"/>
          <p:cNvSpPr/>
          <p:nvPr/>
        </p:nvSpPr>
        <p:spPr>
          <a:xfrm>
            <a:off x="578265" y="5640022"/>
            <a:ext cx="2173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 smtClean="0">
                <a:solidFill>
                  <a:schemeClr val="accent1"/>
                </a:solidFill>
              </a:rPr>
              <a:t>Rezultat </a:t>
            </a:r>
            <a:r>
              <a:rPr lang="pl-PL" b="1" dirty="0">
                <a:solidFill>
                  <a:schemeClr val="accent1"/>
                </a:solidFill>
              </a:rPr>
              <a:t>jest taki</a:t>
            </a:r>
            <a:r>
              <a:rPr lang="pl-PL" b="1" dirty="0" smtClean="0">
                <a:solidFill>
                  <a:schemeClr val="accent1"/>
                </a:solidFill>
              </a:rPr>
              <a:t>:</a:t>
            </a:r>
            <a:endParaRPr lang="pl-PL" b="1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Prostokąt 4"/>
          <p:cNvSpPr/>
          <p:nvPr/>
        </p:nvSpPr>
        <p:spPr>
          <a:xfrm>
            <a:off x="467170" y="4914239"/>
            <a:ext cx="6903578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l-PL" b="1" dirty="0" err="1">
                <a:latin typeface="Consolas" panose="020B0609020204030204" pitchFamily="49" charset="0"/>
              </a:rPr>
              <a:t>System.out.print</a:t>
            </a:r>
            <a:r>
              <a:rPr lang="pl-PL" b="1" dirty="0">
                <a:latin typeface="Consolas" panose="020B0609020204030204" pitchFamily="49" charset="0"/>
              </a:rPr>
              <a:t>("</a:t>
            </a:r>
            <a:r>
              <a:rPr lang="pl-PL" b="1" dirty="0" smtClean="0">
                <a:latin typeface="Consolas" panose="020B0609020204030204" pitchFamily="49" charset="0"/>
              </a:rPr>
              <a:t>Drugie </a:t>
            </a:r>
            <a:r>
              <a:rPr lang="pl-PL" b="1" dirty="0" err="1" smtClean="0">
                <a:latin typeface="Consolas" panose="020B0609020204030204" pitchFamily="49" charset="0"/>
              </a:rPr>
              <a:t>imie</a:t>
            </a:r>
            <a:r>
              <a:rPr lang="pl-PL" b="1" dirty="0" smtClean="0">
                <a:latin typeface="Consolas" panose="020B0609020204030204" pitchFamily="49" charset="0"/>
              </a:rPr>
              <a:t>: </a:t>
            </a:r>
            <a:r>
              <a:rPr lang="pl-PL" b="1" dirty="0">
                <a:latin typeface="Consolas" panose="020B0609020204030204" pitchFamily="49" charset="0"/>
              </a:rPr>
              <a:t>" </a:t>
            </a:r>
            <a:r>
              <a:rPr lang="pl-PL" b="1" dirty="0" smtClean="0">
                <a:latin typeface="Consolas" panose="020B0609020204030204" pitchFamily="49" charset="0"/>
              </a:rPr>
              <a:t>+ </a:t>
            </a:r>
            <a:r>
              <a:rPr lang="pl-PL" b="1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names</a:t>
            </a:r>
            <a:r>
              <a:rPr lang="pl-PL" b="1" dirty="0" smtClean="0">
                <a:latin typeface="Consolas" panose="020B0609020204030204" pitchFamily="49" charset="0"/>
              </a:rPr>
              <a:t>[1</a:t>
            </a:r>
            <a:r>
              <a:rPr lang="pl-PL" b="1" dirty="0">
                <a:latin typeface="Consolas" panose="020B0609020204030204" pitchFamily="49" charset="0"/>
              </a:rPr>
              <a:t>]);</a:t>
            </a:r>
          </a:p>
        </p:txBody>
      </p:sp>
      <p:sp>
        <p:nvSpPr>
          <p:cNvPr id="6" name="Prostokąt 5"/>
          <p:cNvSpPr/>
          <p:nvPr/>
        </p:nvSpPr>
        <p:spPr>
          <a:xfrm>
            <a:off x="2623572" y="6009354"/>
            <a:ext cx="3413114" cy="46166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Druga planeta: </a:t>
            </a:r>
            <a:r>
              <a:rPr lang="pl-PL" sz="2400" dirty="0" err="1">
                <a:latin typeface="Consolas" panose="020B0609020204030204" pitchFamily="49" charset="0"/>
              </a:rPr>
              <a:t>null</a:t>
            </a:r>
            <a:endParaRPr lang="pl-PL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795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702" y="1566729"/>
            <a:ext cx="3810000" cy="38100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938555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Konwersja i Rzutowanie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85801" y="2057400"/>
            <a:ext cx="10820400" cy="4161285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Zdarza się tak, że jeśli w jednej ze zmiennych przechowujemy jakieś dane typu A, to w pewnym momencie potrzebujemy tych samych danych, ale już w typie B</a:t>
            </a:r>
            <a:r>
              <a:rPr lang="pl-PL" dirty="0" smtClean="0"/>
              <a:t>.</a:t>
            </a:r>
          </a:p>
          <a:p>
            <a:pPr marL="0" indent="0">
              <a:buNone/>
            </a:pPr>
            <a:r>
              <a:rPr lang="pl-PL" dirty="0" smtClean="0"/>
              <a:t>Przykład:</a:t>
            </a:r>
            <a:endParaRPr lang="pl-PL" dirty="0"/>
          </a:p>
          <a:p>
            <a:pPr marL="0" indent="0">
              <a:buNone/>
            </a:pPr>
            <a:r>
              <a:rPr lang="pl-PL" dirty="0" err="1" smtClean="0">
                <a:latin typeface="Consolas" panose="020B0609020204030204" pitchFamily="49" charset="0"/>
              </a:rPr>
              <a:t>int</a:t>
            </a:r>
            <a:r>
              <a:rPr lang="pl-PL" dirty="0" smtClean="0">
                <a:latin typeface="Consolas" panose="020B0609020204030204" pitchFamily="49" charset="0"/>
              </a:rPr>
              <a:t> a = 5;</a:t>
            </a:r>
          </a:p>
          <a:p>
            <a:pPr marL="0" indent="0">
              <a:buNone/>
            </a:pPr>
            <a:r>
              <a:rPr lang="pl-PL" dirty="0" err="1" smtClean="0">
                <a:latin typeface="Consolas" panose="020B0609020204030204" pitchFamily="49" charset="0"/>
              </a:rPr>
              <a:t>double</a:t>
            </a:r>
            <a:r>
              <a:rPr lang="pl-PL" dirty="0" smtClean="0">
                <a:latin typeface="Consolas" panose="020B0609020204030204" pitchFamily="49" charset="0"/>
              </a:rPr>
              <a:t> b = 13.5;</a:t>
            </a:r>
          </a:p>
          <a:p>
            <a:pPr marL="0" indent="0">
              <a:buNone/>
            </a:pPr>
            <a:r>
              <a:rPr lang="pl-PL" dirty="0" err="1" smtClean="0">
                <a:latin typeface="Consolas" panose="020B0609020204030204" pitchFamily="49" charset="0"/>
              </a:rPr>
              <a:t>double</a:t>
            </a:r>
            <a:r>
              <a:rPr lang="pl-PL" dirty="0" smtClean="0">
                <a:latin typeface="Consolas" panose="020B0609020204030204" pitchFamily="49" charset="0"/>
              </a:rPr>
              <a:t> c = b/(</a:t>
            </a:r>
            <a:r>
              <a:rPr lang="pl-PL" dirty="0" err="1" smtClean="0">
                <a:latin typeface="Consolas" panose="020B0609020204030204" pitchFamily="49" charset="0"/>
              </a:rPr>
              <a:t>double</a:t>
            </a:r>
            <a:r>
              <a:rPr lang="pl-PL" dirty="0" smtClean="0">
                <a:latin typeface="Consolas" panose="020B0609020204030204" pitchFamily="49" charset="0"/>
              </a:rPr>
              <a:t>)a;</a:t>
            </a: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4422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Zasięg zmiennych</a:t>
            </a:r>
            <a:endParaRPr lang="pl-PL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l-PL" sz="1800" dirty="0" smtClean="0"/>
              <a:t>Zmienne „globalne” charakteryzują się tym, że są widoczne w obrębie całej klasy, w której je utworzono. W rzeczywistości zmienna taka ma zakres ograniczony do pakietu – może z niej korzystać dowolna klasa w ramach tego samego pakietu.</a:t>
            </a:r>
          </a:p>
          <a:p>
            <a:pPr marL="0" indent="0">
              <a:buNone/>
            </a:pPr>
            <a:r>
              <a:rPr lang="pl-PL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pl-PL" sz="18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pl-PL" sz="1800" dirty="0" err="1" smtClean="0">
                <a:latin typeface="Consolas" panose="020B0609020204030204" pitchFamily="49" charset="0"/>
              </a:rPr>
              <a:t>JakasKlasa</a:t>
            </a:r>
            <a:r>
              <a:rPr lang="pl-PL" sz="1800" dirty="0" smtClean="0">
                <a:latin typeface="Consolas" panose="020B0609020204030204" pitchFamily="49" charset="0"/>
              </a:rPr>
              <a:t> {</a:t>
            </a:r>
            <a:endParaRPr lang="pl-PL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1800" dirty="0" smtClean="0">
                <a:latin typeface="Consolas" panose="020B0609020204030204" pitchFamily="49" charset="0"/>
              </a:rPr>
              <a:t>    </a:t>
            </a:r>
            <a:r>
              <a:rPr lang="pl-PL" sz="18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pl-PL" sz="1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pl-PL" sz="1800" dirty="0" err="1">
                <a:latin typeface="Consolas" panose="020B0609020204030204" pitchFamily="49" charset="0"/>
              </a:rPr>
              <a:t>zmienna_globalna</a:t>
            </a:r>
            <a:r>
              <a:rPr lang="pl-PL" sz="1800" dirty="0">
                <a:latin typeface="Consolas" panose="020B0609020204030204" pitchFamily="49" charset="0"/>
              </a:rPr>
              <a:t> = </a:t>
            </a:r>
            <a:r>
              <a:rPr lang="pl-PL" sz="1800" dirty="0" smtClean="0">
                <a:latin typeface="Consolas" panose="020B0609020204030204" pitchFamily="49" charset="0"/>
              </a:rPr>
              <a:t>5;</a:t>
            </a:r>
          </a:p>
          <a:p>
            <a:pPr marL="0" indent="0">
              <a:buNone/>
            </a:pPr>
            <a:r>
              <a:rPr lang="pl-PL" sz="1800" dirty="0">
                <a:latin typeface="Consolas" panose="020B0609020204030204" pitchFamily="49" charset="0"/>
              </a:rPr>
              <a:t> </a:t>
            </a:r>
            <a:r>
              <a:rPr lang="pl-PL" sz="1800" dirty="0" smtClean="0">
                <a:latin typeface="Consolas" panose="020B0609020204030204" pitchFamily="49" charset="0"/>
              </a:rPr>
              <a:t>   </a:t>
            </a:r>
            <a:r>
              <a:rPr lang="pl-PL" sz="18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pl-PL" sz="1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pl-PL" sz="1800" dirty="0">
                <a:latin typeface="Consolas" panose="020B0609020204030204" pitchFamily="49" charset="0"/>
              </a:rPr>
              <a:t>metoda1</a:t>
            </a:r>
            <a:r>
              <a:rPr lang="pl-PL" sz="1800" dirty="0" smtClean="0"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pl-PL" sz="1800" dirty="0">
                <a:latin typeface="Consolas" panose="020B0609020204030204" pitchFamily="49" charset="0"/>
              </a:rPr>
              <a:t> </a:t>
            </a:r>
            <a:r>
              <a:rPr lang="pl-PL" sz="1800" dirty="0" smtClean="0">
                <a:latin typeface="Consolas" panose="020B0609020204030204" pitchFamily="49" charset="0"/>
              </a:rPr>
              <a:t>       tutaj </a:t>
            </a:r>
            <a:r>
              <a:rPr lang="pl-PL" sz="1800" dirty="0">
                <a:latin typeface="Consolas" panose="020B0609020204030204" pitchFamily="49" charset="0"/>
              </a:rPr>
              <a:t>możesz użyć zmiennej </a:t>
            </a:r>
            <a:r>
              <a:rPr lang="pl-PL" sz="1800" dirty="0" smtClean="0">
                <a:latin typeface="Consolas" panose="020B0609020204030204" pitchFamily="49" charset="0"/>
              </a:rPr>
              <a:t>globalnej</a:t>
            </a:r>
          </a:p>
          <a:p>
            <a:pPr marL="0" indent="0">
              <a:buNone/>
            </a:pPr>
            <a:r>
              <a:rPr lang="pl-PL" sz="1800" dirty="0">
                <a:latin typeface="Consolas" panose="020B0609020204030204" pitchFamily="49" charset="0"/>
              </a:rPr>
              <a:t> </a:t>
            </a:r>
            <a:r>
              <a:rPr lang="pl-PL" sz="1800" dirty="0" smtClean="0">
                <a:latin typeface="Consolas" panose="020B0609020204030204" pitchFamily="49" charset="0"/>
              </a:rPr>
              <a:t>   }</a:t>
            </a:r>
            <a:endParaRPr lang="pl-PL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180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pl-PL" sz="1800" dirty="0" smtClean="0"/>
              <a:t>Przede wszystkim możemy ich używać wewnątrz metod. Zazwyczaj właśnie w tym celu je tak deklarujemy – do komunikacji między metodami w obrębie jednej klasy.</a:t>
            </a: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xmlns="" val="4035664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Zasięg zmiennych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sz="1800" dirty="0" smtClean="0"/>
              <a:t>Zmienne „lokalne” w ramach metod.</a:t>
            </a:r>
          </a:p>
          <a:p>
            <a:pPr marL="0" indent="0">
              <a:buNone/>
            </a:pPr>
            <a:r>
              <a:rPr lang="pl-PL" sz="1800" dirty="0" smtClean="0"/>
              <a:t>Jak nie trudno się domyślić zakres widoczności, albo może lepiej nazwać to dostępnością, zmiennej to metoda, lub nawet konkretna pętla.</a:t>
            </a:r>
          </a:p>
          <a:p>
            <a:pPr marL="0" indent="0">
              <a:buNone/>
            </a:pPr>
            <a:r>
              <a:rPr lang="pl-PL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pl-PL" sz="18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pl-PL" sz="1800" dirty="0">
                <a:latin typeface="Consolas" panose="020B0609020204030204" pitchFamily="49" charset="0"/>
              </a:rPr>
              <a:t>JakasKlasa2{</a:t>
            </a:r>
          </a:p>
          <a:p>
            <a:pPr marL="0" indent="0">
              <a:buNone/>
            </a:pPr>
            <a:r>
              <a:rPr lang="pl-PL" sz="1800" dirty="0" smtClean="0">
                <a:latin typeface="Consolas" panose="020B0609020204030204" pitchFamily="49" charset="0"/>
              </a:rPr>
              <a:t>    </a:t>
            </a:r>
            <a:r>
              <a:rPr lang="pl-PL" sz="18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pl-PL" sz="1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pl-PL" sz="1800" dirty="0">
                <a:latin typeface="Consolas" panose="020B0609020204030204" pitchFamily="49" charset="0"/>
              </a:rPr>
              <a:t>metoda</a:t>
            </a:r>
            <a:r>
              <a:rPr lang="pl-PL" sz="1800" dirty="0" smtClean="0">
                <a:latin typeface="Consolas" panose="020B0609020204030204" pitchFamily="49" charset="0"/>
              </a:rPr>
              <a:t>() {</a:t>
            </a:r>
            <a:endParaRPr lang="pl-PL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1800" dirty="0" smtClean="0">
                <a:latin typeface="Consolas" panose="020B0609020204030204" pitchFamily="49" charset="0"/>
              </a:rPr>
              <a:t>        </a:t>
            </a:r>
            <a:r>
              <a:rPr lang="pl-PL" sz="18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pl-PL" sz="1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pl-PL" sz="1800" dirty="0" err="1">
                <a:latin typeface="Consolas" panose="020B0609020204030204" pitchFamily="49" charset="0"/>
              </a:rPr>
              <a:t>zmienna_lokalna</a:t>
            </a:r>
            <a:r>
              <a:rPr lang="pl-PL" sz="1800" dirty="0">
                <a:latin typeface="Consolas" panose="020B0609020204030204" pitchFamily="49" charset="0"/>
              </a:rPr>
              <a:t> = 3;</a:t>
            </a:r>
          </a:p>
          <a:p>
            <a:pPr marL="0" indent="0">
              <a:buNone/>
            </a:pPr>
            <a:r>
              <a:rPr lang="pl-PL" sz="1800" dirty="0" smtClean="0">
                <a:latin typeface="Consolas" panose="020B0609020204030204" pitchFamily="49" charset="0"/>
              </a:rPr>
              <a:t>    }</a:t>
            </a:r>
            <a:endParaRPr lang="pl-PL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1800" dirty="0" smtClean="0">
                <a:latin typeface="Consolas" panose="020B0609020204030204" pitchFamily="49" charset="0"/>
              </a:rPr>
              <a:t>    </a:t>
            </a:r>
            <a:r>
              <a:rPr lang="pl-PL" sz="18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pl-PL" sz="1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pl-PL" sz="1800" dirty="0" err="1">
                <a:latin typeface="Consolas" panose="020B0609020204030204" pitchFamily="49" charset="0"/>
              </a:rPr>
              <a:t>zmienna_globalna</a:t>
            </a:r>
            <a:r>
              <a:rPr lang="pl-PL" sz="1800" dirty="0">
                <a:latin typeface="Consolas" panose="020B0609020204030204" pitchFamily="49" charset="0"/>
              </a:rPr>
              <a:t> = </a:t>
            </a:r>
            <a:r>
              <a:rPr lang="pl-PL" sz="1800" dirty="0" err="1">
                <a:latin typeface="Consolas" panose="020B0609020204030204" pitchFamily="49" charset="0"/>
              </a:rPr>
              <a:t>zmienna_lokalna</a:t>
            </a:r>
            <a:r>
              <a:rPr lang="pl-PL" sz="1800" dirty="0">
                <a:latin typeface="Consolas" panose="020B0609020204030204" pitchFamily="49" charset="0"/>
              </a:rPr>
              <a:t>; //BŁĄD!</a:t>
            </a:r>
          </a:p>
          <a:p>
            <a:pPr marL="0" indent="0">
              <a:buNone/>
            </a:pPr>
            <a:r>
              <a:rPr lang="pl-PL" sz="180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pl-PL" sz="1800" dirty="0" smtClean="0"/>
              <a:t>Powyższy zapis jest błędny. Nie można odwołać się do zmiennej zadeklarowanej wewnątrz jakiejś metody poza nią samą. Zakres widoczności zmiennych wyznaczają zazwyczaj nawiasy klamrowe.</a:t>
            </a:r>
          </a:p>
        </p:txBody>
      </p:sp>
    </p:spTree>
    <p:extLst>
      <p:ext uri="{BB962C8B-B14F-4D97-AF65-F5344CB8AC3E}">
        <p14:creationId xmlns:p14="http://schemas.microsoft.com/office/powerpoint/2010/main" xmlns="" val="1744485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0" y="204787"/>
            <a:ext cx="4762500" cy="64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98455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Zapis i odczyt do/z pliku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3457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l-PL" sz="1800" dirty="0" smtClean="0"/>
              <a:t>Pliki .txt</a:t>
            </a:r>
          </a:p>
          <a:p>
            <a:pPr marL="0" indent="0">
              <a:buNone/>
            </a:pPr>
            <a:r>
              <a:rPr lang="pl-PL" sz="1800" dirty="0" smtClean="0"/>
              <a:t>Podstawowa klasa, która pozwoli nam utworzyć obiekt przechowujący dane pliku to </a:t>
            </a:r>
            <a:r>
              <a:rPr lang="pl-PL" sz="1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File</a:t>
            </a:r>
            <a:r>
              <a:rPr lang="pl-PL" sz="1800" dirty="0" smtClean="0"/>
              <a:t>. Tworzymy je w następujący sposób:</a:t>
            </a:r>
          </a:p>
          <a:p>
            <a:pPr marL="0" indent="0">
              <a:buNone/>
            </a:pPr>
            <a:r>
              <a:rPr lang="pl-PL" sz="1800" dirty="0" smtClean="0">
                <a:latin typeface="Consolas" panose="020B0609020204030204" pitchFamily="49" charset="0"/>
              </a:rPr>
              <a:t>File </a:t>
            </a:r>
            <a:r>
              <a:rPr lang="pl-PL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plik</a:t>
            </a:r>
            <a:r>
              <a:rPr lang="pl-PL" sz="1800" dirty="0" smtClean="0">
                <a:latin typeface="Consolas" panose="020B0609020204030204" pitchFamily="49" charset="0"/>
              </a:rPr>
              <a:t> = </a:t>
            </a:r>
            <a:r>
              <a:rPr lang="pl-PL" sz="18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pl-PL" sz="1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pl-PL" sz="1800" dirty="0" smtClean="0">
                <a:latin typeface="Consolas" panose="020B0609020204030204" pitchFamily="49" charset="0"/>
              </a:rPr>
              <a:t>File(„</a:t>
            </a:r>
            <a:r>
              <a:rPr lang="pl-PL" sz="1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nazwa_pliku.txt</a:t>
            </a:r>
            <a:r>
              <a:rPr lang="pl-PL" sz="1800" dirty="0" smtClean="0">
                <a:latin typeface="Consolas" panose="020B0609020204030204" pitchFamily="49" charset="0"/>
              </a:rPr>
              <a:t>”);</a:t>
            </a:r>
          </a:p>
          <a:p>
            <a:pPr marL="0" indent="0">
              <a:buNone/>
            </a:pPr>
            <a:r>
              <a:rPr lang="pl-PL" sz="1800" dirty="0" smtClean="0"/>
              <a:t>W ten sposób mamy do dyspozycji obiekt File o nazwie plik, który pozwoli nam na operacje na nim.</a:t>
            </a:r>
          </a:p>
          <a:p>
            <a:pPr marL="0" indent="0">
              <a:buNone/>
            </a:pPr>
            <a:r>
              <a:rPr lang="pl-PL" sz="1800" dirty="0" smtClean="0"/>
              <a:t>Odczyt.</a:t>
            </a:r>
          </a:p>
          <a:p>
            <a:pPr marL="0" indent="0">
              <a:buNone/>
            </a:pPr>
            <a:r>
              <a:rPr lang="pl-PL" sz="1800" dirty="0" smtClean="0"/>
              <a:t>By odczytać plik musimy skorzystać z klasy </a:t>
            </a:r>
            <a:r>
              <a:rPr lang="pl-PL" sz="18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Scanner</a:t>
            </a:r>
            <a:r>
              <a:rPr lang="pl-PL" sz="1800" dirty="0" smtClean="0"/>
              <a:t>.</a:t>
            </a:r>
          </a:p>
          <a:p>
            <a:pPr marL="0" indent="0">
              <a:buNone/>
            </a:pPr>
            <a:r>
              <a:rPr lang="pl-PL" sz="1800" dirty="0" err="1" smtClean="0">
                <a:latin typeface="Consolas" panose="020B0609020204030204" pitchFamily="49" charset="0"/>
              </a:rPr>
              <a:t>Scanner</a:t>
            </a:r>
            <a:r>
              <a:rPr lang="pl-PL" sz="1800" dirty="0" smtClean="0">
                <a:latin typeface="Consolas" panose="020B0609020204030204" pitchFamily="49" charset="0"/>
              </a:rPr>
              <a:t> </a:t>
            </a:r>
            <a:r>
              <a:rPr lang="pl-PL" sz="1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odczyt</a:t>
            </a:r>
            <a:r>
              <a:rPr lang="pl-PL" sz="1800" dirty="0" smtClean="0">
                <a:latin typeface="Consolas" panose="020B0609020204030204" pitchFamily="49" charset="0"/>
              </a:rPr>
              <a:t> = </a:t>
            </a:r>
            <a:r>
              <a:rPr lang="pl-PL" sz="18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pl-PL" sz="1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pl-PL" sz="1800" dirty="0" err="1" smtClean="0">
                <a:latin typeface="Consolas" panose="020B0609020204030204" pitchFamily="49" charset="0"/>
              </a:rPr>
              <a:t>Scanner</a:t>
            </a:r>
            <a:r>
              <a:rPr lang="pl-PL" sz="1800" dirty="0" smtClean="0">
                <a:latin typeface="Consolas" panose="020B0609020204030204" pitchFamily="49" charset="0"/>
              </a:rPr>
              <a:t>(</a:t>
            </a:r>
            <a:r>
              <a:rPr lang="pl-PL" sz="18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pl-PL" sz="1800" dirty="0" smtClean="0">
                <a:latin typeface="Consolas" panose="020B0609020204030204" pitchFamily="49" charset="0"/>
              </a:rPr>
              <a:t> File(„</a:t>
            </a:r>
            <a:r>
              <a:rPr lang="pl-PL" sz="1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nazwa_pliku.txt</a:t>
            </a:r>
            <a:r>
              <a:rPr lang="pl-PL" sz="1800" dirty="0" smtClean="0">
                <a:latin typeface="Consolas" panose="020B0609020204030204" pitchFamily="49" charset="0"/>
              </a:rPr>
              <a:t>”));</a:t>
            </a:r>
          </a:p>
          <a:p>
            <a:pPr marL="0" indent="0">
              <a:buNone/>
            </a:pPr>
            <a:r>
              <a:rPr lang="pl-PL" sz="1800" dirty="0" smtClean="0"/>
              <a:t>Lub jeżeli już wcześnie stworzyliśmy obiekt klasy File jak pokazaliśmy to wyżej:</a:t>
            </a:r>
          </a:p>
          <a:p>
            <a:pPr marL="0" indent="0">
              <a:buNone/>
            </a:pPr>
            <a:r>
              <a:rPr lang="pl-PL" sz="1800" dirty="0" err="1">
                <a:latin typeface="Consolas" panose="020B0609020204030204" pitchFamily="49" charset="0"/>
              </a:rPr>
              <a:t>Scanner</a:t>
            </a:r>
            <a:r>
              <a:rPr lang="pl-PL" sz="1800" dirty="0">
                <a:latin typeface="Consolas" panose="020B0609020204030204" pitchFamily="49" charset="0"/>
              </a:rPr>
              <a:t> </a:t>
            </a:r>
            <a:r>
              <a:rPr lang="pl-PL" sz="1800" dirty="0">
                <a:solidFill>
                  <a:srgbClr val="00B050"/>
                </a:solidFill>
                <a:latin typeface="Consolas" panose="020B0609020204030204" pitchFamily="49" charset="0"/>
              </a:rPr>
              <a:t>odczyt</a:t>
            </a:r>
            <a:r>
              <a:rPr lang="pl-PL" sz="1800" dirty="0">
                <a:latin typeface="Consolas" panose="020B0609020204030204" pitchFamily="49" charset="0"/>
              </a:rPr>
              <a:t> = </a:t>
            </a:r>
            <a:r>
              <a:rPr lang="pl-PL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pl-PL" sz="18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pl-PL" sz="1800" dirty="0" err="1" smtClean="0">
                <a:latin typeface="Consolas" panose="020B0609020204030204" pitchFamily="49" charset="0"/>
              </a:rPr>
              <a:t>Scanner</a:t>
            </a:r>
            <a:r>
              <a:rPr lang="pl-PL" sz="1800" dirty="0" smtClean="0">
                <a:latin typeface="Consolas" panose="020B0609020204030204" pitchFamily="49" charset="0"/>
              </a:rPr>
              <a:t>(</a:t>
            </a:r>
            <a:r>
              <a:rPr lang="pl-PL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plik</a:t>
            </a:r>
            <a:r>
              <a:rPr lang="pl-PL" sz="1800" dirty="0" smtClean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l-PL" sz="1800" dirty="0" smtClean="0"/>
              <a:t>Gdy mamy utworzony obiekt </a:t>
            </a:r>
            <a:r>
              <a:rPr lang="pl-PL" sz="1800" dirty="0" err="1" smtClean="0"/>
              <a:t>Scanner</a:t>
            </a:r>
            <a:r>
              <a:rPr lang="pl-PL" sz="1800" dirty="0" smtClean="0"/>
              <a:t> z przekazanym jej odpowiednim obiektem File możemy już używać odpowiednich metod:</a:t>
            </a:r>
          </a:p>
          <a:p>
            <a:pPr marL="0" indent="0">
              <a:buNone/>
            </a:pPr>
            <a:r>
              <a:rPr lang="pl-PL" sz="1800" dirty="0" smtClean="0">
                <a:latin typeface="Consolas" panose="020B0609020204030204" pitchFamily="49" charset="0"/>
              </a:rPr>
              <a:t>String </a:t>
            </a:r>
            <a:r>
              <a:rPr lang="pl-PL" sz="1800" dirty="0" err="1" smtClean="0">
                <a:latin typeface="Consolas" panose="020B0609020204030204" pitchFamily="49" charset="0"/>
              </a:rPr>
              <a:t>text</a:t>
            </a:r>
            <a:r>
              <a:rPr lang="pl-PL" sz="1800" dirty="0" smtClean="0">
                <a:latin typeface="Consolas" panose="020B0609020204030204" pitchFamily="49" charset="0"/>
              </a:rPr>
              <a:t> = </a:t>
            </a:r>
            <a:r>
              <a:rPr lang="pl-PL" sz="18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odczyt</a:t>
            </a:r>
            <a:r>
              <a:rPr lang="pl-PL" sz="1800" dirty="0" err="1" smtClean="0">
                <a:latin typeface="Consolas" panose="020B0609020204030204" pitchFamily="49" charset="0"/>
              </a:rPr>
              <a:t>.nextLine</a:t>
            </a:r>
            <a:r>
              <a:rPr lang="pl-PL" sz="1800" dirty="0" smtClean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pl-PL" sz="1800" dirty="0" smtClean="0"/>
              <a:t>Wczytamy w ten sposób do zmiennej </a:t>
            </a:r>
            <a:r>
              <a:rPr lang="pl-PL" sz="1800" dirty="0" err="1" smtClean="0"/>
              <a:t>text</a:t>
            </a:r>
            <a:r>
              <a:rPr lang="pl-PL" sz="1800" dirty="0" smtClean="0"/>
              <a:t> linię tekstu z pliku tekstowego.</a:t>
            </a: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xmlns="" val="1955383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 rotWithShape="1">
          <a:blip r:embed="rId2"/>
          <a:srcRect l="1501" t="3303" r="2051" b="3176"/>
          <a:stretch/>
        </p:blipFill>
        <p:spPr>
          <a:xfrm>
            <a:off x="2136448" y="1478421"/>
            <a:ext cx="6503351" cy="372052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779619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Zapis i odczyt do/z pliku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dirty="0" smtClean="0"/>
              <a:t>Zapis.</a:t>
            </a:r>
          </a:p>
          <a:p>
            <a:pPr marL="0" indent="0">
              <a:buNone/>
            </a:pPr>
            <a:r>
              <a:rPr lang="pl-PL" dirty="0"/>
              <a:t>Możemy tutaj użyć klasy </a:t>
            </a:r>
            <a:r>
              <a:rPr lang="pl-PL" dirty="0" err="1"/>
              <a:t>PrintWriter</a:t>
            </a:r>
            <a:r>
              <a:rPr lang="pl-PL" dirty="0"/>
              <a:t>, i utworzyć jej </a:t>
            </a:r>
            <a:r>
              <a:rPr lang="pl-PL" dirty="0" smtClean="0"/>
              <a:t>obiekt, </a:t>
            </a:r>
            <a:r>
              <a:rPr lang="pl-PL" dirty="0"/>
              <a:t>ale </a:t>
            </a:r>
            <a:r>
              <a:rPr lang="pl-PL" dirty="0" smtClean="0"/>
              <a:t>jako </a:t>
            </a:r>
            <a:r>
              <a:rPr lang="pl-PL" dirty="0"/>
              <a:t>parametr </a:t>
            </a:r>
            <a:r>
              <a:rPr lang="pl-PL" dirty="0" smtClean="0"/>
              <a:t>podajemy </a:t>
            </a:r>
            <a:r>
              <a:rPr lang="pl-PL" dirty="0"/>
              <a:t>tutaj tylko </a:t>
            </a:r>
            <a:r>
              <a:rPr lang="pl-PL" dirty="0">
                <a:solidFill>
                  <a:srgbClr val="FF0000"/>
                </a:solidFill>
              </a:rPr>
              <a:t>nazwę pliku</a:t>
            </a:r>
            <a:r>
              <a:rPr lang="pl-PL" dirty="0"/>
              <a:t>, a nie obiekt </a:t>
            </a:r>
            <a:r>
              <a:rPr lang="pl-PL" dirty="0">
                <a:solidFill>
                  <a:srgbClr val="0070C0"/>
                </a:solidFill>
              </a:rPr>
              <a:t>File</a:t>
            </a:r>
            <a:r>
              <a:rPr lang="pl-PL" dirty="0" smtClean="0"/>
              <a:t>.</a:t>
            </a:r>
          </a:p>
          <a:p>
            <a:pPr marL="0" indent="0">
              <a:buNone/>
            </a:pPr>
            <a:r>
              <a:rPr lang="pl-PL" dirty="0" err="1">
                <a:latin typeface="Consolas" panose="020B0609020204030204" pitchFamily="49" charset="0"/>
              </a:rPr>
              <a:t>PrintWriter</a:t>
            </a:r>
            <a:r>
              <a:rPr lang="pl-PL" dirty="0">
                <a:latin typeface="Consolas" panose="020B0609020204030204" pitchFamily="49" charset="0"/>
              </a:rPr>
              <a:t> zapis = </a:t>
            </a:r>
            <a:r>
              <a:rPr lang="pl-PL" dirty="0" err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latin typeface="Consolas" panose="020B0609020204030204" pitchFamily="49" charset="0"/>
              </a:rPr>
              <a:t>PrintWriter</a:t>
            </a:r>
            <a:r>
              <a:rPr lang="pl-PL" dirty="0">
                <a:latin typeface="Consolas" panose="020B0609020204030204" pitchFamily="49" charset="0"/>
              </a:rPr>
              <a:t>("</a:t>
            </a:r>
            <a:r>
              <a:rPr lang="pl-PL" dirty="0">
                <a:solidFill>
                  <a:srgbClr val="FF0000"/>
                </a:solidFill>
                <a:latin typeface="Consolas" panose="020B0609020204030204" pitchFamily="49" charset="0"/>
              </a:rPr>
              <a:t>nazwa_pliku.txt</a:t>
            </a:r>
            <a:r>
              <a:rPr lang="pl-PL" dirty="0" smtClean="0"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pl-PL" dirty="0"/>
              <a:t>Zapiszemy do pliku </a:t>
            </a:r>
            <a:r>
              <a:rPr lang="pl-PL" dirty="0">
                <a:solidFill>
                  <a:srgbClr val="FF0000"/>
                </a:solidFill>
              </a:rPr>
              <a:t>ala.txt</a:t>
            </a:r>
            <a:r>
              <a:rPr lang="pl-PL" dirty="0"/>
              <a:t> zdanie "</a:t>
            </a:r>
            <a:r>
              <a:rPr lang="pl-PL" i="1" dirty="0"/>
              <a:t>Ala ma kota, a kot ma Alę</a:t>
            </a:r>
            <a:r>
              <a:rPr lang="pl-PL" dirty="0"/>
              <a:t>" przy pomocy metody </a:t>
            </a:r>
            <a:r>
              <a:rPr lang="pl-PL" b="1" dirty="0" err="1"/>
              <a:t>print</a:t>
            </a:r>
            <a:r>
              <a:rPr lang="pl-PL" b="1" dirty="0" smtClean="0"/>
              <a:t>()</a:t>
            </a:r>
            <a:r>
              <a:rPr lang="pl-PL" dirty="0" smtClean="0"/>
              <a:t>.</a:t>
            </a:r>
          </a:p>
          <a:p>
            <a:pPr marL="0" indent="0">
              <a:buNone/>
            </a:pPr>
            <a:r>
              <a:rPr lang="pl-PL" dirty="0" smtClean="0"/>
              <a:t>(…)</a:t>
            </a:r>
          </a:p>
          <a:p>
            <a:pPr marL="0" indent="0">
              <a:buNone/>
            </a:pPr>
            <a:r>
              <a:rPr lang="pl-PL" dirty="0" smtClean="0">
                <a:latin typeface="Consolas" panose="020B0609020204030204" pitchFamily="49" charset="0"/>
              </a:rPr>
              <a:t>    </a:t>
            </a:r>
            <a:r>
              <a:rPr lang="pl-PL" dirty="0" err="1" smtClean="0">
                <a:latin typeface="Consolas" panose="020B0609020204030204" pitchFamily="49" charset="0"/>
              </a:rPr>
              <a:t>PrintWriter</a:t>
            </a:r>
            <a:r>
              <a:rPr lang="pl-PL" dirty="0" smtClean="0">
                <a:latin typeface="Consolas" panose="020B0609020204030204" pitchFamily="49" charset="0"/>
              </a:rPr>
              <a:t> </a:t>
            </a:r>
            <a:r>
              <a:rPr lang="pl-PL" dirty="0">
                <a:latin typeface="Consolas" panose="020B0609020204030204" pitchFamily="49" charset="0"/>
              </a:rPr>
              <a:t>zapis = </a:t>
            </a:r>
            <a:r>
              <a:rPr lang="pl-PL" dirty="0" err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latin typeface="Consolas" panose="020B0609020204030204" pitchFamily="49" charset="0"/>
              </a:rPr>
              <a:t>PrintWriter</a:t>
            </a:r>
            <a:r>
              <a:rPr lang="pl-PL" dirty="0">
                <a:latin typeface="Consolas" panose="020B0609020204030204" pitchFamily="49" charset="0"/>
              </a:rPr>
              <a:t>("</a:t>
            </a:r>
            <a:r>
              <a:rPr lang="pl-PL" dirty="0">
                <a:solidFill>
                  <a:srgbClr val="FF0000"/>
                </a:solidFill>
                <a:latin typeface="Consolas" panose="020B0609020204030204" pitchFamily="49" charset="0"/>
              </a:rPr>
              <a:t>ala.txt</a:t>
            </a:r>
            <a:r>
              <a:rPr lang="pl-PL" dirty="0"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pl-PL" dirty="0" smtClean="0">
                <a:latin typeface="Consolas" panose="020B0609020204030204" pitchFamily="49" charset="0"/>
              </a:rPr>
              <a:t>    </a:t>
            </a:r>
            <a:r>
              <a:rPr lang="pl-PL" dirty="0" err="1" smtClean="0">
                <a:latin typeface="Consolas" panose="020B0609020204030204" pitchFamily="49" charset="0"/>
              </a:rPr>
              <a:t>zapis.println</a:t>
            </a:r>
            <a:r>
              <a:rPr lang="pl-PL" dirty="0">
                <a:latin typeface="Consolas" panose="020B0609020204030204" pitchFamily="49" charset="0"/>
              </a:rPr>
              <a:t>("</a:t>
            </a:r>
            <a:r>
              <a:rPr lang="pl-PL" i="1" dirty="0">
                <a:latin typeface="Consolas" panose="020B0609020204030204" pitchFamily="49" charset="0"/>
              </a:rPr>
              <a:t>Ala ma kota, a kot ma Alę</a:t>
            </a:r>
            <a:r>
              <a:rPr lang="pl-PL" dirty="0"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pl-PL" dirty="0" smtClean="0">
                <a:latin typeface="Consolas" panose="020B0609020204030204" pitchFamily="49" charset="0"/>
              </a:rPr>
              <a:t>    </a:t>
            </a:r>
            <a:r>
              <a:rPr lang="pl-PL" dirty="0" err="1" smtClean="0">
                <a:latin typeface="Consolas" panose="020B0609020204030204" pitchFamily="49" charset="0"/>
              </a:rPr>
              <a:t>zapis.close</a:t>
            </a:r>
            <a:r>
              <a:rPr lang="pl-PL" dirty="0" smtClean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pl-PL" dirty="0" smtClean="0"/>
              <a:t>Bardzo ważne jest, aby zamykać wszystkie strumienie wyjścia, robimy to przy pomocy metody </a:t>
            </a:r>
            <a:r>
              <a:rPr lang="pl-PL" b="1" dirty="0" err="1" smtClean="0"/>
              <a:t>close</a:t>
            </a:r>
            <a:r>
              <a:rPr lang="pl-PL" b="1" dirty="0" smtClean="0"/>
              <a:t>()</a:t>
            </a:r>
            <a:r>
              <a:rPr lang="pl-PL" dirty="0" smtClean="0"/>
              <a:t>, gdy już nie będziemy nic zapisywać przy pomocy danego obiektu. Po otworzeniu pliku </a:t>
            </a:r>
            <a:r>
              <a:rPr lang="pl-PL" dirty="0" smtClean="0">
                <a:solidFill>
                  <a:srgbClr val="FF0000"/>
                </a:solidFill>
              </a:rPr>
              <a:t>ala.txt</a:t>
            </a:r>
            <a:r>
              <a:rPr lang="pl-PL" dirty="0" smtClean="0"/>
              <a:t> faktycznie widzimy, że zdanie zostało zapisane.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1101805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5" y="609600"/>
            <a:ext cx="561975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6003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Pytania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pl-PL" dirty="0" smtClean="0"/>
              <a:t>Jakiego typu „rzecz” zwraca funkcja typu </a:t>
            </a:r>
            <a:r>
              <a:rPr lang="pl-PL" dirty="0" err="1" smtClean="0"/>
              <a:t>void</a:t>
            </a:r>
            <a:r>
              <a:rPr lang="pl-PL" dirty="0" smtClean="0"/>
              <a:t>?</a:t>
            </a:r>
          </a:p>
          <a:p>
            <a:pPr marL="457200" indent="-457200">
              <a:buFont typeface="+mj-lt"/>
              <a:buAutoNum type="alphaLcParenR"/>
            </a:pPr>
            <a:r>
              <a:rPr lang="pl-PL" dirty="0" err="1" smtClean="0"/>
              <a:t>int</a:t>
            </a:r>
            <a:endParaRPr lang="pl-PL" dirty="0" smtClean="0"/>
          </a:p>
          <a:p>
            <a:pPr marL="457200" indent="-457200">
              <a:buFont typeface="+mj-lt"/>
              <a:buAutoNum type="alphaLcParenR"/>
            </a:pPr>
            <a:r>
              <a:rPr lang="pl-PL" dirty="0" err="1" smtClean="0"/>
              <a:t>float</a:t>
            </a:r>
            <a:endParaRPr lang="pl-PL" dirty="0" smtClean="0"/>
          </a:p>
          <a:p>
            <a:pPr marL="457200" indent="-457200">
              <a:buFont typeface="+mj-lt"/>
              <a:buAutoNum type="alphaLcParenR"/>
            </a:pPr>
            <a:r>
              <a:rPr lang="pl-PL" dirty="0" smtClean="0"/>
              <a:t>string</a:t>
            </a:r>
          </a:p>
          <a:p>
            <a:pPr marL="457200" indent="-457200">
              <a:buFont typeface="+mj-lt"/>
              <a:buAutoNum type="alphaLcParenR"/>
            </a:pPr>
            <a:r>
              <a:rPr lang="pl-PL" dirty="0" err="1" smtClean="0"/>
              <a:t>double</a:t>
            </a:r>
            <a:endParaRPr lang="pl-PL" dirty="0" smtClean="0"/>
          </a:p>
          <a:p>
            <a:pPr marL="457200" indent="-457200">
              <a:buFont typeface="+mj-lt"/>
              <a:buAutoNum type="alphaLcParenR"/>
            </a:pPr>
            <a:r>
              <a:rPr lang="pl-PL" dirty="0" err="1" smtClean="0"/>
              <a:t>boolean</a:t>
            </a:r>
            <a:endParaRPr lang="pl-PL" dirty="0" smtClean="0"/>
          </a:p>
          <a:p>
            <a:pPr marL="457200" indent="-457200">
              <a:buFont typeface="+mj-lt"/>
              <a:buAutoNum type="alphaLcParenR"/>
            </a:pPr>
            <a:r>
              <a:rPr lang="pl-PL" dirty="0" smtClean="0"/>
              <a:t>a idź Pan w </a:t>
            </a:r>
            <a:r>
              <a:rPr lang="pl-PL" dirty="0" err="1" smtClean="0"/>
              <a:t>uj</a:t>
            </a:r>
            <a:endParaRPr lang="pl-PL" dirty="0" smtClean="0"/>
          </a:p>
        </p:txBody>
      </p:sp>
      <p:sp>
        <p:nvSpPr>
          <p:cNvPr id="6" name="Symbol zastępczy zawartości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pl-PL" dirty="0" smtClean="0"/>
              <a:t>Czy funkcja bezargumentowa zawiera w ciele słowo return?</a:t>
            </a:r>
          </a:p>
          <a:p>
            <a:pPr marL="457200" indent="-457200">
              <a:buFont typeface="+mj-lt"/>
              <a:buAutoNum type="alphaLcParenR"/>
            </a:pPr>
            <a:r>
              <a:rPr lang="pl-PL" dirty="0" smtClean="0"/>
              <a:t>Tak</a:t>
            </a:r>
          </a:p>
          <a:p>
            <a:pPr marL="457200" indent="-457200">
              <a:buFont typeface="+mj-lt"/>
              <a:buAutoNum type="alphaLcParenR"/>
            </a:pPr>
            <a:r>
              <a:rPr lang="pl-PL" dirty="0" smtClean="0"/>
              <a:t>Nie</a:t>
            </a:r>
          </a:p>
          <a:p>
            <a:pPr marL="457200" indent="-457200">
              <a:buFont typeface="+mj-lt"/>
              <a:buAutoNum type="alphaLcParenR"/>
            </a:pPr>
            <a:r>
              <a:rPr lang="pl-PL" dirty="0" smtClean="0"/>
              <a:t>Co to jest ciało funkcji?</a:t>
            </a:r>
          </a:p>
          <a:p>
            <a:pPr marL="457200" indent="-457200">
              <a:buFont typeface="+mj-lt"/>
              <a:buAutoNum type="alphaLcParenR"/>
            </a:pPr>
            <a:r>
              <a:rPr lang="pl-PL" dirty="0" smtClean="0"/>
              <a:t>Funkcja bezargumentowa jest procedurą, a ta nic nie zwraca, więc NIE.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250633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Pytania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dirty="0" smtClean="0"/>
              <a:t>3. Co zwraca podana funkcja?</a:t>
            </a:r>
          </a:p>
          <a:p>
            <a:pPr marL="0" indent="0">
              <a:buNone/>
            </a:pPr>
            <a:r>
              <a:rPr lang="pl-PL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pl-PL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pl-PL" dirty="0" smtClean="0">
                <a:latin typeface="Consolas" panose="020B0609020204030204" pitchFamily="49" charset="0"/>
              </a:rPr>
              <a:t>licz(</a:t>
            </a:r>
            <a:r>
              <a:rPr lang="pl-PL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pl-PL" dirty="0" smtClean="0">
                <a:latin typeface="Consolas" panose="020B0609020204030204" pitchFamily="49" charset="0"/>
              </a:rPr>
              <a:t> a, </a:t>
            </a:r>
            <a:r>
              <a:rPr lang="pl-PL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pl-PL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pl-PL" dirty="0" smtClean="0">
                <a:latin typeface="Consolas" panose="020B0609020204030204" pitchFamily="49" charset="0"/>
              </a:rPr>
              <a:t>b) {</a:t>
            </a:r>
          </a:p>
          <a:p>
            <a:pPr marL="0" indent="0">
              <a:buNone/>
            </a:pPr>
            <a:r>
              <a:rPr lang="pl-PL" dirty="0" smtClean="0">
                <a:latin typeface="Consolas" panose="020B0609020204030204" pitchFamily="49" charset="0"/>
              </a:rPr>
              <a:t>	</a:t>
            </a:r>
            <a:r>
              <a:rPr lang="pl-PL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pl-PL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pl-PL" dirty="0" smtClean="0">
                <a:latin typeface="Consolas" panose="020B0609020204030204" pitchFamily="49" charset="0"/>
              </a:rPr>
              <a:t>suma = a + b;</a:t>
            </a:r>
          </a:p>
          <a:p>
            <a:pPr marL="0" indent="0">
              <a:buNone/>
            </a:pPr>
            <a:r>
              <a:rPr lang="pl-PL" dirty="0" smtClean="0">
                <a:latin typeface="Consolas" panose="020B0609020204030204" pitchFamily="49" charset="0"/>
              </a:rPr>
              <a:t>}</a:t>
            </a:r>
          </a:p>
          <a:p>
            <a:pPr marL="457200" indent="-457200">
              <a:buFont typeface="+mj-lt"/>
              <a:buAutoNum type="alphaLcParenR"/>
            </a:pPr>
            <a:r>
              <a:rPr lang="pl-PL" dirty="0" smtClean="0"/>
              <a:t>Zwraca wynik dodawania</a:t>
            </a:r>
          </a:p>
          <a:p>
            <a:pPr marL="457200" indent="-457200">
              <a:buFont typeface="+mj-lt"/>
              <a:buAutoNum type="alphaLcParenR"/>
            </a:pPr>
            <a:r>
              <a:rPr lang="pl-PL" dirty="0" smtClean="0"/>
              <a:t>Porównuje 2 liczby i zwraca większą</a:t>
            </a:r>
          </a:p>
          <a:p>
            <a:pPr marL="457200" indent="-457200">
              <a:buFont typeface="+mj-lt"/>
              <a:buAutoNum type="alphaLcParenR"/>
            </a:pPr>
            <a:r>
              <a:rPr lang="pl-PL" dirty="0" smtClean="0"/>
              <a:t>Nic nie zwraca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dirty="0" smtClean="0"/>
              <a:t>4. Co wypisze poniższy program:</a:t>
            </a:r>
          </a:p>
          <a:p>
            <a:pPr marL="0" indent="0">
              <a:buNone/>
            </a:pPr>
            <a:r>
              <a:rPr lang="nn-NO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nn-NO" sz="2000" dirty="0">
                <a:latin typeface="Consolas" panose="020B0609020204030204" pitchFamily="49" charset="0"/>
              </a:rPr>
              <a:t> suma = 0;</a:t>
            </a:r>
          </a:p>
          <a:p>
            <a:pPr marL="0" indent="0">
              <a:buNone/>
            </a:pPr>
            <a:r>
              <a:rPr lang="nn-NO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nn-NO" sz="2000" dirty="0" smtClean="0">
                <a:latin typeface="Consolas" panose="020B0609020204030204" pitchFamily="49" charset="0"/>
              </a:rPr>
              <a:t> </a:t>
            </a:r>
            <a:r>
              <a:rPr lang="nn-NO" sz="2000" dirty="0">
                <a:latin typeface="Consolas" panose="020B0609020204030204" pitchFamily="49" charset="0"/>
              </a:rPr>
              <a:t>(</a:t>
            </a:r>
            <a:r>
              <a:rPr lang="nn-NO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nn-NO" sz="2000" dirty="0">
                <a:latin typeface="Consolas" panose="020B0609020204030204" pitchFamily="49" charset="0"/>
              </a:rPr>
              <a:t> i = 0; i &lt; 5; i++) {</a:t>
            </a:r>
          </a:p>
          <a:p>
            <a:pPr marL="457200" lvl="1" indent="0">
              <a:buNone/>
            </a:pPr>
            <a:r>
              <a:rPr lang="nn-NO" dirty="0" smtClean="0">
                <a:latin typeface="Consolas" panose="020B0609020204030204" pitchFamily="49" charset="0"/>
              </a:rPr>
              <a:t>suma </a:t>
            </a:r>
            <a:r>
              <a:rPr lang="nn-NO" dirty="0">
                <a:latin typeface="Consolas" panose="020B0609020204030204" pitchFamily="49" charset="0"/>
              </a:rPr>
              <a:t>+= i;</a:t>
            </a:r>
          </a:p>
          <a:p>
            <a:pPr marL="0" indent="0">
              <a:buNone/>
            </a:pPr>
            <a:r>
              <a:rPr lang="nn-NO" sz="2000" dirty="0" smtClean="0">
                <a:latin typeface="Consolas" panose="020B0609020204030204" pitchFamily="49" charset="0"/>
              </a:rPr>
              <a:t>}</a:t>
            </a:r>
            <a:endParaRPr lang="pl-PL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000" dirty="0" smtClean="0">
                <a:latin typeface="Consolas" panose="020B0609020204030204" pitchFamily="49" charset="0"/>
              </a:rPr>
              <a:t>System.out.println(i);</a:t>
            </a:r>
            <a:endParaRPr lang="pl-PL" sz="2000" dirty="0" smtClean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pl-PL" dirty="0" smtClean="0"/>
              <a:t>10</a:t>
            </a:r>
          </a:p>
          <a:p>
            <a:pPr marL="457200" indent="-457200">
              <a:buFont typeface="+mj-lt"/>
              <a:buAutoNum type="alphaLcParenR"/>
            </a:pPr>
            <a:r>
              <a:rPr lang="pl-PL" dirty="0" smtClean="0"/>
              <a:t>4</a:t>
            </a:r>
          </a:p>
          <a:p>
            <a:pPr marL="457200" indent="-457200">
              <a:buFont typeface="+mj-lt"/>
              <a:buAutoNum type="alphaLcParenR"/>
            </a:pPr>
            <a:r>
              <a:rPr lang="pl-PL" dirty="0" smtClean="0"/>
              <a:t>0, 1, 3, 6, 10</a:t>
            </a:r>
          </a:p>
          <a:p>
            <a:pPr marL="457200" indent="-457200">
              <a:buFont typeface="+mj-lt"/>
              <a:buAutoNum type="alphaLcParenR"/>
            </a:pPr>
            <a:r>
              <a:rPr lang="pl-PL" dirty="0" smtClean="0"/>
              <a:t>0, 1, 2, 3, 4</a:t>
            </a:r>
          </a:p>
          <a:p>
            <a:pPr marL="457200" indent="-457200">
              <a:buFont typeface="+mj-lt"/>
              <a:buAutoNum type="alphaLcParenR"/>
            </a:pPr>
            <a:r>
              <a:rPr lang="pl-PL" dirty="0" smtClean="0"/>
              <a:t>Nie skompiluje się</a:t>
            </a:r>
          </a:p>
        </p:txBody>
      </p:sp>
    </p:spTree>
    <p:extLst>
      <p:ext uri="{BB962C8B-B14F-4D97-AF65-F5344CB8AC3E}">
        <p14:creationId xmlns:p14="http://schemas.microsoft.com/office/powerpoint/2010/main" xmlns="" val="1240407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19800" y="764373"/>
            <a:ext cx="5486400" cy="1293028"/>
          </a:xfrm>
        </p:spPr>
        <p:txBody>
          <a:bodyPr/>
          <a:lstStyle/>
          <a:p>
            <a:r>
              <a:rPr lang="pl-PL" dirty="0"/>
              <a:t>Pytania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85800" y="1540041"/>
            <a:ext cx="5137484" cy="503722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 smtClean="0"/>
              <a:t>5. Która funkcja zostanie wywołana?</a:t>
            </a:r>
          </a:p>
          <a:p>
            <a:pPr marL="0" indent="0">
              <a:buNone/>
            </a:pPr>
            <a:r>
              <a:rPr lang="pl-PL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pl-PL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pl-PL" dirty="0" smtClean="0">
                <a:latin typeface="Consolas" panose="020B0609020204030204" pitchFamily="49" charset="0"/>
              </a:rPr>
              <a:t>funkcja(</a:t>
            </a:r>
            <a:r>
              <a:rPr lang="pl-PL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pl-PL" dirty="0" smtClean="0">
                <a:latin typeface="Consolas" panose="020B0609020204030204" pitchFamily="49" charset="0"/>
              </a:rPr>
              <a:t> a, </a:t>
            </a:r>
            <a:r>
              <a:rPr lang="pl-PL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pl-PL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pl-PL" dirty="0" smtClean="0">
                <a:latin typeface="Consolas" panose="020B0609020204030204" pitchFamily="49" charset="0"/>
              </a:rPr>
              <a:t>b, </a:t>
            </a:r>
            <a:r>
              <a:rPr lang="pl-PL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pl-PL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pl-PL" dirty="0" smtClean="0">
                <a:latin typeface="Consolas" panose="020B0609020204030204" pitchFamily="49" charset="0"/>
              </a:rPr>
              <a:t>c) {</a:t>
            </a:r>
          </a:p>
          <a:p>
            <a:pPr marL="0" indent="0">
              <a:buNone/>
            </a:pPr>
            <a:r>
              <a:rPr lang="pl-PL" dirty="0" smtClean="0">
                <a:latin typeface="Consolas" panose="020B0609020204030204" pitchFamily="49" charset="0"/>
              </a:rPr>
              <a:t>	// ciało funkcji nr 1</a:t>
            </a:r>
          </a:p>
          <a:p>
            <a:pPr marL="0" indent="0">
              <a:buNone/>
            </a:pPr>
            <a:r>
              <a:rPr lang="pl-PL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pl-PL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pl-PL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pl-PL" dirty="0" smtClean="0">
                <a:latin typeface="Consolas" panose="020B0609020204030204" pitchFamily="49" charset="0"/>
              </a:rPr>
              <a:t>funkcja(</a:t>
            </a:r>
            <a:r>
              <a:rPr lang="pl-PL" dirty="0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pl-PL" dirty="0" smtClean="0">
                <a:latin typeface="Consolas" panose="020B0609020204030204" pitchFamily="49" charset="0"/>
              </a:rPr>
              <a:t> a, </a:t>
            </a:r>
            <a:r>
              <a:rPr lang="pl-PL" dirty="0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pl-PL" dirty="0" smtClean="0">
                <a:latin typeface="Consolas" panose="020B0609020204030204" pitchFamily="49" charset="0"/>
              </a:rPr>
              <a:t> b) {</a:t>
            </a:r>
            <a:endParaRPr lang="pl-PL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	// </a:t>
            </a:r>
            <a:r>
              <a:rPr lang="pl-PL" dirty="0" smtClean="0">
                <a:latin typeface="Consolas" panose="020B0609020204030204" pitchFamily="49" charset="0"/>
              </a:rPr>
              <a:t>ciało</a:t>
            </a:r>
            <a:r>
              <a:rPr lang="pl-PL" dirty="0">
                <a:latin typeface="Consolas" panose="020B0609020204030204" pitchFamily="49" charset="0"/>
              </a:rPr>
              <a:t> funkcji nr </a:t>
            </a:r>
            <a:r>
              <a:rPr lang="pl-PL" dirty="0" smtClean="0">
                <a:latin typeface="Consolas" panose="020B0609020204030204" pitchFamily="49" charset="0"/>
              </a:rPr>
              <a:t>2</a:t>
            </a:r>
            <a:endParaRPr lang="pl-PL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pl-PL" dirty="0" err="1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pl-PL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pl-PL" dirty="0" smtClean="0">
                <a:latin typeface="Consolas" panose="020B0609020204030204" pitchFamily="49" charset="0"/>
              </a:rPr>
              <a:t>funkcja (</a:t>
            </a:r>
            <a:r>
              <a:rPr lang="pl-PL" dirty="0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pl-PL" dirty="0" smtClean="0">
                <a:latin typeface="Consolas" panose="020B0609020204030204" pitchFamily="49" charset="0"/>
              </a:rPr>
              <a:t> a, </a:t>
            </a:r>
            <a:r>
              <a:rPr lang="pl-PL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pl-PL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pl-PL" dirty="0" smtClean="0">
                <a:latin typeface="Consolas" panose="020B0609020204030204" pitchFamily="49" charset="0"/>
              </a:rPr>
              <a:t>b) {</a:t>
            </a:r>
            <a:endParaRPr lang="pl-PL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	// </a:t>
            </a:r>
            <a:r>
              <a:rPr lang="pl-PL" dirty="0" smtClean="0">
                <a:latin typeface="Consolas" panose="020B0609020204030204" pitchFamily="49" charset="0"/>
              </a:rPr>
              <a:t>ciało</a:t>
            </a:r>
            <a:r>
              <a:rPr lang="pl-PL" dirty="0">
                <a:latin typeface="Consolas" panose="020B0609020204030204" pitchFamily="49" charset="0"/>
              </a:rPr>
              <a:t> funkcji nr </a:t>
            </a:r>
            <a:r>
              <a:rPr lang="pl-PL" dirty="0" smtClean="0">
                <a:latin typeface="Consolas" panose="020B0609020204030204" pitchFamily="49" charset="0"/>
              </a:rPr>
              <a:t>3</a:t>
            </a:r>
            <a:endParaRPr lang="pl-PL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pl-PL" dirty="0" smtClean="0">
                <a:latin typeface="Consolas" panose="020B0609020204030204" pitchFamily="49" charset="0"/>
              </a:rPr>
              <a:t>funkcja(„Anna”,”600100200”);</a:t>
            </a:r>
          </a:p>
          <a:p>
            <a:pPr marL="457200" indent="-457200">
              <a:buFont typeface="+mj-lt"/>
              <a:buAutoNum type="alphaLcParenR"/>
            </a:pPr>
            <a:r>
              <a:rPr lang="pl-PL" dirty="0" smtClean="0"/>
              <a:t>Funkcja nr 1</a:t>
            </a:r>
          </a:p>
          <a:p>
            <a:pPr marL="457200" indent="-457200">
              <a:buFont typeface="+mj-lt"/>
              <a:buAutoNum type="alphaLcParenR"/>
            </a:pPr>
            <a:r>
              <a:rPr lang="pl-PL" dirty="0"/>
              <a:t>Funkcja nr </a:t>
            </a:r>
            <a:r>
              <a:rPr lang="pl-PL" dirty="0" smtClean="0"/>
              <a:t>2</a:t>
            </a:r>
          </a:p>
          <a:p>
            <a:pPr marL="457200" indent="-457200">
              <a:buFont typeface="+mj-lt"/>
              <a:buAutoNum type="alphaLcParenR"/>
            </a:pPr>
            <a:r>
              <a:rPr lang="pl-PL" dirty="0"/>
              <a:t>Funkcja nr </a:t>
            </a:r>
            <a:r>
              <a:rPr lang="pl-PL" dirty="0" smtClean="0"/>
              <a:t>3</a:t>
            </a:r>
            <a:endParaRPr lang="pl-PL" dirty="0"/>
          </a:p>
          <a:p>
            <a:pPr marL="457200" indent="-457200">
              <a:buFont typeface="+mj-lt"/>
              <a:buAutoNum type="alphaLcParenR"/>
            </a:pP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5823284" y="2194559"/>
            <a:ext cx="6192253" cy="40241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 smtClean="0"/>
              <a:t>6. Co tu jest nie tak?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sz="1900" dirty="0" err="1" smtClean="0">
                <a:latin typeface="Consolas" panose="020B0609020204030204" pitchFamily="49" charset="0"/>
              </a:rPr>
              <a:t>PrintWriter</a:t>
            </a:r>
            <a:r>
              <a:rPr lang="pl-PL" sz="1900" dirty="0" smtClean="0">
                <a:latin typeface="Consolas" panose="020B0609020204030204" pitchFamily="49" charset="0"/>
              </a:rPr>
              <a:t> </a:t>
            </a:r>
            <a:r>
              <a:rPr lang="pl-PL" sz="1900" dirty="0">
                <a:latin typeface="Consolas" panose="020B0609020204030204" pitchFamily="49" charset="0"/>
              </a:rPr>
              <a:t>zapis = </a:t>
            </a:r>
            <a:r>
              <a:rPr lang="pl-PL" sz="1900" dirty="0" err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pl-PL" sz="19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pl-PL" sz="1900" dirty="0" err="1">
                <a:latin typeface="Consolas" panose="020B0609020204030204" pitchFamily="49" charset="0"/>
              </a:rPr>
              <a:t>PrintWriter</a:t>
            </a:r>
            <a:r>
              <a:rPr lang="pl-PL" sz="1900" dirty="0">
                <a:latin typeface="Consolas" panose="020B0609020204030204" pitchFamily="49" charset="0"/>
              </a:rPr>
              <a:t>("</a:t>
            </a:r>
            <a:r>
              <a:rPr lang="pl-PL" sz="1900" dirty="0">
                <a:solidFill>
                  <a:srgbClr val="FF0000"/>
                </a:solidFill>
                <a:latin typeface="Consolas" panose="020B0609020204030204" pitchFamily="49" charset="0"/>
              </a:rPr>
              <a:t>ala.txt</a:t>
            </a:r>
            <a:r>
              <a:rPr lang="pl-PL" sz="1900" dirty="0"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pl-PL" sz="1900" dirty="0" err="1" smtClean="0">
                <a:latin typeface="Consolas" panose="020B0609020204030204" pitchFamily="49" charset="0"/>
              </a:rPr>
              <a:t>zapis.println</a:t>
            </a:r>
            <a:r>
              <a:rPr lang="pl-PL" sz="1900" dirty="0">
                <a:latin typeface="Consolas" panose="020B0609020204030204" pitchFamily="49" charset="0"/>
              </a:rPr>
              <a:t>("</a:t>
            </a:r>
            <a:r>
              <a:rPr lang="pl-PL" sz="1900" i="1" dirty="0">
                <a:latin typeface="Consolas" panose="020B0609020204030204" pitchFamily="49" charset="0"/>
              </a:rPr>
              <a:t>Ala ma kota, a kot ma Alę</a:t>
            </a:r>
            <a:r>
              <a:rPr lang="pl-PL" sz="1900" dirty="0"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3115658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Pytania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/>
              <a:t>7. Jaka liczba jest przechowywana w tablicy w polu o indeksie 5?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 err="1"/>
              <a:t>tablica</a:t>
            </a:r>
            <a:r>
              <a:rPr lang="en-US" dirty="0"/>
              <a:t> = new </a:t>
            </a:r>
            <a:r>
              <a:rPr lang="en-US" dirty="0" err="1" smtClean="0"/>
              <a:t>int</a:t>
            </a:r>
            <a:r>
              <a:rPr lang="en-US" dirty="0" smtClean="0"/>
              <a:t>[</a:t>
            </a:r>
            <a:r>
              <a:rPr lang="pl-PL" dirty="0" smtClean="0"/>
              <a:t>4</a:t>
            </a:r>
            <a:r>
              <a:rPr lang="en-US" dirty="0" smtClean="0"/>
              <a:t>];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tablica</a:t>
            </a:r>
            <a:r>
              <a:rPr lang="en-US" dirty="0" smtClean="0"/>
              <a:t>[</a:t>
            </a:r>
            <a:r>
              <a:rPr lang="pl-PL" dirty="0" smtClean="0"/>
              <a:t>5</a:t>
            </a:r>
            <a:r>
              <a:rPr lang="en-US" dirty="0" smtClean="0"/>
              <a:t>] </a:t>
            </a:r>
            <a:r>
              <a:rPr lang="en-US" dirty="0"/>
              <a:t>= </a:t>
            </a:r>
            <a:r>
              <a:rPr lang="pl-PL" dirty="0" smtClean="0"/>
              <a:t>1</a:t>
            </a:r>
            <a:r>
              <a:rPr lang="en-US" dirty="0" smtClean="0"/>
              <a:t>;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/>
              <a:t>8. Jakiego typu dane przechowywane są w tablicach?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>
                <a:latin typeface="Consolas" panose="020B0609020204030204" pitchFamily="49" charset="0"/>
              </a:rPr>
              <a:t>String[] </a:t>
            </a:r>
            <a:r>
              <a:rPr lang="pl-PL" dirty="0" err="1" smtClean="0">
                <a:latin typeface="Consolas" panose="020B0609020204030204" pitchFamily="49" charset="0"/>
              </a:rPr>
              <a:t>tab</a:t>
            </a:r>
            <a:r>
              <a:rPr lang="pl-PL" dirty="0" smtClean="0">
                <a:latin typeface="Consolas" panose="020B0609020204030204" pitchFamily="49" charset="0"/>
              </a:rPr>
              <a:t> = </a:t>
            </a:r>
            <a:r>
              <a:rPr lang="pl-PL" dirty="0" err="1" smtClean="0">
                <a:latin typeface="Consolas" panose="020B0609020204030204" pitchFamily="49" charset="0"/>
              </a:rPr>
              <a:t>new</a:t>
            </a:r>
            <a:r>
              <a:rPr lang="pl-PL" dirty="0" smtClean="0">
                <a:latin typeface="Consolas" panose="020B0609020204030204" pitchFamily="49" charset="0"/>
              </a:rPr>
              <a:t> String[3];</a:t>
            </a:r>
          </a:p>
          <a:p>
            <a:pPr marL="0" indent="0">
              <a:buNone/>
            </a:pPr>
            <a:r>
              <a:rPr lang="pl-PL" dirty="0" err="1" smtClean="0">
                <a:latin typeface="Consolas" panose="020B0609020204030204" pitchFamily="49" charset="0"/>
              </a:rPr>
              <a:t>tab</a:t>
            </a:r>
            <a:r>
              <a:rPr lang="pl-PL" dirty="0" smtClean="0">
                <a:latin typeface="Consolas" panose="020B0609020204030204" pitchFamily="49" charset="0"/>
              </a:rPr>
              <a:t>[2] = „123”;</a:t>
            </a:r>
          </a:p>
          <a:p>
            <a:pPr marL="0" indent="0">
              <a:buNone/>
            </a:pPr>
            <a:endParaRPr lang="pl-PL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 err="1" smtClean="0">
                <a:latin typeface="Consolas" panose="020B0609020204030204" pitchFamily="49" charset="0"/>
              </a:rPr>
              <a:t>Double</a:t>
            </a:r>
            <a:r>
              <a:rPr lang="pl-PL" dirty="0" smtClean="0">
                <a:latin typeface="Consolas" panose="020B0609020204030204" pitchFamily="49" charset="0"/>
              </a:rPr>
              <a:t>[] tab2 </a:t>
            </a:r>
            <a:r>
              <a:rPr lang="pl-PL" dirty="0">
                <a:latin typeface="Consolas" panose="020B0609020204030204" pitchFamily="49" charset="0"/>
              </a:rPr>
              <a:t>= </a:t>
            </a:r>
            <a:r>
              <a:rPr lang="pl-PL" dirty="0" err="1">
                <a:latin typeface="Consolas" panose="020B0609020204030204" pitchFamily="49" charset="0"/>
              </a:rPr>
              <a:t>new</a:t>
            </a:r>
            <a:r>
              <a:rPr lang="pl-PL" dirty="0">
                <a:latin typeface="Consolas" panose="020B0609020204030204" pitchFamily="49" charset="0"/>
              </a:rPr>
              <a:t> </a:t>
            </a:r>
            <a:r>
              <a:rPr lang="pl-PL" dirty="0" err="1" smtClean="0">
                <a:latin typeface="Consolas" panose="020B0609020204030204" pitchFamily="49" charset="0"/>
              </a:rPr>
              <a:t>Double</a:t>
            </a:r>
            <a:r>
              <a:rPr lang="pl-PL" dirty="0" smtClean="0">
                <a:latin typeface="Consolas" panose="020B0609020204030204" pitchFamily="49" charset="0"/>
              </a:rPr>
              <a:t>[4];</a:t>
            </a:r>
            <a:endParaRPr lang="pl-PL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 smtClean="0">
                <a:latin typeface="Consolas" panose="020B0609020204030204" pitchFamily="49" charset="0"/>
              </a:rPr>
              <a:t>tab2[1] </a:t>
            </a:r>
            <a:r>
              <a:rPr lang="pl-PL" dirty="0">
                <a:latin typeface="Consolas" panose="020B0609020204030204" pitchFamily="49" charset="0"/>
              </a:rPr>
              <a:t>= </a:t>
            </a:r>
            <a:r>
              <a:rPr lang="pl-PL" dirty="0" smtClean="0">
                <a:latin typeface="Consolas" panose="020B0609020204030204" pitchFamily="49" charset="0"/>
              </a:rPr>
              <a:t>2;</a:t>
            </a:r>
            <a:endParaRPr lang="pl-PL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 smtClean="0">
                <a:latin typeface="Consolas" panose="020B0609020204030204" pitchFamily="49" charset="0"/>
              </a:rPr>
              <a:t>tab2[2] </a:t>
            </a:r>
            <a:r>
              <a:rPr lang="pl-PL" dirty="0">
                <a:latin typeface="Consolas" panose="020B0609020204030204" pitchFamily="49" charset="0"/>
              </a:rPr>
              <a:t>= </a:t>
            </a:r>
            <a:r>
              <a:rPr lang="pl-PL" dirty="0" smtClean="0">
                <a:latin typeface="Consolas" panose="020B0609020204030204" pitchFamily="49" charset="0"/>
              </a:rPr>
              <a:t>4;</a:t>
            </a:r>
            <a:endParaRPr lang="pl-PL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 smtClean="0">
                <a:latin typeface="Consolas" panose="020B0609020204030204" pitchFamily="49" charset="0"/>
              </a:rPr>
              <a:t>tab2[4] </a:t>
            </a:r>
            <a:r>
              <a:rPr lang="pl-PL" dirty="0">
                <a:latin typeface="Consolas" panose="020B0609020204030204" pitchFamily="49" charset="0"/>
              </a:rPr>
              <a:t>= </a:t>
            </a:r>
            <a:r>
              <a:rPr lang="pl-PL" dirty="0" smtClean="0">
                <a:latin typeface="Consolas" panose="020B0609020204030204" pitchFamily="49" charset="0"/>
              </a:rPr>
              <a:t>2.4;</a:t>
            </a:r>
            <a:endParaRPr lang="pl-PL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xmlns="" val="382285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5" y="2224087"/>
            <a:ext cx="58102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877955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ZADANIE… no i zaczęło się.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Stwórz 10-elementową tablicę przechowującą imiona i wypełnij ją.</a:t>
            </a:r>
          </a:p>
          <a:p>
            <a:pPr marL="0" indent="0">
              <a:buNone/>
            </a:pPr>
            <a:r>
              <a:rPr lang="pl-PL" dirty="0" smtClean="0"/>
              <a:t>Następnie wyświetl ją w sposób:</a:t>
            </a:r>
          </a:p>
          <a:p>
            <a:pPr marL="0" indent="0">
              <a:buNone/>
            </a:pPr>
            <a:r>
              <a:rPr lang="pl-PL" dirty="0" err="1" smtClean="0">
                <a:latin typeface="Consolas" panose="020B0609020204030204" pitchFamily="49" charset="0"/>
              </a:rPr>
              <a:t>Imie</a:t>
            </a:r>
            <a:r>
              <a:rPr lang="pl-PL" dirty="0" smtClean="0">
                <a:latin typeface="Consolas" panose="020B0609020204030204" pitchFamily="49" charset="0"/>
              </a:rPr>
              <a:t> 1 osoby: [</a:t>
            </a:r>
            <a:r>
              <a:rPr lang="pl-PL" dirty="0" err="1" smtClean="0">
                <a:latin typeface="Consolas" panose="020B0609020204030204" pitchFamily="49" charset="0"/>
              </a:rPr>
              <a:t>imie</a:t>
            </a:r>
            <a:r>
              <a:rPr lang="pl-PL" dirty="0" smtClean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pl-PL" dirty="0" err="1" smtClean="0">
                <a:latin typeface="Consolas" panose="020B0609020204030204" pitchFamily="49" charset="0"/>
              </a:rPr>
              <a:t>Imie</a:t>
            </a:r>
            <a:r>
              <a:rPr lang="pl-PL" dirty="0" smtClean="0">
                <a:latin typeface="Consolas" panose="020B0609020204030204" pitchFamily="49" charset="0"/>
              </a:rPr>
              <a:t> 2 osoby: [</a:t>
            </a:r>
            <a:r>
              <a:rPr lang="pl-PL" dirty="0" err="1" smtClean="0">
                <a:latin typeface="Consolas" panose="020B0609020204030204" pitchFamily="49" charset="0"/>
              </a:rPr>
              <a:t>imie</a:t>
            </a:r>
            <a:r>
              <a:rPr lang="pl-PL" dirty="0" smtClean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pl-PL" dirty="0" smtClean="0"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pl-PL" dirty="0" err="1" smtClean="0">
                <a:latin typeface="Consolas" panose="020B0609020204030204" pitchFamily="49" charset="0"/>
              </a:rPr>
              <a:t>Imie</a:t>
            </a:r>
            <a:r>
              <a:rPr lang="pl-PL" dirty="0" smtClean="0">
                <a:latin typeface="Consolas" panose="020B0609020204030204" pitchFamily="49" charset="0"/>
              </a:rPr>
              <a:t> 10 osoby: [</a:t>
            </a:r>
            <a:r>
              <a:rPr lang="pl-PL" dirty="0" err="1" smtClean="0">
                <a:latin typeface="Consolas" panose="020B0609020204030204" pitchFamily="49" charset="0"/>
              </a:rPr>
              <a:t>imie</a:t>
            </a:r>
            <a:r>
              <a:rPr lang="pl-PL" dirty="0" smtClean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pl-PL" dirty="0" smtClean="0"/>
              <a:t>UWAGA!</a:t>
            </a:r>
          </a:p>
          <a:p>
            <a:r>
              <a:rPr lang="pl-PL" dirty="0" smtClean="0"/>
              <a:t>Do wyświetlenia tablicy użyj pętli.</a:t>
            </a:r>
          </a:p>
        </p:txBody>
      </p:sp>
    </p:spTree>
    <p:extLst>
      <p:ext uri="{BB962C8B-B14F-4D97-AF65-F5344CB8AC3E}">
        <p14:creationId xmlns:p14="http://schemas.microsoft.com/office/powerpoint/2010/main" xmlns="" val="33715152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Zadanie… … … …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Stwórz 10-elementową tablicę przechowującą imiona i wypełnij ją</a:t>
            </a:r>
            <a:r>
              <a:rPr lang="pl-PL" dirty="0" smtClean="0"/>
              <a:t>.</a:t>
            </a:r>
          </a:p>
          <a:p>
            <a:pPr marL="0" indent="0">
              <a:buNone/>
            </a:pPr>
            <a:r>
              <a:rPr lang="pl-PL" dirty="0" smtClean="0"/>
              <a:t>Wypełnienie polegać ma na tym, że program pyta nas o </a:t>
            </a:r>
            <a:r>
              <a:rPr lang="pl-PL" dirty="0" err="1" smtClean="0"/>
              <a:t>imie</a:t>
            </a:r>
            <a:r>
              <a:rPr lang="pl-PL" dirty="0" smtClean="0"/>
              <a:t>, my podajemy </a:t>
            </a:r>
            <a:r>
              <a:rPr lang="pl-PL" dirty="0" err="1" smtClean="0"/>
              <a:t>imie</a:t>
            </a:r>
            <a:r>
              <a:rPr lang="pl-PL" dirty="0" smtClean="0"/>
              <a:t>, po czym program pyta nas o kolejne </a:t>
            </a:r>
            <a:r>
              <a:rPr lang="pl-PL" dirty="0" err="1" smtClean="0"/>
              <a:t>imie</a:t>
            </a:r>
            <a:r>
              <a:rPr lang="pl-PL" dirty="0" smtClean="0"/>
              <a:t> (i tak 10 razy).</a:t>
            </a:r>
          </a:p>
          <a:p>
            <a:r>
              <a:rPr lang="pl-PL" dirty="0" smtClean="0"/>
              <a:t>Do wypełnienia tablicy użyj pętli.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Następnie wyświetl ją w sposób:</a:t>
            </a:r>
          </a:p>
          <a:p>
            <a:pPr marL="0" indent="0">
              <a:buNone/>
            </a:pPr>
            <a:r>
              <a:rPr lang="pl-PL" dirty="0" err="1">
                <a:latin typeface="Consolas" panose="020B0609020204030204" pitchFamily="49" charset="0"/>
              </a:rPr>
              <a:t>Imie</a:t>
            </a:r>
            <a:r>
              <a:rPr lang="pl-PL" dirty="0">
                <a:latin typeface="Consolas" panose="020B0609020204030204" pitchFamily="49" charset="0"/>
              </a:rPr>
              <a:t> 1 osoby: [</a:t>
            </a:r>
            <a:r>
              <a:rPr lang="pl-PL" dirty="0" err="1">
                <a:latin typeface="Consolas" panose="020B0609020204030204" pitchFamily="49" charset="0"/>
              </a:rPr>
              <a:t>imie</a:t>
            </a:r>
            <a:r>
              <a:rPr lang="pl-PL" dirty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pl-PL" dirty="0" err="1">
                <a:latin typeface="Consolas" panose="020B0609020204030204" pitchFamily="49" charset="0"/>
              </a:rPr>
              <a:t>Imie</a:t>
            </a:r>
            <a:r>
              <a:rPr lang="pl-PL" dirty="0">
                <a:latin typeface="Consolas" panose="020B0609020204030204" pitchFamily="49" charset="0"/>
              </a:rPr>
              <a:t> 2 osoby: [</a:t>
            </a:r>
            <a:r>
              <a:rPr lang="pl-PL" dirty="0" err="1">
                <a:latin typeface="Consolas" panose="020B0609020204030204" pitchFamily="49" charset="0"/>
              </a:rPr>
              <a:t>imie</a:t>
            </a:r>
            <a:r>
              <a:rPr lang="pl-PL" dirty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pl-PL" dirty="0" err="1">
                <a:latin typeface="Consolas" panose="020B0609020204030204" pitchFamily="49" charset="0"/>
              </a:rPr>
              <a:t>Imie</a:t>
            </a:r>
            <a:r>
              <a:rPr lang="pl-PL" dirty="0">
                <a:latin typeface="Consolas" panose="020B0609020204030204" pitchFamily="49" charset="0"/>
              </a:rPr>
              <a:t> 10 osoby: [</a:t>
            </a:r>
            <a:r>
              <a:rPr lang="pl-PL" dirty="0" err="1">
                <a:latin typeface="Consolas" panose="020B0609020204030204" pitchFamily="49" charset="0"/>
              </a:rPr>
              <a:t>imie</a:t>
            </a:r>
            <a:r>
              <a:rPr lang="pl-PL" dirty="0">
                <a:latin typeface="Consolas" panose="020B0609020204030204" pitchFamily="49" charset="0"/>
              </a:rPr>
              <a:t>]</a:t>
            </a:r>
          </a:p>
          <a:p>
            <a:r>
              <a:rPr lang="pl-PL" dirty="0" smtClean="0"/>
              <a:t>Do </a:t>
            </a:r>
            <a:r>
              <a:rPr lang="pl-PL" dirty="0"/>
              <a:t>wyświetlenia tablicy użyj pętli</a:t>
            </a:r>
            <a:r>
              <a:rPr lang="pl-PL" dirty="0" smtClean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21012268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Zadanie… a kiedy zabawa?!</a:t>
            </a:r>
            <a:endParaRPr lang="pl-PL" dirty="0"/>
          </a:p>
        </p:txBody>
      </p:sp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 dirty="0"/>
              <a:t>Zapytaj użytkownika o imię</a:t>
            </a:r>
            <a:r>
              <a:rPr lang="pl-PL" dirty="0" smtClean="0"/>
              <a:t>.</a:t>
            </a:r>
          </a:p>
          <a:p>
            <a:pPr marL="0" indent="0">
              <a:buNone/>
            </a:pPr>
            <a:r>
              <a:rPr lang="pl-PL" dirty="0" smtClean="0"/>
              <a:t>Program </a:t>
            </a:r>
            <a:r>
              <a:rPr lang="pl-PL" dirty="0"/>
              <a:t>zna </a:t>
            </a:r>
            <a:r>
              <a:rPr lang="pl-PL" dirty="0" smtClean="0"/>
              <a:t>sześć </a:t>
            </a:r>
            <a:r>
              <a:rPr lang="pl-PL" dirty="0"/>
              <a:t>osób o imionach</a:t>
            </a:r>
            <a:r>
              <a:rPr lang="pl-PL" dirty="0" smtClean="0"/>
              <a:t>:</a:t>
            </a:r>
          </a:p>
          <a:p>
            <a:r>
              <a:rPr lang="pl-PL" dirty="0" smtClean="0"/>
              <a:t>Marek,</a:t>
            </a:r>
          </a:p>
          <a:p>
            <a:r>
              <a:rPr lang="pl-PL" dirty="0" smtClean="0"/>
              <a:t>Kasia,</a:t>
            </a:r>
          </a:p>
          <a:p>
            <a:r>
              <a:rPr lang="pl-PL" dirty="0" smtClean="0"/>
              <a:t>Basia,</a:t>
            </a:r>
          </a:p>
          <a:p>
            <a:r>
              <a:rPr lang="pl-PL" dirty="0" smtClean="0"/>
              <a:t>Bartosz,</a:t>
            </a:r>
          </a:p>
          <a:p>
            <a:r>
              <a:rPr lang="pl-PL" dirty="0" smtClean="0"/>
              <a:t>Patryk,</a:t>
            </a:r>
          </a:p>
          <a:p>
            <a:r>
              <a:rPr lang="pl-PL" dirty="0" smtClean="0"/>
              <a:t>Asia.</a:t>
            </a:r>
          </a:p>
          <a:p>
            <a:pPr marL="0" indent="0">
              <a:buNone/>
            </a:pPr>
            <a:r>
              <a:rPr lang="pl-PL" dirty="0" smtClean="0"/>
              <a:t>Jeśli </a:t>
            </a:r>
            <a:r>
              <a:rPr lang="pl-PL" dirty="0"/>
              <a:t>użytkownik podał jedno z tych imion, program pozdrawia go tym imieniem</a:t>
            </a:r>
            <a:r>
              <a:rPr lang="pl-PL" dirty="0" smtClean="0"/>
              <a:t>.</a:t>
            </a:r>
          </a:p>
          <a:p>
            <a:pPr marL="0" indent="0">
              <a:buNone/>
            </a:pPr>
            <a:r>
              <a:rPr lang="pl-PL" dirty="0" smtClean="0"/>
              <a:t>Jeśli </a:t>
            </a:r>
            <a:r>
              <a:rPr lang="pl-PL" dirty="0"/>
              <a:t>użytkownik podał inne imię, program odpowiada, że nie zna takiej osoby</a:t>
            </a:r>
            <a:r>
              <a:rPr lang="pl-PL" dirty="0" smtClean="0"/>
              <a:t>.</a:t>
            </a:r>
          </a:p>
          <a:p>
            <a:pPr marL="0" indent="0">
              <a:buNone/>
            </a:pPr>
            <a:r>
              <a:rPr lang="pl-PL" dirty="0" smtClean="0"/>
              <a:t>UWAGA!</a:t>
            </a:r>
          </a:p>
          <a:p>
            <a:r>
              <a:rPr lang="pl-PL" dirty="0" smtClean="0"/>
              <a:t>Przechowuj </a:t>
            </a:r>
            <a:r>
              <a:rPr lang="pl-PL" dirty="0"/>
              <a:t>znane imiona w tablicy </a:t>
            </a:r>
            <a:r>
              <a:rPr lang="pl-PL" dirty="0" smtClean="0"/>
              <a:t>Stringów.</a:t>
            </a:r>
          </a:p>
          <a:p>
            <a:r>
              <a:rPr lang="pl-PL" dirty="0" smtClean="0"/>
              <a:t>W </a:t>
            </a:r>
            <a:r>
              <a:rPr lang="pl-PL" dirty="0"/>
              <a:t>celu sprawdzenia, czy podane imię jest znane, wykorzystaj pętlę </a:t>
            </a:r>
            <a:r>
              <a:rPr lang="pl-PL" dirty="0" smtClean="0"/>
              <a:t>for.</a:t>
            </a:r>
            <a:endParaRPr lang="pl-PL" dirty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1069121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8610599" cy="1303867"/>
          </a:xfrm>
        </p:spPr>
        <p:txBody>
          <a:bodyPr/>
          <a:lstStyle/>
          <a:p>
            <a:r>
              <a:rPr lang="pl-PL" dirty="0" smtClean="0"/>
              <a:t>Funkcje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type="body" idx="1"/>
          </p:nvPr>
        </p:nvSpPr>
        <p:spPr>
          <a:xfrm>
            <a:off x="198691" y="1834182"/>
            <a:ext cx="10820399" cy="914350"/>
          </a:xfrm>
        </p:spPr>
        <p:txBody>
          <a:bodyPr/>
          <a:lstStyle/>
          <a:p>
            <a:r>
              <a:rPr lang="pl-PL" dirty="0" smtClean="0"/>
              <a:t>W </a:t>
            </a:r>
            <a:r>
              <a:rPr lang="pl-PL" dirty="0"/>
              <a:t>programowaniu mianem funkcji określa się fragment kodu, </a:t>
            </a:r>
            <a:r>
              <a:rPr lang="pl-PL" dirty="0" smtClean="0"/>
              <a:t>który</a:t>
            </a:r>
          </a:p>
          <a:p>
            <a:r>
              <a:rPr lang="pl-PL" dirty="0" smtClean="0"/>
              <a:t>może </a:t>
            </a:r>
            <a:r>
              <a:rPr lang="pl-PL" dirty="0"/>
              <a:t>być wykonywany wielokrotnie z różnych miejsc programu</a:t>
            </a:r>
            <a:r>
              <a:rPr lang="pl-PL" dirty="0" smtClean="0"/>
              <a:t>.</a:t>
            </a:r>
            <a:endParaRPr lang="pl-PL" dirty="0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sz="half" idx="15"/>
          </p:nvPr>
        </p:nvSpPr>
        <p:spPr>
          <a:xfrm>
            <a:off x="5368876" y="2897001"/>
            <a:ext cx="4160949" cy="2003877"/>
          </a:xfr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pl-PL" sz="1800" b="1" dirty="0">
                <a:solidFill>
                  <a:schemeClr val="bg1"/>
                </a:solidFill>
              </a:rPr>
              <a:t>Przykład:</a:t>
            </a:r>
          </a:p>
          <a:p>
            <a:r>
              <a:rPr lang="pl-PL" sz="18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void</a:t>
            </a:r>
            <a:r>
              <a:rPr lang="pl-PL" sz="1800" b="1" dirty="0">
                <a:latin typeface="Consolas" panose="020B0609020204030204" pitchFamily="49" charset="0"/>
              </a:rPr>
              <a:t> </a:t>
            </a:r>
            <a:r>
              <a:rPr lang="pl-PL" sz="1800" b="1" dirty="0" err="1" smtClean="0">
                <a:latin typeface="Consolas" panose="020B0609020204030204" pitchFamily="49" charset="0"/>
              </a:rPr>
              <a:t>printName</a:t>
            </a:r>
            <a:r>
              <a:rPr lang="pl-PL" sz="1800" b="1" dirty="0" smtClean="0">
                <a:latin typeface="Consolas" panose="020B0609020204030204" pitchFamily="49" charset="0"/>
              </a:rPr>
              <a:t>(String </a:t>
            </a:r>
            <a:r>
              <a:rPr lang="pl-PL" sz="1800" b="1" dirty="0" err="1" smtClean="0">
                <a:latin typeface="Consolas" panose="020B0609020204030204" pitchFamily="49" charset="0"/>
              </a:rPr>
              <a:t>name</a:t>
            </a:r>
            <a:r>
              <a:rPr lang="pl-PL" sz="1800" b="1" dirty="0" smtClean="0">
                <a:latin typeface="Consolas" panose="020B0609020204030204" pitchFamily="49" charset="0"/>
              </a:rPr>
              <a:t>)</a:t>
            </a:r>
            <a:endParaRPr lang="pl-PL" sz="1800" b="1" dirty="0">
              <a:latin typeface="Consolas" panose="020B0609020204030204" pitchFamily="49" charset="0"/>
            </a:endParaRPr>
          </a:p>
          <a:p>
            <a:r>
              <a:rPr lang="pl-PL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l-PL" sz="1800" b="1" dirty="0" smtClean="0">
                <a:latin typeface="Consolas" panose="020B0609020204030204" pitchFamily="49" charset="0"/>
              </a:rPr>
              <a:t>	</a:t>
            </a:r>
            <a:r>
              <a:rPr lang="pl-PL" sz="1800" b="1" dirty="0" err="1" smtClean="0">
                <a:latin typeface="Consolas" panose="020B0609020204030204" pitchFamily="49" charset="0"/>
              </a:rPr>
              <a:t>System.</a:t>
            </a:r>
            <a:r>
              <a:rPr lang="pl-PL" sz="1800" b="1" i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out</a:t>
            </a:r>
            <a:r>
              <a:rPr lang="pl-PL" sz="1800" b="1" dirty="0" err="1" smtClean="0">
                <a:latin typeface="Consolas" panose="020B0609020204030204" pitchFamily="49" charset="0"/>
              </a:rPr>
              <a:t>.print</a:t>
            </a:r>
            <a:r>
              <a:rPr lang="pl-PL" sz="1800" b="1" dirty="0" smtClean="0">
                <a:latin typeface="Consolas" panose="020B0609020204030204" pitchFamily="49" charset="0"/>
              </a:rPr>
              <a:t>(</a:t>
            </a:r>
            <a:r>
              <a:rPr lang="pl-PL" sz="1800" b="1" dirty="0" err="1" smtClean="0">
                <a:latin typeface="Consolas" panose="020B0609020204030204" pitchFamily="49" charset="0"/>
              </a:rPr>
              <a:t>name</a:t>
            </a:r>
            <a:r>
              <a:rPr lang="pl-PL" sz="1800" b="1" dirty="0" smtClean="0">
                <a:latin typeface="Consolas" panose="020B0609020204030204" pitchFamily="49" charset="0"/>
              </a:rPr>
              <a:t>);</a:t>
            </a:r>
            <a:endParaRPr lang="pl-PL" sz="1800" b="1" dirty="0">
              <a:latin typeface="Consolas" panose="020B0609020204030204" pitchFamily="49" charset="0"/>
            </a:endParaRPr>
          </a:p>
          <a:p>
            <a:r>
              <a:rPr lang="pl-PL" sz="1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pl-PL" sz="18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Symbol zastępczy tekstu 10"/>
          <p:cNvSpPr>
            <a:spLocks noGrp="1"/>
          </p:cNvSpPr>
          <p:nvPr>
            <p:ph type="body" sz="quarter" idx="3"/>
          </p:nvPr>
        </p:nvSpPr>
        <p:spPr>
          <a:xfrm>
            <a:off x="3899018" y="136543"/>
            <a:ext cx="2939717" cy="1521151"/>
          </a:xfrm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pl-PL" sz="1800" b="1" dirty="0">
                <a:latin typeface="Consolas" panose="020B0609020204030204" pitchFamily="49" charset="0"/>
              </a:rPr>
              <a:t>typ nazwa(argumenty)</a:t>
            </a:r>
          </a:p>
          <a:p>
            <a:r>
              <a:rPr lang="pl-PL" sz="1800" b="1" dirty="0">
                <a:latin typeface="Consolas" panose="020B0609020204030204" pitchFamily="49" charset="0"/>
              </a:rPr>
              <a:t>{</a:t>
            </a:r>
          </a:p>
          <a:p>
            <a:r>
              <a:rPr lang="pl-PL" sz="1800" b="1" dirty="0">
                <a:latin typeface="Consolas" panose="020B0609020204030204" pitchFamily="49" charset="0"/>
              </a:rPr>
              <a:t>	ciało funkcji</a:t>
            </a:r>
          </a:p>
          <a:p>
            <a:r>
              <a:rPr lang="pl-PL" sz="1800" b="1" dirty="0" smtClean="0">
                <a:latin typeface="Consolas" panose="020B0609020204030204" pitchFamily="49" charset="0"/>
              </a:rPr>
              <a:t>}</a:t>
            </a:r>
            <a:endParaRPr lang="pl-PL" sz="1800" b="1" dirty="0">
              <a:latin typeface="Consolas" panose="020B0609020204030204" pitchFamily="49" charset="0"/>
            </a:endParaRPr>
          </a:p>
        </p:txBody>
      </p:sp>
      <p:sp>
        <p:nvSpPr>
          <p:cNvPr id="12" name="Symbol zastępczy tekstu 11"/>
          <p:cNvSpPr>
            <a:spLocks noGrp="1"/>
          </p:cNvSpPr>
          <p:nvPr>
            <p:ph type="body" sz="quarter" idx="13"/>
          </p:nvPr>
        </p:nvSpPr>
        <p:spPr>
          <a:xfrm>
            <a:off x="579148" y="2888809"/>
            <a:ext cx="3915940" cy="1947840"/>
          </a:xfrm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pl-PL" sz="1800" b="1" dirty="0" smtClean="0">
                <a:solidFill>
                  <a:schemeClr val="bg1"/>
                </a:solidFill>
              </a:rPr>
              <a:t>Przykład:</a:t>
            </a:r>
          </a:p>
          <a:p>
            <a:r>
              <a:rPr lang="pl-PL" sz="1800" b="1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void</a:t>
            </a:r>
            <a:r>
              <a:rPr lang="pl-PL" sz="1800" b="1" dirty="0" smtClean="0">
                <a:latin typeface="Consolas" panose="020B0609020204030204" pitchFamily="49" charset="0"/>
              </a:rPr>
              <a:t> </a:t>
            </a:r>
            <a:r>
              <a:rPr lang="pl-PL" sz="1800" b="1" dirty="0" err="1" smtClean="0">
                <a:latin typeface="Consolas" panose="020B0609020204030204" pitchFamily="49" charset="0"/>
              </a:rPr>
              <a:t>printText</a:t>
            </a:r>
            <a:r>
              <a:rPr lang="pl-PL" sz="1800" b="1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pl-PL" sz="1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l-PL" sz="1800" b="1" dirty="0" smtClean="0">
                <a:latin typeface="Consolas" panose="020B0609020204030204" pitchFamily="49" charset="0"/>
              </a:rPr>
              <a:t>	</a:t>
            </a:r>
            <a:r>
              <a:rPr lang="pl-PL" sz="1800" b="1" dirty="0" err="1" smtClean="0">
                <a:latin typeface="Consolas" panose="020B0609020204030204" pitchFamily="49" charset="0"/>
              </a:rPr>
              <a:t>System.</a:t>
            </a:r>
            <a:r>
              <a:rPr lang="pl-PL" sz="1800" b="1" i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out</a:t>
            </a:r>
            <a:r>
              <a:rPr lang="pl-PL" sz="1800" b="1" dirty="0" err="1" smtClean="0">
                <a:latin typeface="Consolas" panose="020B0609020204030204" pitchFamily="49" charset="0"/>
              </a:rPr>
              <a:t>.print</a:t>
            </a:r>
            <a:r>
              <a:rPr lang="pl-PL" sz="1800" b="1" dirty="0" smtClean="0">
                <a:latin typeface="Consolas" panose="020B0609020204030204" pitchFamily="49" charset="0"/>
              </a:rPr>
              <a:t>(</a:t>
            </a:r>
            <a:r>
              <a:rPr lang="pl-PL" sz="18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„tekst”</a:t>
            </a:r>
            <a:r>
              <a:rPr lang="pl-PL" sz="1800" b="1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pl-PL" sz="1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Prostokąt 3"/>
          <p:cNvSpPr/>
          <p:nvPr/>
        </p:nvSpPr>
        <p:spPr>
          <a:xfrm>
            <a:off x="579148" y="4935414"/>
            <a:ext cx="401848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pl-PL" dirty="0" smtClean="0"/>
              <a:t>Jest </a:t>
            </a:r>
            <a:r>
              <a:rPr lang="pl-PL" dirty="0"/>
              <a:t>to funkcja </a:t>
            </a:r>
            <a:r>
              <a:rPr lang="pl-PL" dirty="0" smtClean="0"/>
              <a:t>bezargumentowa</a:t>
            </a:r>
            <a:r>
              <a:rPr lang="pl-PL" dirty="0"/>
              <a:t>, </a:t>
            </a:r>
            <a:r>
              <a:rPr lang="pl-PL" dirty="0" smtClean="0"/>
              <a:t>która nic </a:t>
            </a:r>
            <a:r>
              <a:rPr lang="pl-PL" dirty="0"/>
              <a:t>nie zwraca, jest czasami </a:t>
            </a:r>
            <a:r>
              <a:rPr lang="pl-PL" dirty="0" smtClean="0"/>
              <a:t>nazywana procedurą</a:t>
            </a:r>
          </a:p>
          <a:p>
            <a:endParaRPr lang="pl-PL" dirty="0" smtClean="0"/>
          </a:p>
          <a:p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5206506" y="4928896"/>
            <a:ext cx="48034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pl-PL" dirty="0" smtClean="0"/>
              <a:t>Jest </a:t>
            </a:r>
            <a:r>
              <a:rPr lang="pl-PL" dirty="0"/>
              <a:t>to funkcja, która przyjmuje jeden </a:t>
            </a:r>
            <a:r>
              <a:rPr lang="pl-PL" dirty="0" smtClean="0"/>
              <a:t>argument (</a:t>
            </a:r>
            <a:r>
              <a:rPr lang="pl-PL" dirty="0" err="1" smtClean="0"/>
              <a:t>imie</a:t>
            </a:r>
            <a:r>
              <a:rPr lang="pl-PL" dirty="0"/>
              <a:t>)</a:t>
            </a:r>
            <a:r>
              <a:rPr lang="pl-PL" dirty="0" smtClean="0"/>
              <a:t>, a następnie wyświetla tekst zawierający ten argument. </a:t>
            </a:r>
          </a:p>
          <a:p>
            <a:pPr marL="285750" indent="-285750">
              <a:buFontTx/>
              <a:buChar char="-"/>
            </a:pPr>
            <a:r>
              <a:rPr lang="pl-PL" dirty="0" smtClean="0"/>
              <a:t>Ta </a:t>
            </a:r>
            <a:r>
              <a:rPr lang="pl-PL" dirty="0"/>
              <a:t>funkcja </a:t>
            </a:r>
            <a:r>
              <a:rPr lang="pl-PL" dirty="0" smtClean="0"/>
              <a:t>również </a:t>
            </a:r>
            <a:r>
              <a:rPr lang="pl-PL" dirty="0"/>
              <a:t>nic nie zwraca, więc także jest procedurą.</a:t>
            </a:r>
          </a:p>
        </p:txBody>
      </p:sp>
    </p:spTree>
    <p:extLst>
      <p:ext uri="{BB962C8B-B14F-4D97-AF65-F5344CB8AC3E}">
        <p14:creationId xmlns:p14="http://schemas.microsoft.com/office/powerpoint/2010/main" xmlns="" val="34827096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0" y="971550"/>
            <a:ext cx="66675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104100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Zadanie… Ostatnie?!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dirty="0"/>
              <a:t>Wygeneruj i zapisz do tablicy 6 losowych liczb z przedziału </a:t>
            </a:r>
            <a:r>
              <a:rPr lang="pl-PL" dirty="0" smtClean="0"/>
              <a:t>[1</a:t>
            </a:r>
            <a:r>
              <a:rPr lang="pl-PL" dirty="0"/>
              <a:t>, </a:t>
            </a:r>
            <a:r>
              <a:rPr lang="pl-PL" dirty="0" smtClean="0"/>
              <a:t>49].</a:t>
            </a:r>
          </a:p>
          <a:p>
            <a:pPr marL="0" indent="0">
              <a:buNone/>
            </a:pPr>
            <a:r>
              <a:rPr lang="pl-PL" dirty="0" smtClean="0"/>
              <a:t>Wypisz </a:t>
            </a:r>
            <a:r>
              <a:rPr lang="pl-PL" dirty="0"/>
              <a:t>wartości z tablicy za pomocą pętli for</a:t>
            </a:r>
            <a:r>
              <a:rPr lang="pl-PL" dirty="0" smtClean="0"/>
              <a:t>.</a:t>
            </a:r>
          </a:p>
          <a:p>
            <a:pPr marL="0" indent="0">
              <a:buNone/>
            </a:pPr>
            <a:r>
              <a:rPr lang="pl-PL" dirty="0" smtClean="0"/>
              <a:t>Poproś </a:t>
            </a:r>
            <a:r>
              <a:rPr lang="pl-PL" dirty="0"/>
              <a:t>użytkownika o podanie jednej liczby</a:t>
            </a:r>
            <a:r>
              <a:rPr lang="pl-PL" dirty="0" smtClean="0"/>
              <a:t>.</a:t>
            </a:r>
          </a:p>
          <a:p>
            <a:pPr marL="0" indent="0">
              <a:buNone/>
            </a:pPr>
            <a:r>
              <a:rPr lang="pl-PL" dirty="0" smtClean="0"/>
              <a:t>Sprawdź </a:t>
            </a:r>
            <a:r>
              <a:rPr lang="pl-PL" dirty="0"/>
              <a:t>za pomocą pętli for oraz instrukcji </a:t>
            </a:r>
            <a:r>
              <a:rPr lang="pl-PL" dirty="0" err="1"/>
              <a:t>if</a:t>
            </a:r>
            <a:r>
              <a:rPr lang="pl-PL" dirty="0"/>
              <a:t>, czy dana </a:t>
            </a:r>
            <a:r>
              <a:rPr lang="pl-PL" dirty="0" smtClean="0"/>
              <a:t>wartość </a:t>
            </a:r>
            <a:r>
              <a:rPr lang="pl-PL" dirty="0"/>
              <a:t>jest w tablicy. </a:t>
            </a: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Podaj stosowny komunikat do sytuacji jeżeli wartość znajduje się w tablicy, oraz jeżeli jej nie ma.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Uwaga!</a:t>
            </a:r>
          </a:p>
          <a:p>
            <a:pPr marL="0" indent="0">
              <a:buNone/>
            </a:pPr>
            <a:r>
              <a:rPr lang="pl-PL" dirty="0" smtClean="0"/>
              <a:t>Użyj klasy </a:t>
            </a:r>
            <a:r>
              <a:rPr lang="pl-PL" dirty="0" err="1" smtClean="0"/>
              <a:t>Random</a:t>
            </a:r>
            <a:r>
              <a:rPr lang="pl-PL" dirty="0" smtClean="0"/>
              <a:t>:</a:t>
            </a:r>
          </a:p>
          <a:p>
            <a:pPr marL="0" indent="0">
              <a:buNone/>
            </a:pPr>
            <a:r>
              <a:rPr lang="pl-PL" dirty="0" err="1">
                <a:latin typeface="Consolas" panose="020B0609020204030204" pitchFamily="49" charset="0"/>
              </a:rPr>
              <a:t>Random</a:t>
            </a:r>
            <a:r>
              <a:rPr lang="pl-PL" dirty="0">
                <a:latin typeface="Consolas" panose="020B0609020204030204" pitchFamily="49" charset="0"/>
              </a:rPr>
              <a:t> </a:t>
            </a:r>
            <a:r>
              <a:rPr lang="pl-PL" dirty="0" err="1">
                <a:latin typeface="Consolas" panose="020B0609020204030204" pitchFamily="49" charset="0"/>
              </a:rPr>
              <a:t>rand</a:t>
            </a:r>
            <a:r>
              <a:rPr lang="pl-PL" dirty="0">
                <a:latin typeface="Consolas" panose="020B0609020204030204" pitchFamily="49" charset="0"/>
              </a:rPr>
              <a:t> = </a:t>
            </a:r>
            <a:r>
              <a:rPr lang="pl-PL" dirty="0" err="1">
                <a:latin typeface="Consolas" panose="020B0609020204030204" pitchFamily="49" charset="0"/>
              </a:rPr>
              <a:t>new</a:t>
            </a:r>
            <a:r>
              <a:rPr lang="pl-PL" dirty="0">
                <a:latin typeface="Consolas" panose="020B0609020204030204" pitchFamily="49" charset="0"/>
              </a:rPr>
              <a:t> </a:t>
            </a:r>
            <a:r>
              <a:rPr lang="pl-PL" dirty="0" err="1">
                <a:latin typeface="Consolas" panose="020B0609020204030204" pitchFamily="49" charset="0"/>
              </a:rPr>
              <a:t>Random</a:t>
            </a:r>
            <a:r>
              <a:rPr lang="pl-PL" dirty="0" smtClean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pl-PL" dirty="0" err="1" smtClean="0">
                <a:latin typeface="Consolas" panose="020B0609020204030204" pitchFamily="49" charset="0"/>
              </a:rPr>
              <a:t>Typ_zmiennej</a:t>
            </a:r>
            <a:r>
              <a:rPr lang="pl-PL" dirty="0" smtClean="0">
                <a:latin typeface="Consolas" panose="020B0609020204030204" pitchFamily="49" charset="0"/>
              </a:rPr>
              <a:t>  </a:t>
            </a:r>
            <a:r>
              <a:rPr lang="pl-PL" dirty="0" err="1" smtClean="0">
                <a:latin typeface="Consolas" panose="020B0609020204030204" pitchFamily="49" charset="0"/>
              </a:rPr>
              <a:t>nazwa_zmiennej</a:t>
            </a:r>
            <a:r>
              <a:rPr lang="pl-PL" dirty="0" smtClean="0">
                <a:latin typeface="Consolas" panose="020B0609020204030204" pitchFamily="49" charset="0"/>
              </a:rPr>
              <a:t> </a:t>
            </a:r>
            <a:r>
              <a:rPr lang="pl-PL" dirty="0">
                <a:latin typeface="Consolas" panose="020B0609020204030204" pitchFamily="49" charset="0"/>
              </a:rPr>
              <a:t>= </a:t>
            </a:r>
            <a:r>
              <a:rPr lang="pl-PL" dirty="0" err="1" smtClean="0">
                <a:latin typeface="Consolas" panose="020B0609020204030204" pitchFamily="49" charset="0"/>
              </a:rPr>
              <a:t>rand.nextInt</a:t>
            </a:r>
            <a:r>
              <a:rPr lang="pl-PL" dirty="0" smtClean="0">
                <a:latin typeface="Consolas" panose="020B0609020204030204" pitchFamily="49" charset="0"/>
              </a:rPr>
              <a:t>(do) </a:t>
            </a:r>
            <a:r>
              <a:rPr lang="pl-PL" dirty="0">
                <a:latin typeface="Consolas" panose="020B0609020204030204" pitchFamily="49" charset="0"/>
              </a:rPr>
              <a:t>+ </a:t>
            </a:r>
            <a:r>
              <a:rPr lang="pl-PL" dirty="0" smtClean="0">
                <a:latin typeface="Consolas" panose="020B0609020204030204" pitchFamily="49" charset="0"/>
              </a:rPr>
              <a:t>od;</a:t>
            </a: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87636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Zadanie… jeszcze nie ostatnie.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/>
              <a:t>Napisz </a:t>
            </a:r>
            <a:r>
              <a:rPr lang="pl-PL" dirty="0" smtClean="0"/>
              <a:t>funkcję, </a:t>
            </a:r>
            <a:r>
              <a:rPr lang="pl-PL" dirty="0"/>
              <a:t>która sprawdza, czy </a:t>
            </a:r>
            <a:r>
              <a:rPr lang="pl-PL" dirty="0" smtClean="0"/>
              <a:t>podana wartość </a:t>
            </a:r>
            <a:r>
              <a:rPr lang="pl-PL" dirty="0"/>
              <a:t>jest obecna w </a:t>
            </a:r>
            <a:r>
              <a:rPr lang="pl-PL" dirty="0" smtClean="0"/>
              <a:t>tablicy.</a:t>
            </a:r>
          </a:p>
          <a:p>
            <a:pPr marL="0" indent="0">
              <a:buNone/>
            </a:pPr>
            <a:r>
              <a:rPr lang="pl-PL" dirty="0" smtClean="0"/>
              <a:t>Metoda </a:t>
            </a:r>
            <a:r>
              <a:rPr lang="pl-PL" dirty="0"/>
              <a:t>zwraca </a:t>
            </a:r>
            <a:r>
              <a:rPr lang="pl-PL" dirty="0" smtClean="0"/>
              <a:t>wartość </a:t>
            </a:r>
            <a:r>
              <a:rPr lang="pl-PL" dirty="0" err="1"/>
              <a:t>true</a:t>
            </a:r>
            <a:r>
              <a:rPr lang="pl-PL" dirty="0"/>
              <a:t> lub </a:t>
            </a:r>
            <a:r>
              <a:rPr lang="pl-PL" dirty="0" err="1"/>
              <a:t>false</a:t>
            </a:r>
            <a:r>
              <a:rPr lang="pl-PL" dirty="0" smtClean="0"/>
              <a:t>.</a:t>
            </a:r>
          </a:p>
          <a:p>
            <a:r>
              <a:rPr lang="pl-PL" dirty="0" smtClean="0"/>
              <a:t>Wykorzystaj poprzednie zadania.</a:t>
            </a:r>
          </a:p>
          <a:p>
            <a:endParaRPr lang="pl-PL" dirty="0"/>
          </a:p>
          <a:p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Podpowiedź:</a:t>
            </a:r>
            <a:endParaRPr lang="pl-PL" dirty="0"/>
          </a:p>
          <a:p>
            <a:pPr marL="0" indent="0">
              <a:buNone/>
            </a:pPr>
            <a:r>
              <a:rPr lang="pl-PL" sz="20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boolean</a:t>
            </a:r>
            <a:r>
              <a:rPr lang="pl-PL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pl-PL" sz="2000" dirty="0" err="1" smtClean="0">
                <a:latin typeface="Consolas" panose="020B0609020204030204" pitchFamily="49" charset="0"/>
              </a:rPr>
              <a:t>sprawdzLiczbę</a:t>
            </a:r>
            <a:r>
              <a:rPr lang="pl-PL" sz="2000" dirty="0" smtClean="0">
                <a:latin typeface="Consolas" panose="020B0609020204030204" pitchFamily="49" charset="0"/>
              </a:rPr>
              <a:t>(</a:t>
            </a:r>
            <a:r>
              <a:rPr lang="pl-PL" sz="20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pl-PL" sz="2000" dirty="0" smtClean="0">
                <a:latin typeface="Consolas" panose="020B0609020204030204" pitchFamily="49" charset="0"/>
              </a:rPr>
              <a:t> liczba, </a:t>
            </a:r>
            <a:r>
              <a:rPr lang="pl-PL" sz="20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pl-PL" sz="2000" dirty="0" smtClean="0">
                <a:latin typeface="Consolas" panose="020B0609020204030204" pitchFamily="49" charset="0"/>
              </a:rPr>
              <a:t>[] tablica) {</a:t>
            </a:r>
          </a:p>
          <a:p>
            <a:pPr marL="0" indent="0">
              <a:buNone/>
            </a:pPr>
            <a:r>
              <a:rPr lang="pl-PL" sz="2000" dirty="0" smtClean="0">
                <a:latin typeface="Consolas" panose="020B0609020204030204" pitchFamily="49" charset="0"/>
              </a:rPr>
              <a:t>	//…</a:t>
            </a:r>
          </a:p>
          <a:p>
            <a:pPr marL="0" indent="0">
              <a:buNone/>
            </a:pPr>
            <a:r>
              <a:rPr lang="pl-PL" sz="2000" dirty="0">
                <a:latin typeface="Consolas" panose="020B0609020204030204" pitchFamily="49" charset="0"/>
              </a:rPr>
              <a:t>	</a:t>
            </a:r>
            <a:r>
              <a:rPr lang="pl-PL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return </a:t>
            </a:r>
            <a:r>
              <a:rPr lang="pl-PL" sz="20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r>
              <a:rPr lang="pl-PL" sz="2000" dirty="0" smtClean="0">
                <a:latin typeface="Consolas" panose="020B0609020204030204" pitchFamily="49" charset="0"/>
              </a:rPr>
              <a:t>;	// lub </a:t>
            </a:r>
            <a:r>
              <a:rPr lang="pl-PL" sz="2000" dirty="0" err="1" smtClean="0">
                <a:latin typeface="Consolas" panose="020B0609020204030204" pitchFamily="49" charset="0"/>
              </a:rPr>
              <a:t>false</a:t>
            </a:r>
            <a:endParaRPr lang="pl-PL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2000" dirty="0" smtClean="0">
                <a:latin typeface="Consolas" panose="020B0609020204030204" pitchFamily="49" charset="0"/>
              </a:rPr>
              <a:t>}</a:t>
            </a:r>
            <a:endParaRPr lang="pl-PL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7244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Ostatnie zadanie!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Stwórz plik .txt, który będzie zawierał 5 linii.</a:t>
            </a:r>
          </a:p>
          <a:p>
            <a:pPr marL="0" indent="0">
              <a:buNone/>
            </a:pPr>
            <a:r>
              <a:rPr lang="pl-PL" dirty="0" smtClean="0"/>
              <a:t>W każdej linii będzie jedno słowo (</a:t>
            </a:r>
            <a:r>
              <a:rPr lang="pl-PL" dirty="0" err="1" smtClean="0"/>
              <a:t>imie</a:t>
            </a:r>
            <a:r>
              <a:rPr lang="pl-PL" dirty="0" smtClean="0"/>
              <a:t>).</a:t>
            </a:r>
          </a:p>
          <a:p>
            <a:pPr marL="0" indent="0">
              <a:buNone/>
            </a:pPr>
            <a:r>
              <a:rPr lang="pl-PL" dirty="0" smtClean="0"/>
              <a:t>Odczytaj stworzony plik.</a:t>
            </a:r>
          </a:p>
          <a:p>
            <a:pPr marL="0" indent="0">
              <a:buNone/>
            </a:pPr>
            <a:r>
              <a:rPr lang="pl-PL" dirty="0" smtClean="0"/>
              <a:t>Imiona odczytane z pliku zapisz w tablicy.</a:t>
            </a:r>
          </a:p>
          <a:p>
            <a:pPr marL="0" indent="0">
              <a:buNone/>
            </a:pPr>
            <a:r>
              <a:rPr lang="pl-PL" dirty="0" smtClean="0"/>
              <a:t>Wyświetl tablicę imion i sprawdź czy imiona w tablicy zgadzają się z tymi w pliku.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Uproszczenie… nie musisz wymyślać imion:</a:t>
            </a:r>
          </a:p>
          <a:p>
            <a:pPr marL="0" indent="0">
              <a:buNone/>
            </a:pPr>
            <a:r>
              <a:rPr lang="pl-PL" dirty="0" smtClean="0"/>
              <a:t>Bartosz, Patryk, Kasia, </a:t>
            </a:r>
            <a:r>
              <a:rPr lang="pl-PL" dirty="0"/>
              <a:t>[</a:t>
            </a:r>
            <a:r>
              <a:rPr lang="pl-PL" dirty="0" err="1" smtClean="0"/>
              <a:t>twoje_imie</a:t>
            </a:r>
            <a:r>
              <a:rPr lang="pl-PL" dirty="0" smtClean="0"/>
              <a:t>], Basia.</a:t>
            </a:r>
          </a:p>
        </p:txBody>
      </p:sp>
    </p:spTree>
    <p:extLst>
      <p:ext uri="{BB962C8B-B14F-4D97-AF65-F5344CB8AC3E}">
        <p14:creationId xmlns:p14="http://schemas.microsoft.com/office/powerpoint/2010/main" xmlns="" val="11320235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m.memegen.com/h8v23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33088" y="2174790"/>
            <a:ext cx="48768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95257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3622431" cy="703385"/>
          </a:xfrm>
        </p:spPr>
        <p:txBody>
          <a:bodyPr/>
          <a:lstStyle/>
          <a:p>
            <a:r>
              <a:rPr lang="pl-PL" dirty="0" smtClean="0"/>
              <a:t>Funkcje </a:t>
            </a:r>
            <a:r>
              <a:rPr lang="pl-PL" sz="3200" dirty="0" smtClean="0">
                <a:solidFill>
                  <a:schemeClr val="tx1"/>
                </a:solidFill>
              </a:rPr>
              <a:t>- return</a:t>
            </a:r>
            <a:endParaRPr lang="pl-PL" sz="3200" dirty="0">
              <a:solidFill>
                <a:schemeClr val="tx1"/>
              </a:solidFill>
            </a:endParaRP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3"/>
          </p:nvPr>
        </p:nvSpPr>
        <p:spPr>
          <a:xfrm>
            <a:off x="344584" y="1632800"/>
            <a:ext cx="4699490" cy="1568819"/>
          </a:xfr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pl-PL" sz="1800" b="1" dirty="0" err="1" smtClean="0">
                <a:solidFill>
                  <a:srgbClr val="FFC000"/>
                </a:solidFill>
                <a:latin typeface="Consolas" panose="020B0609020204030204" pitchFamily="49" charset="0"/>
              </a:rPr>
              <a:t>int</a:t>
            </a:r>
            <a:r>
              <a:rPr lang="pl-PL" sz="1800" b="1" dirty="0" smtClean="0">
                <a:latin typeface="Consolas" panose="020B0609020204030204" pitchFamily="49" charset="0"/>
              </a:rPr>
              <a:t> </a:t>
            </a:r>
            <a:r>
              <a:rPr lang="pl-PL" sz="1800" b="1" dirty="0" err="1" smtClean="0">
                <a:latin typeface="Consolas" panose="020B0609020204030204" pitchFamily="49" charset="0"/>
              </a:rPr>
              <a:t>getNameLength</a:t>
            </a:r>
            <a:r>
              <a:rPr lang="pl-PL" sz="1800" b="1" dirty="0" smtClean="0">
                <a:latin typeface="Consolas" panose="020B0609020204030204" pitchFamily="49" charset="0"/>
              </a:rPr>
              <a:t>(String </a:t>
            </a:r>
            <a:r>
              <a:rPr lang="pl-PL" sz="1800" b="1" dirty="0" err="1" smtClean="0">
                <a:latin typeface="Consolas" panose="020B0609020204030204" pitchFamily="49" charset="0"/>
              </a:rPr>
              <a:t>name</a:t>
            </a:r>
            <a:r>
              <a:rPr lang="pl-PL" sz="1800" b="1" dirty="0" smtClean="0">
                <a:latin typeface="Consolas" panose="020B0609020204030204" pitchFamily="49" charset="0"/>
              </a:rPr>
              <a:t>)</a:t>
            </a:r>
          </a:p>
          <a:p>
            <a:r>
              <a:rPr lang="pl-PL" sz="1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l-PL" sz="1800" b="1" dirty="0" smtClean="0">
                <a:latin typeface="Consolas" panose="020B0609020204030204" pitchFamily="49" charset="0"/>
              </a:rPr>
              <a:t>	</a:t>
            </a:r>
            <a:r>
              <a:rPr lang="pl-PL" sz="1800" b="1" dirty="0" smtClean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pl-PL" sz="1800" b="1" dirty="0" smtClean="0">
                <a:latin typeface="Consolas" panose="020B0609020204030204" pitchFamily="49" charset="0"/>
              </a:rPr>
              <a:t> </a:t>
            </a:r>
            <a:r>
              <a:rPr lang="pl-PL" sz="1800" b="1" dirty="0" err="1" smtClean="0">
                <a:latin typeface="Consolas" panose="020B0609020204030204" pitchFamily="49" charset="0"/>
              </a:rPr>
              <a:t>name.</a:t>
            </a:r>
            <a:r>
              <a:rPr lang="pl-PL" sz="1800" b="1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length</a:t>
            </a:r>
            <a:r>
              <a:rPr lang="pl-PL" sz="1800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  <a:r>
              <a:rPr lang="pl-PL" sz="1800" b="1" dirty="0" smtClean="0">
                <a:latin typeface="Consolas" panose="020B0609020204030204" pitchFamily="49" charset="0"/>
              </a:rPr>
              <a:t>;</a:t>
            </a:r>
          </a:p>
          <a:p>
            <a:r>
              <a:rPr lang="pl-PL" sz="1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Prostokąt 4"/>
          <p:cNvSpPr/>
          <p:nvPr/>
        </p:nvSpPr>
        <p:spPr>
          <a:xfrm>
            <a:off x="344584" y="3340960"/>
            <a:ext cx="46994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Jest to funkcja, która przyjmuje za argument </a:t>
            </a:r>
            <a:r>
              <a:rPr lang="pl-PL" dirty="0" err="1" smtClean="0"/>
              <a:t>String’a</a:t>
            </a:r>
            <a:r>
              <a:rPr lang="pl-PL" dirty="0" smtClean="0"/>
              <a:t> i </a:t>
            </a:r>
            <a:r>
              <a:rPr lang="pl-PL" dirty="0"/>
              <a:t>zwraca </a:t>
            </a:r>
            <a:r>
              <a:rPr lang="pl-PL" dirty="0" smtClean="0"/>
              <a:t>długość tego </a:t>
            </a:r>
            <a:r>
              <a:rPr lang="pl-PL" dirty="0" err="1" smtClean="0"/>
              <a:t>String’a</a:t>
            </a:r>
            <a:r>
              <a:rPr lang="pl-PL" dirty="0" smtClean="0"/>
              <a:t> - funkcja </a:t>
            </a:r>
            <a:r>
              <a:rPr lang="pl-PL" b="1" dirty="0">
                <a:solidFill>
                  <a:srgbClr val="FFFF00"/>
                </a:solidFill>
              </a:rPr>
              <a:t>.</a:t>
            </a:r>
            <a:r>
              <a:rPr lang="pl-PL" b="1" dirty="0" err="1">
                <a:solidFill>
                  <a:srgbClr val="FFFF00"/>
                </a:solidFill>
              </a:rPr>
              <a:t>length</a:t>
            </a:r>
            <a:r>
              <a:rPr lang="pl-PL" b="1" dirty="0" smtClean="0">
                <a:solidFill>
                  <a:srgbClr val="FFFF00"/>
                </a:solidFill>
              </a:rPr>
              <a:t>()</a:t>
            </a:r>
            <a:endParaRPr lang="pl-PL" dirty="0"/>
          </a:p>
        </p:txBody>
      </p:sp>
      <p:sp>
        <p:nvSpPr>
          <p:cNvPr id="6" name="pole tekstowe 5"/>
          <p:cNvSpPr txBox="1"/>
          <p:nvPr/>
        </p:nvSpPr>
        <p:spPr>
          <a:xfrm>
            <a:off x="5465530" y="1632800"/>
            <a:ext cx="39037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l-PL" dirty="0" smtClean="0"/>
              <a:t>Zmienił się typ funkcji z </a:t>
            </a:r>
            <a:r>
              <a:rPr lang="pl-PL" b="1" dirty="0" err="1" smtClean="0">
                <a:solidFill>
                  <a:srgbClr val="00B0F0"/>
                </a:solidFill>
              </a:rPr>
              <a:t>void</a:t>
            </a:r>
            <a:r>
              <a:rPr lang="pl-PL" dirty="0" smtClean="0"/>
              <a:t> na </a:t>
            </a:r>
            <a:r>
              <a:rPr lang="pl-PL" b="1" dirty="0" err="1" smtClean="0">
                <a:solidFill>
                  <a:srgbClr val="FFC000"/>
                </a:solidFill>
              </a:rPr>
              <a:t>int</a:t>
            </a:r>
            <a:r>
              <a:rPr lang="pl-PL" dirty="0" smtClean="0"/>
              <a:t>, ponieważ funkcje typu </a:t>
            </a:r>
            <a:r>
              <a:rPr lang="pl-PL" b="1" dirty="0" err="1" smtClean="0">
                <a:solidFill>
                  <a:srgbClr val="00B0F0"/>
                </a:solidFill>
              </a:rPr>
              <a:t>void</a:t>
            </a:r>
            <a:r>
              <a:rPr lang="pl-PL" dirty="0" smtClean="0"/>
              <a:t> nic nie zwracają!</a:t>
            </a:r>
          </a:p>
          <a:p>
            <a:endParaRPr lang="pl-PL" dirty="0" smtClean="0"/>
          </a:p>
          <a:p>
            <a:pPr marL="285750" indent="-285750">
              <a:buFontTx/>
              <a:buChar char="-"/>
            </a:pPr>
            <a:r>
              <a:rPr lang="pl-PL" dirty="0" smtClean="0"/>
              <a:t>Każdy inny typ funkcji musi zawierać słowo </a:t>
            </a:r>
            <a:r>
              <a:rPr lang="pl-PL" b="1" dirty="0" smtClean="0">
                <a:solidFill>
                  <a:srgbClr val="00B0F0"/>
                </a:solidFill>
              </a:rPr>
              <a:t>return</a:t>
            </a:r>
            <a:r>
              <a:rPr lang="pl-PL" dirty="0" smtClean="0"/>
              <a:t>, które oznacza co funkcja chce zwrócić.</a:t>
            </a:r>
          </a:p>
          <a:p>
            <a:endParaRPr lang="pl-PL" dirty="0" smtClean="0"/>
          </a:p>
          <a:p>
            <a:pPr marL="285750" indent="-285750">
              <a:buFontTx/>
              <a:buChar char="-"/>
            </a:pPr>
            <a:r>
              <a:rPr lang="pl-PL" dirty="0" smtClean="0"/>
              <a:t>Funkcja musi zwracać ten sam typ którym sama jest, np.: funkcja </a:t>
            </a:r>
            <a:r>
              <a:rPr lang="pl-PL" b="1" dirty="0" err="1" smtClean="0">
                <a:solidFill>
                  <a:srgbClr val="FFC000"/>
                </a:solidFill>
              </a:rPr>
              <a:t>int</a:t>
            </a:r>
            <a:r>
              <a:rPr lang="pl-PL" dirty="0" smtClean="0"/>
              <a:t> zwróci </a:t>
            </a:r>
            <a:r>
              <a:rPr lang="pl-PL" b="1" dirty="0" err="1" smtClean="0">
                <a:solidFill>
                  <a:srgbClr val="FFC000"/>
                </a:solidFill>
              </a:rPr>
              <a:t>int’a</a:t>
            </a:r>
            <a:r>
              <a:rPr lang="pl-PL" dirty="0" smtClean="0"/>
              <a:t>, funkcja </a:t>
            </a:r>
            <a:r>
              <a:rPr lang="pl-PL" b="1" dirty="0" err="1" smtClean="0">
                <a:solidFill>
                  <a:srgbClr val="92D050"/>
                </a:solidFill>
              </a:rPr>
              <a:t>double</a:t>
            </a:r>
            <a:r>
              <a:rPr lang="pl-PL" dirty="0" smtClean="0"/>
              <a:t> zwróci </a:t>
            </a:r>
            <a:r>
              <a:rPr lang="pl-PL" b="1" dirty="0" err="1" smtClean="0">
                <a:solidFill>
                  <a:srgbClr val="92D050"/>
                </a:solidFill>
              </a:rPr>
              <a:t>double’a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88386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-66943"/>
            <a:ext cx="8750893" cy="724969"/>
          </a:xfrm>
        </p:spPr>
        <p:txBody>
          <a:bodyPr>
            <a:normAutofit fontScale="90000"/>
          </a:bodyPr>
          <a:lstStyle/>
          <a:p>
            <a:r>
              <a:rPr lang="pl-PL" dirty="0"/>
              <a:t>Funkcje </a:t>
            </a:r>
            <a:r>
              <a:rPr lang="pl-PL" sz="2700" dirty="0">
                <a:solidFill>
                  <a:schemeClr val="tx1"/>
                </a:solidFill>
              </a:rPr>
              <a:t>- Funkcje z różną ilością argumentów.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8" name="Symbol zastępczy tekstu 7"/>
          <p:cNvSpPr>
            <a:spLocks noGrp="1"/>
          </p:cNvSpPr>
          <p:nvPr>
            <p:ph type="body" sz="quarter" idx="13"/>
          </p:nvPr>
        </p:nvSpPr>
        <p:spPr>
          <a:xfrm>
            <a:off x="4822526" y="840893"/>
            <a:ext cx="4626170" cy="3399296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Tx/>
              <a:buChar char="-"/>
            </a:pPr>
            <a:r>
              <a:rPr lang="pl-PL" sz="2000" dirty="0" smtClean="0"/>
              <a:t>Obie funkcje tak samo się nazywają i obie mogą znajdować się w tym samym programie. </a:t>
            </a:r>
          </a:p>
          <a:p>
            <a:pPr marL="342900" indent="-342900">
              <a:buFontTx/>
              <a:buChar char="-"/>
            </a:pPr>
            <a:r>
              <a:rPr lang="pl-PL" sz="2000" dirty="0" smtClean="0"/>
              <a:t>Skąd więc będziemy wiedzieć, która funkcja jest używana przy wywołaniu? </a:t>
            </a:r>
          </a:p>
          <a:p>
            <a:pPr marL="342900" indent="-342900">
              <a:buFontTx/>
              <a:buChar char="-"/>
            </a:pPr>
            <a:r>
              <a:rPr lang="pl-PL" sz="2000" u="sng" dirty="0" smtClean="0"/>
              <a:t>Odpowiedzią jest liczba różna argumentów</a:t>
            </a:r>
            <a:r>
              <a:rPr lang="pl-PL" sz="2000" dirty="0" smtClean="0"/>
              <a:t>. </a:t>
            </a:r>
          </a:p>
          <a:p>
            <a:pPr marL="342900" indent="-342900">
              <a:buFontTx/>
              <a:buChar char="-"/>
            </a:pPr>
            <a:r>
              <a:rPr lang="pl-PL" sz="2000" dirty="0" smtClean="0"/>
              <a:t>Jeżeli chcemy mieć kilka funkcji, które będą nazywać się tak samo, to te funkcje muszą mieć różną liczbę argumentów.</a:t>
            </a:r>
            <a:endParaRPr lang="pl-PL" sz="2000" dirty="0"/>
          </a:p>
        </p:txBody>
      </p:sp>
      <p:sp>
        <p:nvSpPr>
          <p:cNvPr id="3" name="Prostokąt 2"/>
          <p:cNvSpPr/>
          <p:nvPr/>
        </p:nvSpPr>
        <p:spPr>
          <a:xfrm>
            <a:off x="518444" y="1319630"/>
            <a:ext cx="3703178" cy="120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l-PL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void</a:t>
            </a:r>
            <a:r>
              <a:rPr lang="pl-PL" b="1" dirty="0">
                <a:latin typeface="Consolas" panose="020B0609020204030204" pitchFamily="49" charset="0"/>
              </a:rPr>
              <a:t> </a:t>
            </a:r>
            <a:r>
              <a:rPr lang="pl-PL" b="1" dirty="0" err="1" smtClean="0">
                <a:latin typeface="Consolas" panose="020B0609020204030204" pitchFamily="49" charset="0"/>
              </a:rPr>
              <a:t>readName</a:t>
            </a:r>
            <a:r>
              <a:rPr lang="pl-PL" b="1" dirty="0" smtClean="0">
                <a:latin typeface="Consolas" panose="020B0609020204030204" pitchFamily="49" charset="0"/>
              </a:rPr>
              <a:t>(String </a:t>
            </a:r>
            <a:r>
              <a:rPr lang="pl-PL" b="1" dirty="0" err="1" smtClean="0">
                <a:solidFill>
                  <a:srgbClr val="FFC000"/>
                </a:solidFill>
                <a:latin typeface="Consolas" panose="020B0609020204030204" pitchFamily="49" charset="0"/>
              </a:rPr>
              <a:t>name</a:t>
            </a:r>
            <a:r>
              <a:rPr lang="pl-PL" b="1" dirty="0" smtClean="0">
                <a:latin typeface="Consolas" panose="020B0609020204030204" pitchFamily="49" charset="0"/>
              </a:rPr>
              <a:t>) </a:t>
            </a:r>
          </a:p>
          <a:p>
            <a:r>
              <a:rPr lang="pl-PL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endParaRPr lang="pl-PL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l-PL" b="1" dirty="0">
                <a:latin typeface="Consolas" panose="020B0609020204030204" pitchFamily="49" charset="0"/>
              </a:rPr>
              <a:t>	</a:t>
            </a:r>
            <a:r>
              <a:rPr lang="pl-PL" b="1" dirty="0" err="1" smtClean="0">
                <a:latin typeface="Consolas" panose="020B0609020204030204" pitchFamily="49" charset="0"/>
              </a:rPr>
              <a:t>System.</a:t>
            </a:r>
            <a:r>
              <a:rPr lang="pl-PL" b="1" i="1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out</a:t>
            </a:r>
            <a:r>
              <a:rPr lang="pl-PL" b="1" dirty="0" err="1" smtClean="0">
                <a:latin typeface="Consolas" panose="020B0609020204030204" pitchFamily="49" charset="0"/>
              </a:rPr>
              <a:t>.print</a:t>
            </a:r>
            <a:r>
              <a:rPr lang="pl-PL" b="1" dirty="0" smtClean="0">
                <a:latin typeface="Consolas" panose="020B0609020204030204" pitchFamily="49" charset="0"/>
              </a:rPr>
              <a:t>(</a:t>
            </a:r>
            <a:r>
              <a:rPr lang="pl-PL" b="1" dirty="0" err="1" smtClean="0">
                <a:solidFill>
                  <a:srgbClr val="FFC000"/>
                </a:solidFill>
                <a:latin typeface="Consolas" panose="020B0609020204030204" pitchFamily="49" charset="0"/>
              </a:rPr>
              <a:t>name</a:t>
            </a:r>
            <a:r>
              <a:rPr lang="pl-PL" b="1" dirty="0" smtClean="0">
                <a:latin typeface="Consolas" panose="020B0609020204030204" pitchFamily="49" charset="0"/>
              </a:rPr>
              <a:t>);</a:t>
            </a:r>
            <a:endParaRPr lang="pl-PL" b="1" dirty="0">
              <a:latin typeface="Consolas" panose="020B0609020204030204" pitchFamily="49" charset="0"/>
            </a:endParaRPr>
          </a:p>
          <a:p>
            <a:r>
              <a:rPr lang="pl-PL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Prostokąt 4"/>
          <p:cNvSpPr/>
          <p:nvPr/>
        </p:nvSpPr>
        <p:spPr>
          <a:xfrm>
            <a:off x="518444" y="4385468"/>
            <a:ext cx="5990790" cy="120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l-PL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void</a:t>
            </a:r>
            <a:r>
              <a:rPr lang="pl-PL" b="1" dirty="0">
                <a:latin typeface="Consolas" panose="020B0609020204030204" pitchFamily="49" charset="0"/>
              </a:rPr>
              <a:t> </a:t>
            </a:r>
            <a:r>
              <a:rPr lang="pl-PL" b="1" dirty="0" err="1" smtClean="0">
                <a:latin typeface="Consolas" panose="020B0609020204030204" pitchFamily="49" charset="0"/>
              </a:rPr>
              <a:t>readName</a:t>
            </a:r>
            <a:r>
              <a:rPr lang="pl-PL" b="1" dirty="0" smtClean="0">
                <a:latin typeface="Consolas" panose="020B0609020204030204" pitchFamily="49" charset="0"/>
              </a:rPr>
              <a:t>(String </a:t>
            </a:r>
            <a:r>
              <a:rPr lang="pl-PL" b="1" dirty="0" err="1" smtClean="0">
                <a:solidFill>
                  <a:srgbClr val="FFC000"/>
                </a:solidFill>
                <a:latin typeface="Consolas" panose="020B0609020204030204" pitchFamily="49" charset="0"/>
              </a:rPr>
              <a:t>name</a:t>
            </a:r>
            <a:r>
              <a:rPr lang="pl-PL" b="1" dirty="0" smtClean="0">
                <a:latin typeface="Consolas" panose="020B0609020204030204" pitchFamily="49" charset="0"/>
              </a:rPr>
              <a:t>, </a:t>
            </a:r>
            <a:r>
              <a:rPr lang="pl-PL" b="1" dirty="0">
                <a:latin typeface="Consolas" panose="020B0609020204030204" pitchFamily="49" charset="0"/>
              </a:rPr>
              <a:t>String </a:t>
            </a:r>
            <a:r>
              <a:rPr lang="pl-PL" b="1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surname</a:t>
            </a:r>
            <a:r>
              <a:rPr lang="pl-PL" b="1" dirty="0" smtClean="0">
                <a:latin typeface="Consolas" panose="020B0609020204030204" pitchFamily="49" charset="0"/>
              </a:rPr>
              <a:t>) </a:t>
            </a:r>
          </a:p>
          <a:p>
            <a:r>
              <a:rPr lang="pl-PL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endParaRPr lang="pl-PL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l-PL" b="1" dirty="0">
                <a:latin typeface="Consolas" panose="020B0609020204030204" pitchFamily="49" charset="0"/>
              </a:rPr>
              <a:t>	</a:t>
            </a:r>
            <a:r>
              <a:rPr lang="pl-PL" b="1" dirty="0" err="1" smtClean="0">
                <a:latin typeface="Consolas" panose="020B0609020204030204" pitchFamily="49" charset="0"/>
              </a:rPr>
              <a:t>System.</a:t>
            </a:r>
            <a:r>
              <a:rPr lang="pl-PL" b="1" i="1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out</a:t>
            </a:r>
            <a:r>
              <a:rPr lang="pl-PL" b="1" dirty="0" err="1" smtClean="0">
                <a:latin typeface="Consolas" panose="020B0609020204030204" pitchFamily="49" charset="0"/>
              </a:rPr>
              <a:t>.print</a:t>
            </a:r>
            <a:r>
              <a:rPr lang="pl-PL" b="1" dirty="0" smtClean="0">
                <a:latin typeface="Consolas" panose="020B0609020204030204" pitchFamily="49" charset="0"/>
              </a:rPr>
              <a:t>(</a:t>
            </a:r>
            <a:r>
              <a:rPr lang="pl-PL" b="1" dirty="0" err="1" smtClean="0">
                <a:solidFill>
                  <a:srgbClr val="FFC000"/>
                </a:solidFill>
                <a:latin typeface="Consolas" panose="020B0609020204030204" pitchFamily="49" charset="0"/>
              </a:rPr>
              <a:t>name</a:t>
            </a:r>
            <a:r>
              <a:rPr lang="pl-PL" b="1" dirty="0" smtClean="0">
                <a:latin typeface="Consolas" panose="020B0609020204030204" pitchFamily="49" charset="0"/>
              </a:rPr>
              <a:t> </a:t>
            </a:r>
            <a:r>
              <a:rPr lang="pl-PL" b="1" dirty="0">
                <a:latin typeface="Consolas" panose="020B0609020204030204" pitchFamily="49" charset="0"/>
              </a:rPr>
              <a:t>+ „ ” + </a:t>
            </a:r>
            <a:r>
              <a:rPr lang="pl-PL" b="1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surname</a:t>
            </a:r>
            <a:r>
              <a:rPr lang="pl-PL" b="1" dirty="0" smtClean="0">
                <a:latin typeface="Consolas" panose="020B0609020204030204" pitchFamily="49" charset="0"/>
              </a:rPr>
              <a:t>);</a:t>
            </a:r>
            <a:endParaRPr lang="pl-PL" b="1" dirty="0">
              <a:latin typeface="Consolas" panose="020B0609020204030204" pitchFamily="49" charset="0"/>
            </a:endParaRPr>
          </a:p>
          <a:p>
            <a:r>
              <a:rPr lang="pl-PL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48922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5665862" cy="811850"/>
          </a:xfrm>
        </p:spPr>
        <p:txBody>
          <a:bodyPr/>
          <a:lstStyle/>
          <a:p>
            <a:r>
              <a:rPr lang="pl-PL" dirty="0" smtClean="0"/>
              <a:t>Funkcje </a:t>
            </a:r>
            <a:r>
              <a:rPr lang="pl-PL" sz="2800" dirty="0" smtClean="0">
                <a:solidFill>
                  <a:schemeClr val="tx1"/>
                </a:solidFill>
              </a:rPr>
              <a:t>– wywołanie funkcji.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271609" y="2720403"/>
            <a:ext cx="4069805" cy="1875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/>
              <a:t>Do wywołania funkcji potrzebujemy jej nazwy oraz jeżeli dana funkcja posiada argumenty to podajemy je w nawiasie, w takiej kolejności jaka została podana w funkcji:</a:t>
            </a:r>
          </a:p>
          <a:p>
            <a:pPr marL="0" indent="0">
              <a:buNone/>
            </a:pPr>
            <a:r>
              <a:rPr lang="pl-PL" dirty="0" smtClean="0">
                <a:latin typeface="Consolas" panose="020B0609020204030204" pitchFamily="49" charset="0"/>
              </a:rPr>
              <a:t>typ nazwa(arg1, arg2) {}</a:t>
            </a:r>
          </a:p>
        </p:txBody>
      </p:sp>
      <p:sp>
        <p:nvSpPr>
          <p:cNvPr id="7" name="Prostokąt 6"/>
          <p:cNvSpPr/>
          <p:nvPr/>
        </p:nvSpPr>
        <p:spPr>
          <a:xfrm>
            <a:off x="369603" y="892474"/>
            <a:ext cx="75523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>
                <a:solidFill>
                  <a:schemeClr val="accent1"/>
                </a:solidFill>
              </a:rPr>
              <a:t>By używać funkcji, którą już stworzyliśmy musimy ją wywołać.</a:t>
            </a:r>
          </a:p>
        </p:txBody>
      </p:sp>
      <p:sp>
        <p:nvSpPr>
          <p:cNvPr id="8" name="Prostokąt 7"/>
          <p:cNvSpPr/>
          <p:nvPr/>
        </p:nvSpPr>
        <p:spPr>
          <a:xfrm>
            <a:off x="426394" y="5507410"/>
            <a:ext cx="5151128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l-PL" b="1" dirty="0" err="1" smtClean="0">
                <a:solidFill>
                  <a:srgbClr val="FFC000"/>
                </a:solidFill>
                <a:latin typeface="Consolas" panose="020B0609020204030204" pitchFamily="49" charset="0"/>
              </a:rPr>
              <a:t>int</a:t>
            </a:r>
            <a:r>
              <a:rPr lang="pl-PL" b="1" dirty="0" smtClean="0">
                <a:latin typeface="Consolas" panose="020B0609020204030204" pitchFamily="49" charset="0"/>
              </a:rPr>
              <a:t> </a:t>
            </a:r>
            <a:r>
              <a:rPr lang="pl-PL" b="1" dirty="0" err="1" smtClean="0">
                <a:latin typeface="Consolas" panose="020B0609020204030204" pitchFamily="49" charset="0"/>
              </a:rPr>
              <a:t>nameLength</a:t>
            </a:r>
            <a:r>
              <a:rPr lang="pl-PL" b="1" dirty="0" smtClean="0">
                <a:latin typeface="Consolas" panose="020B0609020204030204" pitchFamily="49" charset="0"/>
              </a:rPr>
              <a:t> </a:t>
            </a:r>
            <a:r>
              <a:rPr lang="pl-PL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pl-PL" b="1" dirty="0" smtClean="0">
                <a:latin typeface="Consolas" panose="020B0609020204030204" pitchFamily="49" charset="0"/>
              </a:rPr>
              <a:t> </a:t>
            </a:r>
            <a:r>
              <a:rPr lang="pl-PL" b="1" dirty="0" err="1" smtClean="0">
                <a:latin typeface="Consolas" panose="020B0609020204030204" pitchFamily="49" charset="0"/>
              </a:rPr>
              <a:t>getNameLength</a:t>
            </a:r>
            <a:r>
              <a:rPr lang="pl-PL" dirty="0" smtClean="0"/>
              <a:t>(</a:t>
            </a:r>
            <a:r>
              <a:rPr lang="pl-PL" b="1" dirty="0">
                <a:solidFill>
                  <a:srgbClr val="002060"/>
                </a:solidFill>
              </a:rPr>
              <a:t>”</a:t>
            </a:r>
            <a:r>
              <a:rPr lang="pl-PL" b="1" dirty="0" smtClean="0">
                <a:solidFill>
                  <a:srgbClr val="002060"/>
                </a:solidFill>
              </a:rPr>
              <a:t>Magda</a:t>
            </a:r>
            <a:r>
              <a:rPr lang="pl-PL" b="1" dirty="0">
                <a:solidFill>
                  <a:srgbClr val="002060"/>
                </a:solidFill>
              </a:rPr>
              <a:t>”</a:t>
            </a:r>
            <a:r>
              <a:rPr lang="pl-PL" dirty="0"/>
              <a:t>);</a:t>
            </a:r>
          </a:p>
        </p:txBody>
      </p:sp>
      <p:sp>
        <p:nvSpPr>
          <p:cNvPr id="9" name="Symbol zastępczy tekstu 3"/>
          <p:cNvSpPr>
            <a:spLocks noGrp="1"/>
          </p:cNvSpPr>
          <p:nvPr>
            <p:ph type="body" sz="quarter" idx="3"/>
          </p:nvPr>
        </p:nvSpPr>
        <p:spPr>
          <a:xfrm>
            <a:off x="483186" y="1561881"/>
            <a:ext cx="4699490" cy="1568819"/>
          </a:xfr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pl-PL" sz="1800" b="1" dirty="0" err="1" smtClean="0">
                <a:solidFill>
                  <a:srgbClr val="FFC000"/>
                </a:solidFill>
                <a:latin typeface="Consolas" panose="020B0609020204030204" pitchFamily="49" charset="0"/>
              </a:rPr>
              <a:t>int</a:t>
            </a:r>
            <a:r>
              <a:rPr lang="pl-PL" sz="1800" b="1" dirty="0" smtClean="0">
                <a:latin typeface="Consolas" panose="020B0609020204030204" pitchFamily="49" charset="0"/>
              </a:rPr>
              <a:t> </a:t>
            </a:r>
            <a:r>
              <a:rPr lang="pl-PL" sz="1800" b="1" dirty="0" err="1" smtClean="0">
                <a:latin typeface="Consolas" panose="020B0609020204030204" pitchFamily="49" charset="0"/>
              </a:rPr>
              <a:t>getNameLength</a:t>
            </a:r>
            <a:r>
              <a:rPr lang="pl-PL" sz="1800" b="1" dirty="0" smtClean="0">
                <a:latin typeface="Consolas" panose="020B0609020204030204" pitchFamily="49" charset="0"/>
              </a:rPr>
              <a:t>(String </a:t>
            </a:r>
            <a:r>
              <a:rPr lang="pl-PL" sz="1800" b="1" dirty="0" err="1" smtClean="0">
                <a:latin typeface="Consolas" panose="020B0609020204030204" pitchFamily="49" charset="0"/>
              </a:rPr>
              <a:t>name</a:t>
            </a:r>
            <a:r>
              <a:rPr lang="pl-PL" sz="1800" b="1" dirty="0" smtClean="0">
                <a:latin typeface="Consolas" panose="020B0609020204030204" pitchFamily="49" charset="0"/>
              </a:rPr>
              <a:t>)</a:t>
            </a:r>
          </a:p>
          <a:p>
            <a:r>
              <a:rPr lang="pl-PL" sz="1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l-PL" sz="1800" b="1" dirty="0" smtClean="0">
                <a:latin typeface="Consolas" panose="020B0609020204030204" pitchFamily="49" charset="0"/>
              </a:rPr>
              <a:t>	</a:t>
            </a:r>
            <a:r>
              <a:rPr lang="pl-PL" sz="1800" b="1" dirty="0" smtClean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pl-PL" sz="1800" b="1" dirty="0" smtClean="0">
                <a:latin typeface="Consolas" panose="020B0609020204030204" pitchFamily="49" charset="0"/>
              </a:rPr>
              <a:t> </a:t>
            </a:r>
            <a:r>
              <a:rPr lang="pl-PL" sz="1800" b="1" dirty="0" err="1" smtClean="0">
                <a:latin typeface="Consolas" panose="020B0609020204030204" pitchFamily="49" charset="0"/>
              </a:rPr>
              <a:t>name.</a:t>
            </a:r>
            <a:r>
              <a:rPr lang="pl-PL" sz="1800" b="1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length</a:t>
            </a:r>
            <a:r>
              <a:rPr lang="pl-PL" sz="1800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  <a:r>
              <a:rPr lang="pl-PL" sz="1800" b="1" dirty="0" smtClean="0">
                <a:latin typeface="Consolas" panose="020B0609020204030204" pitchFamily="49" charset="0"/>
              </a:rPr>
              <a:t>;</a:t>
            </a:r>
          </a:p>
          <a:p>
            <a:r>
              <a:rPr lang="pl-PL" sz="1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Prostokąt 10"/>
          <p:cNvSpPr/>
          <p:nvPr/>
        </p:nvSpPr>
        <p:spPr>
          <a:xfrm>
            <a:off x="369603" y="3399997"/>
            <a:ext cx="5264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accent1"/>
                </a:solidFill>
              </a:rPr>
              <a:t>Taką funkcję wywołujemy w </a:t>
            </a:r>
            <a:r>
              <a:rPr lang="pl-PL" dirty="0" smtClean="0">
                <a:solidFill>
                  <a:schemeClr val="accent1"/>
                </a:solidFill>
              </a:rPr>
              <a:t>następujący sposób:</a:t>
            </a:r>
            <a:endParaRPr lang="pl-PL" dirty="0">
              <a:solidFill>
                <a:schemeClr val="accent1"/>
              </a:solidFill>
            </a:endParaRPr>
          </a:p>
        </p:txBody>
      </p:sp>
      <p:sp>
        <p:nvSpPr>
          <p:cNvPr id="12" name="Prostokąt 11"/>
          <p:cNvSpPr/>
          <p:nvPr/>
        </p:nvSpPr>
        <p:spPr>
          <a:xfrm>
            <a:off x="483186" y="3853960"/>
            <a:ext cx="3034653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l-PL" b="1" dirty="0" err="1" smtClean="0">
                <a:latin typeface="Consolas" panose="020B0609020204030204" pitchFamily="49" charset="0"/>
              </a:rPr>
              <a:t>getNameLength</a:t>
            </a:r>
            <a:r>
              <a:rPr lang="pl-PL" dirty="0" smtClean="0"/>
              <a:t>(</a:t>
            </a:r>
            <a:r>
              <a:rPr lang="pl-PL" b="1" dirty="0">
                <a:solidFill>
                  <a:srgbClr val="002060"/>
                </a:solidFill>
              </a:rPr>
              <a:t>”</a:t>
            </a:r>
            <a:r>
              <a:rPr lang="pl-PL" b="1" dirty="0" smtClean="0">
                <a:solidFill>
                  <a:srgbClr val="002060"/>
                </a:solidFill>
              </a:rPr>
              <a:t>Magda</a:t>
            </a:r>
            <a:r>
              <a:rPr lang="pl-PL" b="1" dirty="0">
                <a:solidFill>
                  <a:srgbClr val="002060"/>
                </a:solidFill>
              </a:rPr>
              <a:t>”</a:t>
            </a:r>
            <a:r>
              <a:rPr lang="pl-PL" dirty="0"/>
              <a:t>);</a:t>
            </a:r>
          </a:p>
        </p:txBody>
      </p:sp>
      <p:sp>
        <p:nvSpPr>
          <p:cNvPr id="13" name="Prostokąt 12"/>
          <p:cNvSpPr/>
          <p:nvPr/>
        </p:nvSpPr>
        <p:spPr>
          <a:xfrm>
            <a:off x="369603" y="4730281"/>
            <a:ext cx="50943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>
                <a:solidFill>
                  <a:schemeClr val="accent1"/>
                </a:solidFill>
              </a:rPr>
              <a:t>Skoro return zwraca wartość, można ją przypisać od razu do jakiejś zmiennej, np.:</a:t>
            </a:r>
            <a:endParaRPr lang="pl-PL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367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874" y="1640081"/>
            <a:ext cx="3155935" cy="315593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" name="Prostokąt 2"/>
          <p:cNvSpPr/>
          <p:nvPr/>
        </p:nvSpPr>
        <p:spPr>
          <a:xfrm>
            <a:off x="2478281" y="555477"/>
            <a:ext cx="75523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800" dirty="0" smtClean="0">
                <a:solidFill>
                  <a:schemeClr val="accent1"/>
                </a:solidFill>
              </a:rPr>
              <a:t>A teraz tradycyjnie… przerywnik!</a:t>
            </a:r>
            <a:endParaRPr lang="pl-PL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410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843675" cy="655178"/>
          </a:xfrm>
        </p:spPr>
        <p:txBody>
          <a:bodyPr/>
          <a:lstStyle/>
          <a:p>
            <a:r>
              <a:rPr lang="pl-PL" dirty="0" smtClean="0"/>
              <a:t>Tablice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352513" y="586811"/>
            <a:ext cx="8928219" cy="15393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000" dirty="0" smtClean="0"/>
              <a:t>Tablice są strukturami pozwalającymi przechowywać wiele elementów tego samego typu. Mogą mieć jeden, dwa i więcej wymiarów, ale na początek zajmiemy się tablicami </a:t>
            </a:r>
            <a:r>
              <a:rPr lang="pl-PL" sz="2000" u="sng" dirty="0" smtClean="0"/>
              <a:t>jednowymiarowymi.</a:t>
            </a:r>
            <a:endParaRPr lang="pl-PL" sz="2000" u="sng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3885" y="2910788"/>
            <a:ext cx="6067052" cy="6442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dirty="0" smtClean="0"/>
              <a:t>np. deklaracja tablicy, która będzie przechowywać liczby typu </a:t>
            </a:r>
            <a:r>
              <a:rPr lang="pl-PL" sz="1800" b="1" dirty="0" err="1" smtClean="0">
                <a:solidFill>
                  <a:srgbClr val="FFC000"/>
                </a:solidFill>
                <a:latin typeface="Consolas" panose="020B0609020204030204" pitchFamily="49" charset="0"/>
              </a:rPr>
              <a:t>int</a:t>
            </a:r>
            <a:r>
              <a:rPr lang="pl-PL" sz="1800" dirty="0" smtClean="0"/>
              <a:t> będzie wyglądać następująco:</a:t>
            </a:r>
          </a:p>
        </p:txBody>
      </p:sp>
      <p:sp>
        <p:nvSpPr>
          <p:cNvPr id="5" name="Prostokąt 4"/>
          <p:cNvSpPr/>
          <p:nvPr/>
        </p:nvSpPr>
        <p:spPr>
          <a:xfrm>
            <a:off x="352513" y="1756860"/>
            <a:ext cx="2069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>
                <a:solidFill>
                  <a:schemeClr val="accent1"/>
                </a:solidFill>
              </a:rPr>
              <a:t>Tworzenie tablic:</a:t>
            </a:r>
          </a:p>
        </p:txBody>
      </p:sp>
      <p:sp>
        <p:nvSpPr>
          <p:cNvPr id="6" name="Prostokąt 5"/>
          <p:cNvSpPr/>
          <p:nvPr/>
        </p:nvSpPr>
        <p:spPr>
          <a:xfrm>
            <a:off x="476441" y="2295367"/>
            <a:ext cx="2590774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pl-PL" dirty="0">
                <a:latin typeface="Consolas" panose="020B0609020204030204" pitchFamily="49" charset="0"/>
              </a:rPr>
              <a:t>typ[] </a:t>
            </a:r>
            <a:r>
              <a:rPr lang="pl-PL" dirty="0" err="1">
                <a:latin typeface="Consolas" panose="020B0609020204030204" pitchFamily="49" charset="0"/>
              </a:rPr>
              <a:t>nazwaTablicy</a:t>
            </a:r>
            <a:r>
              <a:rPr lang="pl-PL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Prostokąt 6"/>
          <p:cNvSpPr/>
          <p:nvPr/>
        </p:nvSpPr>
        <p:spPr>
          <a:xfrm>
            <a:off x="476441" y="3647192"/>
            <a:ext cx="1704313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pl-PL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int</a:t>
            </a:r>
            <a:r>
              <a:rPr lang="pl-PL" b="1" dirty="0">
                <a:latin typeface="Consolas" panose="020B0609020204030204" pitchFamily="49" charset="0"/>
              </a:rPr>
              <a:t>[] </a:t>
            </a:r>
            <a:r>
              <a:rPr lang="pl-PL" b="1" dirty="0" err="1">
                <a:latin typeface="Consolas" panose="020B0609020204030204" pitchFamily="49" charset="0"/>
              </a:rPr>
              <a:t>table</a:t>
            </a:r>
            <a:r>
              <a:rPr lang="pl-PL" b="1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xmlns="" val="4063952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843675" cy="655178"/>
          </a:xfrm>
        </p:spPr>
        <p:txBody>
          <a:bodyPr/>
          <a:lstStyle/>
          <a:p>
            <a:r>
              <a:rPr lang="pl-PL" dirty="0" smtClean="0"/>
              <a:t>Tablice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84969" y="1527582"/>
            <a:ext cx="8049676" cy="10112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 smtClean="0"/>
              <a:t>Powyższa d</a:t>
            </a:r>
            <a:r>
              <a:rPr lang="pl-PL" sz="1800" dirty="0" smtClean="0"/>
              <a:t>eklaracja tablicy mówi o rodzaju elementów, które się w niej znajdują ale nie o tym ile elementów może pomieścić. </a:t>
            </a:r>
          </a:p>
          <a:p>
            <a:pPr marL="0" indent="0">
              <a:buNone/>
            </a:pPr>
            <a:r>
              <a:rPr lang="pl-PL" sz="1800" dirty="0" smtClean="0"/>
              <a:t>Tą informację przekazujemy w następujący sposób:</a:t>
            </a:r>
          </a:p>
        </p:txBody>
      </p:sp>
      <p:sp>
        <p:nvSpPr>
          <p:cNvPr id="5" name="Prostokąt 4"/>
          <p:cNvSpPr/>
          <p:nvPr/>
        </p:nvSpPr>
        <p:spPr>
          <a:xfrm>
            <a:off x="1236291" y="4694729"/>
            <a:ext cx="70445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b="1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Kiedy </a:t>
            </a:r>
            <a:r>
              <a:rPr lang="pl-PL" sz="2400" b="1" dirty="0" smtClean="0">
                <a:solidFill>
                  <a:schemeClr val="accent1"/>
                </a:solidFill>
              </a:rPr>
              <a:t>już </a:t>
            </a:r>
            <a:r>
              <a:rPr lang="pl-PL" sz="2400" b="1" dirty="0">
                <a:solidFill>
                  <a:schemeClr val="accent1"/>
                </a:solidFill>
              </a:rPr>
              <a:t>określimy wielkość tablicy, nie można jej </a:t>
            </a:r>
            <a:r>
              <a:rPr lang="pl-PL" sz="2400" b="1" dirty="0" smtClean="0">
                <a:solidFill>
                  <a:schemeClr val="accent1"/>
                </a:solidFill>
              </a:rPr>
              <a:t>zmieniać! </a:t>
            </a:r>
            <a:endParaRPr lang="pl-PL" sz="2400" b="1" dirty="0">
              <a:solidFill>
                <a:schemeClr val="accent1"/>
              </a:solidFill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519273" y="2489892"/>
            <a:ext cx="2717411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pl-PL" b="1" dirty="0" err="1" smtClean="0">
                <a:latin typeface="Consolas" panose="020B0609020204030204" pitchFamily="49" charset="0"/>
              </a:rPr>
              <a:t>table</a:t>
            </a:r>
            <a:r>
              <a:rPr lang="pl-PL" b="1" dirty="0" smtClean="0">
                <a:latin typeface="Consolas" panose="020B0609020204030204" pitchFamily="49" charset="0"/>
              </a:rPr>
              <a:t> = </a:t>
            </a:r>
            <a:r>
              <a:rPr lang="pl-PL" b="1" dirty="0" err="1" smtClean="0">
                <a:latin typeface="Consolas" panose="020B0609020204030204" pitchFamily="49" charset="0"/>
              </a:rPr>
              <a:t>new</a:t>
            </a:r>
            <a:r>
              <a:rPr lang="pl-PL" b="1" dirty="0" smtClean="0">
                <a:latin typeface="Consolas" panose="020B0609020204030204" pitchFamily="49" charset="0"/>
              </a:rPr>
              <a:t> </a:t>
            </a:r>
            <a:r>
              <a:rPr lang="pl-PL" b="1" dirty="0" err="1" smtClean="0">
                <a:solidFill>
                  <a:srgbClr val="FFC000"/>
                </a:solidFill>
                <a:latin typeface="Consolas" panose="020B0609020204030204" pitchFamily="49" charset="0"/>
              </a:rPr>
              <a:t>int</a:t>
            </a:r>
            <a:r>
              <a:rPr lang="pl-PL" b="1" dirty="0" smtClean="0">
                <a:latin typeface="Consolas" panose="020B0609020204030204" pitchFamily="49" charset="0"/>
              </a:rPr>
              <a:t>[10];</a:t>
            </a:r>
            <a:endParaRPr lang="pl-PL" b="1" dirty="0">
              <a:latin typeface="Consolas" panose="020B0609020204030204" pitchFamily="49" charset="0"/>
            </a:endParaRPr>
          </a:p>
        </p:txBody>
      </p:sp>
      <p:sp>
        <p:nvSpPr>
          <p:cNvPr id="8" name="Prostokąt 7"/>
          <p:cNvSpPr/>
          <p:nvPr/>
        </p:nvSpPr>
        <p:spPr>
          <a:xfrm>
            <a:off x="519273" y="1022526"/>
            <a:ext cx="1704313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pl-PL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int</a:t>
            </a:r>
            <a:r>
              <a:rPr lang="pl-PL" b="1" dirty="0">
                <a:latin typeface="Consolas" panose="020B0609020204030204" pitchFamily="49" charset="0"/>
              </a:rPr>
              <a:t>[] </a:t>
            </a:r>
            <a:r>
              <a:rPr lang="pl-PL" b="1" dirty="0" err="1">
                <a:latin typeface="Consolas" panose="020B0609020204030204" pitchFamily="49" charset="0"/>
              </a:rPr>
              <a:t>table</a:t>
            </a:r>
            <a:r>
              <a:rPr lang="pl-PL" b="1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Prostokąt 8"/>
          <p:cNvSpPr/>
          <p:nvPr/>
        </p:nvSpPr>
        <p:spPr>
          <a:xfrm>
            <a:off x="473335" y="3226572"/>
            <a:ext cx="4373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/>
              <a:t>Oczywiście te operacje można połączyć:</a:t>
            </a:r>
          </a:p>
        </p:txBody>
      </p:sp>
      <p:sp>
        <p:nvSpPr>
          <p:cNvPr id="10" name="Prostokąt 9"/>
          <p:cNvSpPr/>
          <p:nvPr/>
        </p:nvSpPr>
        <p:spPr>
          <a:xfrm>
            <a:off x="519273" y="3636868"/>
            <a:ext cx="3477234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pl-PL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int</a:t>
            </a:r>
            <a:r>
              <a:rPr lang="pl-PL" b="1" dirty="0">
                <a:latin typeface="Consolas" panose="020B0609020204030204" pitchFamily="49" charset="0"/>
              </a:rPr>
              <a:t>[] </a:t>
            </a:r>
            <a:r>
              <a:rPr lang="pl-PL" b="1" dirty="0" err="1" smtClean="0">
                <a:latin typeface="Consolas" panose="020B0609020204030204" pitchFamily="49" charset="0"/>
              </a:rPr>
              <a:t>table</a:t>
            </a:r>
            <a:r>
              <a:rPr lang="pl-PL" b="1" dirty="0" smtClean="0">
                <a:latin typeface="Consolas" panose="020B0609020204030204" pitchFamily="49" charset="0"/>
              </a:rPr>
              <a:t> = </a:t>
            </a:r>
            <a:r>
              <a:rPr lang="pl-PL" b="1" dirty="0" err="1" smtClean="0">
                <a:latin typeface="Consolas" panose="020B0609020204030204" pitchFamily="49" charset="0"/>
              </a:rPr>
              <a:t>new</a:t>
            </a:r>
            <a:r>
              <a:rPr lang="pl-PL" b="1" dirty="0" smtClean="0">
                <a:latin typeface="Consolas" panose="020B0609020204030204" pitchFamily="49" charset="0"/>
              </a:rPr>
              <a:t> </a:t>
            </a:r>
            <a:r>
              <a:rPr lang="pl-PL" b="1" dirty="0" err="1" smtClean="0">
                <a:solidFill>
                  <a:srgbClr val="FFC000"/>
                </a:solidFill>
                <a:latin typeface="Consolas" panose="020B0609020204030204" pitchFamily="49" charset="0"/>
              </a:rPr>
              <a:t>int</a:t>
            </a:r>
            <a:r>
              <a:rPr lang="pl-PL" b="1" dirty="0" smtClean="0">
                <a:latin typeface="Consolas" panose="020B0609020204030204" pitchFamily="49" charset="0"/>
              </a:rPr>
              <a:t>[10];</a:t>
            </a:r>
            <a:endParaRPr lang="pl-PL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7338184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Fas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a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991</TotalTime>
  <Words>1868</Words>
  <Application>Microsoft Office PowerPoint</Application>
  <PresentationFormat>Niestandardowy</PresentationFormat>
  <Paragraphs>290</Paragraphs>
  <Slides>34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34</vt:i4>
      </vt:variant>
    </vt:vector>
  </HeadingPairs>
  <TitlesOfParts>
    <vt:vector size="35" baseType="lpstr">
      <vt:lpstr>Faseta</vt:lpstr>
      <vt:lpstr>Java</vt:lpstr>
      <vt:lpstr>Slajd 2</vt:lpstr>
      <vt:lpstr>Funkcje</vt:lpstr>
      <vt:lpstr>Funkcje - return</vt:lpstr>
      <vt:lpstr>Funkcje - Funkcje z różną ilością argumentów. </vt:lpstr>
      <vt:lpstr>Funkcje – wywołanie funkcji.</vt:lpstr>
      <vt:lpstr>Slajd 7</vt:lpstr>
      <vt:lpstr>Tablice</vt:lpstr>
      <vt:lpstr>Tablice</vt:lpstr>
      <vt:lpstr>Tablice</vt:lpstr>
      <vt:lpstr>Tablice</vt:lpstr>
      <vt:lpstr>Tablice</vt:lpstr>
      <vt:lpstr>Tablice</vt:lpstr>
      <vt:lpstr>Slajd 14</vt:lpstr>
      <vt:lpstr>Konwersja i Rzutowanie</vt:lpstr>
      <vt:lpstr>Zasięg zmiennych</vt:lpstr>
      <vt:lpstr>Zasięg zmiennych</vt:lpstr>
      <vt:lpstr>Slajd 18</vt:lpstr>
      <vt:lpstr>Zapis i odczyt do/z pliku</vt:lpstr>
      <vt:lpstr>Zapis i odczyt do/z pliku</vt:lpstr>
      <vt:lpstr>Slajd 21</vt:lpstr>
      <vt:lpstr>Pytania</vt:lpstr>
      <vt:lpstr>Pytania</vt:lpstr>
      <vt:lpstr>Pytania</vt:lpstr>
      <vt:lpstr>Pytania</vt:lpstr>
      <vt:lpstr>Slajd 26</vt:lpstr>
      <vt:lpstr>ZADANIE… no i zaczęło się.</vt:lpstr>
      <vt:lpstr>Zadanie… … … …</vt:lpstr>
      <vt:lpstr>Zadanie… a kiedy zabawa?!</vt:lpstr>
      <vt:lpstr>Slajd 30</vt:lpstr>
      <vt:lpstr>Zadanie… Ostatnie?!</vt:lpstr>
      <vt:lpstr>Zadanie… jeszcze nie ostatnie.</vt:lpstr>
      <vt:lpstr>Ostatnie zadanie!</vt:lpstr>
      <vt:lpstr>Slajd 34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Patryk Kałuziński</dc:creator>
  <cp:lastModifiedBy>Bartosz</cp:lastModifiedBy>
  <cp:revision>73</cp:revision>
  <dcterms:created xsi:type="dcterms:W3CDTF">2016-11-14T16:10:13Z</dcterms:created>
  <dcterms:modified xsi:type="dcterms:W3CDTF">2017-05-08T10:31:01Z</dcterms:modified>
</cp:coreProperties>
</file>