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9" r:id="rId5"/>
    <p:sldId id="273" r:id="rId6"/>
    <p:sldId id="272" r:id="rId7"/>
    <p:sldId id="268" r:id="rId8"/>
    <p:sldId id="258" r:id="rId9"/>
    <p:sldId id="259" r:id="rId10"/>
    <p:sldId id="263" r:id="rId11"/>
    <p:sldId id="260" r:id="rId12"/>
    <p:sldId id="264" r:id="rId13"/>
    <p:sldId id="262" r:id="rId14"/>
    <p:sldId id="261" r:id="rId15"/>
    <p:sldId id="266" r:id="rId16"/>
    <p:sldId id="270" r:id="rId17"/>
    <p:sldId id="271" r:id="rId18"/>
    <p:sldId id="274" r:id="rId19"/>
    <p:sldId id="276" r:id="rId20"/>
    <p:sldId id="275" r:id="rId21"/>
    <p:sldId id="283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88557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20892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28648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48573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19060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60022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72724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12779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9958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40558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9770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961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7164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18052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174471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13505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EF78-3A9E-4A57-843F-DE355232223B}" type="datetimeFigureOut">
              <a:rPr lang="pl-PL" smtClean="0"/>
              <a:pPr/>
              <a:t>08.04.2017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91977D-2D1C-4B15-AF76-24613F9DFB6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699383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lang/CharSequenc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io/Serializable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lang/CharSequence.html" TargetMode="External"/><Relationship Id="rId5" Type="http://schemas.openxmlformats.org/officeDocument/2006/relationships/hyperlink" Target="https://docs.oracle.com/javase/7/docs/api/java/lang/String.html" TargetMode="External"/><Relationship Id="rId4" Type="http://schemas.openxmlformats.org/officeDocument/2006/relationships/hyperlink" Target="https://docs.oracle.com/javase/7/docs/api/java/lang/Comparable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9552" y="0"/>
            <a:ext cx="7772400" cy="1470025"/>
          </a:xfrm>
        </p:spPr>
        <p:txBody>
          <a:bodyPr/>
          <a:lstStyle/>
          <a:p>
            <a:r>
              <a:rPr lang="pl-PL" dirty="0" smtClean="0"/>
              <a:t>Java – klasy wbudowane</a:t>
            </a:r>
            <a:endParaRPr lang="pl-PL" dirty="0"/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Programmer-me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31641"/>
            <a:ext cx="9144000" cy="5326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Konkatenacja oraz tworzenie podłańcuchów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Konkatenacja jest najprościej </a:t>
            </a:r>
            <a:r>
              <a:rPr lang="pl-PL" dirty="0" err="1" smtClean="0"/>
              <a:t>mówiąć</a:t>
            </a:r>
            <a:r>
              <a:rPr lang="pl-PL" dirty="0" smtClean="0"/>
              <a:t> łączeniem ciągów znaków.</a:t>
            </a:r>
          </a:p>
          <a:p>
            <a:r>
              <a:rPr lang="pl-PL" sz="2000" dirty="0" err="1" smtClean="0">
                <a:latin typeface="Consolas" pitchFamily="49" charset="0"/>
              </a:rPr>
              <a:t>String</a:t>
            </a:r>
            <a:r>
              <a:rPr lang="pl-PL" sz="2000" dirty="0" smtClean="0">
                <a:latin typeface="Consolas" pitchFamily="49" charset="0"/>
              </a:rPr>
              <a:t> </a:t>
            </a:r>
            <a:r>
              <a:rPr lang="pl-PL" sz="2000" dirty="0" err="1" smtClean="0">
                <a:latin typeface="Consolas" pitchFamily="49" charset="0"/>
              </a:rPr>
              <a:t>concatenation</a:t>
            </a:r>
            <a:r>
              <a:rPr lang="pl-PL" sz="2000" dirty="0" smtClean="0">
                <a:latin typeface="Consolas" pitchFamily="49" charset="0"/>
              </a:rPr>
              <a:t> = ’’tekst’’+” inny tekst”;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Output</a:t>
            </a:r>
            <a:r>
              <a:rPr lang="pl-PL" sz="2000" dirty="0" smtClean="0">
                <a:latin typeface="Consolas" pitchFamily="49" charset="0"/>
              </a:rPr>
              <a:t>: tekst inny tekst</a:t>
            </a:r>
          </a:p>
          <a:p>
            <a:pPr>
              <a:buNone/>
            </a:pPr>
            <a:r>
              <a:rPr lang="pl-PL" dirty="0" smtClean="0"/>
              <a:t> </a:t>
            </a:r>
          </a:p>
          <a:p>
            <a:pPr>
              <a:buNone/>
            </a:pPr>
            <a:r>
              <a:rPr lang="pl-PL" dirty="0" smtClean="0"/>
              <a:t>Tworzenie </a:t>
            </a:r>
            <a:r>
              <a:rPr lang="pl-PL" dirty="0" err="1" smtClean="0"/>
              <a:t>podłańuchów</a:t>
            </a:r>
            <a:r>
              <a:rPr lang="pl-PL" dirty="0" smtClean="0"/>
              <a:t> służy do wydzielania części łańcucha.</a:t>
            </a:r>
          </a:p>
          <a:p>
            <a:r>
              <a:rPr lang="pl-PL" sz="2000" dirty="0" err="1" smtClean="0">
                <a:latin typeface="Consolas" pitchFamily="49" charset="0"/>
              </a:rPr>
              <a:t>String</a:t>
            </a:r>
            <a:r>
              <a:rPr lang="pl-PL" sz="2000" dirty="0" smtClean="0">
                <a:latin typeface="Consolas" pitchFamily="49" charset="0"/>
              </a:rPr>
              <a:t> </a:t>
            </a:r>
            <a:r>
              <a:rPr lang="pl-PL" sz="2000" dirty="0" err="1" smtClean="0">
                <a:latin typeface="Consolas" pitchFamily="49" charset="0"/>
              </a:rPr>
              <a:t>firstPart</a:t>
            </a:r>
            <a:r>
              <a:rPr lang="pl-PL" sz="2000" dirty="0" smtClean="0">
                <a:latin typeface="Consolas" pitchFamily="49" charset="0"/>
              </a:rPr>
              <a:t> = </a:t>
            </a:r>
            <a:r>
              <a:rPr lang="pl-PL" sz="2000" dirty="0" err="1" smtClean="0">
                <a:latin typeface="Consolas" pitchFamily="49" charset="0"/>
              </a:rPr>
              <a:t>contatenation.substring</a:t>
            </a:r>
            <a:r>
              <a:rPr lang="pl-PL" sz="2000" dirty="0" smtClean="0">
                <a:latin typeface="Consolas" pitchFamily="49" charset="0"/>
              </a:rPr>
              <a:t>(0,4);</a:t>
            </a:r>
            <a:r>
              <a:rPr lang="pl-PL" sz="2000" dirty="0" smtClean="0"/>
              <a:t> </a:t>
            </a:r>
          </a:p>
          <a:p>
            <a:pPr>
              <a:buNone/>
            </a:pPr>
            <a:r>
              <a:rPr lang="pl-PL" sz="2000" dirty="0" err="1" smtClean="0"/>
              <a:t>Output</a:t>
            </a:r>
            <a:r>
              <a:rPr lang="pl-PL" sz="2000" dirty="0" smtClean="0"/>
              <a:t>: tekst</a:t>
            </a:r>
            <a:endParaRPr lang="pl-P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Konkatenacja oraz </a:t>
            </a:r>
            <a:r>
              <a:rPr lang="pl-PL" dirty="0" err="1" smtClean="0"/>
              <a:t>substring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a = ’’</a:t>
            </a:r>
            <a:r>
              <a:rPr lang="pl-PL" dirty="0" err="1" smtClean="0">
                <a:latin typeface="Consolas" pitchFamily="49" charset="0"/>
              </a:rPr>
              <a:t>abc</a:t>
            </a:r>
            <a:r>
              <a:rPr lang="pl-PL" dirty="0" smtClean="0">
                <a:latin typeface="Consolas" pitchFamily="49" charset="0"/>
              </a:rPr>
              <a:t>’’;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b = ’’</a:t>
            </a:r>
            <a:r>
              <a:rPr lang="pl-PL" dirty="0" err="1" smtClean="0">
                <a:latin typeface="Consolas" pitchFamily="49" charset="0"/>
              </a:rPr>
              <a:t>def</a:t>
            </a:r>
            <a:r>
              <a:rPr lang="pl-PL" dirty="0" smtClean="0">
                <a:latin typeface="Consolas" pitchFamily="49" charset="0"/>
              </a:rPr>
              <a:t>’’;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String</a:t>
            </a:r>
            <a:r>
              <a:rPr lang="pl-PL" dirty="0" smtClean="0">
                <a:latin typeface="Consolas" pitchFamily="49" charset="0"/>
              </a:rPr>
              <a:t> c= </a:t>
            </a:r>
            <a:r>
              <a:rPr lang="pl-PL" dirty="0" err="1" smtClean="0">
                <a:latin typeface="Consolas" pitchFamily="49" charset="0"/>
              </a:rPr>
              <a:t>a+b</a:t>
            </a:r>
            <a:r>
              <a:rPr lang="pl-PL" dirty="0" smtClean="0">
                <a:latin typeface="Consolas" pitchFamily="49" charset="0"/>
              </a:rPr>
              <a:t> 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c.substring</a:t>
            </a:r>
            <a:r>
              <a:rPr lang="pl-PL" dirty="0" smtClean="0">
                <a:latin typeface="Consolas" pitchFamily="49" charset="0"/>
              </a:rPr>
              <a:t>(3,5);</a:t>
            </a: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System.out.print</a:t>
            </a:r>
            <a:r>
              <a:rPr lang="pl-PL" dirty="0" smtClean="0">
                <a:latin typeface="Consolas" pitchFamily="49" charset="0"/>
              </a:rPr>
              <a:t>(c);</a:t>
            </a: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dirty="0" err="1" smtClean="0">
                <a:latin typeface="Consolas" pitchFamily="49" charset="0"/>
              </a:rPr>
              <a:t>Output</a:t>
            </a:r>
            <a:r>
              <a:rPr lang="pl-PL" dirty="0" smtClean="0">
                <a:latin typeface="Consolas" pitchFamily="49" charset="0"/>
              </a:rPr>
              <a:t>: ?? </a:t>
            </a: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String</a:t>
            </a:r>
            <a:r>
              <a:rPr lang="pl-PL" dirty="0" smtClean="0"/>
              <a:t> API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000" dirty="0" smtClean="0"/>
              <a:t>Porównywanie ciągu znaków :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String</a:t>
            </a:r>
            <a:r>
              <a:rPr lang="pl-PL" sz="2000" dirty="0" smtClean="0">
                <a:latin typeface="Consolas" pitchFamily="49" charset="0"/>
              </a:rPr>
              <a:t> test = ”WOW, </a:t>
            </a:r>
            <a:r>
              <a:rPr lang="pl-PL" sz="2000" dirty="0" err="1" smtClean="0">
                <a:latin typeface="Consolas" pitchFamily="49" charset="0"/>
              </a:rPr>
              <a:t>WOW</a:t>
            </a:r>
            <a:r>
              <a:rPr lang="pl-PL" sz="2000" dirty="0" smtClean="0">
                <a:latin typeface="Consolas" pitchFamily="49" charset="0"/>
              </a:rPr>
              <a:t> </a:t>
            </a:r>
            <a:r>
              <a:rPr lang="pl-PL" sz="2000" dirty="0" err="1" smtClean="0">
                <a:latin typeface="Consolas" pitchFamily="49" charset="0"/>
              </a:rPr>
              <a:t>java</a:t>
            </a:r>
            <a:r>
              <a:rPr lang="pl-PL" sz="2000" dirty="0" smtClean="0">
                <a:latin typeface="Consolas" pitchFamily="49" charset="0"/>
              </a:rPr>
              <a:t> taka fajna”;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Test.equals</a:t>
            </a:r>
            <a:r>
              <a:rPr lang="pl-PL" sz="2000" dirty="0" smtClean="0">
                <a:latin typeface="Consolas" pitchFamily="49" charset="0"/>
              </a:rPr>
              <a:t>(”WOW, </a:t>
            </a:r>
            <a:r>
              <a:rPr lang="pl-PL" sz="2000" dirty="0" err="1" smtClean="0">
                <a:latin typeface="Consolas" pitchFamily="49" charset="0"/>
              </a:rPr>
              <a:t>WOW</a:t>
            </a:r>
            <a:r>
              <a:rPr lang="pl-PL" sz="2000" dirty="0" smtClean="0">
                <a:latin typeface="Consolas" pitchFamily="49" charset="0"/>
              </a:rPr>
              <a:t> </a:t>
            </a:r>
            <a:r>
              <a:rPr lang="pl-PL" sz="2000" dirty="0" err="1" smtClean="0">
                <a:latin typeface="Consolas" pitchFamily="49" charset="0"/>
              </a:rPr>
              <a:t>java</a:t>
            </a:r>
            <a:r>
              <a:rPr lang="pl-PL" sz="2000" dirty="0" smtClean="0">
                <a:latin typeface="Consolas" pitchFamily="49" charset="0"/>
              </a:rPr>
              <a:t> taka fajna”);</a:t>
            </a:r>
          </a:p>
          <a:p>
            <a:r>
              <a:rPr lang="pl-PL" sz="2000" dirty="0" smtClean="0"/>
              <a:t>Długość znaku</a:t>
            </a:r>
            <a:r>
              <a:rPr lang="pl-PL" sz="2000" dirty="0" smtClean="0">
                <a:latin typeface="Consolas" pitchFamily="49" charset="0"/>
              </a:rPr>
              <a:t>: </a:t>
            </a:r>
            <a:r>
              <a:rPr lang="pl-PL" sz="2000" dirty="0" err="1" smtClean="0">
                <a:latin typeface="Consolas" pitchFamily="49" charset="0"/>
              </a:rPr>
              <a:t>Test.length</a:t>
            </a:r>
            <a:r>
              <a:rPr lang="pl-PL" sz="2000" dirty="0" smtClean="0">
                <a:latin typeface="Consolas" pitchFamily="49" charset="0"/>
              </a:rPr>
              <a:t>();</a:t>
            </a:r>
          </a:p>
          <a:p>
            <a:r>
              <a:rPr lang="pl-PL" sz="2000" dirty="0" smtClean="0">
                <a:latin typeface="Consolas" pitchFamily="49" charset="0"/>
              </a:rPr>
              <a:t>Jaki znaku w danym </a:t>
            </a:r>
            <a:r>
              <a:rPr lang="pl-PL" sz="2000" dirty="0" err="1" smtClean="0">
                <a:latin typeface="Consolas" pitchFamily="49" charset="0"/>
              </a:rPr>
              <a:t>miejcu</a:t>
            </a:r>
            <a:r>
              <a:rPr lang="pl-PL" sz="2000" dirty="0" smtClean="0">
                <a:latin typeface="Consolas" pitchFamily="49" charset="0"/>
              </a:rPr>
              <a:t>: </a:t>
            </a:r>
            <a:r>
              <a:rPr lang="pl-PL" sz="2000" dirty="0" err="1" smtClean="0">
                <a:latin typeface="Consolas" pitchFamily="49" charset="0"/>
              </a:rPr>
              <a:t>test.charAt</a:t>
            </a:r>
            <a:r>
              <a:rPr lang="pl-PL" sz="2000" dirty="0" smtClean="0">
                <a:latin typeface="Consolas" pitchFamily="49" charset="0"/>
              </a:rPr>
              <a:t>(2);</a:t>
            </a:r>
          </a:p>
          <a:p>
            <a:r>
              <a:rPr lang="pl-PL" sz="2000" dirty="0" smtClean="0">
                <a:latin typeface="Consolas" pitchFamily="49" charset="0"/>
              </a:rPr>
              <a:t>Miejsce danego </a:t>
            </a:r>
            <a:r>
              <a:rPr lang="pl-PL" sz="2000" dirty="0" err="1" smtClean="0">
                <a:latin typeface="Consolas" pitchFamily="49" charset="0"/>
              </a:rPr>
              <a:t>ciagu</a:t>
            </a:r>
            <a:r>
              <a:rPr lang="pl-PL" sz="2000" dirty="0" smtClean="0">
                <a:latin typeface="Consolas" pitchFamily="49" charset="0"/>
              </a:rPr>
              <a:t>: </a:t>
            </a:r>
            <a:r>
              <a:rPr lang="pl-PL" sz="2000" dirty="0" err="1" smtClean="0">
                <a:latin typeface="Consolas" pitchFamily="49" charset="0"/>
              </a:rPr>
              <a:t>test.indexOf(”java</a:t>
            </a:r>
            <a:r>
              <a:rPr lang="pl-PL" sz="2000" dirty="0" smtClean="0">
                <a:latin typeface="Consolas" pitchFamily="49" charset="0"/>
              </a:rPr>
              <a:t>”);</a:t>
            </a:r>
          </a:p>
          <a:p>
            <a:r>
              <a:rPr lang="pl-PL" sz="2000" dirty="0" smtClean="0">
                <a:latin typeface="Consolas" pitchFamily="49" charset="0"/>
              </a:rPr>
              <a:t>Czy dany ciąg jest </a:t>
            </a:r>
            <a:r>
              <a:rPr lang="pl-PL" sz="2000" dirty="0" err="1" smtClean="0">
                <a:latin typeface="Consolas" pitchFamily="49" charset="0"/>
              </a:rPr>
              <a:t>suffixem</a:t>
            </a:r>
            <a:r>
              <a:rPr lang="pl-PL" sz="2000" dirty="0" smtClean="0">
                <a:latin typeface="Consolas" pitchFamily="49" charset="0"/>
              </a:rPr>
              <a:t> bądź </a:t>
            </a:r>
            <a:r>
              <a:rPr lang="pl-PL" sz="2000" dirty="0" err="1" smtClean="0">
                <a:latin typeface="Consolas" pitchFamily="49" charset="0"/>
              </a:rPr>
              <a:t>prefixem</a:t>
            </a:r>
            <a:r>
              <a:rPr lang="pl-PL" sz="20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Test.startWith</a:t>
            </a:r>
            <a:r>
              <a:rPr lang="pl-PL" sz="2000" dirty="0" smtClean="0">
                <a:latin typeface="Consolas" pitchFamily="49" charset="0"/>
              </a:rPr>
              <a:t>(”Andrzej”);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Test.endWith</a:t>
            </a:r>
            <a:r>
              <a:rPr lang="pl-PL" sz="2000" dirty="0" smtClean="0">
                <a:latin typeface="Consolas" pitchFamily="49" charset="0"/>
              </a:rPr>
              <a:t>(”fajna”);</a:t>
            </a:r>
          </a:p>
          <a:p>
            <a:r>
              <a:rPr lang="pl-PL" sz="2000" dirty="0" err="1" smtClean="0">
                <a:latin typeface="Consolas" pitchFamily="49" charset="0"/>
              </a:rPr>
              <a:t>Zamina</a:t>
            </a:r>
            <a:r>
              <a:rPr lang="pl-PL" sz="2000" dirty="0" smtClean="0">
                <a:latin typeface="Consolas" pitchFamily="49" charset="0"/>
              </a:rPr>
              <a:t> na duże/małe litery: </a:t>
            </a:r>
            <a:r>
              <a:rPr lang="pl-PL" sz="2000" dirty="0" err="1" smtClean="0">
                <a:latin typeface="Consolas" pitchFamily="49" charset="0"/>
              </a:rPr>
              <a:t>test.uppercase</a:t>
            </a:r>
            <a:r>
              <a:rPr lang="pl-PL" sz="2000" dirty="0" smtClean="0">
                <a:latin typeface="Consolas" pitchFamily="49" charset="0"/>
              </a:rPr>
              <a:t>;//(</a:t>
            </a:r>
            <a:r>
              <a:rPr lang="pl-PL" sz="2000" dirty="0" err="1" smtClean="0">
                <a:latin typeface="Consolas" pitchFamily="49" charset="0"/>
              </a:rPr>
              <a:t>downcase</a:t>
            </a:r>
            <a:r>
              <a:rPr lang="pl-PL" sz="2000" dirty="0" smtClean="0">
                <a:latin typeface="Consolas" pitchFamily="49" charset="0"/>
              </a:rPr>
              <a:t>) </a:t>
            </a:r>
          </a:p>
          <a:p>
            <a:r>
              <a:rPr lang="pl-PL" sz="2000" dirty="0" smtClean="0">
                <a:latin typeface="Consolas" pitchFamily="49" charset="0"/>
              </a:rPr>
              <a:t>Usunięcie białych znaków : </a:t>
            </a:r>
            <a:r>
              <a:rPr lang="pl-PL" sz="2000" dirty="0" err="1" smtClean="0">
                <a:latin typeface="Consolas" pitchFamily="49" charset="0"/>
              </a:rPr>
              <a:t>test.trim</a:t>
            </a:r>
            <a:r>
              <a:rPr lang="pl-PL" sz="2000" dirty="0" smtClean="0">
                <a:latin typeface="Consolas" pitchFamily="49" charset="0"/>
              </a:rPr>
              <a:t>;</a:t>
            </a:r>
          </a:p>
          <a:p>
            <a:pPr>
              <a:buNone/>
            </a:pPr>
            <a:endParaRPr lang="pl-PL" sz="20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StringBuilder</a:t>
            </a:r>
            <a:r>
              <a:rPr lang="pl-PL" dirty="0" smtClean="0"/>
              <a:t> / </a:t>
            </a:r>
            <a:r>
              <a:rPr lang="pl-PL" dirty="0" err="1" smtClean="0"/>
              <a:t>StringBuffer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public final class </a:t>
            </a:r>
            <a:r>
              <a:rPr lang="en-US" sz="2800" b="1" dirty="0" err="1" smtClean="0">
                <a:latin typeface="Consolas" pitchFamily="49" charset="0"/>
              </a:rPr>
              <a:t>StringBuilder</a:t>
            </a:r>
            <a:r>
              <a:rPr lang="en-US" sz="2800" dirty="0" smtClean="0">
                <a:latin typeface="Consolas" pitchFamily="49" charset="0"/>
              </a:rPr>
              <a:t> extends </a:t>
            </a:r>
            <a:r>
              <a:rPr lang="en-US" sz="2800" dirty="0" smtClean="0">
                <a:latin typeface="Consolas" pitchFamily="49" charset="0"/>
                <a:hlinkClick r:id="rId2" tooltip="class in java.lang"/>
              </a:rPr>
              <a:t>Object</a:t>
            </a:r>
            <a:r>
              <a:rPr lang="en-US" sz="2800" dirty="0" smtClean="0">
                <a:latin typeface="Consolas" pitchFamily="49" charset="0"/>
              </a:rPr>
              <a:t> implements </a:t>
            </a:r>
            <a:r>
              <a:rPr lang="en-US" sz="2800" dirty="0" err="1" smtClean="0">
                <a:latin typeface="Consolas" pitchFamily="49" charset="0"/>
                <a:hlinkClick r:id="rId3" tooltip="interface in java.io"/>
              </a:rPr>
              <a:t>Serializable</a:t>
            </a:r>
            <a:r>
              <a:rPr lang="en-US" sz="2800" dirty="0" smtClean="0">
                <a:latin typeface="Consolas" pitchFamily="49" charset="0"/>
              </a:rPr>
              <a:t>, </a:t>
            </a:r>
            <a:r>
              <a:rPr lang="en-US" sz="2800" dirty="0" err="1" smtClean="0">
                <a:latin typeface="Consolas" pitchFamily="49" charset="0"/>
                <a:hlinkClick r:id="rId4" tooltip="interface in java.lang"/>
              </a:rPr>
              <a:t>CharSequence</a:t>
            </a:r>
            <a:endParaRPr lang="pl-PL" sz="2800" dirty="0" smtClean="0">
              <a:latin typeface="Consolas" pitchFamily="49" charset="0"/>
            </a:endParaRPr>
          </a:p>
          <a:p>
            <a:pPr>
              <a:buNone/>
            </a:pPr>
            <a:endParaRPr lang="pl-PL" sz="2800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sz="2800" dirty="0" smtClean="0">
                <a:latin typeface="Consolas" pitchFamily="49" charset="0"/>
              </a:rPr>
              <a:t>public </a:t>
            </a:r>
            <a:r>
              <a:rPr lang="pl-PL" sz="2800" dirty="0" err="1" smtClean="0">
                <a:latin typeface="Consolas" pitchFamily="49" charset="0"/>
              </a:rPr>
              <a:t>final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</a:rPr>
              <a:t>class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b="1" dirty="0" err="1" smtClean="0">
                <a:latin typeface="Consolas" pitchFamily="49" charset="0"/>
              </a:rPr>
              <a:t>StringBuffer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</a:rPr>
              <a:t>extends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  <a:hlinkClick r:id="rId2" tooltip="class in java.lang"/>
              </a:rPr>
              <a:t>Object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</a:rPr>
              <a:t>implements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  <a:hlinkClick r:id="rId3" tooltip="interface in java.io"/>
              </a:rPr>
              <a:t>Serializable</a:t>
            </a:r>
            <a:r>
              <a:rPr lang="pl-PL" sz="2800" dirty="0" smtClean="0">
                <a:latin typeface="Consolas" pitchFamily="49" charset="0"/>
              </a:rPr>
              <a:t>, </a:t>
            </a:r>
            <a:r>
              <a:rPr lang="pl-PL" sz="2800" dirty="0" err="1" smtClean="0">
                <a:latin typeface="Consolas" pitchFamily="49" charset="0"/>
                <a:hlinkClick r:id="rId4" tooltip="interface in java.lang"/>
              </a:rPr>
              <a:t>CharSequence</a:t>
            </a:r>
            <a:endParaRPr lang="pl-PL" sz="28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LUFA PYTANIE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Który zapis jest </a:t>
            </a:r>
            <a:r>
              <a:rPr lang="pl-PL" b="1" dirty="0" smtClean="0"/>
              <a:t>nie</a:t>
            </a:r>
            <a:r>
              <a:rPr lang="pl-PL" dirty="0" smtClean="0"/>
              <a:t> poprawny:</a:t>
            </a:r>
          </a:p>
          <a:p>
            <a:pPr>
              <a:buNone/>
            </a:pPr>
            <a:r>
              <a:rPr lang="pl-PL" dirty="0" smtClean="0"/>
              <a:t>a)</a:t>
            </a:r>
            <a:r>
              <a:rPr lang="pl-PL" dirty="0" err="1" smtClean="0"/>
              <a:t>String</a:t>
            </a:r>
            <a:r>
              <a:rPr lang="pl-PL" dirty="0" smtClean="0"/>
              <a:t> a = </a:t>
            </a:r>
            <a:r>
              <a:rPr lang="pl-PL" dirty="0" err="1" smtClean="0"/>
              <a:t>null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b)</a:t>
            </a:r>
            <a:r>
              <a:rPr lang="pl-PL" dirty="0" err="1" smtClean="0"/>
              <a:t>String</a:t>
            </a:r>
            <a:r>
              <a:rPr lang="pl-PL" dirty="0" smtClean="0"/>
              <a:t> b= 1+’’abc’’;</a:t>
            </a:r>
          </a:p>
          <a:p>
            <a:pPr>
              <a:buNone/>
            </a:pPr>
            <a:r>
              <a:rPr lang="pl-PL" dirty="0" smtClean="0"/>
              <a:t>c)</a:t>
            </a:r>
            <a:r>
              <a:rPr lang="pl-PL" dirty="0" err="1" smtClean="0"/>
              <a:t>String</a:t>
            </a:r>
            <a:r>
              <a:rPr lang="pl-PL" dirty="0" smtClean="0"/>
              <a:t>  c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String</a:t>
            </a:r>
            <a:r>
              <a:rPr lang="pl-PL" dirty="0" smtClean="0"/>
              <a:t>(’’22.32f’’);</a:t>
            </a:r>
          </a:p>
          <a:p>
            <a:pPr>
              <a:buNone/>
            </a:pPr>
            <a:r>
              <a:rPr lang="pl-PL" dirty="0" smtClean="0"/>
              <a:t>d)</a:t>
            </a:r>
            <a:r>
              <a:rPr lang="pl-PL" dirty="0" err="1" smtClean="0"/>
              <a:t>String</a:t>
            </a:r>
            <a:r>
              <a:rPr lang="pl-PL" dirty="0" smtClean="0"/>
              <a:t> d = ’</a:t>
            </a:r>
            <a:r>
              <a:rPr lang="pl-PL" dirty="0" err="1" smtClean="0"/>
              <a:t>string</a:t>
            </a:r>
            <a:r>
              <a:rPr lang="pl-PL" dirty="0" smtClean="0"/>
              <a:t> ’;</a:t>
            </a:r>
            <a:endParaRPr lang="pl-PL" dirty="0"/>
          </a:p>
        </p:txBody>
      </p:sp>
      <p:pic>
        <p:nvPicPr>
          <p:cNvPr id="4" name="Obraz 3" descr="hq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4005064"/>
            <a:ext cx="4572000" cy="3429000"/>
          </a:xfrm>
          <a:prstGeom prst="rect">
            <a:avLst/>
          </a:prstGeom>
        </p:spPr>
      </p:pic>
      <p:sp>
        <p:nvSpPr>
          <p:cNvPr id="5" name="Elipsa 4"/>
          <p:cNvSpPr/>
          <p:nvPr/>
        </p:nvSpPr>
        <p:spPr>
          <a:xfrm>
            <a:off x="5868144" y="443711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6228184" y="4005064"/>
            <a:ext cx="432048" cy="296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6660232" y="3501008"/>
            <a:ext cx="648072" cy="368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5868144" y="1628800"/>
            <a:ext cx="288032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Motyla noga ! Nie wiem …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Enumerator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rodzaj typu danych zawierający listę wartości reprezentowanych za pomocą literałów wyliczeniowych, jakie może przyjmować zmienna tego typu. </a:t>
            </a:r>
          </a:p>
          <a:p>
            <a:pPr algn="r">
              <a:buNone/>
            </a:pPr>
            <a:r>
              <a:rPr lang="pl-PL" sz="1800" dirty="0" err="1" smtClean="0"/>
              <a:t>Wikipedia</a:t>
            </a:r>
            <a:r>
              <a:rPr lang="pl-PL" sz="1800" dirty="0" smtClean="0"/>
              <a:t> !</a:t>
            </a:r>
          </a:p>
          <a:p>
            <a:pPr fontAlgn="base">
              <a:buNone/>
            </a:pPr>
            <a:r>
              <a:rPr lang="pl-PL" sz="2800" dirty="0" smtClean="0">
                <a:latin typeface="Consolas" pitchFamily="49" charset="0"/>
              </a:rPr>
              <a:t>public </a:t>
            </a:r>
            <a:r>
              <a:rPr lang="pl-PL" sz="2800" dirty="0" err="1" smtClean="0">
                <a:solidFill>
                  <a:schemeClr val="accent1"/>
                </a:solidFill>
                <a:latin typeface="Consolas" pitchFamily="49" charset="0"/>
              </a:rPr>
              <a:t>enum</a:t>
            </a:r>
            <a:r>
              <a:rPr lang="pl-PL" sz="2800" dirty="0" smtClean="0">
                <a:latin typeface="Consolas" pitchFamily="49" charset="0"/>
              </a:rPr>
              <a:t> </a:t>
            </a:r>
            <a:r>
              <a:rPr lang="pl-PL" sz="2800" dirty="0" err="1" smtClean="0">
                <a:latin typeface="Consolas" pitchFamily="49" charset="0"/>
              </a:rPr>
              <a:t>Color</a:t>
            </a:r>
            <a:r>
              <a:rPr lang="pl-PL" sz="2800" dirty="0" smtClean="0">
                <a:latin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pl-PL" sz="2800" dirty="0" smtClean="0">
                <a:latin typeface="Consolas" pitchFamily="49" charset="0"/>
              </a:rPr>
              <a:t>    RED, GREEN, BLUE;</a:t>
            </a:r>
          </a:p>
          <a:p>
            <a:pPr fontAlgn="base">
              <a:buNone/>
            </a:pPr>
            <a:r>
              <a:rPr lang="pl-PL" sz="2800" dirty="0" smtClean="0">
                <a:latin typeface="Consolas" pitchFamily="49" charset="0"/>
              </a:rPr>
              <a:t>}</a:t>
            </a:r>
          </a:p>
          <a:p>
            <a:pPr algn="r">
              <a:buNone/>
            </a:pPr>
            <a:endParaRPr lang="pl-P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wykorzystać naszą wiedzę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Panie programisto potrzebujemy stworzyć użytkownika do naszego programu. Chcemy żeby zawierał informacje o nazwie konta, jego haśle i statusie konta.</a:t>
            </a:r>
          </a:p>
          <a:p>
            <a:r>
              <a:rPr lang="pl-PL" dirty="0" smtClean="0"/>
              <a:t>Użytkownik może być :</a:t>
            </a:r>
          </a:p>
          <a:p>
            <a:pPr lvl="1"/>
            <a:r>
              <a:rPr lang="pl-PL" dirty="0" smtClean="0"/>
              <a:t>Zarejestrowany</a:t>
            </a:r>
          </a:p>
          <a:p>
            <a:pPr lvl="1"/>
            <a:r>
              <a:rPr lang="pl-PL" dirty="0" smtClean="0"/>
              <a:t>Niepotwierdzony</a:t>
            </a:r>
          </a:p>
          <a:p>
            <a:pPr lvl="1"/>
            <a:r>
              <a:rPr lang="pl-PL" dirty="0" smtClean="0"/>
              <a:t>Zablokowany</a:t>
            </a:r>
          </a:p>
          <a:p>
            <a:pPr lvl="1">
              <a:buNone/>
            </a:pPr>
            <a:r>
              <a:rPr lang="pl-PL" dirty="0" smtClean="0"/>
              <a:t>Utwórz </a:t>
            </a:r>
            <a:r>
              <a:rPr lang="pl-PL" b="1" u="sng" dirty="0" smtClean="0"/>
              <a:t>klasy</a:t>
            </a:r>
            <a:r>
              <a:rPr lang="pl-PL" dirty="0" smtClean="0"/>
              <a:t> reprezentujące powyższe wymagania.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Enumerator</a:t>
            </a:r>
            <a:r>
              <a:rPr lang="pl-PL" dirty="0" smtClean="0"/>
              <a:t> – we </a:t>
            </a:r>
            <a:r>
              <a:rPr lang="pl-PL" dirty="0" err="1" smtClean="0"/>
              <a:t>need</a:t>
            </a:r>
            <a:r>
              <a:rPr lang="pl-PL" dirty="0" smtClean="0"/>
              <a:t> to go </a:t>
            </a:r>
            <a:r>
              <a:rPr lang="pl-PL" dirty="0" err="1" smtClean="0"/>
              <a:t>deeper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public </a:t>
            </a:r>
            <a:r>
              <a:rPr lang="pl-PL" dirty="0" err="1" smtClean="0">
                <a:latin typeface="Consolas" pitchFamily="49" charset="0"/>
              </a:rPr>
              <a:t>enum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Color</a:t>
            </a:r>
            <a:r>
              <a:rPr lang="pl-PL" dirty="0" smtClean="0">
                <a:latin typeface="Consolas" pitchFamily="49" charset="0"/>
              </a:rPr>
              <a:t> {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RED(1), 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GREEN(2), 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BLUE(3);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</a:t>
            </a:r>
            <a:r>
              <a:rPr lang="pl-PL" dirty="0" err="1" smtClean="0">
                <a:latin typeface="Consolas" pitchFamily="49" charset="0"/>
              </a:rPr>
              <a:t>private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byte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value</a:t>
            </a:r>
            <a:r>
              <a:rPr lang="pl-PL" dirty="0" smtClean="0">
                <a:latin typeface="Consolas" pitchFamily="49" charset="0"/>
              </a:rPr>
              <a:t> ; // 0-255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public </a:t>
            </a:r>
            <a:r>
              <a:rPr lang="pl-PL" dirty="0" err="1" smtClean="0">
                <a:latin typeface="Consolas" pitchFamily="49" charset="0"/>
              </a:rPr>
              <a:t>Color</a:t>
            </a:r>
            <a:r>
              <a:rPr lang="pl-PL" dirty="0" smtClean="0">
                <a:latin typeface="Consolas" pitchFamily="49" charset="0"/>
              </a:rPr>
              <a:t>(</a:t>
            </a:r>
            <a:r>
              <a:rPr lang="pl-PL" dirty="0" err="1" smtClean="0">
                <a:latin typeface="Consolas" pitchFamily="49" charset="0"/>
              </a:rPr>
              <a:t>byte</a:t>
            </a:r>
            <a:r>
              <a:rPr lang="pl-PL" dirty="0" smtClean="0">
                <a:latin typeface="Consolas" pitchFamily="49" charset="0"/>
              </a:rPr>
              <a:t> </a:t>
            </a:r>
            <a:r>
              <a:rPr lang="pl-PL" dirty="0" err="1" smtClean="0">
                <a:latin typeface="Consolas" pitchFamily="49" charset="0"/>
              </a:rPr>
              <a:t>value</a:t>
            </a:r>
            <a:r>
              <a:rPr lang="pl-PL" dirty="0" smtClean="0">
                <a:latin typeface="Consolas" pitchFamily="49" charset="0"/>
              </a:rPr>
              <a:t>) {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    </a:t>
            </a:r>
            <a:r>
              <a:rPr lang="pl-PL" dirty="0" err="1" smtClean="0">
                <a:latin typeface="Consolas" pitchFamily="49" charset="0"/>
              </a:rPr>
              <a:t>this.value</a:t>
            </a:r>
            <a:r>
              <a:rPr lang="pl-PL" dirty="0" smtClean="0">
                <a:latin typeface="Consolas" pitchFamily="49" charset="0"/>
              </a:rPr>
              <a:t> = </a:t>
            </a:r>
            <a:r>
              <a:rPr lang="pl-PL" dirty="0" err="1" smtClean="0">
                <a:latin typeface="Consolas" pitchFamily="49" charset="0"/>
              </a:rPr>
              <a:t>value</a:t>
            </a:r>
            <a:r>
              <a:rPr lang="pl-PL" dirty="0" smtClean="0">
                <a:latin typeface="Consolas" pitchFamily="49" charset="0"/>
              </a:rPr>
              <a:t>;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   }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 </a:t>
            </a:r>
          </a:p>
          <a:p>
            <a:pPr fontAlgn="base">
              <a:buNone/>
            </a:pPr>
            <a:r>
              <a:rPr lang="pl-PL" dirty="0" smtClean="0">
                <a:latin typeface="Consolas" pitchFamily="49" charset="0"/>
              </a:rPr>
              <a:t>}</a:t>
            </a:r>
          </a:p>
          <a:p>
            <a:endParaRPr lang="pl-PL" dirty="0"/>
          </a:p>
        </p:txBody>
      </p:sp>
      <p:pic>
        <p:nvPicPr>
          <p:cNvPr id="4" name="Obraz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01972" y="4869160"/>
            <a:ext cx="3230171" cy="1825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Czy warto wymyślać koło od nowa?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 zyskujemy używając bibliotek zewnętrznych?</a:t>
            </a:r>
          </a:p>
          <a:p>
            <a:r>
              <a:rPr lang="pl-PL" dirty="0" smtClean="0"/>
              <a:t>Jak dodać bibliotekę do projektu?</a:t>
            </a:r>
          </a:p>
          <a:p>
            <a:r>
              <a:rPr lang="pl-PL" dirty="0" smtClean="0"/>
              <a:t>Licencje bibliotek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 dobra to wymyślmy koło !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Mają klasę użytkownika, dodaj pola pokazujące czas dołączenia użytkownika do systemu, oraz ile dni minęło od momentu dołączenia.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JAVA dostarcza nam klasę </a:t>
            </a:r>
            <a:r>
              <a:rPr lang="pl-PL" dirty="0" err="1" smtClean="0"/>
              <a:t>Date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l-PL" dirty="0" smtClean="0"/>
              <a:t>Co dziś poznamy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pl-PL" dirty="0" smtClean="0"/>
              <a:t>Klasy </a:t>
            </a:r>
            <a:r>
              <a:rPr lang="pl-PL" dirty="0" err="1" smtClean="0"/>
              <a:t>opakowywujące</a:t>
            </a:r>
            <a:r>
              <a:rPr lang="pl-PL" dirty="0" smtClean="0"/>
              <a:t> (</a:t>
            </a:r>
            <a:r>
              <a:rPr lang="pl-PL" dirty="0" err="1" smtClean="0"/>
              <a:t>Integer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..) 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String</a:t>
            </a:r>
            <a:r>
              <a:rPr lang="pl-PL" dirty="0" smtClean="0"/>
              <a:t> - przetwarzanie ciągu </a:t>
            </a:r>
            <a:r>
              <a:rPr lang="pl-PL" dirty="0" err="1" smtClean="0"/>
              <a:t>zanków</a:t>
            </a:r>
            <a:endParaRPr lang="pl-PL" dirty="0" smtClean="0"/>
          </a:p>
          <a:p>
            <a:r>
              <a:rPr lang="pl-PL" dirty="0" smtClean="0"/>
              <a:t>Klasa </a:t>
            </a:r>
            <a:r>
              <a:rPr lang="pl-PL" dirty="0" err="1" smtClean="0"/>
              <a:t>Enum</a:t>
            </a:r>
            <a:r>
              <a:rPr lang="pl-PL" dirty="0" smtClean="0"/>
              <a:t> – czy jest niezbędna ?</a:t>
            </a:r>
          </a:p>
          <a:p>
            <a:r>
              <a:rPr lang="pl-PL" dirty="0" smtClean="0"/>
              <a:t>Biblioteki zewnętrzne</a:t>
            </a:r>
            <a:endParaRPr lang="pl-PL" dirty="0"/>
          </a:p>
        </p:txBody>
      </p:sp>
      <p:pic>
        <p:nvPicPr>
          <p:cNvPr id="4" name="Obraz 3" descr="indek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4365104"/>
            <a:ext cx="1981200" cy="2314575"/>
          </a:xfrm>
          <a:prstGeom prst="rect">
            <a:avLst/>
          </a:prstGeom>
        </p:spPr>
      </p:pic>
      <p:pic>
        <p:nvPicPr>
          <p:cNvPr id="5" name="Obraz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470007">
            <a:off x="5134730" y="4178308"/>
            <a:ext cx="2847975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</a:t>
            </a:r>
            <a:r>
              <a:rPr lang="pl-PL" dirty="0" err="1" smtClean="0"/>
              <a:t>Jodę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Czy da można to zrobić szybciej ?</a:t>
            </a:r>
          </a:p>
          <a:p>
            <a:pPr>
              <a:buNone/>
            </a:pPr>
            <a:r>
              <a:rPr lang="pl-PL" dirty="0" smtClean="0"/>
              <a:t>-Tak</a:t>
            </a:r>
          </a:p>
          <a:p>
            <a:pPr>
              <a:buNone/>
            </a:pPr>
            <a:r>
              <a:rPr lang="pl-PL" dirty="0" smtClean="0"/>
              <a:t>Czy da się  to zrobić za pomocą jakiejś biblioteki?</a:t>
            </a:r>
          </a:p>
          <a:p>
            <a:pPr>
              <a:buNone/>
            </a:pPr>
            <a:r>
              <a:rPr lang="pl-PL" dirty="0" smtClean="0"/>
              <a:t>-Tak</a:t>
            </a:r>
          </a:p>
          <a:p>
            <a:pPr>
              <a:buNone/>
            </a:pPr>
            <a:r>
              <a:rPr lang="pl-PL" dirty="0" smtClean="0"/>
              <a:t>To po co to pisaliśmy?</a:t>
            </a:r>
          </a:p>
          <a:p>
            <a:pPr>
              <a:buNone/>
            </a:pPr>
            <a:r>
              <a:rPr lang="pl-PL" dirty="0" smtClean="0"/>
              <a:t>-Żeby było wiadomo, że warto korzystać z bibliotek </a:t>
            </a:r>
            <a:r>
              <a:rPr lang="pl-PL" dirty="0" smtClean="0">
                <a:sym typeface="Wingdings" pitchFamily="2" charset="2"/>
              </a:rPr>
              <a:t></a:t>
            </a:r>
          </a:p>
          <a:p>
            <a:pPr>
              <a:buNone/>
            </a:pPr>
            <a:endParaRPr lang="pl-PL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Dodawanie biblioteki </a:t>
            </a:r>
            <a:endParaRPr lang="pl-PL" dirty="0"/>
          </a:p>
        </p:txBody>
      </p:sp>
      <p:pic>
        <p:nvPicPr>
          <p:cNvPr id="5" name="Symbol zastępczy zawartości 4" descr="Nj5d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298269" cy="36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Joda</a:t>
            </a:r>
            <a:r>
              <a:rPr lang="pl-PL" dirty="0" smtClean="0"/>
              <a:t> Time – ćwiczenie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1.Dodaj bibliotekę </a:t>
            </a:r>
            <a:r>
              <a:rPr lang="pl-PL" dirty="0" err="1" smtClean="0"/>
              <a:t>Joda</a:t>
            </a:r>
            <a:r>
              <a:rPr lang="pl-PL" dirty="0" smtClean="0"/>
              <a:t> Time do projektu. </a:t>
            </a:r>
          </a:p>
          <a:p>
            <a:pPr>
              <a:buNone/>
            </a:pPr>
            <a:r>
              <a:rPr lang="pl-PL" dirty="0" smtClean="0"/>
              <a:t>2.Użyj klasy </a:t>
            </a:r>
            <a:r>
              <a:rPr lang="pl-PL" dirty="0" err="1" smtClean="0"/>
              <a:t>DateTime</a:t>
            </a:r>
            <a:r>
              <a:rPr lang="pl-PL" dirty="0" smtClean="0"/>
              <a:t>  do zmian w swoim projekcie</a:t>
            </a:r>
          </a:p>
          <a:p>
            <a:pPr>
              <a:buNone/>
            </a:pPr>
            <a:r>
              <a:rPr lang="pl-PL" dirty="0" smtClean="0"/>
              <a:t>3. Z </a:t>
            </a:r>
            <a:r>
              <a:rPr lang="pl-PL" dirty="0" err="1" smtClean="0"/>
              <a:t>JodaTime</a:t>
            </a:r>
            <a:r>
              <a:rPr lang="pl-PL" dirty="0" smtClean="0"/>
              <a:t> użycia, człowieku, się ciesz.</a:t>
            </a:r>
          </a:p>
          <a:p>
            <a:pPr>
              <a:buNone/>
            </a:pPr>
            <a:r>
              <a:rPr lang="pl-PL" sz="2000" dirty="0" err="1" smtClean="0">
                <a:latin typeface="Consolas" pitchFamily="49" charset="0"/>
              </a:rPr>
              <a:t>Days.daysBetween</a:t>
            </a:r>
            <a:r>
              <a:rPr lang="pl-PL" sz="2000" dirty="0" smtClean="0"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pl-PL" sz="2000" dirty="0" smtClean="0">
                <a:latin typeface="Consolas" pitchFamily="49" charset="0"/>
              </a:rPr>
              <a:t>				</a:t>
            </a:r>
            <a:r>
              <a:rPr lang="pl-PL" sz="2000" dirty="0" err="1" smtClean="0">
                <a:latin typeface="Consolas" pitchFamily="49" charset="0"/>
              </a:rPr>
              <a:t>start.toLocalDate</a:t>
            </a:r>
            <a:r>
              <a:rPr lang="pl-PL" sz="2000" dirty="0" smtClean="0">
                <a:latin typeface="Consolas" pitchFamily="49" charset="0"/>
              </a:rPr>
              <a:t>(), </a:t>
            </a:r>
          </a:p>
          <a:p>
            <a:pPr>
              <a:buNone/>
            </a:pPr>
            <a:r>
              <a:rPr lang="pl-PL" sz="2000" dirty="0" smtClean="0">
                <a:latin typeface="Consolas" pitchFamily="49" charset="0"/>
              </a:rPr>
              <a:t>				</a:t>
            </a:r>
            <a:r>
              <a:rPr lang="pl-PL" sz="2000" dirty="0" err="1" smtClean="0">
                <a:latin typeface="Consolas" pitchFamily="49" charset="0"/>
              </a:rPr>
              <a:t>end.toLocalDate</a:t>
            </a:r>
            <a:r>
              <a:rPr lang="pl-PL" sz="20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r>
              <a:rPr lang="pl-PL" sz="2000" dirty="0" smtClean="0">
                <a:latin typeface="Consolas" pitchFamily="49" charset="0"/>
              </a:rPr>
              <a:t>			.</a:t>
            </a:r>
            <a:r>
              <a:rPr lang="pl-PL" sz="2000" dirty="0" err="1" smtClean="0">
                <a:latin typeface="Consolas" pitchFamily="49" charset="0"/>
              </a:rPr>
              <a:t>getDays</a:t>
            </a:r>
            <a:r>
              <a:rPr lang="pl-PL" sz="2000" dirty="0" smtClean="0">
                <a:latin typeface="Consolas" pitchFamily="49" charset="0"/>
              </a:rPr>
              <a:t>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013176"/>
            <a:ext cx="7068965" cy="138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Android tuż, tuż.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API </a:t>
            </a:r>
            <a:r>
              <a:rPr lang="pl-PL" dirty="0" err="1" smtClean="0"/>
              <a:t>androidowe</a:t>
            </a:r>
            <a:r>
              <a:rPr lang="pl-PL" dirty="0" smtClean="0"/>
              <a:t> w </a:t>
            </a:r>
            <a:r>
              <a:rPr lang="pl-PL" dirty="0" smtClean="0"/>
              <a:t>gruncie </a:t>
            </a:r>
            <a:r>
              <a:rPr lang="pl-PL" dirty="0" smtClean="0"/>
              <a:t>rzeczy jest, niczym innym jak zbiorem bibliotek napisanych w Javie pozwalających na tworzenie aplikacji na platformę Android.</a:t>
            </a:r>
          </a:p>
          <a:p>
            <a:pPr>
              <a:buNone/>
            </a:pPr>
            <a:r>
              <a:rPr lang="pl-PL" dirty="0" smtClean="0"/>
              <a:t>Czy znając </a:t>
            </a:r>
            <a:r>
              <a:rPr lang="pl-PL" dirty="0" err="1" smtClean="0"/>
              <a:t>jave</a:t>
            </a:r>
            <a:r>
              <a:rPr lang="pl-PL" dirty="0" smtClean="0"/>
              <a:t> umiem programować już aplikacje na Androida?</a:t>
            </a:r>
          </a:p>
          <a:p>
            <a:pPr>
              <a:buNone/>
            </a:pPr>
            <a:r>
              <a:rPr lang="pl-PL" dirty="0" smtClean="0"/>
              <a:t>-Nie, ale chcąc tworzyć androida w technologii natywnej dobrze jest </a:t>
            </a:r>
            <a:r>
              <a:rPr lang="pl-PL" dirty="0" err="1" smtClean="0"/>
              <a:t>jave</a:t>
            </a:r>
            <a:r>
              <a:rPr lang="pl-PL" dirty="0" smtClean="0"/>
              <a:t> znać.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err="1" smtClean="0"/>
              <a:t>cz.I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Automat przyjmujący płatności gotówką.</a:t>
            </a:r>
          </a:p>
          <a:p>
            <a:pPr>
              <a:buNone/>
            </a:pPr>
            <a:r>
              <a:rPr lang="pl-PL" dirty="0" smtClean="0"/>
              <a:t>Część pierwsza(wykorzystanie </a:t>
            </a:r>
            <a:r>
              <a:rPr lang="pl-PL" dirty="0" err="1" smtClean="0"/>
              <a:t>Enum</a:t>
            </a:r>
            <a:r>
              <a:rPr lang="pl-PL" dirty="0" smtClean="0"/>
              <a:t>):</a:t>
            </a:r>
          </a:p>
          <a:p>
            <a:r>
              <a:rPr lang="pl-PL" dirty="0" smtClean="0"/>
              <a:t>Utwórz </a:t>
            </a:r>
            <a:r>
              <a:rPr lang="pl-PL" dirty="0" err="1" smtClean="0"/>
              <a:t>enumerator</a:t>
            </a:r>
            <a:r>
              <a:rPr lang="pl-PL" dirty="0" smtClean="0"/>
              <a:t> reprezentujący monety o nominałach 5zl 2zl 1zl, 50gr,20gr ,10gr, 5gr, 2gr, 1gr.</a:t>
            </a:r>
          </a:p>
          <a:p>
            <a:r>
              <a:rPr lang="pl-PL" dirty="0" err="1" smtClean="0"/>
              <a:t>Enumerator</a:t>
            </a:r>
            <a:r>
              <a:rPr lang="pl-PL" dirty="0" smtClean="0"/>
              <a:t> </a:t>
            </a:r>
            <a:r>
              <a:rPr lang="pl-PL" dirty="0" err="1" smtClean="0"/>
              <a:t>pownien</a:t>
            </a:r>
            <a:r>
              <a:rPr lang="pl-PL" dirty="0" smtClean="0"/>
              <a:t> posiadać możliwość przechowywania 2 wartości :</a:t>
            </a:r>
          </a:p>
          <a:p>
            <a:pPr lvl="2"/>
            <a:r>
              <a:rPr lang="pl-PL" dirty="0" smtClean="0"/>
              <a:t>Kwota do zapłaty</a:t>
            </a:r>
          </a:p>
          <a:p>
            <a:pPr lvl="2"/>
            <a:r>
              <a:rPr lang="pl-PL" dirty="0" smtClean="0"/>
              <a:t>Wartość wpłacona </a:t>
            </a:r>
          </a:p>
          <a:p>
            <a:pPr>
              <a:buNone/>
            </a:pPr>
            <a:r>
              <a:rPr lang="pl-PL" dirty="0" err="1" smtClean="0"/>
              <a:t>Enumerator</a:t>
            </a:r>
            <a:r>
              <a:rPr lang="pl-PL" dirty="0" smtClean="0"/>
              <a:t> jest w stanie podać wartość reszty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 </a:t>
            </a:r>
            <a:r>
              <a:rPr lang="pl-PL" dirty="0" err="1" smtClean="0"/>
              <a:t>cz.II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Nasz automat jest w stanie określić wartość jaką powinien wydać użytkownikowi. Zatem:</a:t>
            </a:r>
          </a:p>
          <a:p>
            <a:r>
              <a:rPr lang="pl-PL" dirty="0" smtClean="0"/>
              <a:t>Napisz metodę, która będzie w stanie określić w jakich nominałach powinna być wydana reszta</a:t>
            </a:r>
          </a:p>
          <a:p>
            <a:pPr>
              <a:buNone/>
            </a:pPr>
            <a:r>
              <a:rPr lang="pl-PL" u="sng" dirty="0" smtClean="0"/>
              <a:t>Założenia.</a:t>
            </a:r>
          </a:p>
          <a:p>
            <a:pPr>
              <a:buNone/>
            </a:pPr>
            <a:r>
              <a:rPr lang="pl-PL" dirty="0" smtClean="0"/>
              <a:t>Automat musi tworzyć kwotę reszty, wybierając najwyższy możliwy nominał w danym momencie.</a:t>
            </a:r>
          </a:p>
          <a:p>
            <a:pPr>
              <a:buNone/>
            </a:pPr>
            <a:r>
              <a:rPr lang="pl-PL" dirty="0" smtClean="0"/>
              <a:t>np. 5 </a:t>
            </a:r>
            <a:r>
              <a:rPr lang="pl-PL" dirty="0" err="1" smtClean="0"/>
              <a:t>zl</a:t>
            </a:r>
            <a:r>
              <a:rPr lang="pl-PL" dirty="0" smtClean="0"/>
              <a:t> 37 </a:t>
            </a:r>
            <a:r>
              <a:rPr lang="pl-PL" dirty="0" err="1" smtClean="0"/>
              <a:t>gr</a:t>
            </a:r>
            <a:r>
              <a:rPr lang="pl-PL" dirty="0" smtClean="0"/>
              <a:t>= 5zl + 20gr + 10 </a:t>
            </a:r>
            <a:r>
              <a:rPr lang="pl-PL" dirty="0" err="1" smtClean="0"/>
              <a:t>gr</a:t>
            </a:r>
            <a:r>
              <a:rPr lang="pl-PL" dirty="0" smtClean="0"/>
              <a:t> + 5 </a:t>
            </a:r>
            <a:r>
              <a:rPr lang="pl-PL" dirty="0" err="1" smtClean="0"/>
              <a:t>gr</a:t>
            </a:r>
            <a:r>
              <a:rPr lang="pl-PL" dirty="0" smtClean="0"/>
              <a:t> + 2gr</a:t>
            </a:r>
          </a:p>
          <a:p>
            <a:pPr>
              <a:buNone/>
            </a:pPr>
            <a:r>
              <a:rPr lang="pl-PL" dirty="0" smtClean="0"/>
              <a:t>Automat nie ma ograniczonej liczby monet.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stworzyć poprawnie obsługę?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Wprowadzamy na wejście programu dwie wartości </a:t>
            </a:r>
          </a:p>
          <a:p>
            <a:r>
              <a:rPr lang="pl-PL" dirty="0" smtClean="0"/>
              <a:t>Cena produktu</a:t>
            </a:r>
          </a:p>
          <a:p>
            <a:r>
              <a:rPr lang="pl-PL" dirty="0" smtClean="0"/>
              <a:t>Kwota którą wprowadził użytkownik</a:t>
            </a:r>
          </a:p>
          <a:p>
            <a:pPr>
              <a:buNone/>
            </a:pPr>
            <a:r>
              <a:rPr lang="pl-PL" dirty="0" smtClean="0"/>
              <a:t>Na wyjściu powinniśmy otrzymać </a:t>
            </a:r>
          </a:p>
          <a:p>
            <a:r>
              <a:rPr lang="pl-PL" dirty="0" smtClean="0"/>
              <a:t>Wartość reszty dla użytkownika</a:t>
            </a:r>
          </a:p>
          <a:p>
            <a:pPr>
              <a:buNone/>
            </a:pPr>
            <a:r>
              <a:rPr lang="pl-PL" dirty="0" smtClean="0"/>
              <a:t>Jeżeli realizujemy 2 </a:t>
            </a:r>
            <a:r>
              <a:rPr lang="pl-PL" dirty="0" smtClean="0"/>
              <a:t>część: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Kwota powinna być podana w sposób następujący:</a:t>
            </a:r>
          </a:p>
          <a:p>
            <a:pPr>
              <a:buNone/>
            </a:pPr>
            <a:r>
              <a:rPr lang="pl-PL" dirty="0" smtClean="0"/>
              <a:t>5 </a:t>
            </a:r>
            <a:r>
              <a:rPr lang="pl-PL" dirty="0" err="1" smtClean="0"/>
              <a:t>zl</a:t>
            </a:r>
            <a:r>
              <a:rPr lang="pl-PL" dirty="0" smtClean="0"/>
              <a:t> 37 </a:t>
            </a:r>
            <a:r>
              <a:rPr lang="pl-PL" dirty="0" err="1" smtClean="0"/>
              <a:t>gr</a:t>
            </a:r>
            <a:r>
              <a:rPr lang="pl-PL" dirty="0" smtClean="0"/>
              <a:t>= 5zl + 20gr + 10 </a:t>
            </a:r>
            <a:r>
              <a:rPr lang="pl-PL" dirty="0" err="1" smtClean="0"/>
              <a:t>gr</a:t>
            </a:r>
            <a:r>
              <a:rPr lang="pl-PL" dirty="0" smtClean="0"/>
              <a:t> + 5 </a:t>
            </a:r>
            <a:r>
              <a:rPr lang="pl-PL" dirty="0" err="1" smtClean="0"/>
              <a:t>gr</a:t>
            </a:r>
            <a:r>
              <a:rPr lang="pl-PL" dirty="0" smtClean="0"/>
              <a:t> + 2gr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Podaj cenę produktu(10.5 = 10zł 50gr): 12.35</a:t>
            </a:r>
          </a:p>
          <a:p>
            <a:pPr>
              <a:buNone/>
            </a:pPr>
            <a:r>
              <a:rPr lang="pl-PL" dirty="0" smtClean="0"/>
              <a:t>Podaj kwotę nominał:20.0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Reszta= 7zl 65gr = 5zl + 2zl + 50 </a:t>
            </a:r>
            <a:r>
              <a:rPr lang="pl-PL" dirty="0" err="1" smtClean="0"/>
              <a:t>gr</a:t>
            </a:r>
            <a:r>
              <a:rPr lang="pl-PL" dirty="0" smtClean="0"/>
              <a:t> + 10gr + 5gr</a:t>
            </a:r>
          </a:p>
          <a:p>
            <a:pPr>
              <a:buNone/>
            </a:pPr>
            <a:r>
              <a:rPr lang="pl-PL" dirty="0" smtClean="0"/>
              <a:t>Koniec programu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Primitives</a:t>
            </a:r>
            <a:r>
              <a:rPr lang="pl-PL" dirty="0" smtClean="0"/>
              <a:t> &amp; </a:t>
            </a:r>
            <a:r>
              <a:rPr lang="pl-PL" dirty="0" err="1" smtClean="0"/>
              <a:t>wrapper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Typy proste /prymitywne</a:t>
            </a:r>
          </a:p>
          <a:p>
            <a:pPr>
              <a:buNone/>
            </a:pPr>
            <a:r>
              <a:rPr lang="pl-PL" dirty="0" smtClean="0"/>
              <a:t>Jakie ? (przecież je znacie </a:t>
            </a:r>
            <a:r>
              <a:rPr lang="pl-PL" dirty="0" smtClean="0">
                <a:sym typeface="Wingdings" pitchFamily="2" charset="2"/>
              </a:rPr>
              <a:t></a:t>
            </a:r>
            <a:r>
              <a:rPr lang="pl-PL" dirty="0" smtClean="0"/>
              <a:t>)</a:t>
            </a:r>
          </a:p>
          <a:p>
            <a:r>
              <a:rPr lang="pl-PL" dirty="0" smtClean="0"/>
              <a:t>Typy wartościowe(klasy </a:t>
            </a:r>
            <a:r>
              <a:rPr lang="pl-PL" dirty="0" err="1" smtClean="0"/>
              <a:t>opakowywujące</a:t>
            </a:r>
            <a:r>
              <a:rPr lang="pl-PL" dirty="0" smtClean="0"/>
              <a:t>)</a:t>
            </a:r>
          </a:p>
          <a:p>
            <a:pPr lvl="1"/>
            <a:r>
              <a:rPr lang="pl-PL" dirty="0" err="1" smtClean="0"/>
              <a:t>Integer</a:t>
            </a:r>
            <a:r>
              <a:rPr lang="pl-PL" dirty="0" smtClean="0"/>
              <a:t>/Long/</a:t>
            </a:r>
            <a:r>
              <a:rPr lang="pl-PL" dirty="0" err="1" smtClean="0"/>
              <a:t>Byte</a:t>
            </a:r>
            <a:r>
              <a:rPr lang="pl-PL" dirty="0" smtClean="0"/>
              <a:t>/</a:t>
            </a:r>
            <a:r>
              <a:rPr lang="pl-PL" dirty="0" err="1" smtClean="0"/>
              <a:t>Short</a:t>
            </a:r>
            <a:endParaRPr lang="pl-PL" dirty="0" smtClean="0"/>
          </a:p>
          <a:p>
            <a:pPr lvl="1"/>
            <a:r>
              <a:rPr lang="pl-PL" dirty="0" err="1" smtClean="0"/>
              <a:t>Float</a:t>
            </a:r>
            <a:r>
              <a:rPr lang="pl-PL" dirty="0" smtClean="0"/>
              <a:t>/Double</a:t>
            </a:r>
          </a:p>
          <a:p>
            <a:pPr lvl="1"/>
            <a:r>
              <a:rPr lang="pl-PL" dirty="0" err="1" smtClean="0"/>
              <a:t>Boolean</a:t>
            </a:r>
            <a:endParaRPr lang="pl-PL" dirty="0" smtClean="0"/>
          </a:p>
          <a:p>
            <a:pPr lvl="1"/>
            <a:r>
              <a:rPr lang="pl-PL" dirty="0" err="1" smtClean="0"/>
              <a:t>Character</a:t>
            </a:r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4" name="Obraz 3" descr="article-1203928-05EEF5C9000005DC-864_468x28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034251">
            <a:off x="5969194" y="4043948"/>
            <a:ext cx="4382032" cy="2600007"/>
          </a:xfrm>
          <a:prstGeom prst="rect">
            <a:avLst/>
          </a:prstGeom>
        </p:spPr>
      </p:pic>
      <p:pic>
        <p:nvPicPr>
          <p:cNvPr id="5" name="Obraz 4" descr="inde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57610">
            <a:off x="2842912" y="5044714"/>
            <a:ext cx="2333625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 co to komu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 języku Java nie zawsze możemy użyć typu prymitywnego, czasami jest wymagany od nas typ obiektowy np.:</a:t>
            </a:r>
          </a:p>
          <a:p>
            <a:pPr>
              <a:buNone/>
            </a:pPr>
            <a:r>
              <a:rPr lang="pl-PL" dirty="0" smtClean="0"/>
              <a:t>Kolekcje tzn. listy, mapy, sety etc. (o tym będziemy jeszcze rozmawiać)</a:t>
            </a:r>
          </a:p>
          <a:p>
            <a:r>
              <a:rPr lang="pl-PL" dirty="0" smtClean="0"/>
              <a:t>Powinniśmy używać typów prymitywnych, jeżeli nie potrzebujemy obiektów. </a:t>
            </a:r>
          </a:p>
          <a:p>
            <a:r>
              <a:rPr lang="pl-PL" dirty="0" smtClean="0"/>
              <a:t>Prymityw nie może być </a:t>
            </a:r>
            <a:r>
              <a:rPr lang="pl-PL" dirty="0" err="1" smtClean="0"/>
              <a:t>nullem</a:t>
            </a:r>
            <a:r>
              <a:rPr lang="pl-PL" dirty="0" smtClean="0"/>
              <a:t>, nie musi być inicjalizowany</a:t>
            </a:r>
          </a:p>
          <a:p>
            <a:r>
              <a:rPr lang="pl-PL" dirty="0" smtClean="0"/>
              <a:t>Typ obiektowy może być </a:t>
            </a:r>
            <a:r>
              <a:rPr lang="pl-PL" dirty="0" err="1" smtClean="0"/>
              <a:t>nullem</a:t>
            </a:r>
            <a:endParaRPr lang="pl-PL" dirty="0" smtClean="0"/>
          </a:p>
          <a:p>
            <a:r>
              <a:rPr lang="pl-PL" dirty="0" smtClean="0"/>
              <a:t>Porównywanie -&gt; </a:t>
            </a:r>
            <a:r>
              <a:rPr lang="pl-PL" dirty="0" err="1" smtClean="0"/>
              <a:t>equals</a:t>
            </a:r>
            <a:r>
              <a:rPr lang="pl-PL" dirty="0" smtClean="0"/>
              <a:t> VS ==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4" name="Obraz 3" descr="a-po-co-a-na-co-to-kom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654327">
            <a:off x="4996255" y="4362618"/>
            <a:ext cx="5101195" cy="279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683568" y="1916832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Uwaga, </a:t>
            </a:r>
            <a:r>
              <a:rPr lang="pl-PL" dirty="0" err="1" smtClean="0"/>
              <a:t>Attention</a:t>
            </a:r>
            <a:r>
              <a:rPr lang="pl-PL" dirty="0" smtClean="0"/>
              <a:t>, </a:t>
            </a:r>
            <a:r>
              <a:rPr lang="pl-PL" dirty="0" err="1" smtClean="0"/>
              <a:t>Achtung</a:t>
            </a:r>
            <a:r>
              <a:rPr lang="pl-PL" dirty="0" smtClean="0"/>
              <a:t>, </a:t>
            </a:r>
            <a:r>
              <a:rPr lang="pl-PL" dirty="0" err="1" smtClean="0"/>
              <a:t>Pozor</a:t>
            </a:r>
            <a:r>
              <a:rPr lang="pl-PL" dirty="0" smtClean="0"/>
              <a:t>! </a:t>
            </a:r>
            <a:br>
              <a:rPr lang="pl-PL" dirty="0" smtClean="0"/>
            </a:br>
            <a:r>
              <a:rPr lang="pl-PL" dirty="0" smtClean="0"/>
              <a:t>Będzie Gęste !</a:t>
            </a:r>
            <a:endParaRPr lang="pl-PL" dirty="0"/>
          </a:p>
        </p:txBody>
      </p:sp>
      <p:pic>
        <p:nvPicPr>
          <p:cNvPr id="6" name="Obraz 5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140968"/>
            <a:ext cx="5940152" cy="3961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332656"/>
            <a:ext cx="7211060" cy="5721499"/>
          </a:xfrm>
        </p:spPr>
      </p:pic>
      <p:sp>
        <p:nvSpPr>
          <p:cNvPr id="5" name="pole tekstowe 4"/>
          <p:cNvSpPr txBox="1"/>
          <p:nvPr/>
        </p:nvSpPr>
        <p:spPr>
          <a:xfrm>
            <a:off x="0" y="6488668"/>
            <a:ext cx="861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>
                <a:solidFill>
                  <a:srgbClr val="C00000"/>
                </a:solidFill>
              </a:rPr>
              <a:t>Źródło: http://stackoverflow.com/questions/8790809/whats-the-difference-between-primitive-and-reference-types</a:t>
            </a:r>
            <a:endParaRPr lang="pl-PL" sz="1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Boxing</a:t>
            </a:r>
            <a:r>
              <a:rPr lang="pl-PL" dirty="0" smtClean="0"/>
              <a:t>, </a:t>
            </a:r>
            <a:r>
              <a:rPr lang="pl-PL" dirty="0" err="1" smtClean="0"/>
              <a:t>unboxing</a:t>
            </a:r>
            <a:r>
              <a:rPr lang="pl-PL" dirty="0" smtClean="0"/>
              <a:t>, </a:t>
            </a:r>
            <a:r>
              <a:rPr lang="pl-PL" dirty="0" err="1" smtClean="0"/>
              <a:t>autoboxing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5656" y="1700808"/>
            <a:ext cx="5338936" cy="4525963"/>
          </a:xfrm>
        </p:spPr>
        <p:txBody>
          <a:bodyPr/>
          <a:lstStyle/>
          <a:p>
            <a:r>
              <a:rPr lang="pl-PL" dirty="0" err="1" smtClean="0"/>
              <a:t>Boxing</a:t>
            </a:r>
            <a:r>
              <a:rPr lang="pl-PL" dirty="0" smtClean="0"/>
              <a:t>(</a:t>
            </a:r>
            <a:r>
              <a:rPr lang="pl-PL" dirty="0" err="1" smtClean="0"/>
              <a:t>wrapping</a:t>
            </a:r>
            <a:r>
              <a:rPr lang="pl-PL" dirty="0" smtClean="0"/>
              <a:t>) -&gt; opakowanie wartości prymitywnej w obiekt</a:t>
            </a:r>
          </a:p>
          <a:p>
            <a:r>
              <a:rPr lang="pl-PL" dirty="0" err="1" smtClean="0"/>
              <a:t>Unboxing</a:t>
            </a:r>
            <a:r>
              <a:rPr lang="pl-PL" dirty="0" smtClean="0"/>
              <a:t> -&gt; przypisanie wartości z typu obiektowego do typ prymitywnego</a:t>
            </a:r>
          </a:p>
          <a:p>
            <a:r>
              <a:rPr lang="pl-PL" dirty="0" err="1" smtClean="0"/>
              <a:t>Autoboxing</a:t>
            </a:r>
            <a:r>
              <a:rPr lang="pl-PL" dirty="0" smtClean="0"/>
              <a:t> -&gt; to samo co </a:t>
            </a:r>
            <a:r>
              <a:rPr lang="pl-PL" dirty="0" err="1" smtClean="0"/>
              <a:t>boxing</a:t>
            </a:r>
            <a:r>
              <a:rPr lang="pl-PL" dirty="0" smtClean="0"/>
              <a:t>, tylko nie jawnie </a:t>
            </a:r>
          </a:p>
        </p:txBody>
      </p:sp>
      <p:pic>
        <p:nvPicPr>
          <p:cNvPr id="5" name="Obraz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175129"/>
            <a:ext cx="2304256" cy="1290383"/>
          </a:xfrm>
          <a:prstGeom prst="rect">
            <a:avLst/>
          </a:prstGeom>
        </p:spPr>
      </p:pic>
      <p:pic>
        <p:nvPicPr>
          <p:cNvPr id="6" name="Obraz 5" descr="synonS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276872"/>
            <a:ext cx="3102305" cy="3089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public final class </a:t>
            </a:r>
            <a:r>
              <a:rPr lang="en-US" b="1" dirty="0" smtClean="0">
                <a:latin typeface="Consolas" pitchFamily="49" charset="0"/>
              </a:rPr>
              <a:t>String</a:t>
            </a:r>
            <a:r>
              <a:rPr lang="en-US" dirty="0" smtClean="0">
                <a:latin typeface="Consolas" pitchFamily="49" charset="0"/>
              </a:rPr>
              <a:t> extends </a:t>
            </a:r>
            <a:r>
              <a:rPr lang="en-US" dirty="0" smtClean="0">
                <a:latin typeface="Consolas" pitchFamily="49" charset="0"/>
                <a:hlinkClick r:id="rId2" tooltip="class in java.lang"/>
              </a:rPr>
              <a:t>Object</a:t>
            </a:r>
            <a:r>
              <a:rPr lang="en-US" dirty="0" smtClean="0">
                <a:latin typeface="Consolas" pitchFamily="49" charset="0"/>
              </a:rPr>
              <a:t> implements </a:t>
            </a:r>
            <a:r>
              <a:rPr lang="en-US" dirty="0" err="1" smtClean="0">
                <a:latin typeface="Consolas" pitchFamily="49" charset="0"/>
                <a:hlinkClick r:id="rId3" tooltip="interface in java.io"/>
              </a:rPr>
              <a:t>Serializable</a:t>
            </a:r>
            <a:r>
              <a:rPr lang="en-US" dirty="0" smtClean="0">
                <a:latin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hlinkClick r:id="rId4" tooltip="interface in java.lang"/>
              </a:rPr>
              <a:t>Comparable</a:t>
            </a:r>
            <a:r>
              <a:rPr lang="en-US" dirty="0" smtClean="0">
                <a:latin typeface="Consolas" pitchFamily="49" charset="0"/>
              </a:rPr>
              <a:t>&lt;</a:t>
            </a:r>
            <a:r>
              <a:rPr lang="en-US" dirty="0" smtClean="0">
                <a:latin typeface="Consolas" pitchFamily="49" charset="0"/>
                <a:hlinkClick r:id="rId5" tooltip="class in java.lang"/>
              </a:rPr>
              <a:t>String</a:t>
            </a:r>
            <a:r>
              <a:rPr lang="en-US" dirty="0" smtClean="0">
                <a:latin typeface="Consolas" pitchFamily="49" charset="0"/>
              </a:rPr>
              <a:t>&gt;, </a:t>
            </a:r>
            <a:r>
              <a:rPr lang="en-US" dirty="0" err="1" smtClean="0">
                <a:latin typeface="Consolas" pitchFamily="49" charset="0"/>
                <a:hlinkClick r:id="rId6" tooltip="interface in java.lang"/>
              </a:rPr>
              <a:t>CharSequence</a:t>
            </a: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</a:endParaRPr>
          </a:p>
          <a:p>
            <a:pPr>
              <a:buNone/>
            </a:pPr>
            <a:r>
              <a:rPr lang="pl-PL" dirty="0" smtClean="0"/>
              <a:t>Klasa reprezentuje ciąg znaków. Każdy ciąg literałów, np. </a:t>
            </a:r>
            <a:r>
              <a:rPr lang="pl-PL" dirty="0" err="1" smtClean="0"/>
              <a:t>’’java</a:t>
            </a:r>
            <a:r>
              <a:rPr lang="pl-PL" dirty="0" smtClean="0"/>
              <a:t>’’ jest zaimplementowany jako obiekt klasy </a:t>
            </a:r>
            <a:r>
              <a:rPr lang="pl-PL" dirty="0" err="1" smtClean="0"/>
              <a:t>String</a:t>
            </a:r>
            <a:r>
              <a:rPr lang="pl-PL" dirty="0" smtClean="0"/>
              <a:t>. Co nazywane jest cukierkiem </a:t>
            </a:r>
            <a:r>
              <a:rPr lang="pl-PL" dirty="0" err="1" smtClean="0"/>
              <a:t>synaktycznym</a:t>
            </a:r>
            <a:r>
              <a:rPr lang="pl-PL" dirty="0" smtClean="0"/>
              <a:t>. </a:t>
            </a:r>
          </a:p>
          <a:p>
            <a:pPr>
              <a:buNone/>
            </a:pPr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= ’’ </a:t>
            </a:r>
            <a:r>
              <a:rPr lang="pl-PL" dirty="0" err="1" smtClean="0"/>
              <a:t>java</a:t>
            </a:r>
            <a:r>
              <a:rPr lang="pl-PL" dirty="0" smtClean="0"/>
              <a:t>’’;</a:t>
            </a:r>
          </a:p>
          <a:p>
            <a:pPr>
              <a:buNone/>
            </a:pPr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String(’’java</a:t>
            </a:r>
            <a:r>
              <a:rPr lang="pl-PL" dirty="0" smtClean="0"/>
              <a:t>’’);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String</a:t>
            </a:r>
            <a:r>
              <a:rPr lang="pl-PL" dirty="0" smtClean="0"/>
              <a:t>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Klasa zawiera metody, które pozwalają nam na różne operacje na ciągach znaków. Porównywanie, kopiowanie, wydzielanie części ciągu, wyszukiwanie znaków, przekształcanie wielkości liter.</a:t>
            </a:r>
            <a:endParaRPr lang="pl-PL" dirty="0"/>
          </a:p>
        </p:txBody>
      </p:sp>
      <p:pic>
        <p:nvPicPr>
          <p:cNvPr id="4" name="Obraz 3" descr="stock-photo--types-of-women-s-panties-raster-set-of-underwear-silhouette-ass-in-front-and-behind-string-3303117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80191">
            <a:off x="5274413" y="3904215"/>
            <a:ext cx="3797808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Group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JavaGroup</Template>
  <TotalTime>2444</TotalTime>
  <Words>908</Words>
  <Application>Microsoft Office PowerPoint</Application>
  <PresentationFormat>Pokaz na ekranie (4:3)</PresentationFormat>
  <Paragraphs>161</Paragraphs>
  <Slides>27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8" baseType="lpstr">
      <vt:lpstr>JavaGroup</vt:lpstr>
      <vt:lpstr>Java – klasy wbudowane</vt:lpstr>
      <vt:lpstr>Co dziś poznamy </vt:lpstr>
      <vt:lpstr>Primitives &amp; wrapper classes</vt:lpstr>
      <vt:lpstr>Po co to komu ?</vt:lpstr>
      <vt:lpstr>Uwaga, Attention, Achtung, Pozor!  Będzie Gęste !</vt:lpstr>
      <vt:lpstr>Slajd 6</vt:lpstr>
      <vt:lpstr>Boxing, unboxing, autoboxing</vt:lpstr>
      <vt:lpstr>String</vt:lpstr>
      <vt:lpstr>String metody</vt:lpstr>
      <vt:lpstr>Konkatenacja oraz tworzenie podłańcuchów</vt:lpstr>
      <vt:lpstr>Konkatenacja oraz substring</vt:lpstr>
      <vt:lpstr>String API</vt:lpstr>
      <vt:lpstr>StringBuilder / StringBuffer</vt:lpstr>
      <vt:lpstr>LUFA PYTANIE </vt:lpstr>
      <vt:lpstr>Enumerator</vt:lpstr>
      <vt:lpstr>Czas wykorzystać naszą wiedzę</vt:lpstr>
      <vt:lpstr>Enumerator – we need to go deeper</vt:lpstr>
      <vt:lpstr>Czy warto wymyślać koło od nowa?</vt:lpstr>
      <vt:lpstr>No dobra to wymyślmy koło !</vt:lpstr>
      <vt:lpstr>Czas na Jodę</vt:lpstr>
      <vt:lpstr>Dodawanie biblioteki </vt:lpstr>
      <vt:lpstr>Joda Time – ćwiczenie</vt:lpstr>
      <vt:lpstr>Android tuż, tuż.</vt:lpstr>
      <vt:lpstr>Zadanie cz.I</vt:lpstr>
      <vt:lpstr>Zadanie cz.II</vt:lpstr>
      <vt:lpstr>Jak stworzyć poprawnie obsługę?</vt:lpstr>
      <vt:lpstr>Przykład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– klasy wbudowane</dc:title>
  <dc:creator>Bartosz</dc:creator>
  <cp:lastModifiedBy>Bartosz</cp:lastModifiedBy>
  <cp:revision>55</cp:revision>
  <dcterms:created xsi:type="dcterms:W3CDTF">2016-09-03T09:49:16Z</dcterms:created>
  <dcterms:modified xsi:type="dcterms:W3CDTF">2017-04-08T20:33:03Z</dcterms:modified>
</cp:coreProperties>
</file>