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0"/>
  </p:notesMasterIdLst>
  <p:sldIdLst>
    <p:sldId id="634" r:id="rId2"/>
    <p:sldId id="489" r:id="rId3"/>
    <p:sldId id="562" r:id="rId4"/>
    <p:sldId id="620" r:id="rId5"/>
    <p:sldId id="625" r:id="rId6"/>
    <p:sldId id="626" r:id="rId7"/>
    <p:sldId id="627" r:id="rId8"/>
    <p:sldId id="628" r:id="rId9"/>
    <p:sldId id="629" r:id="rId10"/>
    <p:sldId id="632" r:id="rId11"/>
    <p:sldId id="635" r:id="rId12"/>
    <p:sldId id="631" r:id="rId13"/>
    <p:sldId id="630" r:id="rId14"/>
    <p:sldId id="623" r:id="rId15"/>
    <p:sldId id="624" r:id="rId16"/>
    <p:sldId id="621" r:id="rId17"/>
    <p:sldId id="619" r:id="rId18"/>
    <p:sldId id="610" r:id="rId19"/>
    <p:sldId id="611" r:id="rId20"/>
    <p:sldId id="613" r:id="rId21"/>
    <p:sldId id="614" r:id="rId22"/>
    <p:sldId id="615" r:id="rId23"/>
    <p:sldId id="616" r:id="rId24"/>
    <p:sldId id="609" r:id="rId25"/>
    <p:sldId id="608" r:id="rId26"/>
    <p:sldId id="617" r:id="rId27"/>
    <p:sldId id="633" r:id="rId28"/>
    <p:sldId id="618" r:id="rId29"/>
    <p:sldId id="583" r:id="rId30"/>
    <p:sldId id="585" r:id="rId31"/>
    <p:sldId id="584" r:id="rId32"/>
    <p:sldId id="586" r:id="rId33"/>
    <p:sldId id="493" r:id="rId34"/>
    <p:sldId id="568" r:id="rId35"/>
    <p:sldId id="607" r:id="rId36"/>
    <p:sldId id="582" r:id="rId37"/>
    <p:sldId id="587" r:id="rId38"/>
    <p:sldId id="569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  <p:sldId id="597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580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FF"/>
    <a:srgbClr val="468EE5"/>
    <a:srgbClr val="A6CA61"/>
    <a:srgbClr val="FFFFFF"/>
    <a:srgbClr val="94C31D"/>
    <a:srgbClr val="68ADF2"/>
    <a:srgbClr val="FFD439"/>
    <a:srgbClr val="96D3E5"/>
    <a:srgbClr val="F7A760"/>
    <a:srgbClr val="F3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1"/>
    <p:restoredTop sz="95122" autoAdjust="0"/>
  </p:normalViewPr>
  <p:slideViewPr>
    <p:cSldViewPr snapToGrid="0">
      <p:cViewPr varScale="1">
        <p:scale>
          <a:sx n="111" d="100"/>
          <a:sy n="11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1E56-EAE9-4B05-8105-8C8BAA758FA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544F8-6947-4C24-AECA-0209B95B3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4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zh-CN" altLang="en-US" sz="1100" smtClean="0">
                <a:latin typeface="Calibri" panose="020F0502020204030204" pitchFamily="34" charset="0"/>
                <a:ea typeface="宋体" panose="02010600030101010101" pitchFamily="2" charset="-122"/>
              </a:rPr>
              <a:t>根据不同情况调整</a:t>
            </a:r>
            <a:r>
              <a:rPr kumimoji="0" lang="en-US" altLang="zh-CN" sz="1100" smtClean="0">
                <a:latin typeface="Calibri" panose="020F0502020204030204" pitchFamily="34" charset="0"/>
                <a:ea typeface="宋体" panose="02010600030101010101" pitchFamily="2" charset="-122"/>
              </a:rPr>
              <a:t>logo </a:t>
            </a:r>
            <a:r>
              <a:rPr kumimoji="0" lang="zh-CN" altLang="en-US" sz="1100" smtClean="0">
                <a:latin typeface="Calibri" panose="020F0502020204030204" pitchFamily="34" charset="0"/>
                <a:ea typeface="宋体" panose="02010600030101010101" pitchFamily="2" charset="-122"/>
              </a:rPr>
              <a:t>组合</a:t>
            </a:r>
            <a:endParaRPr kumimoji="0" lang="en-US" altLang="zh-CN" sz="11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7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7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4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1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5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8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0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0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90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8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0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0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30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8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52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8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7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9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7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1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544F8-6947-4C24-AECA-0209B95B3C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6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1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11377085" y="6492876"/>
            <a:ext cx="5715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CF025C9-6BEC-48E5-904D-9AB2BD5AD63A}" type="slidenum">
              <a:rPr lang="zh-CN" altLang="en-US" sz="1200" smtClean="0">
                <a:solidFill>
                  <a:srgbClr val="898989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6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7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9C43-7C9E-4A2D-889A-F842823CE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0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liyun.com/mvn/sear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liyun.com/mvn/searc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/>
          </p:cNvSpPr>
          <p:nvPr/>
        </p:nvSpPr>
        <p:spPr bwMode="auto">
          <a:xfrm>
            <a:off x="68367" y="2640874"/>
            <a:ext cx="1193789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kumimoji="0" lang="en-US" altLang="zh-CN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Alibaba Java</a:t>
            </a:r>
            <a:r>
              <a:rPr kumimoji="0" lang="zh-CN" altLang="en-US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诊断利器</a:t>
            </a:r>
            <a:r>
              <a:rPr kumimoji="0" lang="en-US" altLang="zh-CN" sz="5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—Arthas</a:t>
            </a:r>
          </a:p>
        </p:txBody>
      </p:sp>
      <p:pic>
        <p:nvPicPr>
          <p:cNvPr id="63492" name="图片 1" descr="OneNET logo-02副本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7"/>
          <a:stretch>
            <a:fillRect/>
          </a:stretch>
        </p:blipFill>
        <p:spPr bwMode="auto">
          <a:xfrm>
            <a:off x="334963" y="87313"/>
            <a:ext cx="10461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图片 5" descr="OneNET logo-02副本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9" r="2954"/>
          <a:stretch>
            <a:fillRect/>
          </a:stretch>
        </p:blipFill>
        <p:spPr bwMode="auto">
          <a:xfrm>
            <a:off x="3359150" y="0"/>
            <a:ext cx="111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图片 7" descr="资源 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33375"/>
            <a:ext cx="1800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图片 9" descr="资源 4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33375"/>
            <a:ext cx="15779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图片 1" descr="OneNET logo-02副本 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69"/>
          <a:stretch>
            <a:fillRect/>
          </a:stretch>
        </p:blipFill>
        <p:spPr bwMode="auto">
          <a:xfrm>
            <a:off x="9912350" y="0"/>
            <a:ext cx="20939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049752" y="5884984"/>
            <a:ext cx="559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://alibaba.github.io/arthas/index.html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7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垃圾收集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2629"/>
              </p:ext>
            </p:extLst>
          </p:nvPr>
        </p:nvGraphicFramePr>
        <p:xfrm>
          <a:off x="444381" y="1087136"/>
          <a:ext cx="1126335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287"/>
                <a:gridCol w="1768233"/>
                <a:gridCol w="1709158"/>
                <a:gridCol w="1658624"/>
                <a:gridCol w="2067427"/>
                <a:gridCol w="1905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串行、并行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环境下的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 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环境下的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模式、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的后备预案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ParNew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环境时在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Server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模式下与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Scavenge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新生代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复制算法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吞吐量优先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在后台运算而不需要太多交互的任务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吞吐量优先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在后台运算而不需要太多交互的任务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老年代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集中在互联网站或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B/S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系统服务端上的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复制算法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响应速度优先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面向服务端应用，将来替换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垃圾收集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13" y="1381234"/>
            <a:ext cx="5066766" cy="47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56581"/>
              </p:ext>
            </p:extLst>
          </p:nvPr>
        </p:nvGraphicFramePr>
        <p:xfrm>
          <a:off x="658026" y="863124"/>
          <a:ext cx="10733518" cy="582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567"/>
                <a:gridCol w="7355951"/>
              </a:tblGrid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启动时的初始堆大小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-Xmx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设置最大堆大小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-Xmn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Young Generation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-Xss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每个线程的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大小，不熟悉最好保留默认值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-XX:PermSize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设置永久代的初始大小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-XX:MaxPermSize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设置永久代的最大大小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-XX:NewRatio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年轻代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和两个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与年老代的比值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除去持久代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-XX:SurvivorRatio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区的大小比值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-XX:MaxTenuringThreshold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垃圾对象最大年龄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-XX:-PrintGCDetails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输出详细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-XX:+UseSerialGC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启用串行收集器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-XX:+UseParallelGC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开启此参数使用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 scavenge &amp; parallel old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搜集器（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模式默认值）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-XX:+UseConcMarkSweepGC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收集器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-XX:+UseG1GC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收集器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5816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java.lang.OutOfMemoryError: Java heap space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83651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java.util.ArrayList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java.util.List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class </a:t>
            </a:r>
            <a:r>
              <a:rPr lang="en-US" altLang="zh-CN" sz="1400" dirty="0"/>
              <a:t>Person{</a:t>
            </a:r>
          </a:p>
          <a:p>
            <a:r>
              <a:rPr lang="en-US" altLang="zh-CN" sz="1400" dirty="0"/>
              <a:t>    private String name;</a:t>
            </a:r>
          </a:p>
          <a:p>
            <a:r>
              <a:rPr lang="en-US" altLang="zh-CN" sz="1400" dirty="0"/>
              <a:t>    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/**</a:t>
            </a:r>
          </a:p>
          <a:p>
            <a:r>
              <a:rPr lang="en-US" altLang="zh-CN" sz="1400" dirty="0"/>
              <a:t> * </a:t>
            </a:r>
            <a:r>
              <a:rPr lang="zh-CN" altLang="en-US" sz="1400" dirty="0"/>
              <a:t>测试堆溢出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 smtClean="0"/>
              <a:t>VM options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-</a:t>
            </a:r>
            <a:r>
              <a:rPr lang="en-US" altLang="zh-CN" sz="1400" dirty="0" smtClean="0"/>
              <a:t>Xms1M 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Xmx1M </a:t>
            </a:r>
            <a:r>
              <a:rPr lang="en-US" altLang="zh-CN" sz="1400" dirty="0"/>
              <a:t>-Xss128k -XX:-</a:t>
            </a:r>
            <a:r>
              <a:rPr lang="en-US" altLang="zh-CN" sz="1400" dirty="0" err="1" smtClean="0"/>
              <a:t>PrintGCDetails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zh-CN" altLang="en-US" sz="1400" dirty="0" smtClean="0"/>
              <a:t>*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jdk</a:t>
            </a:r>
            <a:r>
              <a:rPr lang="en-US" altLang="zh-CN" sz="1400" dirty="0" smtClean="0"/>
              <a:t> 1.8  </a:t>
            </a:r>
            <a:endParaRPr lang="en-US" altLang="zh-CN" sz="1400" dirty="0"/>
          </a:p>
          <a:p>
            <a:r>
              <a:rPr lang="en-US" altLang="zh-CN" sz="1400" dirty="0"/>
              <a:t> * @author </a:t>
            </a:r>
            <a:r>
              <a:rPr lang="en-US" altLang="zh-CN" sz="1400" dirty="0" err="1" smtClean="0"/>
              <a:t>Jackwu</a:t>
            </a:r>
            <a:endParaRPr lang="en-US" altLang="zh-CN" sz="1400" dirty="0"/>
          </a:p>
          <a:p>
            <a:r>
              <a:rPr lang="en-US" altLang="zh-CN" sz="1400" dirty="0"/>
              <a:t> 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HeapOutOfMemory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public static void main( 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HeapOutOfMemory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List&lt;Person&gt; persons = 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&lt;&gt;();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counter = 0 ;</a:t>
            </a:r>
          </a:p>
          <a:p>
            <a:r>
              <a:rPr lang="en-US" altLang="zh-CN" sz="1400" dirty="0"/>
              <a:t>        while (true){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persons.add</a:t>
            </a:r>
            <a:r>
              <a:rPr lang="en-US" altLang="zh-CN" sz="1400" dirty="0"/>
              <a:t>(new Person());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("Instance:" + (++counter));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06" y="3495935"/>
            <a:ext cx="7226893" cy="30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java.lang.StackOverflowError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75960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**</a:t>
            </a:r>
          </a:p>
          <a:p>
            <a:r>
              <a:rPr lang="en-US" altLang="zh-CN" sz="1400" dirty="0"/>
              <a:t> * @description: </a:t>
            </a:r>
            <a:r>
              <a:rPr lang="zh-CN" altLang="en-US" sz="1400" dirty="0"/>
              <a:t>测试栈溢出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/>
              <a:t>VM options</a:t>
            </a:r>
            <a:r>
              <a:rPr lang="zh-CN" altLang="en-US" sz="1400" dirty="0"/>
              <a:t>：</a:t>
            </a:r>
            <a:r>
              <a:rPr lang="en-US" altLang="zh-CN" sz="1400" dirty="0"/>
              <a:t>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-Xms1M -Xmx1M -Xss128k -XX:-PrintGCDetails</a:t>
            </a:r>
          </a:p>
          <a:p>
            <a:r>
              <a:rPr lang="en-US" altLang="zh-CN" sz="1400" dirty="0"/>
              <a:t> * @author: </a:t>
            </a:r>
            <a:r>
              <a:rPr lang="en-US" altLang="zh-CN" sz="1400" dirty="0" err="1"/>
              <a:t>JackWu</a:t>
            </a:r>
            <a:endParaRPr lang="en-US" altLang="zh-CN" sz="1400" dirty="0"/>
          </a:p>
          <a:p>
            <a:r>
              <a:rPr lang="en-US" altLang="zh-CN" sz="1400" dirty="0"/>
              <a:t> **/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count;</a:t>
            </a:r>
          </a:p>
          <a:p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 stack = new </a:t>
            </a:r>
            <a:r>
              <a:rPr lang="en-US" altLang="zh-CN" sz="1400" dirty="0" err="1"/>
              <a:t>StackOverFlow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stack.count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public void count(){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("counter : " + (++count));</a:t>
            </a:r>
          </a:p>
          <a:p>
            <a:r>
              <a:rPr lang="en-US" altLang="zh-CN" sz="1400" dirty="0"/>
              <a:t>        count();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4" y="2300142"/>
            <a:ext cx="695422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java.lang.OutOfMemoryError: Direct buffer memory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0" y="759603"/>
            <a:ext cx="77941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import </a:t>
            </a:r>
            <a:r>
              <a:rPr lang="en-US" altLang="zh-CN" sz="1400" dirty="0" err="1"/>
              <a:t>java.nio.ByteBuffer</a:t>
            </a:r>
            <a:r>
              <a:rPr lang="en-US" altLang="zh-CN" sz="1400" dirty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/**</a:t>
            </a:r>
          </a:p>
          <a:p>
            <a:r>
              <a:rPr lang="en-US" altLang="zh-CN" sz="1400" dirty="0"/>
              <a:t> * @description: </a:t>
            </a:r>
            <a:r>
              <a:rPr lang="zh-CN" altLang="en-US" sz="1400" dirty="0"/>
              <a:t>测试直接内存溢出</a:t>
            </a:r>
          </a:p>
          <a:p>
            <a:r>
              <a:rPr lang="zh-CN" altLang="en-US" sz="1400" dirty="0"/>
              <a:t> * </a:t>
            </a:r>
            <a:r>
              <a:rPr lang="en-US" altLang="zh-CN" sz="1400" dirty="0"/>
              <a:t>VM options : -</a:t>
            </a:r>
            <a:r>
              <a:rPr lang="en-US" altLang="zh-CN" sz="1400" dirty="0" err="1"/>
              <a:t>verbose:gc</a:t>
            </a:r>
            <a:r>
              <a:rPr lang="en-US" altLang="zh-CN" sz="1400" dirty="0"/>
              <a:t>  -</a:t>
            </a:r>
            <a:r>
              <a:rPr lang="en-US" altLang="zh-CN" sz="1400" dirty="0" err="1"/>
              <a:t>XX:MaxDirectMemorySize</a:t>
            </a:r>
            <a:r>
              <a:rPr lang="en-US" altLang="zh-CN" sz="1400" dirty="0"/>
              <a:t>=10M -Xss128k  -XX:-PrintGCDetails</a:t>
            </a:r>
          </a:p>
          <a:p>
            <a:r>
              <a:rPr lang="en-US" altLang="zh-CN" sz="1400" dirty="0"/>
              <a:t> * @author: </a:t>
            </a:r>
            <a:r>
              <a:rPr lang="en-US" altLang="zh-CN" sz="1400" dirty="0" err="1"/>
              <a:t>JackWu</a:t>
            </a:r>
            <a:endParaRPr lang="en-US" altLang="zh-CN" sz="1400" dirty="0"/>
          </a:p>
          <a:p>
            <a:r>
              <a:rPr lang="en-US" altLang="zh-CN" sz="1400" dirty="0"/>
              <a:t> **/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DirectMemoryOutOfMemory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private static 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ONE_GB = 1024 * 1024 * 1024;</a:t>
            </a:r>
          </a:p>
          <a:p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("---------</a:t>
            </a:r>
            <a:r>
              <a:rPr lang="en-US" altLang="zh-CN" sz="1400" dirty="0" err="1"/>
              <a:t>DirectMemoryOutOfMemory</a:t>
            </a:r>
            <a:r>
              <a:rPr lang="en-US" altLang="zh-CN" sz="1400" dirty="0"/>
              <a:t>---------");</a:t>
            </a:r>
          </a:p>
          <a:p>
            <a:r>
              <a:rPr lang="en-US" altLang="zh-CN" sz="1400" dirty="0"/>
              <a:t>        while (true){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ByteBuffer</a:t>
            </a:r>
            <a:r>
              <a:rPr lang="en-US" altLang="zh-CN" sz="1400" dirty="0"/>
              <a:t> buffer = </a:t>
            </a:r>
            <a:r>
              <a:rPr lang="en-US" altLang="zh-CN" sz="1400" dirty="0" err="1"/>
              <a:t>ByteBuffer.allocateDirect</a:t>
            </a:r>
            <a:r>
              <a:rPr lang="en-US" altLang="zh-CN" sz="1400" dirty="0"/>
              <a:t>(ONE_GB);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0" y="4072189"/>
            <a:ext cx="77449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2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3577259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命令行工具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2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5273" y="1394235"/>
          <a:ext cx="113829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39"/>
                <a:gridCol w="4015316"/>
                <a:gridCol w="519584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Process Status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列出正在运行的虚拟机进程（类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Statistics Monitoring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监视虚拟机各种运行状态信息的命令行工具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jinfo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Configuration Info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实时查看和调整虚拟机各项参数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Memory Map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生成堆转储快照（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dump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jhat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 Heap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Analysis Tool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搭配使用，分析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jmap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生成的堆转储快照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jstack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Trace for Java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生成虚拟机当前时刻的线程快照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—— jps</a:t>
            </a:r>
            <a:r>
              <a:rPr lang="zh-CN" altLang="en-US" dirty="0" smtClean="0"/>
              <a:t>：虚拟机进程状况工具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6" y="766055"/>
            <a:ext cx="39773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jps [ options ] [ hostid ]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hostid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（远程调用）注册表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中注册的主机名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66733"/>
              </p:ext>
            </p:extLst>
          </p:nvPr>
        </p:nvGraphicFramePr>
        <p:xfrm>
          <a:off x="545030" y="1640792"/>
          <a:ext cx="10684144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199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-q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只输出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LVMID(Local Virtual Machine Identifier)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，省略主类的名称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输出虚拟机进程启动时传递给主类的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main()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函数的参数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输出主类的全名，如果进程执行的是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包，输出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输出虚拟机进程启动时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3762557"/>
            <a:ext cx="10750609" cy="25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jstat</a:t>
            </a:r>
            <a:r>
              <a:rPr lang="zh-CN" altLang="en-US" dirty="0" smtClean="0"/>
              <a:t>：虚拟机统计信息</a:t>
            </a:r>
            <a:r>
              <a:rPr lang="zh-CN" altLang="en-US" dirty="0"/>
              <a:t>监视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766055"/>
            <a:ext cx="93191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jstat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interval [ s | ms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[count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] 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：本地虚拟机进程，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LVMID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是一致的，远程虚拟机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 ： </a:t>
            </a:r>
            <a:r>
              <a:rPr lang="pt-BR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protocol:][//] lvmid [@hostname[:port]/servername]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interval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代表查询间隔和循环次数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4336"/>
              </p:ext>
            </p:extLst>
          </p:nvPr>
        </p:nvGraphicFramePr>
        <p:xfrm>
          <a:off x="555477" y="1827884"/>
          <a:ext cx="10684144" cy="325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33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-class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监视类装载、卸载数量、总空间及类装载所耗费的时间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堆状况，包括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Eden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Survivor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区、老年代、永久代等的容量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-gccapacity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监视内容与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基本相同，但输出主要关注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堆各个区域使用到的最大和最小空间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-gcutil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监视内容与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基本相同，但输出主要关注已使用空间占总空间的百分比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-gccause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-gcutil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功能一样，但是会额外输出导致上一次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产生的原因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-gcnew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监视新生代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的状况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-gcold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监视老年代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的状况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1" y="5171774"/>
            <a:ext cx="10690790" cy="15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3"/>
          <p:cNvSpPr/>
          <p:nvPr/>
        </p:nvSpPr>
        <p:spPr>
          <a:xfrm>
            <a:off x="1685976" y="1765953"/>
            <a:ext cx="2706566" cy="2833186"/>
          </a:xfrm>
          <a:prstGeom prst="ellipse">
            <a:avLst/>
          </a:prstGeom>
          <a:gradFill>
            <a:gsLst>
              <a:gs pos="0">
                <a:srgbClr val="9CC714"/>
              </a:gs>
              <a:gs pos="100000">
                <a:srgbClr val="0281CA"/>
              </a:gs>
            </a:gsLst>
            <a:lin ang="7348633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3" name="Shape 164"/>
          <p:cNvSpPr/>
          <p:nvPr/>
        </p:nvSpPr>
        <p:spPr>
          <a:xfrm>
            <a:off x="1117616" y="4116357"/>
            <a:ext cx="568360" cy="568360"/>
          </a:xfrm>
          <a:prstGeom prst="ellipse">
            <a:avLst/>
          </a:prstGeom>
          <a:solidFill>
            <a:srgbClr val="0281CA">
              <a:alpha val="851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>
              <a:solidFill>
                <a:srgbClr val="099BFF"/>
              </a:solidFill>
            </a:endParaRPr>
          </a:p>
        </p:txBody>
      </p:sp>
      <p:sp>
        <p:nvSpPr>
          <p:cNvPr id="4" name="Shape 165"/>
          <p:cNvSpPr/>
          <p:nvPr/>
        </p:nvSpPr>
        <p:spPr>
          <a:xfrm>
            <a:off x="2160938" y="2486677"/>
            <a:ext cx="1670259" cy="9233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5400" dirty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5" name="Shape 166"/>
          <p:cNvSpPr/>
          <p:nvPr/>
        </p:nvSpPr>
        <p:spPr>
          <a:xfrm>
            <a:off x="2332987" y="3325431"/>
            <a:ext cx="1361909" cy="369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1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800" dirty="0"/>
              <a:t>contents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652984" y="407459"/>
            <a:ext cx="2665803" cy="753922"/>
            <a:chOff x="5379818" y="153520"/>
            <a:chExt cx="2665803" cy="753922"/>
          </a:xfrm>
        </p:grpSpPr>
        <p:grpSp>
          <p:nvGrpSpPr>
            <p:cNvPr id="6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7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11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12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8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9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sz="3600" dirty="0">
                      <a:solidFill>
                        <a:srgbClr val="099BFF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13" name="Shape 174"/>
            <p:cNvSpPr/>
            <p:nvPr/>
          </p:nvSpPr>
          <p:spPr>
            <a:xfrm>
              <a:off x="6396774" y="228518"/>
              <a:ext cx="1648847" cy="55399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JVM</a:t>
              </a:r>
              <a:r>
                <a:rPr lang="zh-CN" altLang="en-US" sz="3000" dirty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简介</a:t>
              </a:r>
              <a:endParaRPr sz="30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5" name="Shape 215"/>
          <p:cNvSpPr/>
          <p:nvPr/>
        </p:nvSpPr>
        <p:spPr>
          <a:xfrm>
            <a:off x="4331646" y="1586584"/>
            <a:ext cx="358736" cy="358737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6" name="Shape 216"/>
          <p:cNvSpPr/>
          <p:nvPr/>
        </p:nvSpPr>
        <p:spPr>
          <a:xfrm>
            <a:off x="2070247" y="4528165"/>
            <a:ext cx="181382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7" name="Shape 217"/>
          <p:cNvSpPr/>
          <p:nvPr/>
        </p:nvSpPr>
        <p:spPr>
          <a:xfrm>
            <a:off x="1445827" y="2324136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grpSp>
        <p:nvGrpSpPr>
          <p:cNvPr id="62" name="组合 61"/>
          <p:cNvGrpSpPr/>
          <p:nvPr/>
        </p:nvGrpSpPr>
        <p:grpSpPr>
          <a:xfrm>
            <a:off x="6323232" y="4439582"/>
            <a:ext cx="3849653" cy="753922"/>
            <a:chOff x="5379818" y="153520"/>
            <a:chExt cx="3849653" cy="753922"/>
          </a:xfrm>
        </p:grpSpPr>
        <p:grpSp>
          <p:nvGrpSpPr>
            <p:cNvPr id="63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65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69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70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66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67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lang="en-US" sz="3600" dirty="0">
                      <a:solidFill>
                        <a:srgbClr val="099BFF"/>
                      </a:solidFill>
                    </a:rPr>
                    <a:t>5</a:t>
                  </a:r>
                  <a:endParaRPr sz="3600" dirty="0">
                    <a:solidFill>
                      <a:srgbClr val="099BFF"/>
                    </a:solidFill>
                  </a:endParaRPr>
                </a:p>
              </p:txBody>
            </p:sp>
            <p:sp>
              <p:nvSpPr>
                <p:cNvPr id="68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64" name="Shape 174"/>
            <p:cNvSpPr/>
            <p:nvPr/>
          </p:nvSpPr>
          <p:spPr>
            <a:xfrm>
              <a:off x="6396774" y="228518"/>
              <a:ext cx="2832697" cy="55399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Arthas</a:t>
              </a:r>
              <a:r>
                <a:rPr lang="zh-CN" altLang="en-US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快速入门</a:t>
              </a:r>
              <a:endParaRPr sz="30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808623" y="5450653"/>
            <a:ext cx="4033164" cy="753922"/>
            <a:chOff x="5379818" y="153520"/>
            <a:chExt cx="4033164" cy="753922"/>
          </a:xfrm>
        </p:grpSpPr>
        <p:grpSp>
          <p:nvGrpSpPr>
            <p:cNvPr id="72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74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78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79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75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76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lang="en-US" sz="3600" dirty="0">
                      <a:solidFill>
                        <a:srgbClr val="099BFF"/>
                      </a:solidFill>
                    </a:rPr>
                    <a:t>6</a:t>
                  </a:r>
                  <a:endParaRPr sz="3600" dirty="0">
                    <a:solidFill>
                      <a:srgbClr val="099BFF"/>
                    </a:solidFill>
                  </a:endParaRPr>
                </a:p>
              </p:txBody>
            </p:sp>
            <p:sp>
              <p:nvSpPr>
                <p:cNvPr id="77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73" name="Shape 174"/>
            <p:cNvSpPr/>
            <p:nvPr/>
          </p:nvSpPr>
          <p:spPr>
            <a:xfrm>
              <a:off x="6396774" y="228518"/>
              <a:ext cx="3016208" cy="58477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200" dirty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Arthas</a:t>
              </a:r>
              <a:r>
                <a:rPr lang="zh-CN" altLang="en-US" sz="32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进阶使用</a:t>
              </a:r>
              <a:endParaRPr lang="zh-CN" altLang="en-US" sz="32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9" y="149399"/>
            <a:ext cx="2085714" cy="761905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6723509" y="3423950"/>
            <a:ext cx="3080211" cy="753922"/>
            <a:chOff x="5379818" y="153520"/>
            <a:chExt cx="3080211" cy="753922"/>
          </a:xfrm>
        </p:grpSpPr>
        <p:grpSp>
          <p:nvGrpSpPr>
            <p:cNvPr id="39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41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45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46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42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43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lang="en-US" sz="3600" dirty="0">
                      <a:solidFill>
                        <a:srgbClr val="099BFF"/>
                      </a:solidFill>
                    </a:rPr>
                    <a:t>4</a:t>
                  </a:r>
                  <a:endParaRPr sz="3600" dirty="0">
                    <a:solidFill>
                      <a:srgbClr val="099BFF"/>
                    </a:solidFill>
                  </a:endParaRPr>
                </a:p>
              </p:txBody>
            </p:sp>
            <p:sp>
              <p:nvSpPr>
                <p:cNvPr id="44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40" name="Shape 174"/>
            <p:cNvSpPr/>
            <p:nvPr/>
          </p:nvSpPr>
          <p:spPr>
            <a:xfrm>
              <a:off x="6396774" y="228518"/>
              <a:ext cx="2063255" cy="55399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000" dirty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Arthas</a:t>
              </a:r>
              <a:r>
                <a:rPr lang="zh-CN" altLang="en-US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安装</a:t>
              </a:r>
              <a:endParaRPr sz="30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497119" y="2350799"/>
            <a:ext cx="4106902" cy="753922"/>
            <a:chOff x="5379818" y="153520"/>
            <a:chExt cx="4106902" cy="753922"/>
          </a:xfrm>
        </p:grpSpPr>
        <p:grpSp>
          <p:nvGrpSpPr>
            <p:cNvPr id="48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50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54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55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51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52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lang="en-US" sz="3600" dirty="0">
                      <a:solidFill>
                        <a:srgbClr val="099BFF"/>
                      </a:solidFill>
                    </a:rPr>
                    <a:t>3</a:t>
                  </a:r>
                  <a:endParaRPr sz="3600" dirty="0">
                    <a:solidFill>
                      <a:srgbClr val="099BFF"/>
                    </a:solidFill>
                  </a:endParaRPr>
                </a:p>
              </p:txBody>
            </p:sp>
            <p:sp>
              <p:nvSpPr>
                <p:cNvPr id="53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49" name="Shape 174"/>
            <p:cNvSpPr/>
            <p:nvPr/>
          </p:nvSpPr>
          <p:spPr>
            <a:xfrm>
              <a:off x="6396774" y="228518"/>
              <a:ext cx="3089946" cy="55399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JDK</a:t>
              </a:r>
              <a:r>
                <a:rPr lang="zh-CN" altLang="en-US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自带诊断工具</a:t>
              </a:r>
              <a:endParaRPr sz="30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74218" y="1388992"/>
            <a:ext cx="3722182" cy="753922"/>
            <a:chOff x="5379818" y="153520"/>
            <a:chExt cx="3722182" cy="753922"/>
          </a:xfrm>
        </p:grpSpPr>
        <p:grpSp>
          <p:nvGrpSpPr>
            <p:cNvPr id="57" name="Group 173"/>
            <p:cNvGrpSpPr/>
            <p:nvPr/>
          </p:nvGrpSpPr>
          <p:grpSpPr>
            <a:xfrm>
              <a:off x="5379818" y="153520"/>
              <a:ext cx="835805" cy="753922"/>
              <a:chOff x="-12901" y="54319"/>
              <a:chExt cx="1182440" cy="1066598"/>
            </a:xfrm>
          </p:grpSpPr>
          <p:grpSp>
            <p:nvGrpSpPr>
              <p:cNvPr id="59" name="Group 169"/>
              <p:cNvGrpSpPr/>
              <p:nvPr/>
            </p:nvGrpSpPr>
            <p:grpSpPr>
              <a:xfrm rot="1411978">
                <a:off x="-12901" y="121404"/>
                <a:ext cx="1152174" cy="957191"/>
                <a:chOff x="-121926" y="-21951"/>
                <a:chExt cx="1152172" cy="957190"/>
              </a:xfrm>
            </p:grpSpPr>
            <p:sp>
              <p:nvSpPr>
                <p:cNvPr id="82" name="Shape 167"/>
                <p:cNvSpPr/>
                <p:nvPr/>
              </p:nvSpPr>
              <p:spPr>
                <a:xfrm rot="2240924">
                  <a:off x="-121926" y="-21951"/>
                  <a:ext cx="976512" cy="957190"/>
                </a:xfrm>
                <a:prstGeom prst="ellipse">
                  <a:avLst/>
                </a:prstGeom>
                <a:noFill/>
                <a:ln w="12700" cap="flat">
                  <a:solidFill>
                    <a:srgbClr val="9CC714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rgbClr val="2794D3"/>
                    </a:solidFill>
                  </a:endParaRPr>
                </a:p>
              </p:txBody>
            </p:sp>
            <p:sp>
              <p:nvSpPr>
                <p:cNvPr id="83" name="Shape 168"/>
                <p:cNvSpPr/>
                <p:nvPr/>
              </p:nvSpPr>
              <p:spPr>
                <a:xfrm>
                  <a:off x="555496" y="235109"/>
                  <a:ext cx="474750" cy="4747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  <p:grpSp>
            <p:nvGrpSpPr>
              <p:cNvPr id="60" name="Group 172"/>
              <p:cNvGrpSpPr/>
              <p:nvPr/>
            </p:nvGrpSpPr>
            <p:grpSpPr>
              <a:xfrm>
                <a:off x="51116" y="54319"/>
                <a:ext cx="1118423" cy="1066598"/>
                <a:chOff x="-189827" y="-180040"/>
                <a:chExt cx="1118421" cy="1066597"/>
              </a:xfrm>
            </p:grpSpPr>
            <p:sp>
              <p:nvSpPr>
                <p:cNvPr id="80" name="Shape 170"/>
                <p:cNvSpPr/>
                <p:nvPr/>
              </p:nvSpPr>
              <p:spPr>
                <a:xfrm>
                  <a:off x="-189827" y="-180040"/>
                  <a:ext cx="824280" cy="6970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>
                    <a:defRPr sz="3700">
                      <a:solidFill>
                        <a:srgbClr val="535353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algn="ctr"/>
                  <a:r>
                    <a:rPr lang="en-US" sz="3600" dirty="0">
                      <a:solidFill>
                        <a:srgbClr val="099BFF"/>
                      </a:solidFill>
                    </a:rPr>
                    <a:t>2</a:t>
                  </a:r>
                  <a:endParaRPr sz="3600" dirty="0">
                    <a:solidFill>
                      <a:srgbClr val="099BFF"/>
                    </a:solidFill>
                  </a:endParaRPr>
                </a:p>
              </p:txBody>
            </p:sp>
            <p:sp>
              <p:nvSpPr>
                <p:cNvPr id="81" name="Shape 171"/>
                <p:cNvSpPr/>
                <p:nvPr/>
              </p:nvSpPr>
              <p:spPr>
                <a:xfrm flipV="1">
                  <a:off x="560052" y="183165"/>
                  <a:ext cx="368542" cy="703392"/>
                </a:xfrm>
                <a:prstGeom prst="line">
                  <a:avLst/>
                </a:prstGeom>
                <a:ln>
                  <a:solidFill>
                    <a:srgbClr val="ADD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>
                    <a:solidFill>
                      <a:srgbClr val="2794D3"/>
                    </a:solidFill>
                  </a:endParaRPr>
                </a:p>
              </p:txBody>
            </p:sp>
          </p:grpSp>
        </p:grpSp>
        <p:sp>
          <p:nvSpPr>
            <p:cNvPr id="58" name="Shape 174"/>
            <p:cNvSpPr/>
            <p:nvPr/>
          </p:nvSpPr>
          <p:spPr>
            <a:xfrm>
              <a:off x="6396774" y="228518"/>
              <a:ext cx="2705226" cy="55399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 anchor="t">
              <a:spAutoFit/>
            </a:bodyPr>
            <a:lstStyle>
              <a:lvl1pPr defTabSz="457200">
                <a:defRPr sz="21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JDK</a:t>
              </a:r>
              <a:r>
                <a:rPr lang="zh-CN" altLang="en-US" sz="3000" dirty="0" smtClean="0">
                  <a:solidFill>
                    <a:srgbClr val="099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命令行工具</a:t>
              </a:r>
              <a:endParaRPr sz="3000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6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3"/>
    </mc:Choice>
    <mc:Fallback xmlns="">
      <p:transition spd="slow" advTm="1407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jinfo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配置信息工具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jinfo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pid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41962"/>
              </p:ext>
            </p:extLst>
          </p:nvPr>
        </p:nvGraphicFramePr>
        <p:xfrm>
          <a:off x="553576" y="1130957"/>
          <a:ext cx="1068414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-flag &lt;name&gt;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打印指定的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-flag [+|-]&lt;name&gt;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启用或禁用指定的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-flag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&lt;name&gt;=&lt;value&gt;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配置参数值，注意不是所有的参数都支持动态修改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-sysprops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系统属性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3" y="3041651"/>
            <a:ext cx="10707880" cy="37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jmap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内存映像工具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jmap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20946"/>
              </p:ext>
            </p:extLst>
          </p:nvPr>
        </p:nvGraphicFramePr>
        <p:xfrm>
          <a:off x="553576" y="1130957"/>
          <a:ext cx="1068414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-dump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堆转储快照。格式为：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-dump:[live,]format=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b,file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=&lt;filename&gt;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live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子参数说明是否只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出存活的对象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-finalizerinfo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F-Queue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中等待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Finalizer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线程执行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finalize()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方法的对象。只在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Linux/Solaris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平台下有效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-heap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堆详细信息，如使用哪种回收器、参数配置、分代状况等。只在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Linux/Solaris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平台下有效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-histo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显示堆中对象统计信息，包括类、实例数量和合计容量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2956845"/>
            <a:ext cx="10665150" cy="38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jhat</a:t>
            </a:r>
            <a:r>
              <a:rPr lang="zh-CN" altLang="en-US" dirty="0" smtClean="0"/>
              <a:t>：虚拟机堆转储快照分析工具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714861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jhat  [ option ] &lt;file&gt;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0255"/>
              </p:ext>
            </p:extLst>
          </p:nvPr>
        </p:nvGraphicFramePr>
        <p:xfrm>
          <a:off x="553576" y="1284785"/>
          <a:ext cx="1068414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服务器的端口。 默认为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80" y="2450511"/>
            <a:ext cx="10715625" cy="2743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7195" y="5440603"/>
            <a:ext cx="648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浏览器中键入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http://localhost:7000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1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命令行</a:t>
            </a:r>
            <a:r>
              <a:rPr lang="zh-CN" altLang="en-US" dirty="0" smtClean="0"/>
              <a:t>工具 </a:t>
            </a:r>
            <a:r>
              <a:rPr lang="en-US" altLang="zh-CN" dirty="0"/>
              <a:t>—— </a:t>
            </a:r>
            <a:r>
              <a:rPr lang="en-US" altLang="zh-CN" dirty="0" smtClean="0"/>
              <a:t>jstack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堆栈跟踪工具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5" y="672049"/>
            <a:ext cx="93191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jstack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option 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2719"/>
              </p:ext>
            </p:extLst>
          </p:nvPr>
        </p:nvGraphicFramePr>
        <p:xfrm>
          <a:off x="536484" y="1179880"/>
          <a:ext cx="1068414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50"/>
                <a:gridCol w="8886594"/>
              </a:tblGrid>
              <a:tr h="319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当正常输出的请求不被响应时，强制输出线程堆栈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除堆栈外，显示关于锁的附加信息</a:t>
                      </a:r>
                    </a:p>
                  </a:txBody>
                  <a:tcPr/>
                </a:tc>
              </a:tr>
              <a:tr h="2901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如果调用到本地方法的话，可以显示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C/C++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的堆栈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" y="2487768"/>
            <a:ext cx="10690789" cy="42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4090220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自带诊断工具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3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6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JDK</a:t>
            </a:r>
            <a:r>
              <a:rPr lang="zh-CN" altLang="en-US" dirty="0"/>
              <a:t>自带诊断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—— JConsole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监视与管理工具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831" y="730473"/>
            <a:ext cx="1198155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启动命令配置参数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-jar -Djava.rmi.server.hostname=172.19.3.199 -Dcom.sun.management.jmxremote.port=10086 -Dcom.sun.management.jmxremote.authenticate=false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-Dcom.sun.management.jmxremote.ssl=false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arthas-demo.jar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JDK/bin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jconsole.exe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JConsole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，远程连接：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" y="1793559"/>
            <a:ext cx="6077329" cy="5064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71" y="1793559"/>
            <a:ext cx="6077329" cy="5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268" y="64942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JDK</a:t>
            </a:r>
            <a:r>
              <a:rPr lang="zh-CN" altLang="en-US" dirty="0" smtClean="0"/>
              <a:t>自带诊断工具</a:t>
            </a:r>
            <a:r>
              <a:rPr lang="en-US" altLang="zh-CN" dirty="0" smtClean="0"/>
              <a:t>—VisualVM+Visual </a:t>
            </a:r>
            <a:r>
              <a:rPr lang="en-US" altLang="zh-CN" dirty="0"/>
              <a:t>GC</a:t>
            </a:r>
            <a:r>
              <a:rPr lang="zh-CN" altLang="en-US" dirty="0" smtClean="0"/>
              <a:t>：多合一故障处理工具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31" y="730473"/>
            <a:ext cx="11981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JDK/bin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jvisualvm.exe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插件），添加远程主机，添加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2138"/>
            <a:ext cx="6315341" cy="5665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72" y="1192138"/>
            <a:ext cx="5748827" cy="5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268" y="64942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JDK</a:t>
            </a:r>
            <a:r>
              <a:rPr lang="zh-CN" altLang="en-US" dirty="0" smtClean="0"/>
              <a:t>自带诊断工具</a:t>
            </a:r>
            <a:r>
              <a:rPr lang="en-US" altLang="zh-CN" dirty="0" smtClean="0"/>
              <a:t>—Visual GC</a:t>
            </a:r>
            <a:r>
              <a:rPr lang="zh-CN" altLang="en-US" dirty="0"/>
              <a:t>监控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6" y="681841"/>
            <a:ext cx="9983927" cy="59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2718050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endParaRPr lang="zh-CN" altLang="en-US" dirty="0">
              <a:solidFill>
                <a:srgbClr val="099B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4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快速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906" y="883923"/>
            <a:ext cx="10018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arthas-boot.jar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-jar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的方式启动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145" y="315676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打印帮助信息：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7" y="3552249"/>
            <a:ext cx="6638095" cy="3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3" y="1299584"/>
            <a:ext cx="66484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4" y="1913761"/>
            <a:ext cx="6648450" cy="921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5" y="4017544"/>
            <a:ext cx="6649057" cy="24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870929"/>
            <a:ext cx="216982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>
                <a:solidFill>
                  <a:srgbClr val="099BFF"/>
                </a:solidFill>
              </a:rPr>
              <a:t>1</a:t>
            </a: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Linux/Unix/Mac </a:t>
            </a:r>
            <a:r>
              <a:rPr lang="zh-CN" altLang="en-US" dirty="0"/>
              <a:t>一键安装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2376" y="1150614"/>
            <a:ext cx="9368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一键安装：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https://alibaba.github.io/arthas/install.sh |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./as.sh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，就会进入交互界面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0" y="2428296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45" y="1424082"/>
            <a:ext cx="1037681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阿里云的镜像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maven.aliyun.com/mvn/search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解压后在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as.bat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（暂时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只接受一个参数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，即只能诊断本机上的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2" y="3427715"/>
            <a:ext cx="664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手动全量安装</a:t>
            </a:r>
            <a:r>
              <a:rPr lang="en-US" altLang="zh-CN" dirty="0"/>
              <a:t>Arthas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8993" y="1005332"/>
            <a:ext cx="424346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最新版本（阿里云的镜像仓库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maven.aliyun.com/mvn/search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8991" y="1991738"/>
            <a:ext cx="285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、解压缩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7" y="2468637"/>
            <a:ext cx="6400800" cy="3524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8991" y="3212570"/>
            <a:ext cx="173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991" y="4431569"/>
            <a:ext cx="662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（启动之前，请确保老版本的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2" y="4897050"/>
            <a:ext cx="641985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2" y="3688217"/>
            <a:ext cx="6410325" cy="3714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8991" y="5485533"/>
            <a:ext cx="66298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、卸载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Linux/Unix/Mac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~/.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平台直接删除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包和解压的文件</a:t>
            </a:r>
          </a:p>
        </p:txBody>
      </p:sp>
    </p:spTree>
    <p:extLst>
      <p:ext uri="{BB962C8B-B14F-4D97-AF65-F5344CB8AC3E}">
        <p14:creationId xmlns:p14="http://schemas.microsoft.com/office/powerpoint/2010/main" val="1654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964935"/>
            <a:ext cx="3743972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入门</a:t>
            </a: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5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"/>
    </mc:Choice>
    <mc:Fallback xmlns="">
      <p:transition spd="slow" advTm="186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FFFF"/>
                </a:solidFill>
              </a:rPr>
              <a:t>快速入门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222" y="1874030"/>
            <a:ext cx="170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1198839"/>
            <a:ext cx="6638925" cy="514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190" y="782923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2322317"/>
            <a:ext cx="6619875" cy="495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86341" y="3175508"/>
            <a:ext cx="5841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1400" dirty="0"/>
              <a:t>sudo su </a:t>
            </a:r>
            <a:r>
              <a:rPr lang="en-US" altLang="zh-CN" sz="1400" smtClean="0"/>
              <a:t>xxx </a:t>
            </a:r>
            <a:r>
              <a:rPr lang="es-ES" altLang="zh-CN" sz="1400" smtClean="0"/>
              <a:t>&amp;&amp; </a:t>
            </a:r>
            <a:r>
              <a:rPr lang="es-ES" altLang="zh-CN" sz="1400" dirty="0"/>
              <a:t>java -jar arthas-boot.jar </a:t>
            </a:r>
            <a:r>
              <a:rPr lang="es-ES" altLang="zh-CN" sz="1400" dirty="0" smtClean="0"/>
              <a:t>  [--</a:t>
            </a:r>
            <a:r>
              <a:rPr lang="es-ES" altLang="zh-CN" sz="1400" dirty="0"/>
              <a:t>telnet-port </a:t>
            </a:r>
            <a:r>
              <a:rPr lang="es-ES" altLang="zh-CN" sz="1400" dirty="0" smtClean="0"/>
              <a:t>xxxx]  [--</a:t>
            </a:r>
            <a:r>
              <a:rPr lang="es-ES" altLang="zh-CN" sz="1400" dirty="0"/>
              <a:t>http-port </a:t>
            </a:r>
            <a:r>
              <a:rPr lang="es-ES" altLang="zh-CN" sz="1400" dirty="0" smtClean="0"/>
              <a:t>xxxx]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7190" y="2896572"/>
            <a:ext cx="6032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程序的用户需要和目标进程具有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不冲突的端口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" y="3514062"/>
            <a:ext cx="7303134" cy="318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88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15"/>
    </mc:Choice>
    <mc:Fallback xmlns="">
      <p:transition spd="slow" advTm="13771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Web Console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190" y="698361"/>
            <a:ext cx="9031127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目前支持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Console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，用户在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成功之后，可以直接访问：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http://127.0.0.1:8563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，远程连接其它机器上的</a:t>
            </a:r>
            <a:r>
              <a:rPr lang="en-US" altLang="zh-CN" sz="16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" y="1485884"/>
            <a:ext cx="10733478" cy="5208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15"/>
    </mc:Choice>
    <mc:Fallback xmlns="">
      <p:transition spd="slow" advTm="137715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306" y="780169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2" y="1149501"/>
            <a:ext cx="10562957" cy="54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306" y="780169"/>
            <a:ext cx="390235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、退出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当前连接，用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完全退出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515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2"/>
          <p:cNvGrpSpPr/>
          <p:nvPr/>
        </p:nvGrpSpPr>
        <p:grpSpPr>
          <a:xfrm>
            <a:off x="2530949" y="1998974"/>
            <a:ext cx="3173215" cy="2640888"/>
            <a:chOff x="0" y="0"/>
            <a:chExt cx="3463205" cy="2882230"/>
          </a:xfrm>
        </p:grpSpPr>
        <p:sp>
          <p:nvSpPr>
            <p:cNvPr id="4" name="Shape 220"/>
            <p:cNvSpPr/>
            <p:nvPr/>
          </p:nvSpPr>
          <p:spPr>
            <a:xfrm>
              <a:off x="0" y="0"/>
              <a:ext cx="2882231" cy="2882231"/>
            </a:xfrm>
            <a:prstGeom prst="ellipse">
              <a:avLst/>
            </a:prstGeom>
            <a:noFill/>
            <a:ln w="12700" cap="flat">
              <a:solidFill>
                <a:srgbClr val="9CC714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 221"/>
            <p:cNvSpPr/>
            <p:nvPr/>
          </p:nvSpPr>
          <p:spPr>
            <a:xfrm>
              <a:off x="1803226" y="611125"/>
              <a:ext cx="1659980" cy="16599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" name="Shape 223"/>
          <p:cNvSpPr/>
          <p:nvPr/>
        </p:nvSpPr>
        <p:spPr>
          <a:xfrm>
            <a:off x="4418900" y="2964935"/>
            <a:ext cx="3743972" cy="13234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4000">
                <a:solidFill>
                  <a:srgbClr val="0281C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Arthas</a:t>
            </a:r>
            <a:r>
              <a:rPr lang="zh-CN" altLang="en-US" dirty="0" smtClean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lang="zh-CN" altLang="en-US" dirty="0">
                <a:solidFill>
                  <a:srgbClr val="09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阶使用</a:t>
            </a:r>
          </a:p>
          <a:p>
            <a:endParaRPr lang="zh-CN" altLang="en-US" dirty="0">
              <a:solidFill>
                <a:srgbClr val="099B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hape 224"/>
          <p:cNvSpPr/>
          <p:nvPr/>
        </p:nvSpPr>
        <p:spPr>
          <a:xfrm>
            <a:off x="3301201" y="2542667"/>
            <a:ext cx="741548" cy="16312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0" spc="-500">
                <a:solidFill>
                  <a:srgbClr val="0281C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>
                <a:solidFill>
                  <a:srgbClr val="099BFF"/>
                </a:solidFill>
              </a:rPr>
              <a:t>6</a:t>
            </a:r>
            <a:endParaRPr dirty="0">
              <a:solidFill>
                <a:srgbClr val="099BFF"/>
              </a:solidFill>
            </a:endParaRPr>
          </a:p>
        </p:txBody>
      </p:sp>
      <p:sp>
        <p:nvSpPr>
          <p:cNvPr id="8" name="Shape 225"/>
          <p:cNvSpPr/>
          <p:nvPr/>
        </p:nvSpPr>
        <p:spPr>
          <a:xfrm>
            <a:off x="9526427" y="4039778"/>
            <a:ext cx="438423" cy="438424"/>
          </a:xfrm>
          <a:prstGeom prst="ellipse">
            <a:avLst/>
          </a:prstGeom>
          <a:solidFill>
            <a:srgbClr val="9CC714">
              <a:alpha val="77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9" name="Shape 226"/>
          <p:cNvSpPr/>
          <p:nvPr/>
        </p:nvSpPr>
        <p:spPr>
          <a:xfrm>
            <a:off x="5162197" y="4036189"/>
            <a:ext cx="181383" cy="181383"/>
          </a:xfrm>
          <a:prstGeom prst="ellipse">
            <a:avLst/>
          </a:prstGeom>
          <a:solidFill>
            <a:srgbClr val="9CC714">
              <a:alpha val="834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0" name="Shape 227"/>
          <p:cNvSpPr/>
          <p:nvPr/>
        </p:nvSpPr>
        <p:spPr>
          <a:xfrm>
            <a:off x="5511800" y="2733545"/>
            <a:ext cx="78840" cy="78841"/>
          </a:xfrm>
          <a:prstGeom prst="ellipse">
            <a:avLst/>
          </a:prstGeom>
          <a:solidFill>
            <a:srgbClr val="9CC714">
              <a:alpha val="76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1" name="Shape 228"/>
          <p:cNvSpPr/>
          <p:nvPr/>
        </p:nvSpPr>
        <p:spPr>
          <a:xfrm>
            <a:off x="6762664" y="4350460"/>
            <a:ext cx="248306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2" name="Shape 229"/>
          <p:cNvSpPr/>
          <p:nvPr/>
        </p:nvSpPr>
        <p:spPr>
          <a:xfrm>
            <a:off x="6557930" y="2229228"/>
            <a:ext cx="248305" cy="248306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3" name="Shape 230"/>
          <p:cNvSpPr/>
          <p:nvPr/>
        </p:nvSpPr>
        <p:spPr>
          <a:xfrm>
            <a:off x="6208980" y="3926403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  <p:sp>
        <p:nvSpPr>
          <p:cNvPr id="14" name="Shape 231"/>
          <p:cNvSpPr/>
          <p:nvPr/>
        </p:nvSpPr>
        <p:spPr>
          <a:xfrm>
            <a:off x="7855305" y="2758292"/>
            <a:ext cx="78840" cy="78840"/>
          </a:xfrm>
          <a:prstGeom prst="ellipse">
            <a:avLst/>
          </a:prstGeom>
          <a:solidFill>
            <a:srgbClr val="9CC714">
              <a:alpha val="5937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spd="slow" advTm="963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768" y="1250188"/>
            <a:ext cx="10726013" cy="378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cls——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清空当前屏幕区域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查看当前会话的信息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重置增强类，将被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增强过的类全部还原，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服务端关闭时会重置所有增强过的类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输出当前目标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进程所加载的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打印命令历史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客户端，其他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客户端不受影响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shutdown——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服务端，所有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客户端全部退出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keymap——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快捷键列表及自定义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FFFF"/>
                </a:solidFill>
              </a:rPr>
              <a:t>基础命令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JVM</a:t>
            </a:r>
            <a:r>
              <a:rPr lang="zh-CN" altLang="en-US" dirty="0" smtClean="0"/>
              <a:t>运行时数据区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0201" y="6320076"/>
            <a:ext cx="9417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强烈推荐英文文档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://www.oracle.com/webfolder/technetwork/tutorials/obe/java/gc01/index.html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9" y="735828"/>
            <a:ext cx="7445664" cy="55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768" y="1250188"/>
            <a:ext cx="455599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当前系统的实时数据面板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的线程堆栈信息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sysprop——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的系统属性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sysenv——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的环境变量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getstatic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查看类的静态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dashboard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" y="1054069"/>
            <a:ext cx="11927079" cy="49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5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thread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7" y="1070041"/>
            <a:ext cx="11585249" cy="28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——jvm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4" y="835843"/>
            <a:ext cx="11619432" cy="56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——jvm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" y="768094"/>
            <a:ext cx="10020773" cy="60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——sysprop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" y="775999"/>
            <a:ext cx="9865171" cy="59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jvm</a:t>
            </a:r>
            <a:r>
              <a:rPr lang="zh-CN" altLang="en-US" dirty="0" smtClean="0">
                <a:solidFill>
                  <a:srgbClr val="FFFFFF"/>
                </a:solidFill>
              </a:rPr>
              <a:t>相关 </a:t>
            </a:r>
            <a:r>
              <a:rPr lang="en-US" altLang="zh-CN" dirty="0" smtClean="0"/>
              <a:t>—— sysenv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2" y="921324"/>
            <a:ext cx="11585249" cy="54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</a:t>
            </a:r>
            <a:r>
              <a:rPr lang="en-US" altLang="zh-CN" dirty="0" err="1">
                <a:solidFill>
                  <a:srgbClr val="FFFFFF"/>
                </a:solidFill>
              </a:rPr>
              <a:t>classloader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768" y="1250188"/>
            <a:ext cx="10037491" cy="2536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已加载的类信息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查看已加载类的方法信息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dump——dump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已加载类的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 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到特定目录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redefine——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加载外部的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redefine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反编译指定已加载类的源码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，类加载信息，使用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getResource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</a:t>
            </a:r>
            <a:r>
              <a:rPr lang="en-US" altLang="zh-CN" dirty="0" err="1">
                <a:solidFill>
                  <a:srgbClr val="FFFFFF"/>
                </a:solidFill>
              </a:rPr>
              <a:t>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en-US" altLang="zh-CN" dirty="0" smtClean="0"/>
              <a:t>—— sc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4" y="801970"/>
            <a:ext cx="3997117" cy="595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8" y="1452784"/>
            <a:ext cx="6392924" cy="45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</a:t>
            </a:r>
            <a:r>
              <a:rPr lang="en-US" altLang="zh-CN" dirty="0" err="1">
                <a:solidFill>
                  <a:srgbClr val="FFFFFF"/>
                </a:solidFill>
              </a:rPr>
              <a:t>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zh-CN" altLang="en-US" b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—— jad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5" y="891865"/>
            <a:ext cx="11312138" cy="56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Hotspot </a:t>
            </a:r>
            <a:r>
              <a:rPr lang="zh-CN" altLang="en-US" dirty="0" smtClean="0"/>
              <a:t>堆结构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64" y="806719"/>
            <a:ext cx="8146419" cy="59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53"/>
    </mc:Choice>
    <mc:Fallback xmlns="">
      <p:transition spd="slow" advTm="13245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class/</a:t>
            </a:r>
            <a:r>
              <a:rPr lang="en-US" altLang="zh-CN" dirty="0" err="1">
                <a:solidFill>
                  <a:srgbClr val="FFFFFF"/>
                </a:solidFill>
              </a:rPr>
              <a:t>classloader</a:t>
            </a:r>
            <a:r>
              <a:rPr lang="zh-CN" altLang="en-US" dirty="0" smtClean="0">
                <a:solidFill>
                  <a:srgbClr val="FFFFFF"/>
                </a:solidFill>
              </a:rPr>
              <a:t>相关</a:t>
            </a:r>
            <a:r>
              <a:rPr lang="zh-CN" altLang="en-US" b="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—— </a:t>
            </a:r>
            <a:r>
              <a:rPr lang="en-US" altLang="zh-CN" dirty="0" err="1"/>
              <a:t>classloader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7" y="825380"/>
            <a:ext cx="11474153" cy="57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FFFF"/>
                </a:solidFill>
              </a:rPr>
              <a:t>monitor/watch/trace</a:t>
            </a:r>
            <a:r>
              <a:rPr lang="zh-CN" altLang="en-US" dirty="0">
                <a:solidFill>
                  <a:srgbClr val="FFFFFF"/>
                </a:solidFill>
              </a:rPr>
              <a:t>相关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768" y="1250188"/>
            <a:ext cx="11191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方法执行监控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方法执行数据观测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方法内部调用路径，并输出方法路径上的每个节点上耗时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输出当前方法被调用的调用路径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方法执行数据的时空隧道，记录下指定方法每次调用的入参和返回信息，并能对这些不同的时间下调用进行观测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monitor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0" y="873121"/>
            <a:ext cx="9569739" cy="58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watch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3" y="803055"/>
            <a:ext cx="9345086" cy="58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trace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8" y="810442"/>
            <a:ext cx="10648861" cy="59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stack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5" y="951674"/>
            <a:ext cx="10408198" cy="55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tt(Time Tunnel )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" y="913792"/>
            <a:ext cx="11132321" cy="55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options </a:t>
            </a:r>
            <a:r>
              <a:rPr lang="en-US" altLang="zh-CN" b="0" dirty="0" smtClean="0"/>
              <a:t>—— </a:t>
            </a:r>
            <a:r>
              <a:rPr lang="zh-CN" altLang="en-US" b="0" dirty="0" smtClean="0"/>
              <a:t>查看</a:t>
            </a:r>
            <a:r>
              <a:rPr lang="zh-CN" altLang="en-US" b="0" dirty="0"/>
              <a:t>或设置</a:t>
            </a:r>
            <a:r>
              <a:rPr lang="en-US" altLang="zh-CN" b="0" dirty="0"/>
              <a:t>Arthas</a:t>
            </a:r>
            <a:r>
              <a:rPr lang="zh-CN" altLang="en-US" b="0" dirty="0"/>
              <a:t>全局开关</a:t>
            </a:r>
            <a:endParaRPr lang="zh-CN" altLang="en-US" b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75844"/>
              </p:ext>
            </p:extLst>
          </p:nvPr>
        </p:nvGraphicFramePr>
        <p:xfrm>
          <a:off x="570669" y="882036"/>
          <a:ext cx="10914879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996"/>
                <a:gridCol w="922946"/>
                <a:gridCol w="7545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unsafe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是否支持对系统级别的类进行增强，打开该开关可能导致把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JVM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搞挂，请慎重选择！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是否支持被增强了的类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到外部文件中，如果打开开关，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文件会被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/${application dir}/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arthas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-class-dump/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目录下，具体位置详见控制台输出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batch-re-transform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是否支持批量对匹配到的类执行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retransform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json-format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化的输出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disable-sub-class	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是否禁用子类匹配，默认在匹配目标类的时候会默认匹配到其子类，如果想精确匹配，可以关闭此开关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debug-for-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相关的调试信息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save-result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是否打开执行结果存日志功能，打开之后所有命令的运行结果都将保存到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/home/admin/logs/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arthas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/arthas.log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job-timeout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异步后台任务的默认超时时间，超过这个时间，任务自动停止；比如设置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1d, 2h, 3m, 25s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，分别代表天、小时、分、秒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0162" y="525259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使用说明：想打开执行结果存日志功能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" y="5758841"/>
            <a:ext cx="8953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0"/>
    </mc:Choice>
    <mc:Fallback xmlns="">
      <p:transition spd="slow" advTm="5654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8838" y="2497976"/>
            <a:ext cx="619432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810856" y="5457994"/>
            <a:ext cx="38712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姓名：吴杰</a:t>
            </a:r>
            <a:endParaRPr kumimoji="0" lang="en-US" altLang="zh-CN" sz="1200" b="1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kumimoji="0"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电话</a:t>
            </a:r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13650527280</a:t>
            </a:r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kumimoji="0"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邮箱</a:t>
            </a:r>
            <a:r>
              <a:rPr kumimoji="0"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wujie@cmiot.chinamobile.com</a:t>
            </a:r>
            <a:endParaRPr kumimoji="0" lang="en-US" altLang="zh-CN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4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9"/>
    </mc:Choice>
    <mc:Fallback xmlns="">
      <p:transition spd="slow" advTm="1144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90" y="1733500"/>
            <a:ext cx="6431562" cy="4823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0" y="1729228"/>
            <a:ext cx="6437259" cy="48279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830" y="896651"/>
            <a:ext cx="6589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、首先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都是空的。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对象可以直接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Tenured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-XX:PretenureSizeThreshold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控制，默认为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，慎用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871103" y="3971529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填满时，会触发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503681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30" y="896651"/>
            <a:ext cx="5059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过程中将有引用对象复制到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删除没有引用对象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，重复相同操作，不同的是：存放位置是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中存活对象也要复制到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 + 1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，然后清空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" y="1737852"/>
            <a:ext cx="5981563" cy="4786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3" y="1819981"/>
            <a:ext cx="5990387" cy="44927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36919" y="3065676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50923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9" y="896651"/>
            <a:ext cx="5734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minor GC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，重复相同操作，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注意这次是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中存活对象复制到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 +1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6994" y="896651"/>
            <a:ext cx="517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达到一个阈值（比如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），存活对象就回晋升到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Tenured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981"/>
            <a:ext cx="6007693" cy="4505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65" y="1854165"/>
            <a:ext cx="5568668" cy="417650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36919" y="3065676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35649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31" y="90580"/>
            <a:ext cx="10730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eaLnBrk="0" hangingPunct="0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分代</a:t>
            </a:r>
            <a:r>
              <a:rPr lang="zh-CN" altLang="en-US" dirty="0" smtClean="0"/>
              <a:t>垃圾回收过程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9" y="896651"/>
            <a:ext cx="4025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、随着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minor 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继续进行，年轻代对象会持续晋升到老年代中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8430" y="895994"/>
            <a:ext cx="5708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、当老年代空间不够时，触发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 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，清理和整理老年代空间，回收以后还不能分配则抛出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736" y="1819981"/>
            <a:ext cx="5970090" cy="4477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08" y="1819981"/>
            <a:ext cx="6169492" cy="462711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83992" y="3082768"/>
            <a:ext cx="1572426" cy="34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790"/>
      </p:ext>
    </p:extLst>
  </p:cSld>
  <p:clrMapOvr>
    <a:masterClrMapping/>
  </p:clrMapOvr>
  <p:transition spd="slow" advTm="132453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|55.8|0.7|2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|55.8|0.7|25.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14501</TotalTime>
  <Words>2573</Words>
  <Application>Microsoft Office PowerPoint</Application>
  <PresentationFormat>宽屏</PresentationFormat>
  <Paragraphs>438</Paragraphs>
  <Slides>58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王春丽</dc:creator>
  <cp:lastModifiedBy>吴杰</cp:lastModifiedBy>
  <cp:revision>2314</cp:revision>
  <dcterms:created xsi:type="dcterms:W3CDTF">2016-01-21T01:37:54Z</dcterms:created>
  <dcterms:modified xsi:type="dcterms:W3CDTF">2019-02-28T02:15:28Z</dcterms:modified>
</cp:coreProperties>
</file>