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6" r:id="rId5"/>
    <p:sldId id="258" r:id="rId6"/>
    <p:sldId id="257" r:id="rId7"/>
    <p:sldId id="264" r:id="rId8"/>
    <p:sldId id="259" r:id="rId9"/>
    <p:sldId id="260" r:id="rId10"/>
    <p:sldId id="267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0"/>
    <a:srgbClr val="000030"/>
    <a:srgbClr val="00004D"/>
    <a:srgbClr val="00006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D1BF-FD5B-48F1-A90F-6FEE00DDCE6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CF2A9-DF19-409F-8D82-29FD6CA4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爬虫线程池工厂根据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类别暂存容器获取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生产多个线程加入线程池。每个线程依次使用网页爬取、网页分析、文件读写操作，爬取的新的链接加入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暂存容器。迭代生产新的线程。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依据爬取生成的页面格式化后存入数据库。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CF2A9-DF19-409F-8D82-29FD6CA4FF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0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CF2A9-DF19-409F-8D82-29FD6CA4FF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3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ED3D-02D6-4073-A3D1-74945AE96D5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31A9-1D39-423D-AA5C-ADE46CE8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ED3D-02D6-4073-A3D1-74945AE96D5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31A9-1D39-423D-AA5C-ADE46CE8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ED3D-02D6-4073-A3D1-74945AE96D5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31A9-1D39-423D-AA5C-ADE46CE8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8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ED3D-02D6-4073-A3D1-74945AE96D5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31A9-1D39-423D-AA5C-ADE46CE8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1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ED3D-02D6-4073-A3D1-74945AE96D5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31A9-1D39-423D-AA5C-ADE46CE8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8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ED3D-02D6-4073-A3D1-74945AE96D5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31A9-1D39-423D-AA5C-ADE46CE8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ED3D-02D6-4073-A3D1-74945AE96D5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31A9-1D39-423D-AA5C-ADE46CE8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7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ED3D-02D6-4073-A3D1-74945AE96D5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31A9-1D39-423D-AA5C-ADE46CE8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8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ED3D-02D6-4073-A3D1-74945AE96D5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31A9-1D39-423D-AA5C-ADE46CE8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1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ED3D-02D6-4073-A3D1-74945AE96D5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31A9-1D39-423D-AA5C-ADE46CE8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8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ED3D-02D6-4073-A3D1-74945AE96D5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31A9-1D39-423D-AA5C-ADE46CE8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8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ED3D-02D6-4073-A3D1-74945AE96D5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631A9-1D39-423D-AA5C-ADE46CE8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5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8778" y="2749409"/>
            <a:ext cx="3916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kern="100" dirty="0">
                <a:solidFill>
                  <a:schemeClr val="bg1"/>
                </a:solidFill>
                <a:cs typeface="黑体" panose="02010609060101010101" pitchFamily="49" charset="-122"/>
              </a:rPr>
              <a:t>爬取视频网站</a:t>
            </a:r>
            <a:r>
              <a:rPr lang="zh-CN" altLang="zh-CN" sz="3600" kern="100" dirty="0" smtClean="0">
                <a:solidFill>
                  <a:schemeClr val="bg1"/>
                </a:solidFill>
                <a:cs typeface="黑体" panose="02010609060101010101" pitchFamily="49" charset="-122"/>
              </a:rPr>
              <a:t>视频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4" y="2142634"/>
            <a:ext cx="8230524" cy="39565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17443" y="1262130"/>
            <a:ext cx="574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这里选择中国台湾地区作为限制条件，其他未选择，显示台湾地区视频的播放量排行。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84695" y="31735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谢谢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9550" y="77273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各成员工作量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16699" y="2792433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余明凯 </a:t>
            </a:r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r>
              <a:rPr lang="en-US" altLang="zh-CN" sz="2800" dirty="0">
                <a:solidFill>
                  <a:schemeClr val="bg1"/>
                </a:solidFill>
              </a:rPr>
              <a:t>5</a:t>
            </a:r>
            <a:r>
              <a:rPr lang="en-US" altLang="zh-CN" sz="2800" dirty="0" smtClean="0">
                <a:solidFill>
                  <a:schemeClr val="bg1"/>
                </a:solidFill>
              </a:rPr>
              <a:t>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6699" y="3457875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庞华丽 </a:t>
            </a:r>
            <a:r>
              <a:rPr lang="en-US" altLang="zh-CN" sz="2800" dirty="0" smtClean="0">
                <a:solidFill>
                  <a:schemeClr val="bg1"/>
                </a:solidFill>
              </a:rPr>
              <a:t>35%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16699" y="412331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赖红珍 </a:t>
            </a:r>
            <a:r>
              <a:rPr lang="en-US" altLang="zh-CN" sz="2800" dirty="0" smtClean="0">
                <a:solidFill>
                  <a:schemeClr val="bg1"/>
                </a:solidFill>
              </a:rPr>
              <a:t>30%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2084" y="75985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目的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5509" y="2099256"/>
            <a:ext cx="8590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视频作为现今文化消费的一种形式，已经成为我们生活的一部分。当时时常会遇到不知道看什么的情况。本系统希望能更细致的依据用户请求查找视频，获取用户想要的视频。并依据不同的条件来排序视频的播放量，了解不同类别的视频在不同条件下的人气。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6739" y="75985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优势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0164" y="2807593"/>
            <a:ext cx="8633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排序视频的播放量或其他因素，排序的依据可以由用户确定。可以根据自己的喜欢筛选出受欢迎的电影、电视剧、动漫等</a:t>
            </a:r>
            <a:r>
              <a:rPr lang="zh-CN" altLang="en-US" sz="2400" dirty="0" smtClean="0">
                <a:solidFill>
                  <a:schemeClr val="bg1"/>
                </a:solidFill>
              </a:rPr>
              <a:t>。有助于治疗片荒癌晚期。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6669" y="66591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项目主体框架：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2888" y="2346813"/>
            <a:ext cx="2413747" cy="947717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爬虫部分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82618" y="2674777"/>
            <a:ext cx="184731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2887" y="3622494"/>
            <a:ext cx="2413747" cy="892204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后台分析及前端展示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99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4393" y="2757628"/>
            <a:ext cx="86375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 smtClean="0">
                <a:solidFill>
                  <a:schemeClr val="bg1"/>
                </a:solidFill>
                <a:cs typeface="黑体" panose="02010609060101010101" pitchFamily="49" charset="-122"/>
              </a:rPr>
              <a:t>	</a:t>
            </a:r>
            <a:r>
              <a:rPr lang="zh-CN" altLang="en-US" sz="2400" kern="100" dirty="0" smtClean="0">
                <a:solidFill>
                  <a:schemeClr val="bg1"/>
                </a:solidFill>
                <a:cs typeface="黑体" panose="02010609060101010101" pitchFamily="49" charset="-122"/>
              </a:rPr>
              <a:t>爬取</a:t>
            </a:r>
            <a:r>
              <a:rPr lang="en-US" altLang="zh-CN" sz="2400" kern="100" dirty="0" err="1" smtClean="0">
                <a:solidFill>
                  <a:schemeClr val="bg1"/>
                </a:solidFill>
                <a:cs typeface="黑体" panose="02010609060101010101" pitchFamily="49" charset="-122"/>
              </a:rPr>
              <a:t>youku</a:t>
            </a:r>
            <a:r>
              <a:rPr lang="zh-CN" altLang="zh-CN" sz="2400" kern="100" dirty="0" smtClean="0">
                <a:solidFill>
                  <a:schemeClr val="bg1"/>
                </a:solidFill>
                <a:cs typeface="黑体" panose="02010609060101010101" pitchFamily="49" charset="-122"/>
              </a:rPr>
              <a:t>视频的</a:t>
            </a:r>
            <a:r>
              <a:rPr lang="zh-CN" altLang="en-US" sz="2400" kern="100" dirty="0" smtClean="0">
                <a:solidFill>
                  <a:schemeClr val="bg1"/>
                </a:solidFill>
                <a:cs typeface="黑体" panose="02010609060101010101" pitchFamily="49" charset="-122"/>
              </a:rPr>
              <a:t>电影、电视剧、动漫等等的基本信息。包括</a:t>
            </a:r>
            <a:r>
              <a:rPr lang="zh-CN" altLang="zh-CN" sz="2400" kern="100" dirty="0" smtClean="0">
                <a:solidFill>
                  <a:schemeClr val="bg1"/>
                </a:solidFill>
                <a:cs typeface="黑体" panose="02010609060101010101" pitchFamily="49" charset="-122"/>
              </a:rPr>
              <a:t>类别、</a:t>
            </a:r>
            <a:r>
              <a:rPr lang="zh-CN" altLang="en-US" sz="2400" kern="100" dirty="0" smtClean="0">
                <a:solidFill>
                  <a:schemeClr val="bg1"/>
                </a:solidFill>
                <a:cs typeface="黑体" panose="02010609060101010101" pitchFamily="49" charset="-122"/>
              </a:rPr>
              <a:t>视频名称、主要</a:t>
            </a:r>
            <a:r>
              <a:rPr lang="zh-CN" altLang="zh-CN" sz="2400" kern="100" dirty="0" smtClean="0">
                <a:solidFill>
                  <a:schemeClr val="bg1"/>
                </a:solidFill>
                <a:cs typeface="黑体" panose="02010609060101010101" pitchFamily="49" charset="-122"/>
              </a:rPr>
              <a:t>演员、导演、评分</a:t>
            </a:r>
            <a:r>
              <a:rPr lang="zh-CN" altLang="en-US" sz="2400" kern="100" dirty="0" smtClean="0">
                <a:solidFill>
                  <a:schemeClr val="bg1"/>
                </a:solidFill>
                <a:cs typeface="黑体" panose="02010609060101010101" pitchFamily="49" charset="-122"/>
              </a:rPr>
              <a:t>、好评、持续时间、地区、评论数、上映日期</a:t>
            </a:r>
            <a:r>
              <a:rPr lang="zh-CN" altLang="zh-CN" sz="2400" kern="100" dirty="0" smtClean="0">
                <a:solidFill>
                  <a:schemeClr val="bg1"/>
                </a:solidFill>
                <a:cs typeface="黑体" panose="02010609060101010101" pitchFamily="49" charset="-122"/>
              </a:rPr>
              <a:t>等</a:t>
            </a:r>
            <a:r>
              <a:rPr lang="zh-CN" altLang="en-US" sz="2400" kern="100" dirty="0" smtClean="0">
                <a:solidFill>
                  <a:schemeClr val="bg1"/>
                </a:solidFill>
                <a:cs typeface="黑体" panose="02010609060101010101" pitchFamily="49" charset="-122"/>
              </a:rPr>
              <a:t>信息。并将信息格式化后存入数据库。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5686" y="63202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爬虫简介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2852" y="707196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爬虫</a:t>
            </a:r>
            <a:r>
              <a:rPr lang="zh-CN" altLang="en-US" b="1" dirty="0" smtClean="0">
                <a:solidFill>
                  <a:schemeClr val="bg1"/>
                </a:solidFill>
              </a:rPr>
              <a:t>框架使用到技术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5289" y="2517324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Jsoup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用于网页的解析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55289" y="198929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Htmlunit</a:t>
            </a:r>
            <a:r>
              <a:rPr lang="zh-CN" altLang="en-US" dirty="0" smtClean="0">
                <a:solidFill>
                  <a:schemeClr val="bg1"/>
                </a:solidFill>
              </a:rPr>
              <a:t>页面加载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55289" y="3029258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Mysql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以及</a:t>
            </a:r>
            <a:r>
              <a:rPr lang="en-US" altLang="zh-CN" dirty="0" smtClean="0">
                <a:solidFill>
                  <a:schemeClr val="bg1"/>
                </a:solidFill>
              </a:rPr>
              <a:t>node.js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020" y="69452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爬虫框架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0972" y="2266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网页爬取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3044" y="2266934"/>
            <a:ext cx="115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网页分析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9015" y="2260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文件读写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32228" y="22601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数据库存入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20972" y="38509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爬虫</a:t>
            </a:r>
            <a:r>
              <a:rPr lang="zh-CN" altLang="en-US" dirty="0" smtClean="0">
                <a:solidFill>
                  <a:schemeClr val="bg1"/>
                </a:solidFill>
              </a:rPr>
              <a:t>线程池工厂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19015" y="3850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线程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25438" y="5256634"/>
            <a:ext cx="754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</a:rPr>
              <a:t>暂存容器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视频类别页面容器，视频页面容器，视频信息页面容器。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455894" y="2636266"/>
            <a:ext cx="2124635" cy="12146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1" idx="0"/>
          </p:cNvCxnSpPr>
          <p:nvPr/>
        </p:nvCxnSpPr>
        <p:spPr>
          <a:xfrm>
            <a:off x="4787153" y="2636266"/>
            <a:ext cx="1255028" cy="12146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 flipH="1">
            <a:off x="6252882" y="2629864"/>
            <a:ext cx="20131" cy="12210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11" idx="1"/>
          </p:cNvCxnSpPr>
          <p:nvPr/>
        </p:nvCxnSpPr>
        <p:spPr>
          <a:xfrm>
            <a:off x="4421465" y="4035582"/>
            <a:ext cx="12975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0" idx="2"/>
          </p:cNvCxnSpPr>
          <p:nvPr/>
        </p:nvCxnSpPr>
        <p:spPr>
          <a:xfrm flipH="1" flipV="1">
            <a:off x="3521219" y="4220248"/>
            <a:ext cx="207749" cy="1036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06871" y="38505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数据持久化存储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箭头连接符 31"/>
          <p:cNvCxnSpPr>
            <a:stCxn id="8" idx="3"/>
            <a:endCxn id="30" idx="1"/>
          </p:cNvCxnSpPr>
          <p:nvPr/>
        </p:nvCxnSpPr>
        <p:spPr>
          <a:xfrm>
            <a:off x="6827011" y="2445198"/>
            <a:ext cx="1079860" cy="15900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0"/>
            <a:endCxn id="9" idx="2"/>
          </p:cNvCxnSpPr>
          <p:nvPr/>
        </p:nvCxnSpPr>
        <p:spPr>
          <a:xfrm flipH="1" flipV="1">
            <a:off x="8701642" y="2629513"/>
            <a:ext cx="105476" cy="12210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3955795" y="4158090"/>
            <a:ext cx="931339" cy="10363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0"/>
          </p:cNvCxnSpPr>
          <p:nvPr/>
        </p:nvCxnSpPr>
        <p:spPr>
          <a:xfrm flipH="1" flipV="1">
            <a:off x="4322008" y="4189170"/>
            <a:ext cx="1974655" cy="1067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1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791" y="68411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前端显示界面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7558" y="1972823"/>
            <a:ext cx="7334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可以设置多个不同的限制条件，发送到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服务器。爬取数据的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结果已经格式化存入数据库，服务器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接收请求并分析返回数据。前台部分以图表和表格的形式显示结果。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44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186</Words>
  <Application>Microsoft Office PowerPoint</Application>
  <PresentationFormat>宽屏</PresentationFormat>
  <Paragraphs>35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umic</dc:creator>
  <cp:lastModifiedBy>umic</cp:lastModifiedBy>
  <cp:revision>14</cp:revision>
  <dcterms:created xsi:type="dcterms:W3CDTF">2016-01-05T14:00:43Z</dcterms:created>
  <dcterms:modified xsi:type="dcterms:W3CDTF">2016-01-06T05:04:41Z</dcterms:modified>
</cp:coreProperties>
</file>