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3"/>
    <p:sldId id="261" r:id="rId4"/>
    <p:sldId id="268" r:id="rId5"/>
    <p:sldId id="269" r:id="rId6"/>
    <p:sldId id="270" r:id="rId7"/>
    <p:sldId id="283" r:id="rId8"/>
    <p:sldId id="271" r:id="rId9"/>
    <p:sldId id="276" r:id="rId10"/>
    <p:sldId id="284" r:id="rId11"/>
    <p:sldId id="282" r:id="rId12"/>
    <p:sldId id="277" r:id="rId13"/>
    <p:sldId id="278" r:id="rId14"/>
    <p:sldId id="279" r:id="rId15"/>
    <p:sldId id="280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F1D"/>
    <a:srgbClr val="CD2625"/>
    <a:srgbClr val="D60000"/>
    <a:srgbClr val="A40000"/>
    <a:srgbClr val="DA0000"/>
    <a:srgbClr val="FF8585"/>
    <a:srgbClr val="610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810" autoAdjust="0"/>
  </p:normalViewPr>
  <p:slideViewPr>
    <p:cSldViewPr showGuides="1">
      <p:cViewPr>
        <p:scale>
          <a:sx n="75" d="100"/>
          <a:sy n="75" d="100"/>
        </p:scale>
        <p:origin x="-936" y="-210"/>
      </p:cViewPr>
      <p:guideLst>
        <p:guide orient="horz" pos="1620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184FF-9293-4A02-8CC9-38973ADC98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F3F2A-4184-48CE-93F7-3FC1F0E4C0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6605-C295-43CC-8288-2C9C231C2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73D-8D1E-42F7-A2CB-98B067C99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6605-C295-43CC-8288-2C9C231C2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73D-8D1E-42F7-A2CB-98B067C99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6605-C295-43CC-8288-2C9C231C2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73D-8D1E-42F7-A2CB-98B067C99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6605-C295-43CC-8288-2C9C231C2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73D-8D1E-42F7-A2CB-98B067C99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6605-C295-43CC-8288-2C9C231C2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73D-8D1E-42F7-A2CB-98B067C99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6605-C295-43CC-8288-2C9C231C2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73D-8D1E-42F7-A2CB-98B067C99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6605-C295-43CC-8288-2C9C231C2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73D-8D1E-42F7-A2CB-98B067C99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6605-C295-43CC-8288-2C9C231C2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73D-8D1E-42F7-A2CB-98B067C99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6605-C295-43CC-8288-2C9C231C2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73D-8D1E-42F7-A2CB-98B067C99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6605-C295-43CC-8288-2C9C231C2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73D-8D1E-42F7-A2CB-98B067C99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6605-C295-43CC-8288-2C9C231C2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473D-8D1E-42F7-A2CB-98B067C99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rgbClr val="940506"/>
            </a:gs>
            <a:gs pos="49000">
              <a:srgbClr val="B41717"/>
            </a:gs>
            <a:gs pos="21000">
              <a:srgbClr val="CD2625"/>
            </a:gs>
            <a:gs pos="100000">
              <a:srgbClr val="610B0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6605-C295-43CC-8288-2C9C231C2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473D-8D1E-42F7-A2CB-98B067C99015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66" y="0"/>
            <a:ext cx="9099067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995" y="1995973"/>
            <a:ext cx="627888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6000" kern="100" dirty="0">
                <a:solidFill>
                  <a:schemeClr val="bg1"/>
                </a:solidFill>
                <a:cs typeface="黑体" pitchFamily="49" charset="-122"/>
                <a:sym typeface="+mn-ea"/>
              </a:rPr>
              <a:t>爬取视频网站</a:t>
            </a:r>
            <a:r>
              <a:rPr lang="zh-CN" altLang="zh-CN" sz="6000" kern="100" dirty="0" smtClean="0">
                <a:solidFill>
                  <a:schemeClr val="bg1"/>
                </a:solidFill>
                <a:cs typeface="黑体" pitchFamily="49" charset="-122"/>
                <a:sym typeface="+mn-ea"/>
              </a:rPr>
              <a:t>视频</a:t>
            </a:r>
            <a:endParaRPr lang="zh-CN" altLang="en-US" sz="6000" b="1" dirty="0">
              <a:solidFill>
                <a:srgbClr val="E74F1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76415" y="4300220"/>
            <a:ext cx="173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JAVA——12</a:t>
            </a:r>
            <a:r>
              <a:rPr lang="zh-CN" altLang="en-US"/>
              <a:t>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484988"/>
            <a:ext cx="6034995" cy="705445"/>
            <a:chOff x="589234" y="915566"/>
            <a:chExt cx="6215014" cy="814394"/>
          </a:xfrm>
        </p:grpSpPr>
        <p:sp>
          <p:nvSpPr>
            <p:cNvPr id="3" name="矩形 2"/>
            <p:cNvSpPr/>
            <p:nvPr/>
          </p:nvSpPr>
          <p:spPr>
            <a:xfrm>
              <a:off x="1691680" y="1203598"/>
              <a:ext cx="5112568" cy="491691"/>
            </a:xfrm>
            <a:prstGeom prst="rect">
              <a:avLst/>
            </a:prstGeom>
            <a:solidFill>
              <a:srgbClr val="E74F1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ym typeface="+mn-ea"/>
                </a:rPr>
                <a:t>Jsoup</a:t>
              </a:r>
              <a:endParaRPr lang="en-US" altLang="zh-CN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89234" y="915566"/>
              <a:ext cx="1409528" cy="8143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等腰三角形 4"/>
            <p:cNvSpPr/>
            <p:nvPr/>
          </p:nvSpPr>
          <p:spPr>
            <a:xfrm rot="5400000">
              <a:off x="6452661" y="1341430"/>
              <a:ext cx="343136" cy="21602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03350" y="1563370"/>
            <a:ext cx="6305550" cy="2776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>
                <a:solidFill>
                  <a:schemeClr val="bg1"/>
                </a:solidFill>
                <a:sym typeface="+mn-ea"/>
              </a:rPr>
              <a:t>jsoup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是一款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Java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解析器，可直接解析某个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URL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地址、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文本内容。它提供了一套非常省力的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API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，可通过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DOM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以及类似于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jQuery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的操作方法来取出和操作数据。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endParaRPr lang="en-US" altLang="zh-CN" dirty="0" err="1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err="1">
                <a:solidFill>
                  <a:schemeClr val="bg1"/>
                </a:solidFill>
                <a:sym typeface="+mn-ea"/>
              </a:rPr>
              <a:t>jsoup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的主要功能如下：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从一个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URL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，文件或字符串中解析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；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DOM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或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选择器来查找、取出数据；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可操作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元素、属性、文本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；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sz="1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484988"/>
            <a:ext cx="6034995" cy="705445"/>
            <a:chOff x="589234" y="915566"/>
            <a:chExt cx="6215014" cy="814394"/>
          </a:xfrm>
        </p:grpSpPr>
        <p:sp>
          <p:nvSpPr>
            <p:cNvPr id="3" name="矩形 2"/>
            <p:cNvSpPr/>
            <p:nvPr/>
          </p:nvSpPr>
          <p:spPr>
            <a:xfrm>
              <a:off x="1691680" y="1203598"/>
              <a:ext cx="5112568" cy="491691"/>
            </a:xfrm>
            <a:prstGeom prst="rect">
              <a:avLst/>
            </a:prstGeom>
            <a:solidFill>
              <a:srgbClr val="E74F1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sym typeface="+mn-ea"/>
                </a:rPr>
                <a:t>爬虫框架</a:t>
              </a:r>
              <a:endPara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89234" y="915566"/>
              <a:ext cx="1409528" cy="8143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等腰三角形 4"/>
            <p:cNvSpPr/>
            <p:nvPr/>
          </p:nvSpPr>
          <p:spPr>
            <a:xfrm rot="5400000">
              <a:off x="6452661" y="1341430"/>
              <a:ext cx="343136" cy="21602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07540" y="2211705"/>
            <a:ext cx="11455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网页爬取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03575" y="1707515"/>
            <a:ext cx="11849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网页分析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72000" y="2067560"/>
            <a:ext cx="1365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文件读写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1550" y="3075940"/>
            <a:ext cx="18973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爬虫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线程池工厂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7765" y="2860040"/>
            <a:ext cx="781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线程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13880" y="2070100"/>
            <a:ext cx="13354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数据库存入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12180" y="3219450"/>
            <a:ext cx="18586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数据持久化存储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771775" y="2571750"/>
            <a:ext cx="935990" cy="3600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627630" y="3147695"/>
            <a:ext cx="1007745" cy="1441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355465" y="2427605"/>
            <a:ext cx="504190" cy="431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851910" y="2067560"/>
            <a:ext cx="71755" cy="720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12" idx="1"/>
          </p:cNvCxnSpPr>
          <p:nvPr/>
        </p:nvCxnSpPr>
        <p:spPr>
          <a:xfrm>
            <a:off x="5255260" y="2433320"/>
            <a:ext cx="756920" cy="9690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588125" y="2499360"/>
            <a:ext cx="863600" cy="720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208405" y="4120515"/>
            <a:ext cx="381825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暂存容器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视频类别页面容器，视频页面容器，视频信息页面容器。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987675" y="3291840"/>
            <a:ext cx="847090" cy="8089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484988"/>
            <a:ext cx="6034995" cy="705445"/>
            <a:chOff x="589234" y="915566"/>
            <a:chExt cx="6215014" cy="814394"/>
          </a:xfrm>
        </p:grpSpPr>
        <p:sp>
          <p:nvSpPr>
            <p:cNvPr id="3" name="矩形 2"/>
            <p:cNvSpPr/>
            <p:nvPr/>
          </p:nvSpPr>
          <p:spPr>
            <a:xfrm>
              <a:off x="1691680" y="1203598"/>
              <a:ext cx="5112568" cy="491691"/>
            </a:xfrm>
            <a:prstGeom prst="rect">
              <a:avLst/>
            </a:prstGeom>
            <a:solidFill>
              <a:srgbClr val="E74F1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sym typeface="+mn-ea"/>
                </a:rPr>
                <a:t>前端显示界面</a:t>
              </a:r>
              <a:endPara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89234" y="915566"/>
              <a:ext cx="1409528" cy="8143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等腰三角形 4"/>
            <p:cNvSpPr/>
            <p:nvPr/>
          </p:nvSpPr>
          <p:spPr>
            <a:xfrm rot="5400000">
              <a:off x="6452661" y="1341430"/>
              <a:ext cx="343136" cy="21602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05000" y="1948815"/>
            <a:ext cx="56286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+mn-ea"/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可以设置多个不同的限制条件，发送到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服务器。爬取数据的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结果已经格式化存入数据库，服务器接收请求并分析返回数据。前台部分以图表和表格的形式显示结果。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484988"/>
            <a:ext cx="6034995" cy="705445"/>
            <a:chOff x="589234" y="915566"/>
            <a:chExt cx="6215014" cy="814394"/>
          </a:xfrm>
        </p:grpSpPr>
        <p:sp>
          <p:nvSpPr>
            <p:cNvPr id="3" name="矩形 2"/>
            <p:cNvSpPr/>
            <p:nvPr/>
          </p:nvSpPr>
          <p:spPr>
            <a:xfrm>
              <a:off x="1691680" y="1203598"/>
              <a:ext cx="5112568" cy="491691"/>
            </a:xfrm>
            <a:prstGeom prst="rect">
              <a:avLst/>
            </a:prstGeom>
            <a:solidFill>
              <a:srgbClr val="E74F1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+mn-ea"/>
                </a:rPr>
                <a:t>结论</a:t>
              </a:r>
              <a:endPara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89234" y="915566"/>
              <a:ext cx="1409528" cy="8143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等腰三角形 4"/>
            <p:cNvSpPr/>
            <p:nvPr/>
          </p:nvSpPr>
          <p:spPr>
            <a:xfrm rot="5400000">
              <a:off x="6452661" y="1341430"/>
              <a:ext cx="343136" cy="21602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79295" y="1275715"/>
            <a:ext cx="56286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这里选择中国台湾地区作为限制条件，其他未选择，显示台湾地区视频的播放量排行。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923415"/>
            <a:ext cx="6296025" cy="302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1878" y="1851670"/>
            <a:ext cx="346024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</a:rPr>
              <a:t>THANKS FOR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6042" y="2427734"/>
            <a:ext cx="3711914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E74F1D"/>
                </a:solidFill>
              </a:rPr>
              <a:t>WATCHING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484988"/>
            <a:ext cx="6034995" cy="705445"/>
            <a:chOff x="589234" y="915566"/>
            <a:chExt cx="6215014" cy="814394"/>
          </a:xfrm>
        </p:grpSpPr>
        <p:sp>
          <p:nvSpPr>
            <p:cNvPr id="3" name="矩形 2"/>
            <p:cNvSpPr/>
            <p:nvPr/>
          </p:nvSpPr>
          <p:spPr>
            <a:xfrm>
              <a:off x="1691680" y="1203598"/>
              <a:ext cx="5112568" cy="491691"/>
            </a:xfrm>
            <a:prstGeom prst="rect">
              <a:avLst/>
            </a:prstGeom>
            <a:solidFill>
              <a:srgbClr val="E74F1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sym typeface="+mn-ea"/>
                </a:rPr>
                <a:t>各成员工作量</a:t>
              </a:r>
              <a:endParaRPr lang="zh-CN" altLang="en-US" sz="2000" b="1" dirty="0" smtClean="0">
                <a:solidFill>
                  <a:schemeClr val="bg1"/>
                </a:solidFill>
                <a:sym typeface="+mn-ea"/>
              </a:endParaRPr>
            </a:p>
            <a:p>
              <a:pPr algn="ctr"/>
              <a:endPara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89234" y="915566"/>
              <a:ext cx="1409528" cy="8143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等腰三角形 4"/>
            <p:cNvSpPr/>
            <p:nvPr/>
          </p:nvSpPr>
          <p:spPr>
            <a:xfrm rot="5400000">
              <a:off x="6452661" y="1341430"/>
              <a:ext cx="343136" cy="21602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679825" y="1830705"/>
            <a:ext cx="131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余明凯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3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5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%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95065" y="2374900"/>
            <a:ext cx="137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庞华丽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35%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72205" y="2905760"/>
            <a:ext cx="1682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赖红珍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30%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484988"/>
            <a:ext cx="6034995" cy="705445"/>
            <a:chOff x="589234" y="915566"/>
            <a:chExt cx="6215014" cy="814394"/>
          </a:xfrm>
        </p:grpSpPr>
        <p:sp>
          <p:nvSpPr>
            <p:cNvPr id="3" name="矩形 2"/>
            <p:cNvSpPr/>
            <p:nvPr/>
          </p:nvSpPr>
          <p:spPr>
            <a:xfrm>
              <a:off x="1691680" y="1203598"/>
              <a:ext cx="5112568" cy="491691"/>
            </a:xfrm>
            <a:prstGeom prst="rect">
              <a:avLst/>
            </a:prstGeom>
            <a:solidFill>
              <a:srgbClr val="E74F1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sym typeface="+mn-ea"/>
                </a:rPr>
                <a:t>目的</a:t>
              </a:r>
              <a:endPara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89234" y="915566"/>
              <a:ext cx="1409528" cy="8143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等腰三角形 4"/>
            <p:cNvSpPr/>
            <p:nvPr/>
          </p:nvSpPr>
          <p:spPr>
            <a:xfrm rot="5400000">
              <a:off x="6452661" y="1341430"/>
              <a:ext cx="343136" cy="21602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47495" y="1851660"/>
            <a:ext cx="6356985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视频作为现今文化消费的一种形式，已经成为我们生活的一部分。但是时常会遇到不知道看什么的情况。本系统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可以自动采集所有其能够访问到的页面内容，以供搜索引擎做进一步处理（分检整理下载的页面），而使得用户能更快的检索到他们需要的信息。到达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能更细致的依据用户请求查找视频的目的，获取用户想要的视频。并依据不同的条件来排序视频的播放量，了解不同类别的视频在不同条件下的人气。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484988"/>
            <a:ext cx="6034995" cy="705445"/>
            <a:chOff x="589234" y="915566"/>
            <a:chExt cx="6215014" cy="814394"/>
          </a:xfrm>
        </p:grpSpPr>
        <p:sp>
          <p:nvSpPr>
            <p:cNvPr id="3" name="矩形 2"/>
            <p:cNvSpPr/>
            <p:nvPr/>
          </p:nvSpPr>
          <p:spPr>
            <a:xfrm>
              <a:off x="1691680" y="1203598"/>
              <a:ext cx="5112568" cy="491691"/>
            </a:xfrm>
            <a:prstGeom prst="rect">
              <a:avLst/>
            </a:prstGeom>
            <a:solidFill>
              <a:srgbClr val="E74F1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+mn-ea"/>
                </a:rPr>
                <a:t>特点</a:t>
              </a:r>
              <a:endPara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89234" y="915566"/>
              <a:ext cx="1409528" cy="8143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等腰三角形 4"/>
            <p:cNvSpPr/>
            <p:nvPr/>
          </p:nvSpPr>
          <p:spPr>
            <a:xfrm rot="5400000">
              <a:off x="6452661" y="1341430"/>
              <a:ext cx="343136" cy="21602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05000" y="1948815"/>
            <a:ext cx="562864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 排序视频的播放量或其他因素，排序的依据可以由用户确定。可以根据自己的喜欢筛选出受欢迎的电影、电视剧、动漫等。有助于治疗片荒癌晚期。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484988"/>
            <a:ext cx="6034995" cy="705445"/>
            <a:chOff x="589234" y="915566"/>
            <a:chExt cx="6215014" cy="814394"/>
          </a:xfrm>
        </p:grpSpPr>
        <p:sp>
          <p:nvSpPr>
            <p:cNvPr id="3" name="矩形 2"/>
            <p:cNvSpPr/>
            <p:nvPr/>
          </p:nvSpPr>
          <p:spPr>
            <a:xfrm>
              <a:off x="1691680" y="1203598"/>
              <a:ext cx="5112568" cy="491691"/>
            </a:xfrm>
            <a:prstGeom prst="rect">
              <a:avLst/>
            </a:prstGeom>
            <a:solidFill>
              <a:srgbClr val="E74F1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sym typeface="+mn-ea"/>
                </a:rPr>
                <a:t>项目主体框架：</a:t>
              </a:r>
              <a:endPara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89234" y="915566"/>
              <a:ext cx="1409528" cy="8143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等腰三角形 4"/>
            <p:cNvSpPr/>
            <p:nvPr/>
          </p:nvSpPr>
          <p:spPr>
            <a:xfrm rot="5400000">
              <a:off x="6452661" y="1341430"/>
              <a:ext cx="343136" cy="21602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780155" y="1635760"/>
            <a:ext cx="2447925" cy="7200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80155" y="3003550"/>
            <a:ext cx="2447925" cy="7200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40200" y="1779905"/>
            <a:ext cx="168529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爬虫部分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3779520" y="3147695"/>
            <a:ext cx="316547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ym typeface="+mn-ea"/>
              </a:rPr>
              <a:t>后台分析及前端展示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484988"/>
            <a:ext cx="6034995" cy="705445"/>
            <a:chOff x="589234" y="915566"/>
            <a:chExt cx="6215014" cy="814394"/>
          </a:xfrm>
        </p:grpSpPr>
        <p:sp>
          <p:nvSpPr>
            <p:cNvPr id="3" name="矩形 2"/>
            <p:cNvSpPr/>
            <p:nvPr/>
          </p:nvSpPr>
          <p:spPr>
            <a:xfrm>
              <a:off x="1691680" y="1203598"/>
              <a:ext cx="5112568" cy="491691"/>
            </a:xfrm>
            <a:prstGeom prst="rect">
              <a:avLst/>
            </a:prstGeom>
            <a:solidFill>
              <a:srgbClr val="E74F1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ym typeface="+mn-ea"/>
                </a:rPr>
                <a:t>搜索策略</a:t>
              </a:r>
              <a:endPara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89234" y="915566"/>
              <a:ext cx="1409528" cy="8143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等腰三角形 4"/>
            <p:cNvSpPr/>
            <p:nvPr/>
          </p:nvSpPr>
          <p:spPr>
            <a:xfrm rot="5400000">
              <a:off x="6452661" y="1341430"/>
              <a:ext cx="343136" cy="21602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05000" y="1948815"/>
            <a:ext cx="562864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本系统采用的方法是将广度优先搜索与网页过滤技术结合使用，先用广度优先策略抓取网页，再将其中无关的网页过滤掉。其缺点在于，随着抓取网页的增多，大量的无关网页将被下载并过滤，算法的效率将变低。但是优点是覆盖尽可能多的网页，以便满足不同用户的不同需求。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484988"/>
            <a:ext cx="6034995" cy="705445"/>
            <a:chOff x="589234" y="915566"/>
            <a:chExt cx="6215014" cy="814394"/>
          </a:xfrm>
        </p:grpSpPr>
        <p:sp>
          <p:nvSpPr>
            <p:cNvPr id="3" name="矩形 2"/>
            <p:cNvSpPr/>
            <p:nvPr/>
          </p:nvSpPr>
          <p:spPr>
            <a:xfrm>
              <a:off x="1691680" y="1203598"/>
              <a:ext cx="5112568" cy="491691"/>
            </a:xfrm>
            <a:prstGeom prst="rect">
              <a:avLst/>
            </a:prstGeom>
            <a:solidFill>
              <a:srgbClr val="E74F1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sym typeface="+mn-ea"/>
                </a:rPr>
                <a:t>爬虫简介</a:t>
              </a:r>
              <a:endPara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89234" y="915566"/>
              <a:ext cx="1409528" cy="8143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等腰三角形 4"/>
            <p:cNvSpPr/>
            <p:nvPr/>
          </p:nvSpPr>
          <p:spPr>
            <a:xfrm rot="5400000">
              <a:off x="6452661" y="1341430"/>
              <a:ext cx="343136" cy="21602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05000" y="1948815"/>
            <a:ext cx="562864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kern="100" dirty="0" smtClean="0">
                <a:solidFill>
                  <a:schemeClr val="bg1"/>
                </a:solidFill>
                <a:cs typeface="黑体" pitchFamily="49" charset="-122"/>
                <a:sym typeface="+mn-ea"/>
              </a:rPr>
              <a:t>         </a:t>
            </a:r>
            <a:r>
              <a:rPr lang="zh-CN" altLang="en-US" kern="100" dirty="0" smtClean="0">
                <a:solidFill>
                  <a:schemeClr val="bg1"/>
                </a:solidFill>
                <a:cs typeface="黑体" pitchFamily="49" charset="-122"/>
                <a:sym typeface="+mn-ea"/>
              </a:rPr>
              <a:t>爬取</a:t>
            </a:r>
            <a:r>
              <a:rPr lang="en-US" altLang="zh-CN" kern="100" dirty="0" err="1" smtClean="0">
                <a:solidFill>
                  <a:schemeClr val="bg1"/>
                </a:solidFill>
                <a:cs typeface="黑体" pitchFamily="49" charset="-122"/>
                <a:sym typeface="+mn-ea"/>
              </a:rPr>
              <a:t>youku</a:t>
            </a:r>
            <a:r>
              <a:rPr lang="zh-CN" altLang="zh-CN" kern="100" dirty="0" smtClean="0">
                <a:solidFill>
                  <a:schemeClr val="bg1"/>
                </a:solidFill>
                <a:cs typeface="黑体" pitchFamily="49" charset="-122"/>
                <a:sym typeface="+mn-ea"/>
              </a:rPr>
              <a:t>视频的</a:t>
            </a:r>
            <a:r>
              <a:rPr lang="zh-CN" altLang="en-US" kern="100" dirty="0" smtClean="0">
                <a:solidFill>
                  <a:schemeClr val="bg1"/>
                </a:solidFill>
                <a:cs typeface="黑体" pitchFamily="49" charset="-122"/>
                <a:sym typeface="+mn-ea"/>
              </a:rPr>
              <a:t>电影、电视剧、动漫等等的基本信息。包括</a:t>
            </a:r>
            <a:r>
              <a:rPr lang="zh-CN" altLang="zh-CN" kern="100" dirty="0" smtClean="0">
                <a:solidFill>
                  <a:schemeClr val="bg1"/>
                </a:solidFill>
                <a:cs typeface="黑体" pitchFamily="49" charset="-122"/>
                <a:sym typeface="+mn-ea"/>
              </a:rPr>
              <a:t>类别、</a:t>
            </a:r>
            <a:r>
              <a:rPr lang="zh-CN" altLang="en-US" kern="100" dirty="0" smtClean="0">
                <a:solidFill>
                  <a:schemeClr val="bg1"/>
                </a:solidFill>
                <a:cs typeface="黑体" pitchFamily="49" charset="-122"/>
                <a:sym typeface="+mn-ea"/>
              </a:rPr>
              <a:t>视频名称、主要</a:t>
            </a:r>
            <a:r>
              <a:rPr lang="zh-CN" altLang="zh-CN" kern="100" dirty="0" smtClean="0">
                <a:solidFill>
                  <a:schemeClr val="bg1"/>
                </a:solidFill>
                <a:cs typeface="黑体" pitchFamily="49" charset="-122"/>
                <a:sym typeface="+mn-ea"/>
              </a:rPr>
              <a:t>演员、导演、评分</a:t>
            </a:r>
            <a:r>
              <a:rPr lang="zh-CN" altLang="en-US" kern="100" dirty="0" smtClean="0">
                <a:solidFill>
                  <a:schemeClr val="bg1"/>
                </a:solidFill>
                <a:cs typeface="黑体" pitchFamily="49" charset="-122"/>
                <a:sym typeface="+mn-ea"/>
              </a:rPr>
              <a:t>、好评、持续时间、地区、评论数、上映日期</a:t>
            </a:r>
            <a:r>
              <a:rPr lang="zh-CN" altLang="zh-CN" kern="100" dirty="0" smtClean="0">
                <a:solidFill>
                  <a:schemeClr val="bg1"/>
                </a:solidFill>
                <a:cs typeface="黑体" pitchFamily="49" charset="-122"/>
                <a:sym typeface="+mn-ea"/>
              </a:rPr>
              <a:t>等</a:t>
            </a:r>
            <a:r>
              <a:rPr lang="zh-CN" altLang="en-US" kern="100" dirty="0" smtClean="0">
                <a:solidFill>
                  <a:schemeClr val="bg1"/>
                </a:solidFill>
                <a:cs typeface="黑体" pitchFamily="49" charset="-122"/>
                <a:sym typeface="+mn-ea"/>
              </a:rPr>
              <a:t>信息。并将信息格式化后存入数据库。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484988"/>
            <a:ext cx="6034995" cy="705445"/>
            <a:chOff x="589234" y="915566"/>
            <a:chExt cx="6215014" cy="814394"/>
          </a:xfrm>
        </p:grpSpPr>
        <p:sp>
          <p:nvSpPr>
            <p:cNvPr id="3" name="矩形 2"/>
            <p:cNvSpPr/>
            <p:nvPr/>
          </p:nvSpPr>
          <p:spPr>
            <a:xfrm>
              <a:off x="1691680" y="1203598"/>
              <a:ext cx="5112568" cy="491691"/>
            </a:xfrm>
            <a:prstGeom prst="rect">
              <a:avLst/>
            </a:prstGeom>
            <a:solidFill>
              <a:srgbClr val="E74F1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+mn-ea"/>
                </a:rPr>
                <a:t>爬虫</a:t>
              </a:r>
              <a:r>
                <a:rPr lang="zh-CN" altLang="en-US" sz="2000" b="1" dirty="0" smtClean="0">
                  <a:solidFill>
                    <a:schemeClr val="bg1"/>
                  </a:solidFill>
                  <a:sym typeface="+mn-ea"/>
                </a:rPr>
                <a:t>框架使用到技术</a:t>
              </a:r>
              <a:endPara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89234" y="915566"/>
              <a:ext cx="1409528" cy="8143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等腰三角形 4"/>
            <p:cNvSpPr/>
            <p:nvPr/>
          </p:nvSpPr>
          <p:spPr>
            <a:xfrm rot="5400000">
              <a:off x="6452661" y="1341430"/>
              <a:ext cx="343136" cy="21602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707765" y="1420495"/>
            <a:ext cx="2447925" cy="7200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09035" y="2573020"/>
            <a:ext cx="2507615" cy="7200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53815" y="1564640"/>
            <a:ext cx="2235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err="1" smtClean="0">
                <a:solidFill>
                  <a:schemeClr val="bg1"/>
                </a:solidFill>
                <a:sym typeface="+mn-ea"/>
              </a:rPr>
              <a:t>Htmlunit</a:t>
            </a: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页面加载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3707130" y="2715895"/>
            <a:ext cx="2811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dirty="0" err="1" smtClean="0">
                <a:solidFill>
                  <a:schemeClr val="bg1"/>
                </a:solidFill>
                <a:sym typeface="+mn-ea"/>
              </a:rPr>
              <a:t>Jsoup</a:t>
            </a: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用于网页的解析</a:t>
            </a:r>
            <a:endParaRPr lang="zh-CN" altLang="en-US" sz="200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07765" y="3723640"/>
            <a:ext cx="2447925" cy="7200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66210" y="3915410"/>
            <a:ext cx="198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以及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node.js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484988"/>
            <a:ext cx="6034995" cy="705445"/>
            <a:chOff x="589234" y="915566"/>
            <a:chExt cx="6215014" cy="814394"/>
          </a:xfrm>
        </p:grpSpPr>
        <p:sp>
          <p:nvSpPr>
            <p:cNvPr id="3" name="矩形 2"/>
            <p:cNvSpPr/>
            <p:nvPr/>
          </p:nvSpPr>
          <p:spPr>
            <a:xfrm>
              <a:off x="1691680" y="1203598"/>
              <a:ext cx="5112568" cy="491691"/>
            </a:xfrm>
            <a:prstGeom prst="rect">
              <a:avLst/>
            </a:prstGeom>
            <a:solidFill>
              <a:srgbClr val="E74F1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  <a:sym typeface="+mn-ea"/>
                </a:rPr>
                <a:t>Htmlunit</a:t>
              </a:r>
              <a:r>
                <a:rPr lang="zh-CN" altLang="en-US" sz="2000" dirty="0" smtClean="0">
                  <a:solidFill>
                    <a:schemeClr val="bg1"/>
                  </a:solidFill>
                  <a:sym typeface="+mn-ea"/>
                </a:rPr>
                <a:t>页面加载</a:t>
              </a:r>
              <a:endParaRPr lang="en-US" altLang="zh-CN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89234" y="915566"/>
              <a:ext cx="1409528" cy="8143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等腰三角形 4"/>
            <p:cNvSpPr/>
            <p:nvPr/>
          </p:nvSpPr>
          <p:spPr>
            <a:xfrm rot="5400000">
              <a:off x="6452661" y="1341430"/>
              <a:ext cx="343136" cy="21602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691640" y="1563370"/>
            <a:ext cx="6367145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      </a:t>
            </a:r>
            <a:r>
              <a:rPr lang="zh-CN" altLang="en-US">
                <a:solidFill>
                  <a:schemeClr val="bg1"/>
                </a:solidFill>
              </a:rPr>
              <a:t>htmlunit 是一款开源的java 页面分析工具，读取页面后，可以有效的使用htmlunit分析页面上的内容。项目可以模拟浏览器运行，被誉为java浏览器的开源实现。这个没有界面的浏览器，运行速度也是非常迅速的。采用的是Rhinojs引擎。模拟js运行。在小型爬虫项目中，这种框架十分常用，可以有效的分析出 dom的标签，并且有效的运行页面上的js以便得到一些需要执行JS才能得到的值。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Kingsoft Office WPP</Application>
  <PresentationFormat>全屏显示(16:9)</PresentationFormat>
  <Paragraphs>89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房管局办公室</dc:creator>
  <cp:lastModifiedBy>Administrator</cp:lastModifiedBy>
  <cp:revision>29</cp:revision>
  <dcterms:created xsi:type="dcterms:W3CDTF">2014-02-20T07:31:00Z</dcterms:created>
  <dcterms:modified xsi:type="dcterms:W3CDTF">2016-01-06T08:22:18Z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