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embeddedFontLst>
    <p:embeddedFont>
      <p:font typeface="Arim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5" roundtripDataSignature="AMtx7miLN+CiacO73Te1Gbd/ut7QoFx6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337B9F-A1DD-4B1C-9967-523C7F9861BC}">
  <a:tblStyle styleId="{2C337B9F-A1DD-4B1C-9967-523C7F9861BC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fill>
          <a:solidFill>
            <a:srgbClr val="D4E2CE"/>
          </a:solidFill>
        </a:fill>
      </a:tcStyle>
    </a:band1H>
    <a:band2H>
      <a:tcTxStyle/>
    </a:band2H>
    <a:band1V>
      <a:tcTxStyle/>
      <a:tcStyle>
        <a:fill>
          <a:solidFill>
            <a:srgbClr val="D4E2CE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6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6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6"/>
          </a:solidFill>
        </a:fill>
      </a:tcStyle>
    </a:firstRow>
    <a:neCell>
      <a:tcTxStyle/>
    </a:neCell>
    <a:nwCell>
      <a:tcTxStyle/>
    </a:nwCell>
  </a:tblStyle>
  <a:tblStyle styleId="{4D049106-0882-42BE-8AC0-4B80E8C02B6F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rimo-bold.fntdata"/><Relationship Id="rId61" Type="http://schemas.openxmlformats.org/officeDocument/2006/relationships/font" Target="fonts/Arimo-regular.fntdata"/><Relationship Id="rId20" Type="http://schemas.openxmlformats.org/officeDocument/2006/relationships/slide" Target="slides/slide15.xml"/><Relationship Id="rId64" Type="http://schemas.openxmlformats.org/officeDocument/2006/relationships/font" Target="fonts/Arimo-boldItalic.fntdata"/><Relationship Id="rId63" Type="http://schemas.openxmlformats.org/officeDocument/2006/relationships/font" Target="fonts/Arim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5" name="Google Shape;36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6" name="Google Shape;37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2" name="Google Shape;40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5" name="Google Shape;41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9" name="Google Shape;42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0" name="Google Shape;44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2" name="Google Shape;46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4" name="Google Shape;47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6" name="Google Shape;48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9" name="Google Shape;49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0" name="Google Shape;51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2" name="Google Shape;52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8" name="Google Shape;54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1" name="Google Shape;56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5" name="Google Shape;57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9" name="Google Shape;589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6" name="Google Shape;60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0" name="Google Shape;62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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</a:t>
            </a:r>
            <a:endParaRPr/>
          </a:p>
        </p:txBody>
      </p:sp>
      <p:sp>
        <p:nvSpPr>
          <p:cNvPr id="621" name="Google Shape;621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5" name="Google Shape;63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9" name="Google Shape;64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2" name="Google Shape;67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8" name="Google Shape;688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9" name="Google Shape;70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3" name="Google Shape;72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6" name="Google Shape;746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2" name="Google Shape;76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5" name="Google Shape;775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4" name="Google Shape;814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github.com/" TargetMode="External"/><Relationship Id="rId4" Type="http://schemas.openxmlformats.org/officeDocument/2006/relationships/hyperlink" Target="https://about.gitlab.com/" TargetMode="External"/><Relationship Id="rId5" Type="http://schemas.openxmlformats.org/officeDocument/2006/relationships/hyperlink" Target="http://bitbucket.org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github.com/" TargetMode="External"/><Relationship Id="rId4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Relationship Id="rId4" Type="http://schemas.openxmlformats.org/officeDocument/2006/relationships/hyperlink" Target="https://github.blog/2020-12-15-token-authentication-requirements-for-git-operations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3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Relationship Id="rId4" Type="http://schemas.openxmlformats.org/officeDocument/2006/relationships/hyperlink" Target="https://github.blog/2020-12-15-token-authentication-requirements-for-git-operations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2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github.blog/2020-12-15-token-authentication-requirements-for-git-operations/" TargetMode="External"/><Relationship Id="rId4" Type="http://schemas.openxmlformats.org/officeDocument/2006/relationships/image" Target="../media/image3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git-scm.com/book/ko/v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Git  &amp; GitHub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12455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윤    민   영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0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08113"/>
            <a:ext cx="55435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6789738" y="1546225"/>
            <a:ext cx="4970462" cy="1754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여기는 기본설정한다.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깃의 기본 에디터를 설정한다. 주로 사용하는 Visual Studio Code나 Notepad와 같은 에디터를 선택하면 된다.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98" name="Google Shape;198;p11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11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366838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209" name="Google Shape;209;p12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0" name="Google Shape;210;p12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11" name="Google Shape;21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1408113"/>
            <a:ext cx="55435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6297613" y="1536700"/>
            <a:ext cx="50561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Git커맨드의 설정을 하는 부분이다.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221" name="Google Shape;221;p13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13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23" name="Google Shape;22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3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08113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232" name="Google Shape;232;p14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14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34" name="Google Shape;23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14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6" name="Google Shape;23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366838"/>
            <a:ext cx="55435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 txBox="1"/>
          <p:nvPr/>
        </p:nvSpPr>
        <p:spPr>
          <a:xfrm>
            <a:off x="6381750" y="1408113"/>
            <a:ext cx="52578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the OpenSSH : OpenSSH 라이브러리를 사용, 인증서는 ca-bundle.crt파일을 사용하여 유효성 검사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the native Windows Secure Channel library : Window 인증서 저장소를 사용, 인증서의 휴효성 검사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244" name="Google Shape;244;p15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15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46" name="Google Shape;2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8" name="Google Shape;24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366838"/>
            <a:ext cx="55435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5"/>
          <p:cNvSpPr txBox="1"/>
          <p:nvPr/>
        </p:nvSpPr>
        <p:spPr>
          <a:xfrm>
            <a:off x="6467475" y="1546225"/>
            <a:ext cx="4749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Checkout, Commit할때의 텍스트라인 엔딩을 선택한다.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256" name="Google Shape;256;p16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16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58" name="Google Shape;25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16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1352550"/>
            <a:ext cx="55435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6"/>
          <p:cNvSpPr txBox="1"/>
          <p:nvPr/>
        </p:nvSpPr>
        <p:spPr>
          <a:xfrm>
            <a:off x="6269038" y="1443038"/>
            <a:ext cx="527843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Bash 터미널의 형식을 선택한다.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268" name="Google Shape;268;p17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9" name="Google Shape;269;p17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70" name="Google Shape;27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1344613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279" name="Google Shape;279;p18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18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81" name="Google Shape;28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366838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290" name="Google Shape;290;p19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9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292" name="Google Shape;29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4" name="Google Shape;2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08113"/>
            <a:ext cx="55435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9"/>
          <p:cNvSpPr txBox="1"/>
          <p:nvPr/>
        </p:nvSpPr>
        <p:spPr>
          <a:xfrm>
            <a:off x="6334125" y="1517650"/>
            <a:ext cx="554355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Enable file system caching: 성능향상을 위해 파일시스템 데이터를 메모리에 캐시한다.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Enable symbolic links : symbolic links 활성화한다.(기존 저장소는 영향을 받지 않는다.)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 &amp; GitHub?</a:t>
            </a:r>
            <a:endParaRPr sz="2000"/>
          </a:p>
        </p:txBody>
      </p:sp>
      <p:cxnSp>
        <p:nvCxnSpPr>
          <p:cNvPr id="96" name="Google Shape;96;p2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2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Git &amp; GitHub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82585" y="1124335"/>
            <a:ext cx="8990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Git(깃)은 버전 관리 시스템과 협업이 목적이다.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GitHub(깃허브)는 Git으로 관리하는 프로젝트를 저장하는 클라우드 서버 서비스이다.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Google Shape;100;p2"/>
          <p:cNvGraphicFramePr/>
          <p:nvPr/>
        </p:nvGraphicFramePr>
        <p:xfrm>
          <a:off x="465183" y="1886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{2C337B9F-A1DD-4B1C-9967-523C7F9861BC}</a:tableStyleId>
              </a:tblPr>
              <a:tblGrid>
                <a:gridCol w="2877275"/>
                <a:gridCol w="4684150"/>
                <a:gridCol w="3477425"/>
              </a:tblGrid>
              <a:tr h="507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Git 호스팅 사이트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특징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 정책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00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sng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GitHub.com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1억 명 이상. 세계 최대 규모의 Git 호스팅 사이트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공개 저장소 생성 무료, 비공개 저 장소는 작업자 3인 이하인 경우에 무료. 설치형 버전인 Enterprise를 월 21달러에 사용할 수 있다.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00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sng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GitLab.com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GitHub에 뒤지지 않는다. NASA, Sony 등 10만 개 이상의 조직에서 사용하고 있다. GitLab 프로젝트 자체가 오픈 소스여서 직접 서비스 발전에 기여할 수 있다.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공개 저장소 및 비공개 저장소 생성 무료. 소스 코드 빌드에 유용한 도구 지원 성능에 따라 월 19~99 달러 부담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00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sng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BitBucket.org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1000만 명. 이슈 관리 시스템 인 지라(Jira)를 만든 Atlassian이 모기업이어서 지라와 연동이 쉽다.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ko-KR" sz="1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5명 이하 팀이면 공개 저장소 및 비공개 저장소 생성 무료. 그 이상이면 월 3~6달러 부담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" name="Google Shape;101;p2"/>
          <p:cNvSpPr txBox="1"/>
          <p:nvPr/>
        </p:nvSpPr>
        <p:spPr>
          <a:xfrm>
            <a:off x="7942217" y="6080488"/>
            <a:ext cx="21755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&lt;출처:한빛미디어&gt;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302" name="Google Shape;302;p20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20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304" name="Google Shape;30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6" name="Google Shape;3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366838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313" name="Google Shape;313;p21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21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315" name="Google Shape;31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21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7" name="Google Shape;31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825" y="1366838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2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 Bash 실행</a:t>
            </a:r>
            <a:endParaRPr/>
          </a:p>
        </p:txBody>
      </p:sp>
      <p:cxnSp>
        <p:nvCxnSpPr>
          <p:cNvPr id="324" name="Google Shape;324;p22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22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27" name="Google Shape;327;p22"/>
          <p:cNvGrpSpPr/>
          <p:nvPr/>
        </p:nvGrpSpPr>
        <p:grpSpPr>
          <a:xfrm>
            <a:off x="733425" y="1571625"/>
            <a:ext cx="4124325" cy="3933825"/>
            <a:chOff x="790575" y="1058863"/>
            <a:chExt cx="4124325" cy="3933825"/>
          </a:xfrm>
        </p:grpSpPr>
        <p:pic>
          <p:nvPicPr>
            <p:cNvPr id="328" name="Google Shape;328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0575" y="1058863"/>
              <a:ext cx="4124325" cy="3933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22"/>
            <p:cNvSpPr/>
            <p:nvPr/>
          </p:nvSpPr>
          <p:spPr>
            <a:xfrm>
              <a:off x="4157663" y="4514851"/>
              <a:ext cx="311150" cy="38735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790575" y="1655763"/>
              <a:ext cx="3602038" cy="38735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4222750" y="4129088"/>
              <a:ext cx="339725" cy="385763"/>
            </a:xfrm>
            <a:prstGeom prst="ellipse">
              <a:avLst/>
            </a:prstGeom>
            <a:solidFill>
              <a:srgbClr val="FEE599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2514600" y="1552576"/>
              <a:ext cx="338138" cy="385762"/>
            </a:xfrm>
            <a:prstGeom prst="ellipse">
              <a:avLst/>
            </a:prstGeom>
            <a:solidFill>
              <a:srgbClr val="FEE599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3" name="Google Shape;333;p22"/>
          <p:cNvSpPr txBox="1"/>
          <p:nvPr/>
        </p:nvSpPr>
        <p:spPr>
          <a:xfrm>
            <a:off x="5870575" y="2622550"/>
            <a:ext cx="159543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Bash 선택</a:t>
            </a:r>
            <a:endParaRPr/>
          </a:p>
        </p:txBody>
      </p:sp>
      <p:sp>
        <p:nvSpPr>
          <p:cNvPr id="334" name="Google Shape;334;p22"/>
          <p:cNvSpPr txBox="1"/>
          <p:nvPr/>
        </p:nvSpPr>
        <p:spPr>
          <a:xfrm>
            <a:off x="5599113" y="1831975"/>
            <a:ext cx="28527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View &gt; Terminal (Ctrl + `)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658813" y="979488"/>
            <a:ext cx="448151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Terminal 선택 : View &gt; Terminal (Ctrl + `)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현재 디렉토리 살펴보기</a:t>
            </a:r>
            <a:endParaRPr/>
          </a:p>
        </p:txBody>
      </p:sp>
      <p:cxnSp>
        <p:nvCxnSpPr>
          <p:cNvPr id="342" name="Google Shape;342;p23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23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23"/>
          <p:cNvSpPr txBox="1"/>
          <p:nvPr/>
        </p:nvSpPr>
        <p:spPr>
          <a:xfrm>
            <a:off x="547460" y="2318594"/>
            <a:ext cx="661098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위치의 경로가 나타냄 pwd(Print Working Directory 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23"/>
          <p:cNvSpPr txBox="1"/>
          <p:nvPr/>
        </p:nvSpPr>
        <p:spPr>
          <a:xfrm>
            <a:off x="547460" y="3776120"/>
            <a:ext cx="698139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디렉토리에  어떤 파일이나 디렉토리가 있는지 확인 ls(list) 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 뒤에 슬래시(/)가 붙어 있는 것은 디렉터리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7" name="Google Shape;347;p23"/>
          <p:cNvGraphicFramePr/>
          <p:nvPr/>
        </p:nvGraphicFramePr>
        <p:xfrm>
          <a:off x="643255" y="2733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pwd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23"/>
          <p:cNvGraphicFramePr/>
          <p:nvPr/>
        </p:nvGraphicFramePr>
        <p:xfrm>
          <a:off x="643255" y="44865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ls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23"/>
          <p:cNvSpPr txBox="1"/>
          <p:nvPr/>
        </p:nvSpPr>
        <p:spPr>
          <a:xfrm>
            <a:off x="547460" y="1004602"/>
            <a:ext cx="8936174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bash를 실행한 후 커서 윗줄을 보면 맨 끝에 물결 표시(~)가 있음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위치가 홈 디렉터리(home directory)라는 의미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현재 디렉토리 살펴보기</a:t>
            </a:r>
            <a:endParaRPr/>
          </a:p>
        </p:txBody>
      </p:sp>
      <p:cxnSp>
        <p:nvCxnSpPr>
          <p:cNvPr id="356" name="Google Shape;356;p24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7" name="Google Shape;357;p24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4"/>
          <p:cNvSpPr txBox="1"/>
          <p:nvPr/>
        </p:nvSpPr>
        <p:spPr>
          <a:xfrm>
            <a:off x="547460" y="2112782"/>
            <a:ext cx="9480480" cy="1474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 명령 옵션 모음</a:t>
            </a:r>
            <a:endParaRPr b="0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ls 명령을 사용할 때 옵션을 추가하면 파일과 디렉터리를 다양한 형식으로 표시할 수 있음</a:t>
            </a:r>
            <a:endParaRPr/>
          </a:p>
          <a:p>
            <a:pPr indent="-1143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ls 명령 다음에 붙임표(-)을 붙이고 옵션을 나타내는 문자를 작성</a:t>
            </a:r>
            <a:endParaRPr/>
          </a:p>
          <a:p>
            <a:pPr indent="-1143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이때 -al처럼 옵션을 2개 이상 사용할 수 있음</a:t>
            </a:r>
            <a:endParaRPr/>
          </a:p>
        </p:txBody>
      </p:sp>
      <p:graphicFrame>
        <p:nvGraphicFramePr>
          <p:cNvPr id="360" name="Google Shape;360;p24"/>
          <p:cNvGraphicFramePr/>
          <p:nvPr/>
        </p:nvGraphicFramePr>
        <p:xfrm>
          <a:off x="643255" y="1392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 ls -l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24"/>
          <p:cNvSpPr txBox="1"/>
          <p:nvPr/>
        </p:nvSpPr>
        <p:spPr>
          <a:xfrm>
            <a:off x="547460" y="1004602"/>
            <a:ext cx="8936174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ls 명령 뒤에 –l 옵션을 붙이면 파일이나 디렉터리의 상세 정보까지 표시할 수 있음</a:t>
            </a:r>
            <a:endParaRPr/>
          </a:p>
        </p:txBody>
      </p:sp>
      <p:graphicFrame>
        <p:nvGraphicFramePr>
          <p:cNvPr id="362" name="Google Shape;362;p24"/>
          <p:cNvGraphicFramePr/>
          <p:nvPr/>
        </p:nvGraphicFramePr>
        <p:xfrm>
          <a:off x="687388" y="37937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{2C337B9F-A1DD-4B1C-9967-523C7F9861BC}</a:tableStyleId>
              </a:tblPr>
              <a:tblGrid>
                <a:gridCol w="1667725"/>
                <a:gridCol w="9445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옵션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-a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숨긴 파일이나 디렉토리도 함께 표시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-l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파일이나 디렉토리의 상세 정보를 함께 표시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-r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파일의 정렬순서를 거꾸로 표시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-t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파일 작성 시간순으로 (내림차순) 표시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터미널 창 지우기</a:t>
            </a:r>
            <a:endParaRPr/>
          </a:p>
        </p:txBody>
      </p:sp>
      <p:cxnSp>
        <p:nvCxnSpPr>
          <p:cNvPr id="369" name="Google Shape;369;p25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0" name="Google Shape;370;p25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2" name="Google Shape;372;p25"/>
          <p:cNvGraphicFramePr/>
          <p:nvPr/>
        </p:nvGraphicFramePr>
        <p:xfrm>
          <a:off x="643255" y="1731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 clear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25"/>
          <p:cNvSpPr txBox="1"/>
          <p:nvPr/>
        </p:nvSpPr>
        <p:spPr>
          <a:xfrm>
            <a:off x="547459" y="1004602"/>
            <a:ext cx="11261363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터미널에서 여러 소스를 입력하다 보면 화면이 가득 차서 결과를 쉽게 확인하기 어려울 때가 있음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이럴 때 clear 명령을 사용하면 터미널 화면을 깨끗하게 비울 수 있음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6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터미널 창에서 디렉토리 이동하기</a:t>
            </a:r>
            <a:endParaRPr/>
          </a:p>
        </p:txBody>
      </p:sp>
      <p:cxnSp>
        <p:nvCxnSpPr>
          <p:cNvPr id="380" name="Google Shape;380;p26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p26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547460" y="2510184"/>
            <a:ext cx="111568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하위 디렉터리로 이동할 때는 cd 명령 다음에 이동할 하위 디렉터리 이름을 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547460" y="3767416"/>
            <a:ext cx="111568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디렉터리로 돌아가려면 다음과 같이 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5" name="Google Shape;385;p26"/>
          <p:cNvGraphicFramePr/>
          <p:nvPr/>
        </p:nvGraphicFramePr>
        <p:xfrm>
          <a:off x="643255" y="29248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cd 하위디렉토리명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6" name="Google Shape;386;p26"/>
          <p:cNvGraphicFramePr/>
          <p:nvPr/>
        </p:nvGraphicFramePr>
        <p:xfrm>
          <a:off x="643255" y="41469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cd ~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387" name="Google Shape;387;p26"/>
          <p:cNvSpPr txBox="1"/>
          <p:nvPr/>
        </p:nvSpPr>
        <p:spPr>
          <a:xfrm>
            <a:off x="547460" y="1004602"/>
            <a:ext cx="1115686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터미널 창에서 디렉터리 사이를 이동할 때는 ‘cd’라는 명령을 사용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위치에서 상위 디렉터리로 이동하려면 다음과 같이 cd 명령 다음에 한 칸 띄고 마침표 2개를 입력</a:t>
            </a:r>
            <a:endParaRPr/>
          </a:p>
        </p:txBody>
      </p:sp>
      <p:graphicFrame>
        <p:nvGraphicFramePr>
          <p:cNvPr id="388" name="Google Shape;388;p26"/>
          <p:cNvGraphicFramePr/>
          <p:nvPr/>
        </p:nvGraphicFramePr>
        <p:xfrm>
          <a:off x="643255" y="15955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cd ..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터미널 창에서 디렉토리 이동하기</a:t>
            </a:r>
            <a:endParaRPr/>
          </a:p>
        </p:txBody>
      </p:sp>
      <p:cxnSp>
        <p:nvCxnSpPr>
          <p:cNvPr id="395" name="Google Shape;395;p27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6" name="Google Shape;396;p27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547460" y="1004602"/>
            <a:ext cx="11156860" cy="71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리눅스에서 디렉터리를 나타내는 기호</a:t>
            </a:r>
            <a:endParaRPr b="0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리눅스에서는 현재 위치나 파일 경로를 나타낼 때 몇 가지 약속된 기호를 사용</a:t>
            </a:r>
            <a:endParaRPr/>
          </a:p>
        </p:txBody>
      </p:sp>
      <p:graphicFrame>
        <p:nvGraphicFramePr>
          <p:cNvPr id="399" name="Google Shape;399;p27"/>
          <p:cNvGraphicFramePr/>
          <p:nvPr/>
        </p:nvGraphicFramePr>
        <p:xfrm>
          <a:off x="682163" y="18604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{2C337B9F-A1DD-4B1C-9967-523C7F9861BC}</a:tableStyleId>
              </a:tblPr>
              <a:tblGrid>
                <a:gridCol w="1155350"/>
                <a:gridCol w="9727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기호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현재 접속 중인 사용자 디렉토리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현재 사용자가 작업 중인 디렉토리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현재 디렉토리의 상위 디렉토리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-1" y="0"/>
            <a:ext cx="5164183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sz="2000"/>
              <a:t>터미널 창에서 디렉토리 만들기 및 삭제하기</a:t>
            </a:r>
            <a:endParaRPr/>
          </a:p>
        </p:txBody>
      </p:sp>
      <p:cxnSp>
        <p:nvCxnSpPr>
          <p:cNvPr id="406" name="Google Shape;406;p28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7" name="Google Shape;407;p28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p28"/>
          <p:cNvSpPr txBox="1"/>
          <p:nvPr/>
        </p:nvSpPr>
        <p:spPr>
          <a:xfrm>
            <a:off x="547460" y="2510184"/>
            <a:ext cx="11156860" cy="1096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디렉터리를 삭제할 때는 ‘rm’이라는 명령을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이때 -r 옵션을 붙이면 디렉터리 안에 있는 하위 디렉터리와 파일을 함께 삭제할 수 있음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0" name="Google Shape;410;p28"/>
          <p:cNvGraphicFramePr/>
          <p:nvPr/>
        </p:nvGraphicFramePr>
        <p:xfrm>
          <a:off x="643255" y="32209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rm –r color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411" name="Google Shape;411;p28"/>
          <p:cNvSpPr txBox="1"/>
          <p:nvPr/>
        </p:nvSpPr>
        <p:spPr>
          <a:xfrm>
            <a:off x="547460" y="1126528"/>
            <a:ext cx="111568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터미널 창에서 현재 디렉터리 안에 하위 디렉터리를 만들 때는 ‘mkdir’이라는 명령을 사용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2" name="Google Shape;412;p28"/>
          <p:cNvGraphicFramePr/>
          <p:nvPr/>
        </p:nvGraphicFramePr>
        <p:xfrm>
          <a:off x="643255" y="15084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mkdir color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/>
          <p:nvPr>
            <p:ph type="title"/>
          </p:nvPr>
        </p:nvSpPr>
        <p:spPr>
          <a:xfrm>
            <a:off x="-1" y="0"/>
            <a:ext cx="5164183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vi편집기에서 텍스트 문서 만들기</a:t>
            </a:r>
            <a:endParaRPr/>
          </a:p>
        </p:txBody>
      </p:sp>
      <p:cxnSp>
        <p:nvCxnSpPr>
          <p:cNvPr id="419" name="Google Shape;419;p29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0" name="Google Shape;420;p29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29"/>
          <p:cNvSpPr txBox="1"/>
          <p:nvPr/>
        </p:nvSpPr>
        <p:spPr>
          <a:xfrm>
            <a:off x="547460" y="1213618"/>
            <a:ext cx="11156860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디렉터리에 red.txt 파일을 만들기 위해 다음과 같이 vi 명령을 입력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3" name="Google Shape;423;p29"/>
          <p:cNvGraphicFramePr/>
          <p:nvPr/>
        </p:nvGraphicFramePr>
        <p:xfrm>
          <a:off x="643255" y="170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vi red.txt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424" name="Google Shape;424;p29"/>
          <p:cNvSpPr txBox="1"/>
          <p:nvPr/>
        </p:nvSpPr>
        <p:spPr>
          <a:xfrm>
            <a:off x="699860" y="2637471"/>
            <a:ext cx="11156860" cy="840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 만든 파일에 아무 내용이나 입력해 보면 제대로 입력되지 않음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vi에는 문서를 작성하는 ‘입력 모드’와 문서를 저장하는 ‘ex 모드’가 있음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vi은 처음에 ‘ex모드’로 열리므로 어떤 키를 눌러도 반응이 없는 것</a:t>
            </a:r>
            <a:endParaRPr/>
          </a:p>
        </p:txBody>
      </p:sp>
      <p:graphicFrame>
        <p:nvGraphicFramePr>
          <p:cNvPr id="425" name="Google Shape;425;p29"/>
          <p:cNvGraphicFramePr/>
          <p:nvPr/>
        </p:nvGraphicFramePr>
        <p:xfrm>
          <a:off x="795655" y="34983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vi red.txt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pic>
        <p:nvPicPr>
          <p:cNvPr descr="https://lh7-us.googleusercontent.com/NyxNg6wh1Vn9daLpbG5DeD6Hr8ocfXR9lb4H7PqcZ_7UD8OxukJesX3DkpOml6LY3ROUrAbEjrmj4NQZ1SsGHJm40KIwiCBPY12J0OawMefoZbTjWUGMd4Nh4stYiIzXlPp67eUmIj74NIwjOZgq5Q=s2048" id="426" name="Google Shape;4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702" y="4097459"/>
            <a:ext cx="650557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Git설치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1301750"/>
            <a:ext cx="11112500" cy="505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0"/>
          <p:cNvSpPr txBox="1"/>
          <p:nvPr>
            <p:ph type="title"/>
          </p:nvPr>
        </p:nvSpPr>
        <p:spPr>
          <a:xfrm>
            <a:off x="-1" y="0"/>
            <a:ext cx="5164183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vi편집기에서 텍스트 문서 만들기</a:t>
            </a:r>
            <a:endParaRPr/>
          </a:p>
        </p:txBody>
      </p:sp>
      <p:cxnSp>
        <p:nvCxnSpPr>
          <p:cNvPr id="433" name="Google Shape;433;p30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4" name="Google Shape;434;p30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30"/>
          <p:cNvSpPr txBox="1"/>
          <p:nvPr/>
        </p:nvSpPr>
        <p:spPr>
          <a:xfrm>
            <a:off x="547459" y="1213618"/>
            <a:ext cx="11391991" cy="1338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 편집기에서 텍스트를 입력하려면 ex 모드 상태에서 {{ I }} 를 눌러서 입력 모드 상태로 바꿔야 함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모드 상태가 되면 화면 맨 아래 ‘INSERT’ 또는 ‘끼워넣기’라는 단어가 뜨는데, 이때부터 텍스트를  입력함red.txt 파일에 간단하게 텍스트를 입력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699860" y="3220936"/>
            <a:ext cx="1115686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텍스트를 입력하고 나서 파일을 저장하려면 다시 ex 모드로 돌아가야 함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 모드에서 ex 모드로 돌아가려면 {{ Esc }}를 누르고 ‘:’를 입력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원래 ‘INSERT’ 또는 ‘끼워넣기’가 있던 자리에 텍스트를 입력할 수 있음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‘:’ 뒤에 ‘wq’라고 명령을 입력한 후 {{ Enter }}를 누름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/>
          <p:nvPr>
            <p:ph type="title"/>
          </p:nvPr>
        </p:nvSpPr>
        <p:spPr>
          <a:xfrm>
            <a:off x="-1" y="0"/>
            <a:ext cx="5164183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vi편집기에서 텍스트 문서 만들기</a:t>
            </a:r>
            <a:endParaRPr/>
          </a:p>
        </p:txBody>
      </p:sp>
      <p:cxnSp>
        <p:nvCxnSpPr>
          <p:cNvPr id="444" name="Google Shape;444;p31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5" name="Google Shape;445;p31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547459" y="1213618"/>
            <a:ext cx="11391991" cy="719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vi의 ex모드 명령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143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빔의 ex 모드에서 사용하는 명령은 콜론(:)으로 시작</a:t>
            </a:r>
            <a:endParaRPr/>
          </a:p>
        </p:txBody>
      </p:sp>
      <p:graphicFrame>
        <p:nvGraphicFramePr>
          <p:cNvPr id="448" name="Google Shape;448;p31"/>
          <p:cNvGraphicFramePr/>
          <p:nvPr/>
        </p:nvGraphicFramePr>
        <p:xfrm>
          <a:off x="786672" y="20782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{2C337B9F-A1DD-4B1C-9967-523C7F9861BC}</a:tableStyleId>
              </a:tblPr>
              <a:tblGrid>
                <a:gridCol w="1747525"/>
                <a:gridCol w="9222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명령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설명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:w 또는 :write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편집하던 문서를 저장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:q  또는 :quit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편집기를 종료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:wq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편집하던 문서를 저장하고 종료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:q!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편집하고 문서를 저장하지 않고 편집기를 종료. 확장자가 .swp인 임시파일이 생김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:wq 파일명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편집하던 문서를 지정한 파일 이름으로 저장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2"/>
          <p:cNvSpPr txBox="1"/>
          <p:nvPr>
            <p:ph type="title"/>
          </p:nvPr>
        </p:nvSpPr>
        <p:spPr>
          <a:xfrm>
            <a:off x="-1" y="0"/>
            <a:ext cx="5164183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cat 명령으로 텍스트 문서 확인하기</a:t>
            </a:r>
            <a:endParaRPr/>
          </a:p>
        </p:txBody>
      </p:sp>
      <p:cxnSp>
        <p:nvCxnSpPr>
          <p:cNvPr id="455" name="Google Shape;455;p32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p32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8" name="Google Shape;458;p32"/>
          <p:cNvGraphicFramePr/>
          <p:nvPr/>
        </p:nvGraphicFramePr>
        <p:xfrm>
          <a:off x="643255" y="22978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cat red.txt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sp>
        <p:nvSpPr>
          <p:cNvPr id="459" name="Google Shape;459;p32"/>
          <p:cNvSpPr txBox="1"/>
          <p:nvPr/>
        </p:nvSpPr>
        <p:spPr>
          <a:xfrm>
            <a:off x="547460" y="1126528"/>
            <a:ext cx="11156860" cy="10967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터미널 창에서 텍스트 문서의 내용을 간단히 확인할 때는 리눅스의 cat 명령을 사용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cat 명령 다음에 텍스트 파일 이름을 함께 사용하면 터미널 창에 그 텍스트 파일 내용을 보여줌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터미널 창에서 cat 명령 다음에 red.txt를 입력하면 앞에서 작성했던 red.txt 파일의 내용을 확인할 수 있음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"/>
          <p:cNvSpPr txBox="1"/>
          <p:nvPr>
            <p:ph type="title"/>
          </p:nvPr>
        </p:nvSpPr>
        <p:spPr>
          <a:xfrm>
            <a:off x="-1" y="0"/>
            <a:ext cx="5164183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터미널 종료하기</a:t>
            </a:r>
            <a:endParaRPr/>
          </a:p>
        </p:txBody>
      </p:sp>
      <p:cxnSp>
        <p:nvCxnSpPr>
          <p:cNvPr id="466" name="Google Shape;466;p33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7" name="Google Shape;467;p33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Linux 명령어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33"/>
          <p:cNvSpPr txBox="1"/>
          <p:nvPr/>
        </p:nvSpPr>
        <p:spPr>
          <a:xfrm>
            <a:off x="547460" y="1126528"/>
            <a:ext cx="11156860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터미널 창을 닫을 때 창의 오른쪽 위에 있는      를 클릭해도 되지만, 터미널 창에 ‘exit’ 명령을 입력해서 종료할 수도 있음</a:t>
            </a:r>
            <a:endParaRPr/>
          </a:p>
        </p:txBody>
      </p:sp>
      <p:graphicFrame>
        <p:nvGraphicFramePr>
          <p:cNvPr id="470" name="Google Shape;470;p33"/>
          <p:cNvGraphicFramePr/>
          <p:nvPr/>
        </p:nvGraphicFramePr>
        <p:xfrm>
          <a:off x="643255" y="17087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{4D049106-0882-42BE-8AC0-4B80E8C02B6F}</a:tableStyleId>
              </a:tblPr>
              <a:tblGrid>
                <a:gridCol w="11138850"/>
              </a:tblGrid>
              <a:tr h="49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800" u="none" cap="none" strike="noStrike">
                          <a:solidFill>
                            <a:schemeClr val="dk1"/>
                          </a:solidFill>
                        </a:rPr>
                        <a:t>$ exit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C4E0B2"/>
                    </a:solidFill>
                  </a:tcPr>
                </a:tc>
              </a:tr>
            </a:tbl>
          </a:graphicData>
        </a:graphic>
      </p:graphicFrame>
      <p:pic>
        <p:nvPicPr>
          <p:cNvPr descr="https://lh7-us.googleusercontent.com/nJM4BoGqqXIMb5Qww5yTc1AtATj6gdz110DsVdn4JI_VwlVkUDUZUVz5dcjkeG3Q34DAaC6pG8rYtrARVdrM_k3DTkPjSNYIVVUdto85FZC0WFxVQ04t41-6naFmiITbezBlceZwcA2TPfPF6gsWdA=s2048" id="471" name="Google Shape;47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987" y="1126538"/>
            <a:ext cx="295455" cy="29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4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 환경설정</a:t>
            </a:r>
            <a:endParaRPr/>
          </a:p>
        </p:txBody>
      </p:sp>
      <p:cxnSp>
        <p:nvCxnSpPr>
          <p:cNvPr id="478" name="Google Shape;478;p34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9" name="Google Shape;479;p34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환경설정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34"/>
          <p:cNvSpPr txBox="1"/>
          <p:nvPr/>
        </p:nvSpPr>
        <p:spPr>
          <a:xfrm>
            <a:off x="876300" y="960438"/>
            <a:ext cx="3690938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init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add 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commit –m “my first projet”</a:t>
            </a:r>
            <a:endParaRPr/>
          </a:p>
        </p:txBody>
      </p:sp>
      <p:pic>
        <p:nvPicPr>
          <p:cNvPr id="482" name="Google Shape;48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00" y="1908175"/>
            <a:ext cx="8686800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34"/>
          <p:cNvSpPr txBox="1"/>
          <p:nvPr/>
        </p:nvSpPr>
        <p:spPr>
          <a:xfrm>
            <a:off x="1017588" y="5726113"/>
            <a:ext cx="9815512" cy="3698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커밋과 메세지를 넣으면 다음과 같이 Git 이름과 이메일을 입력하고 다시 메시지 push을 한다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5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 환경설정</a:t>
            </a:r>
            <a:endParaRPr/>
          </a:p>
        </p:txBody>
      </p:sp>
      <p:cxnSp>
        <p:nvCxnSpPr>
          <p:cNvPr id="490" name="Google Shape;490;p35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1" name="Google Shape;491;p35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환경설정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35"/>
          <p:cNvSpPr txBox="1"/>
          <p:nvPr/>
        </p:nvSpPr>
        <p:spPr>
          <a:xfrm>
            <a:off x="876300" y="960438"/>
            <a:ext cx="642996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config -- global user.email “roundlifeymy@gmail.com“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config -- global user.name “min"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config -- global user.email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config -- global user.name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35"/>
          <p:cNvSpPr/>
          <p:nvPr/>
        </p:nvSpPr>
        <p:spPr>
          <a:xfrm>
            <a:off x="7273926" y="1452403"/>
            <a:ext cx="744537" cy="195770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35"/>
          <p:cNvSpPr txBox="1"/>
          <p:nvPr/>
        </p:nvSpPr>
        <p:spPr>
          <a:xfrm>
            <a:off x="8018463" y="2246313"/>
            <a:ext cx="1963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한번만 사용</a:t>
            </a:r>
            <a:endParaRPr/>
          </a:p>
        </p:txBody>
      </p:sp>
      <p:sp>
        <p:nvSpPr>
          <p:cNvPr id="496" name="Google Shape;496;p35"/>
          <p:cNvSpPr/>
          <p:nvPr/>
        </p:nvSpPr>
        <p:spPr>
          <a:xfrm>
            <a:off x="876300" y="3745786"/>
            <a:ext cx="3690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commit –m “my first projet”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6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503" name="Google Shape;503;p36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4" name="Google Shape;504;p36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505" name="Google Shape;50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425495" y="869950"/>
            <a:ext cx="7638641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회원가입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07" name="Google Shape;50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3161" y="1356205"/>
            <a:ext cx="8796454" cy="5365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7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514" name="Google Shape;514;p37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5" name="Google Shape;515;p37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516" name="Google Shape;51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37"/>
          <p:cNvSpPr txBox="1"/>
          <p:nvPr/>
        </p:nvSpPr>
        <p:spPr>
          <a:xfrm>
            <a:off x="442913" y="900113"/>
            <a:ext cx="2582862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repositories 생성</a:t>
            </a:r>
            <a:endParaRPr/>
          </a:p>
        </p:txBody>
      </p:sp>
      <p:pic>
        <p:nvPicPr>
          <p:cNvPr id="518" name="Google Shape;51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8" y="1285875"/>
            <a:ext cx="6637337" cy="4545013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7"/>
          <p:cNvSpPr txBox="1"/>
          <p:nvPr/>
        </p:nvSpPr>
        <p:spPr>
          <a:xfrm>
            <a:off x="7645400" y="1546225"/>
            <a:ext cx="28797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repositories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8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526" name="Google Shape;526;p38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7" name="Google Shape;527;p38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528" name="Google Shape;52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38"/>
          <p:cNvSpPr txBox="1"/>
          <p:nvPr/>
        </p:nvSpPr>
        <p:spPr>
          <a:xfrm>
            <a:off x="442913" y="900113"/>
            <a:ext cx="2479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repositories 생성</a:t>
            </a:r>
            <a:endParaRPr/>
          </a:p>
        </p:txBody>
      </p:sp>
      <p:pic>
        <p:nvPicPr>
          <p:cNvPr id="530" name="Google Shape;5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850" y="1270000"/>
            <a:ext cx="7605713" cy="5208588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38"/>
          <p:cNvSpPr txBox="1"/>
          <p:nvPr/>
        </p:nvSpPr>
        <p:spPr>
          <a:xfrm>
            <a:off x="8929688" y="1390650"/>
            <a:ext cx="21050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선택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9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538" name="Google Shape;538;p39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" name="Google Shape;539;p39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540" name="Google Shape;54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39"/>
          <p:cNvSpPr txBox="1"/>
          <p:nvPr/>
        </p:nvSpPr>
        <p:spPr>
          <a:xfrm>
            <a:off x="442913" y="900113"/>
            <a:ext cx="24796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Your repositories 생성</a:t>
            </a:r>
            <a:endParaRPr/>
          </a:p>
        </p:txBody>
      </p:sp>
      <p:sp>
        <p:nvSpPr>
          <p:cNvPr id="542" name="Google Shape;542;p39"/>
          <p:cNvSpPr txBox="1"/>
          <p:nvPr/>
        </p:nvSpPr>
        <p:spPr>
          <a:xfrm>
            <a:off x="8507413" y="1282700"/>
            <a:ext cx="29495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react-myproject 입력</a:t>
            </a:r>
            <a:endParaRPr/>
          </a:p>
        </p:txBody>
      </p:sp>
      <p:pic>
        <p:nvPicPr>
          <p:cNvPr id="543" name="Google Shape;54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088" y="1270000"/>
            <a:ext cx="6738937" cy="54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39"/>
          <p:cNvSpPr txBox="1"/>
          <p:nvPr/>
        </p:nvSpPr>
        <p:spPr>
          <a:xfrm>
            <a:off x="8507413" y="2174875"/>
            <a:ext cx="294957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Private 선택</a:t>
            </a:r>
            <a:endParaRPr/>
          </a:p>
        </p:txBody>
      </p:sp>
      <p:pic>
        <p:nvPicPr>
          <p:cNvPr id="545" name="Google Shape;5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54238" y="0"/>
            <a:ext cx="788352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19" name="Google Shape;119;p4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4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3" y="1408113"/>
            <a:ext cx="8736012" cy="442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552" name="Google Shape;552;p40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3" name="Google Shape;553;p40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554" name="Google Shape;55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40"/>
          <p:cNvSpPr txBox="1"/>
          <p:nvPr/>
        </p:nvSpPr>
        <p:spPr>
          <a:xfrm>
            <a:off x="442913" y="900113"/>
            <a:ext cx="1189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발행</a:t>
            </a:r>
            <a:endParaRPr/>
          </a:p>
        </p:txBody>
      </p:sp>
      <p:sp>
        <p:nvSpPr>
          <p:cNvPr id="556" name="Google Shape;556;p40"/>
          <p:cNvSpPr txBox="1"/>
          <p:nvPr/>
        </p:nvSpPr>
        <p:spPr>
          <a:xfrm>
            <a:off x="8929688" y="1390650"/>
            <a:ext cx="294798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Settings 선택</a:t>
            </a:r>
            <a:endParaRPr/>
          </a:p>
        </p:txBody>
      </p:sp>
      <p:pic>
        <p:nvPicPr>
          <p:cNvPr id="557" name="Google Shape;55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13" y="1408113"/>
            <a:ext cx="7651750" cy="510857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0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1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565" name="Google Shape;565;p41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6" name="Google Shape;566;p41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567" name="Google Shape;56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442913" y="900113"/>
            <a:ext cx="1189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발행</a:t>
            </a:r>
            <a:endParaRPr/>
          </a:p>
        </p:txBody>
      </p:sp>
      <p:sp>
        <p:nvSpPr>
          <p:cNvPr id="569" name="Google Shape;569;p41"/>
          <p:cNvSpPr txBox="1"/>
          <p:nvPr/>
        </p:nvSpPr>
        <p:spPr>
          <a:xfrm>
            <a:off x="9493250" y="1270000"/>
            <a:ext cx="2947988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Developer Settings 선택</a:t>
            </a:r>
            <a:endParaRPr/>
          </a:p>
        </p:txBody>
      </p:sp>
      <p:sp>
        <p:nvSpPr>
          <p:cNvPr id="570" name="Google Shape;570;p41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1" name="Google Shape;57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75" y="1360488"/>
            <a:ext cx="8926513" cy="493871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1"/>
          <p:cNvSpPr/>
          <p:nvPr/>
        </p:nvSpPr>
        <p:spPr>
          <a:xfrm>
            <a:off x="715963" y="5392738"/>
            <a:ext cx="1462087" cy="32861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579" name="Google Shape;579;p42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0" name="Google Shape;580;p42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581" name="Google Shape;581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2" name="Google Shape;582;p42"/>
          <p:cNvSpPr txBox="1"/>
          <p:nvPr/>
        </p:nvSpPr>
        <p:spPr>
          <a:xfrm>
            <a:off x="442913" y="900113"/>
            <a:ext cx="1189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발행</a:t>
            </a:r>
            <a:endParaRPr/>
          </a:p>
        </p:txBody>
      </p:sp>
      <p:sp>
        <p:nvSpPr>
          <p:cNvPr id="583" name="Google Shape;583;p42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Google Shape;584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225" y="1508125"/>
            <a:ext cx="9324975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2"/>
          <p:cNvSpPr/>
          <p:nvPr/>
        </p:nvSpPr>
        <p:spPr>
          <a:xfrm>
            <a:off x="8512175" y="2884488"/>
            <a:ext cx="1177925" cy="254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42"/>
          <p:cNvSpPr/>
          <p:nvPr/>
        </p:nvSpPr>
        <p:spPr>
          <a:xfrm>
            <a:off x="1093788" y="3554413"/>
            <a:ext cx="1922462" cy="33178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593" name="Google Shape;593;p43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4" name="Google Shape;594;p43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595" name="Google Shape;59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43"/>
          <p:cNvSpPr txBox="1"/>
          <p:nvPr/>
        </p:nvSpPr>
        <p:spPr>
          <a:xfrm>
            <a:off x="442913" y="900113"/>
            <a:ext cx="1189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발행</a:t>
            </a:r>
            <a:endParaRPr/>
          </a:p>
        </p:txBody>
      </p:sp>
      <p:sp>
        <p:nvSpPr>
          <p:cNvPr id="597" name="Google Shape;597;p43"/>
          <p:cNvSpPr txBox="1"/>
          <p:nvPr/>
        </p:nvSpPr>
        <p:spPr>
          <a:xfrm>
            <a:off x="9209088" y="1293813"/>
            <a:ext cx="2947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sourcePush  입력</a:t>
            </a:r>
            <a:endParaRPr/>
          </a:p>
        </p:txBody>
      </p:sp>
      <p:sp>
        <p:nvSpPr>
          <p:cNvPr id="598" name="Google Shape;598;p43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3" y="1293813"/>
            <a:ext cx="7896225" cy="52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3"/>
          <p:cNvSpPr txBox="1"/>
          <p:nvPr/>
        </p:nvSpPr>
        <p:spPr>
          <a:xfrm>
            <a:off x="9209088" y="2011363"/>
            <a:ext cx="2947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 expiration 선택</a:t>
            </a:r>
            <a:endParaRPr/>
          </a:p>
        </p:txBody>
      </p:sp>
      <p:sp>
        <p:nvSpPr>
          <p:cNvPr id="601" name="Google Shape;601;p43"/>
          <p:cNvSpPr txBox="1"/>
          <p:nvPr/>
        </p:nvSpPr>
        <p:spPr>
          <a:xfrm>
            <a:off x="9209088" y="2757488"/>
            <a:ext cx="2947987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repo선택</a:t>
            </a:r>
            <a:endParaRPr/>
          </a:p>
        </p:txBody>
      </p:sp>
      <p:sp>
        <p:nvSpPr>
          <p:cNvPr id="602" name="Google Shape;602;p43"/>
          <p:cNvSpPr/>
          <p:nvPr/>
        </p:nvSpPr>
        <p:spPr>
          <a:xfrm>
            <a:off x="2640013" y="3808413"/>
            <a:ext cx="2949575" cy="3111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3" name="Google Shape;603;p43"/>
          <p:cNvSpPr/>
          <p:nvPr/>
        </p:nvSpPr>
        <p:spPr>
          <a:xfrm>
            <a:off x="2640013" y="4449763"/>
            <a:ext cx="885825" cy="31115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4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610" name="Google Shape;610;p44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1" name="Google Shape;611;p44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612" name="Google Shape;61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44"/>
          <p:cNvSpPr txBox="1"/>
          <p:nvPr/>
        </p:nvSpPr>
        <p:spPr>
          <a:xfrm>
            <a:off x="442913" y="900113"/>
            <a:ext cx="1189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발행</a:t>
            </a:r>
            <a:endParaRPr/>
          </a:p>
        </p:txBody>
      </p:sp>
      <p:sp>
        <p:nvSpPr>
          <p:cNvPr id="614" name="Google Shape;614;p44"/>
          <p:cNvSpPr txBox="1"/>
          <p:nvPr/>
        </p:nvSpPr>
        <p:spPr>
          <a:xfrm>
            <a:off x="9209088" y="1293813"/>
            <a:ext cx="2947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Admin.org 선택</a:t>
            </a:r>
            <a:endParaRPr/>
          </a:p>
        </p:txBody>
      </p:sp>
      <p:sp>
        <p:nvSpPr>
          <p:cNvPr id="615" name="Google Shape;615;p44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44"/>
          <p:cNvSpPr txBox="1"/>
          <p:nvPr/>
        </p:nvSpPr>
        <p:spPr>
          <a:xfrm>
            <a:off x="9209088" y="2011363"/>
            <a:ext cx="294798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Admin:repo_hook선택</a:t>
            </a:r>
            <a:endParaRPr/>
          </a:p>
        </p:txBody>
      </p:sp>
      <p:pic>
        <p:nvPicPr>
          <p:cNvPr id="617" name="Google Shape;617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275" y="1282700"/>
            <a:ext cx="6953250" cy="501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5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624" name="Google Shape;624;p45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5" name="Google Shape;625;p45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626" name="Google Shape;62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45"/>
          <p:cNvSpPr txBox="1"/>
          <p:nvPr/>
        </p:nvSpPr>
        <p:spPr>
          <a:xfrm>
            <a:off x="442913" y="900113"/>
            <a:ext cx="11890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토큰 발행</a:t>
            </a:r>
            <a:endParaRPr/>
          </a:p>
        </p:txBody>
      </p:sp>
      <p:sp>
        <p:nvSpPr>
          <p:cNvPr id="628" name="Google Shape;628;p45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9" name="Google Shape;62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4675" y="1227138"/>
            <a:ext cx="7265988" cy="4849812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45"/>
          <p:cNvSpPr/>
          <p:nvPr/>
        </p:nvSpPr>
        <p:spPr>
          <a:xfrm>
            <a:off x="7970838" y="2398713"/>
            <a:ext cx="3944937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606A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57606A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ko-KR" sz="1200">
                <a:solidFill>
                  <a:srgbClr val="57606A"/>
                </a:solidFill>
                <a:latin typeface="Arimo"/>
                <a:ea typeface="Arimo"/>
                <a:cs typeface="Arimo"/>
                <a:sym typeface="Arimo"/>
              </a:rPr>
              <a:t>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</a:t>
            </a: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1038225" y="6219825"/>
            <a:ext cx="72755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생성해놓은 token은  다시 볼수 없으므로 반드시 복사해 놓아야 한다.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2" name="Google Shape;632;p45"/>
          <p:cNvSpPr/>
          <p:nvPr/>
        </p:nvSpPr>
        <p:spPr>
          <a:xfrm>
            <a:off x="2597150" y="4122738"/>
            <a:ext cx="4727575" cy="306387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6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639" name="Google Shape;639;p46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0" name="Google Shape;640;p46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641" name="Google Shape;641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2" name="Google Shape;642;p46"/>
          <p:cNvSpPr txBox="1"/>
          <p:nvPr/>
        </p:nvSpPr>
        <p:spPr>
          <a:xfrm>
            <a:off x="442913" y="900113"/>
            <a:ext cx="165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자격증명 생성</a:t>
            </a:r>
            <a:endParaRPr/>
          </a:p>
        </p:txBody>
      </p:sp>
      <p:sp>
        <p:nvSpPr>
          <p:cNvPr id="643" name="Google Shape;643;p46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46"/>
          <p:cNvSpPr txBox="1"/>
          <p:nvPr/>
        </p:nvSpPr>
        <p:spPr>
          <a:xfrm>
            <a:off x="512763" y="1293813"/>
            <a:ext cx="21478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 git이 없는 경우 </a:t>
            </a:r>
            <a:endParaRPr/>
          </a:p>
        </p:txBody>
      </p:sp>
      <p:pic>
        <p:nvPicPr>
          <p:cNvPr id="645" name="Google Shape;64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300" y="1601788"/>
            <a:ext cx="912812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6"/>
          <p:cNvSpPr/>
          <p:nvPr/>
        </p:nvSpPr>
        <p:spPr>
          <a:xfrm>
            <a:off x="2325688" y="5010150"/>
            <a:ext cx="4999037" cy="94297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63" y="1611313"/>
            <a:ext cx="8591550" cy="2581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653" name="Google Shape;653;p47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654" name="Google Shape;654;p47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5" name="Google Shape;655;p47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656" name="Google Shape;65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7" name="Google Shape;657;p47"/>
          <p:cNvSpPr txBox="1"/>
          <p:nvPr/>
        </p:nvSpPr>
        <p:spPr>
          <a:xfrm>
            <a:off x="442913" y="900113"/>
            <a:ext cx="165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자격증명 생성</a:t>
            </a:r>
            <a:endParaRPr/>
          </a:p>
        </p:txBody>
      </p:sp>
      <p:sp>
        <p:nvSpPr>
          <p:cNvPr id="658" name="Google Shape;658;p47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47"/>
          <p:cNvSpPr txBox="1"/>
          <p:nvPr/>
        </p:nvSpPr>
        <p:spPr>
          <a:xfrm>
            <a:off x="512763" y="1293813"/>
            <a:ext cx="21478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 git이 없는 경우 </a:t>
            </a:r>
            <a:endParaRPr/>
          </a:p>
        </p:txBody>
      </p:sp>
      <p:sp>
        <p:nvSpPr>
          <p:cNvPr id="660" name="Google Shape;660;p47"/>
          <p:cNvSpPr txBox="1"/>
          <p:nvPr/>
        </p:nvSpPr>
        <p:spPr>
          <a:xfrm>
            <a:off x="4249738" y="4781550"/>
            <a:ext cx="1704975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git:https://github.com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47"/>
          <p:cNvSpPr txBox="1"/>
          <p:nvPr/>
        </p:nvSpPr>
        <p:spPr>
          <a:xfrm>
            <a:off x="2149475" y="4781550"/>
            <a:ext cx="2039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인터넷 또는 네트워크 주소</a:t>
            </a:r>
            <a:endParaRPr/>
          </a:p>
        </p:txBody>
      </p:sp>
      <p:sp>
        <p:nvSpPr>
          <p:cNvPr id="662" name="Google Shape;662;p47"/>
          <p:cNvSpPr txBox="1"/>
          <p:nvPr/>
        </p:nvSpPr>
        <p:spPr>
          <a:xfrm>
            <a:off x="4249738" y="5154613"/>
            <a:ext cx="1162050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임의 이름지정</a:t>
            </a:r>
            <a:endParaRPr/>
          </a:p>
        </p:txBody>
      </p:sp>
      <p:sp>
        <p:nvSpPr>
          <p:cNvPr id="663" name="Google Shape;663;p47"/>
          <p:cNvSpPr txBox="1"/>
          <p:nvPr/>
        </p:nvSpPr>
        <p:spPr>
          <a:xfrm>
            <a:off x="2149475" y="5154613"/>
            <a:ext cx="1008063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이름</a:t>
            </a:r>
            <a:endParaRPr/>
          </a:p>
        </p:txBody>
      </p:sp>
      <p:sp>
        <p:nvSpPr>
          <p:cNvPr id="664" name="Google Shape;664;p47"/>
          <p:cNvSpPr txBox="1"/>
          <p:nvPr/>
        </p:nvSpPr>
        <p:spPr>
          <a:xfrm>
            <a:off x="4249738" y="5538788"/>
            <a:ext cx="108743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 token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p47"/>
          <p:cNvSpPr txBox="1"/>
          <p:nvPr/>
        </p:nvSpPr>
        <p:spPr>
          <a:xfrm>
            <a:off x="2149475" y="5538788"/>
            <a:ext cx="4921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암호</a:t>
            </a:r>
            <a:endParaRPr/>
          </a:p>
        </p:txBody>
      </p:sp>
      <p:sp>
        <p:nvSpPr>
          <p:cNvPr id="666" name="Google Shape;666;p47"/>
          <p:cNvSpPr/>
          <p:nvPr/>
        </p:nvSpPr>
        <p:spPr>
          <a:xfrm>
            <a:off x="3582988" y="2692400"/>
            <a:ext cx="1828800" cy="8302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p47"/>
          <p:cNvSpPr/>
          <p:nvPr/>
        </p:nvSpPr>
        <p:spPr>
          <a:xfrm>
            <a:off x="5672138" y="3787775"/>
            <a:ext cx="488950" cy="17621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p47"/>
          <p:cNvSpPr txBox="1"/>
          <p:nvPr/>
        </p:nvSpPr>
        <p:spPr>
          <a:xfrm>
            <a:off x="8901113" y="1852613"/>
            <a:ext cx="2457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git:https://github.com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47"/>
          <p:cNvSpPr txBox="1"/>
          <p:nvPr/>
        </p:nvSpPr>
        <p:spPr>
          <a:xfrm>
            <a:off x="9115425" y="2597150"/>
            <a:ext cx="1685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mysourcepush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8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676" name="Google Shape;676;p48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7" name="Google Shape;677;p48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678" name="Google Shape;67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48"/>
          <p:cNvSpPr txBox="1"/>
          <p:nvPr/>
        </p:nvSpPr>
        <p:spPr>
          <a:xfrm>
            <a:off x="442913" y="900113"/>
            <a:ext cx="165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자격증명 생성</a:t>
            </a:r>
            <a:endParaRPr/>
          </a:p>
        </p:txBody>
      </p:sp>
      <p:sp>
        <p:nvSpPr>
          <p:cNvPr id="680" name="Google Shape;680;p48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8"/>
          <p:cNvSpPr txBox="1"/>
          <p:nvPr/>
        </p:nvSpPr>
        <p:spPr>
          <a:xfrm>
            <a:off x="512763" y="1293813"/>
            <a:ext cx="21478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 git이 없는 경우 </a:t>
            </a:r>
            <a:endParaRPr/>
          </a:p>
        </p:txBody>
      </p:sp>
      <p:grpSp>
        <p:nvGrpSpPr>
          <p:cNvPr id="682" name="Google Shape;682;p48"/>
          <p:cNvGrpSpPr/>
          <p:nvPr/>
        </p:nvGrpSpPr>
        <p:grpSpPr>
          <a:xfrm>
            <a:off x="696913" y="1716088"/>
            <a:ext cx="7369175" cy="4152900"/>
            <a:chOff x="1066589" y="1534359"/>
            <a:chExt cx="7369598" cy="4153178"/>
          </a:xfrm>
        </p:grpSpPr>
        <p:pic>
          <p:nvPicPr>
            <p:cNvPr id="683" name="Google Shape;683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589" y="1534359"/>
              <a:ext cx="7369598" cy="41531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4" name="Google Shape;684;p48"/>
            <p:cNvSpPr/>
            <p:nvPr/>
          </p:nvSpPr>
          <p:spPr>
            <a:xfrm>
              <a:off x="2536698" y="4342834"/>
              <a:ext cx="1636806" cy="214327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5" name="Google Shape;685;p48"/>
            <p:cNvSpPr txBox="1"/>
            <p:nvPr/>
          </p:nvSpPr>
          <p:spPr>
            <a:xfrm>
              <a:off x="3355737" y="4066401"/>
              <a:ext cx="896399" cy="246221"/>
            </a:xfrm>
            <a:prstGeom prst="rect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git등록 확인</a:t>
              </a:r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9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692" name="Google Shape;692;p49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3" name="Google Shape;693;p49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694" name="Google Shape;69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49"/>
          <p:cNvSpPr txBox="1"/>
          <p:nvPr/>
        </p:nvSpPr>
        <p:spPr>
          <a:xfrm>
            <a:off x="442913" y="900113"/>
            <a:ext cx="165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자격증명 생성</a:t>
            </a:r>
            <a:endParaRPr/>
          </a:p>
        </p:txBody>
      </p:sp>
      <p:sp>
        <p:nvSpPr>
          <p:cNvPr id="696" name="Google Shape;696;p49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9"/>
          <p:cNvSpPr txBox="1"/>
          <p:nvPr/>
        </p:nvSpPr>
        <p:spPr>
          <a:xfrm>
            <a:off x="609600" y="1260475"/>
            <a:ext cx="27955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 git이 있는 경우(재등록) </a:t>
            </a:r>
            <a:endParaRPr/>
          </a:p>
        </p:txBody>
      </p:sp>
      <p:pic>
        <p:nvPicPr>
          <p:cNvPr id="698" name="Google Shape;69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838" y="1568450"/>
            <a:ext cx="6299200" cy="4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49"/>
          <p:cNvSpPr/>
          <p:nvPr/>
        </p:nvSpPr>
        <p:spPr>
          <a:xfrm>
            <a:off x="3592513" y="2397125"/>
            <a:ext cx="1592262" cy="35718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2311400" y="3848100"/>
            <a:ext cx="1285875" cy="19843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2674938" y="4543425"/>
            <a:ext cx="350837" cy="198438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4895850" y="3665538"/>
            <a:ext cx="704850" cy="19843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5248275" y="2049463"/>
            <a:ext cx="250825" cy="25241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3025775" y="3567113"/>
            <a:ext cx="250825" cy="250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3025775" y="4516438"/>
            <a:ext cx="250825" cy="250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5630863" y="3656013"/>
            <a:ext cx="252412" cy="2508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30" name="Google Shape;130;p5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5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132" name="Google Shape;1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463" y="1408113"/>
            <a:ext cx="8736012" cy="442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713" name="Google Shape;713;p50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4" name="Google Shape;714;p50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715" name="Google Shape;71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50"/>
          <p:cNvSpPr txBox="1"/>
          <p:nvPr/>
        </p:nvSpPr>
        <p:spPr>
          <a:xfrm>
            <a:off x="442913" y="900113"/>
            <a:ext cx="165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자격증명 생성</a:t>
            </a:r>
            <a:endParaRPr/>
          </a:p>
        </p:txBody>
      </p:sp>
      <p:sp>
        <p:nvSpPr>
          <p:cNvPr id="717" name="Google Shape;717;p50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50"/>
          <p:cNvSpPr txBox="1"/>
          <p:nvPr/>
        </p:nvSpPr>
        <p:spPr>
          <a:xfrm>
            <a:off x="609600" y="1260475"/>
            <a:ext cx="27955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 git이 있는 경우(재등록) </a:t>
            </a:r>
            <a:endParaRPr/>
          </a:p>
        </p:txBody>
      </p:sp>
      <p:pic>
        <p:nvPicPr>
          <p:cNvPr id="719" name="Google Shape;71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1809750"/>
            <a:ext cx="10466388" cy="45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50"/>
          <p:cNvSpPr/>
          <p:nvPr/>
        </p:nvSpPr>
        <p:spPr>
          <a:xfrm>
            <a:off x="2554288" y="3429000"/>
            <a:ext cx="6711950" cy="214153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1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727" name="Google Shape;727;p51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8" name="Google Shape;728;p51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729" name="Google Shape;72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51"/>
          <p:cNvSpPr txBox="1"/>
          <p:nvPr/>
        </p:nvSpPr>
        <p:spPr>
          <a:xfrm>
            <a:off x="442913" y="900113"/>
            <a:ext cx="165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자격증명 생성</a:t>
            </a:r>
            <a:endParaRPr/>
          </a:p>
        </p:txBody>
      </p:sp>
      <p:sp>
        <p:nvSpPr>
          <p:cNvPr id="731" name="Google Shape;731;p51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51"/>
          <p:cNvSpPr txBox="1"/>
          <p:nvPr/>
        </p:nvSpPr>
        <p:spPr>
          <a:xfrm>
            <a:off x="609600" y="1260475"/>
            <a:ext cx="27955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 git이 있는 경우(재등록) </a:t>
            </a:r>
            <a:endParaRPr/>
          </a:p>
        </p:txBody>
      </p:sp>
      <p:pic>
        <p:nvPicPr>
          <p:cNvPr id="733" name="Google Shape;73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563" y="1611313"/>
            <a:ext cx="8591550" cy="2581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734" name="Google Shape;734;p51"/>
          <p:cNvSpPr txBox="1"/>
          <p:nvPr/>
        </p:nvSpPr>
        <p:spPr>
          <a:xfrm>
            <a:off x="4249738" y="4781550"/>
            <a:ext cx="1704975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git:https://github.com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2149475" y="4781550"/>
            <a:ext cx="2039938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인터넷 또는 네트워크 주소</a:t>
            </a:r>
            <a:endParaRPr/>
          </a:p>
        </p:txBody>
      </p:sp>
      <p:sp>
        <p:nvSpPr>
          <p:cNvPr id="736" name="Google Shape;736;p51"/>
          <p:cNvSpPr txBox="1"/>
          <p:nvPr/>
        </p:nvSpPr>
        <p:spPr>
          <a:xfrm>
            <a:off x="4249738" y="5154613"/>
            <a:ext cx="1162050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임의 이름지정</a:t>
            </a:r>
            <a:endParaRPr/>
          </a:p>
        </p:txBody>
      </p:sp>
      <p:sp>
        <p:nvSpPr>
          <p:cNvPr id="737" name="Google Shape;737;p51"/>
          <p:cNvSpPr txBox="1"/>
          <p:nvPr/>
        </p:nvSpPr>
        <p:spPr>
          <a:xfrm>
            <a:off x="2149475" y="5154613"/>
            <a:ext cx="1008063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이름</a:t>
            </a:r>
            <a:endParaRPr/>
          </a:p>
        </p:txBody>
      </p:sp>
      <p:sp>
        <p:nvSpPr>
          <p:cNvPr id="738" name="Google Shape;738;p51"/>
          <p:cNvSpPr txBox="1"/>
          <p:nvPr/>
        </p:nvSpPr>
        <p:spPr>
          <a:xfrm>
            <a:off x="4249738" y="5538788"/>
            <a:ext cx="1087437" cy="276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None/>
            </a:pPr>
            <a:r>
              <a:rPr lang="ko-KR" sz="12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 token</a:t>
            </a:r>
            <a:endParaRPr sz="12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9" name="Google Shape;739;p51"/>
          <p:cNvSpPr txBox="1"/>
          <p:nvPr/>
        </p:nvSpPr>
        <p:spPr>
          <a:xfrm>
            <a:off x="2149475" y="5538788"/>
            <a:ext cx="49212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암호</a:t>
            </a:r>
            <a:endParaRPr/>
          </a:p>
        </p:txBody>
      </p:sp>
      <p:sp>
        <p:nvSpPr>
          <p:cNvPr id="740" name="Google Shape;740;p51"/>
          <p:cNvSpPr/>
          <p:nvPr/>
        </p:nvSpPr>
        <p:spPr>
          <a:xfrm>
            <a:off x="3582988" y="2692400"/>
            <a:ext cx="1828800" cy="83026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51"/>
          <p:cNvSpPr/>
          <p:nvPr/>
        </p:nvSpPr>
        <p:spPr>
          <a:xfrm>
            <a:off x="5672138" y="3787775"/>
            <a:ext cx="488950" cy="176213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51"/>
          <p:cNvSpPr txBox="1"/>
          <p:nvPr/>
        </p:nvSpPr>
        <p:spPr>
          <a:xfrm>
            <a:off x="8901113" y="1852613"/>
            <a:ext cx="24574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git:https://github.com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51"/>
          <p:cNvSpPr txBox="1"/>
          <p:nvPr/>
        </p:nvSpPr>
        <p:spPr>
          <a:xfrm>
            <a:off x="9115425" y="2597150"/>
            <a:ext cx="16859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mysourcepush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52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GitHub연동</a:t>
            </a:r>
            <a:endParaRPr/>
          </a:p>
        </p:txBody>
      </p:sp>
      <p:cxnSp>
        <p:nvCxnSpPr>
          <p:cNvPr id="750" name="Google Shape;750;p52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1" name="Google Shape;751;p52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GitHub연동</a:t>
            </a:r>
            <a:endParaRPr/>
          </a:p>
        </p:txBody>
      </p:sp>
      <p:sp>
        <p:nvSpPr>
          <p:cNvPr id="752" name="Google Shape;75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52"/>
          <p:cNvSpPr txBox="1"/>
          <p:nvPr/>
        </p:nvSpPr>
        <p:spPr>
          <a:xfrm>
            <a:off x="442913" y="900113"/>
            <a:ext cx="1651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자격증명 생성</a:t>
            </a:r>
            <a:endParaRPr/>
          </a:p>
        </p:txBody>
      </p:sp>
      <p:sp>
        <p:nvSpPr>
          <p:cNvPr id="754" name="Google Shape;754;p52"/>
          <p:cNvSpPr/>
          <p:nvPr/>
        </p:nvSpPr>
        <p:spPr>
          <a:xfrm>
            <a:off x="3267075" y="827088"/>
            <a:ext cx="609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b="1" lang="ko-KR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2021년 8월 13일부터 git작업을 인증할 때 계정 암호를 더이상 승인하지 않는다고 한다...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Arial"/>
              <a:buNone/>
            </a:pPr>
            <a:r>
              <a:rPr lang="ko-KR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https://github.blog/2020-12-15-token-authentication-requirements-for-git-operations/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2"/>
          <p:cNvSpPr txBox="1"/>
          <p:nvPr/>
        </p:nvSpPr>
        <p:spPr>
          <a:xfrm>
            <a:off x="920750" y="1408113"/>
            <a:ext cx="2795588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등록된  git이 있는 경우(재등록) </a:t>
            </a:r>
            <a:endParaRPr/>
          </a:p>
        </p:txBody>
      </p:sp>
      <p:grpSp>
        <p:nvGrpSpPr>
          <p:cNvPr id="756" name="Google Shape;756;p52"/>
          <p:cNvGrpSpPr/>
          <p:nvPr/>
        </p:nvGrpSpPr>
        <p:grpSpPr>
          <a:xfrm>
            <a:off x="1027113" y="1716088"/>
            <a:ext cx="7369175" cy="4152900"/>
            <a:chOff x="1066589" y="1534359"/>
            <a:chExt cx="7369598" cy="4153178"/>
          </a:xfrm>
        </p:grpSpPr>
        <p:pic>
          <p:nvPicPr>
            <p:cNvPr id="757" name="Google Shape;757;p5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66589" y="1534359"/>
              <a:ext cx="7369598" cy="41531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8" name="Google Shape;758;p52"/>
            <p:cNvSpPr/>
            <p:nvPr/>
          </p:nvSpPr>
          <p:spPr>
            <a:xfrm>
              <a:off x="2536698" y="4342834"/>
              <a:ext cx="1636806" cy="214327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9" name="Google Shape;759;p52"/>
            <p:cNvSpPr txBox="1"/>
            <p:nvPr/>
          </p:nvSpPr>
          <p:spPr>
            <a:xfrm>
              <a:off x="3355737" y="4066401"/>
              <a:ext cx="896399" cy="246221"/>
            </a:xfrm>
            <a:prstGeom prst="rect">
              <a:avLst/>
            </a:prstGeom>
            <a:noFill/>
            <a:ln cap="flat" cmpd="sng" w="28575">
              <a:solidFill>
                <a:srgbClr val="7030A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ko-KR" sz="10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git등록 확인</a:t>
              </a:r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3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Github에 project Push</a:t>
            </a:r>
            <a:endParaRPr sz="2000"/>
          </a:p>
        </p:txBody>
      </p:sp>
      <p:cxnSp>
        <p:nvCxnSpPr>
          <p:cNvPr id="766" name="Google Shape;766;p53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7" name="Google Shape;767;p53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Github에 project Push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8" name="Google Shape;768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53"/>
          <p:cNvSpPr txBox="1"/>
          <p:nvPr/>
        </p:nvSpPr>
        <p:spPr>
          <a:xfrm>
            <a:off x="876300" y="960438"/>
            <a:ext cx="798064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config -- global user.email “roundlifeymy@gmail.com“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config -- global user.name “min"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config -- global user.email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ko-KR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config -- global user.name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remote add origin https://github.com/min-yoong/react-myproject.git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push origin master</a:t>
            </a:r>
            <a:endParaRPr/>
          </a:p>
        </p:txBody>
      </p:sp>
      <p:sp>
        <p:nvSpPr>
          <p:cNvPr id="770" name="Google Shape;770;p53"/>
          <p:cNvSpPr/>
          <p:nvPr/>
        </p:nvSpPr>
        <p:spPr>
          <a:xfrm>
            <a:off x="7273926" y="1452403"/>
            <a:ext cx="744537" cy="195770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53"/>
          <p:cNvSpPr txBox="1"/>
          <p:nvPr/>
        </p:nvSpPr>
        <p:spPr>
          <a:xfrm>
            <a:off x="8018463" y="2246313"/>
            <a:ext cx="19637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처음 한번만 사용</a:t>
            </a:r>
            <a:endParaRPr/>
          </a:p>
        </p:txBody>
      </p:sp>
      <p:sp>
        <p:nvSpPr>
          <p:cNvPr id="772" name="Google Shape;772;p53"/>
          <p:cNvSpPr/>
          <p:nvPr/>
        </p:nvSpPr>
        <p:spPr>
          <a:xfrm>
            <a:off x="876300" y="4848225"/>
            <a:ext cx="9691688" cy="1508125"/>
          </a:xfrm>
          <a:prstGeom prst="rect">
            <a:avLst/>
          </a:prstGeom>
          <a:solidFill>
            <a:srgbClr val="FFD96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새로운 내용이 추가되거나 수정되었을 때 다음과 같은 순서로 입력한다.</a:t>
            </a:r>
            <a:endParaRPr b="1" sz="18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add . (또는 특정 파일이나 폴더)</a:t>
            </a:r>
            <a:endParaRPr sz="18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commit -m "message"</a:t>
            </a:r>
            <a:endParaRPr sz="18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33333"/>
                </a:solidFill>
                <a:latin typeface="Malgun Gothic"/>
                <a:ea typeface="Malgun Gothic"/>
                <a:cs typeface="Malgun Gothic"/>
                <a:sym typeface="Malgun Gothic"/>
              </a:rPr>
              <a:t>$ git push -u origin master</a:t>
            </a:r>
            <a:endParaRPr sz="1800">
              <a:solidFill>
                <a:srgbClr val="33333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4"/>
          <p:cNvSpPr/>
          <p:nvPr/>
        </p:nvSpPr>
        <p:spPr>
          <a:xfrm>
            <a:off x="8090237" y="1495144"/>
            <a:ext cx="3664761" cy="4614809"/>
          </a:xfrm>
          <a:prstGeom prst="rect">
            <a:avLst/>
          </a:prstGeom>
          <a:solidFill>
            <a:srgbClr val="E7A9E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9" name="Google Shape;779;p54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 &amp; GitHub  흐름도</a:t>
            </a:r>
            <a:endParaRPr sz="2000"/>
          </a:p>
        </p:txBody>
      </p:sp>
      <p:cxnSp>
        <p:nvCxnSpPr>
          <p:cNvPr id="780" name="Google Shape;780;p54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1" name="Google Shape;781;p54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&amp; GitHub  흐름도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p54"/>
          <p:cNvSpPr/>
          <p:nvPr/>
        </p:nvSpPr>
        <p:spPr>
          <a:xfrm>
            <a:off x="8261232" y="4211787"/>
            <a:ext cx="3178629" cy="1410789"/>
          </a:xfrm>
          <a:prstGeom prst="rect">
            <a:avLst/>
          </a:prstGeom>
          <a:solidFill>
            <a:srgbClr val="E1EFD8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54"/>
          <p:cNvSpPr txBox="1"/>
          <p:nvPr/>
        </p:nvSpPr>
        <p:spPr>
          <a:xfrm>
            <a:off x="9144872" y="5644046"/>
            <a:ext cx="1502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other github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54"/>
          <p:cNvSpPr/>
          <p:nvPr/>
        </p:nvSpPr>
        <p:spPr>
          <a:xfrm>
            <a:off x="8345189" y="1804479"/>
            <a:ext cx="3178633" cy="1524001"/>
          </a:xfrm>
          <a:prstGeom prst="rect">
            <a:avLst/>
          </a:prstGeom>
          <a:solidFill>
            <a:srgbClr val="FEE599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54"/>
          <p:cNvSpPr txBox="1"/>
          <p:nvPr/>
        </p:nvSpPr>
        <p:spPr>
          <a:xfrm>
            <a:off x="9163799" y="1435147"/>
            <a:ext cx="1263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 github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6" name="Google Shape;786;p54"/>
          <p:cNvSpPr/>
          <p:nvPr/>
        </p:nvSpPr>
        <p:spPr>
          <a:xfrm>
            <a:off x="323834" y="1495144"/>
            <a:ext cx="7054507" cy="2966687"/>
          </a:xfrm>
          <a:prstGeom prst="rect">
            <a:avLst/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7" name="Google Shape;787;p54"/>
          <p:cNvSpPr/>
          <p:nvPr/>
        </p:nvSpPr>
        <p:spPr>
          <a:xfrm>
            <a:off x="650308" y="1992504"/>
            <a:ext cx="1254035" cy="18504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54"/>
          <p:cNvSpPr/>
          <p:nvPr/>
        </p:nvSpPr>
        <p:spPr>
          <a:xfrm>
            <a:off x="3193212" y="1992503"/>
            <a:ext cx="1254035" cy="18504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p54"/>
          <p:cNvSpPr/>
          <p:nvPr/>
        </p:nvSpPr>
        <p:spPr>
          <a:xfrm>
            <a:off x="5825538" y="1992504"/>
            <a:ext cx="1254035" cy="185047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0" name="Google Shape;790;p54"/>
          <p:cNvCxnSpPr/>
          <p:nvPr/>
        </p:nvCxnSpPr>
        <p:spPr>
          <a:xfrm flipH="1" rot="10800000">
            <a:off x="1939185" y="2662124"/>
            <a:ext cx="1280160" cy="1563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1" name="Google Shape;791;p54"/>
          <p:cNvCxnSpPr/>
          <p:nvPr/>
        </p:nvCxnSpPr>
        <p:spPr>
          <a:xfrm>
            <a:off x="4447247" y="2686464"/>
            <a:ext cx="137829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2" name="Google Shape;792;p54"/>
          <p:cNvSpPr txBox="1"/>
          <p:nvPr/>
        </p:nvSpPr>
        <p:spPr>
          <a:xfrm>
            <a:off x="2230817" y="2292792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add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3" name="Google Shape;793;p54"/>
          <p:cNvSpPr txBox="1"/>
          <p:nvPr/>
        </p:nvSpPr>
        <p:spPr>
          <a:xfrm>
            <a:off x="4550569" y="2292792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commit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4" name="Google Shape;794;p54"/>
          <p:cNvSpPr txBox="1"/>
          <p:nvPr/>
        </p:nvSpPr>
        <p:spPr>
          <a:xfrm>
            <a:off x="814713" y="1504410"/>
            <a:ext cx="80502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Directory</a:t>
            </a:r>
            <a:endParaRPr b="1" sz="11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54"/>
          <p:cNvSpPr txBox="1"/>
          <p:nvPr/>
        </p:nvSpPr>
        <p:spPr>
          <a:xfrm>
            <a:off x="3483703" y="1504410"/>
            <a:ext cx="697627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Area</a:t>
            </a:r>
            <a:endParaRPr b="1" sz="11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54"/>
          <p:cNvSpPr txBox="1"/>
          <p:nvPr/>
        </p:nvSpPr>
        <p:spPr>
          <a:xfrm>
            <a:off x="5937846" y="1446415"/>
            <a:ext cx="90922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b="1" sz="11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54"/>
          <p:cNvSpPr txBox="1"/>
          <p:nvPr/>
        </p:nvSpPr>
        <p:spPr>
          <a:xfrm>
            <a:off x="10586993" y="970096"/>
            <a:ext cx="90922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Remote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1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Repository</a:t>
            </a:r>
            <a:endParaRPr b="1" sz="11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8" name="Google Shape;798;p54"/>
          <p:cNvCxnSpPr/>
          <p:nvPr/>
        </p:nvCxnSpPr>
        <p:spPr>
          <a:xfrm flipH="1" rot="10800000">
            <a:off x="9507695" y="3328480"/>
            <a:ext cx="7590" cy="85025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9" name="Google Shape;799;p54"/>
          <p:cNvSpPr txBox="1"/>
          <p:nvPr/>
        </p:nvSpPr>
        <p:spPr>
          <a:xfrm>
            <a:off x="8881822" y="3589519"/>
            <a:ext cx="6335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fork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0" name="Google Shape;800;p54"/>
          <p:cNvCxnSpPr/>
          <p:nvPr/>
        </p:nvCxnSpPr>
        <p:spPr>
          <a:xfrm flipH="1">
            <a:off x="9851585" y="3361533"/>
            <a:ext cx="3" cy="85025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1" name="Google Shape;801;p54"/>
          <p:cNvSpPr txBox="1"/>
          <p:nvPr/>
        </p:nvSpPr>
        <p:spPr>
          <a:xfrm>
            <a:off x="9911300" y="3543314"/>
            <a:ext cx="15043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pull request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2" name="Google Shape;802;p54"/>
          <p:cNvCxnSpPr/>
          <p:nvPr/>
        </p:nvCxnSpPr>
        <p:spPr>
          <a:xfrm flipH="1">
            <a:off x="4427966" y="2973831"/>
            <a:ext cx="1397572" cy="405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3" name="Google Shape;803;p54"/>
          <p:cNvSpPr txBox="1"/>
          <p:nvPr/>
        </p:nvSpPr>
        <p:spPr>
          <a:xfrm>
            <a:off x="4802823" y="3014767"/>
            <a:ext cx="7237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reset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4" name="Google Shape;804;p54"/>
          <p:cNvCxnSpPr/>
          <p:nvPr/>
        </p:nvCxnSpPr>
        <p:spPr>
          <a:xfrm flipH="1">
            <a:off x="1885063" y="2973831"/>
            <a:ext cx="1288869" cy="4054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5" name="Google Shape;805;p54"/>
          <p:cNvSpPr txBox="1"/>
          <p:nvPr/>
        </p:nvSpPr>
        <p:spPr>
          <a:xfrm>
            <a:off x="2109666" y="3053469"/>
            <a:ext cx="1058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restore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6" name="Google Shape;806;p54"/>
          <p:cNvCxnSpPr/>
          <p:nvPr/>
        </p:nvCxnSpPr>
        <p:spPr>
          <a:xfrm>
            <a:off x="7103021" y="2651106"/>
            <a:ext cx="1274969" cy="2434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7" name="Google Shape;807;p54"/>
          <p:cNvSpPr txBox="1"/>
          <p:nvPr/>
        </p:nvSpPr>
        <p:spPr>
          <a:xfrm>
            <a:off x="7345395" y="2281774"/>
            <a:ext cx="7168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8" name="Google Shape;808;p54"/>
          <p:cNvCxnSpPr/>
          <p:nvPr/>
        </p:nvCxnSpPr>
        <p:spPr>
          <a:xfrm rot="10800000">
            <a:off x="7088960" y="2949291"/>
            <a:ext cx="1256229" cy="40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9" name="Google Shape;809;p54"/>
          <p:cNvSpPr txBox="1"/>
          <p:nvPr/>
        </p:nvSpPr>
        <p:spPr>
          <a:xfrm>
            <a:off x="7410360" y="2981718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pull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0" name="Google Shape;810;p54"/>
          <p:cNvCxnSpPr/>
          <p:nvPr/>
        </p:nvCxnSpPr>
        <p:spPr>
          <a:xfrm rot="10800000">
            <a:off x="7088960" y="2103949"/>
            <a:ext cx="1254035" cy="1316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811" name="Google Shape;811;p54"/>
          <p:cNvSpPr txBox="1"/>
          <p:nvPr/>
        </p:nvSpPr>
        <p:spPr>
          <a:xfrm>
            <a:off x="7371939" y="1670742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clone</a:t>
            </a:r>
            <a:endParaRPr b="1" sz="180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5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Reference</a:t>
            </a:r>
            <a:endParaRPr sz="2000"/>
          </a:p>
        </p:txBody>
      </p:sp>
      <p:cxnSp>
        <p:nvCxnSpPr>
          <p:cNvPr id="818" name="Google Shape;818;p55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9" name="Google Shape;819;p55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&amp; GitHub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55"/>
          <p:cNvSpPr txBox="1"/>
          <p:nvPr/>
        </p:nvSpPr>
        <p:spPr>
          <a:xfrm>
            <a:off x="487679" y="1193075"/>
            <a:ext cx="1081604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document-book</a:t>
            </a:r>
            <a:endParaRPr sz="1800" u="sng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https://git-scm.com/book/ko/v2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Visual studio 사용자를 위한 git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https://wikidocs.net/book/7060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41" name="Google Shape;141;p6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6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08113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7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08113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165" name="Google Shape;16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403350"/>
            <a:ext cx="5543550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/>
          <p:nvPr>
            <p:ph type="title"/>
          </p:nvPr>
        </p:nvSpPr>
        <p:spPr>
          <a:xfrm>
            <a:off x="0" y="0"/>
            <a:ext cx="4751388" cy="623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/>
              <a:t>Git설치</a:t>
            </a:r>
            <a:endParaRPr/>
          </a:p>
        </p:txBody>
      </p:sp>
      <p:cxnSp>
        <p:nvCxnSpPr>
          <p:cNvPr id="174" name="Google Shape;174;p9"/>
          <p:cNvCxnSpPr/>
          <p:nvPr/>
        </p:nvCxnSpPr>
        <p:spPr>
          <a:xfrm>
            <a:off x="0" y="733425"/>
            <a:ext cx="12192000" cy="26988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9"/>
          <p:cNvSpPr txBox="1"/>
          <p:nvPr/>
        </p:nvSpPr>
        <p:spPr>
          <a:xfrm>
            <a:off x="8691563" y="106363"/>
            <a:ext cx="3465512" cy="623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 설치</a:t>
            </a:r>
            <a:endParaRPr/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>
                <a:solidFill>
                  <a:srgbClr val="898989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442913" y="900113"/>
            <a:ext cx="2311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https://git-scm.com/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1366838"/>
            <a:ext cx="554355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/>
        </p:nvSpPr>
        <p:spPr>
          <a:xfrm>
            <a:off x="6711950" y="1489075"/>
            <a:ext cx="49276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시작메뉴에 폴더를 만든다. 시작메뉴에 폴더를 추가하고 싶지 않으면 Don’t create a Start Menu folder을 선택하지 않는다.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2023-11-07T07:30:36Z</dcterms:created>
  <dc:creator>roundlifeymy@knou.ac.kr</dc:creator>
</cp:coreProperties>
</file>