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2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2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37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36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2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0EE3-8561-458C-8081-E205A34F4BF9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C9D-868D-4672-8DF0-8A2D1B909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39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89" y="218210"/>
            <a:ext cx="10863385" cy="706582"/>
          </a:xfrm>
        </p:spPr>
        <p:txBody>
          <a:bodyPr>
            <a:normAutofit/>
          </a:bodyPr>
          <a:lstStyle/>
          <a:p>
            <a:r>
              <a:rPr lang="en-US" sz="2800" b="1" dirty="0"/>
              <a:t>Page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184565"/>
            <a:ext cx="10861431" cy="4776498"/>
          </a:xfrm>
        </p:spPr>
        <p:txBody>
          <a:bodyPr>
            <a:normAutofit lnSpcReduction="10000"/>
          </a:bodyPr>
          <a:lstStyle/>
          <a:p>
            <a:endParaRPr lang="en-US" sz="2100" dirty="0" smtClean="0"/>
          </a:p>
          <a:p>
            <a:r>
              <a:rPr lang="en-US" sz="2100" dirty="0" smtClean="0"/>
              <a:t>Page factory is class provided by selenium web driver to support the page object design pattern. It makes handling “page objects” easier and optimized by providing the following-</a:t>
            </a:r>
          </a:p>
          <a:p>
            <a:pPr marL="285750" indent="-285750"/>
            <a:r>
              <a:rPr lang="en-US" sz="2100" dirty="0" smtClean="0"/>
              <a:t>@</a:t>
            </a:r>
            <a:r>
              <a:rPr lang="en-US" sz="2100" dirty="0" err="1" smtClean="0"/>
              <a:t>Findby</a:t>
            </a:r>
            <a:r>
              <a:rPr lang="en-US" sz="2100" dirty="0" smtClean="0"/>
              <a:t> annotation</a:t>
            </a:r>
          </a:p>
          <a:p>
            <a:pPr marL="285750" indent="-285750"/>
            <a:r>
              <a:rPr lang="en-US" sz="2100" dirty="0" err="1" smtClean="0"/>
              <a:t>Initelements</a:t>
            </a:r>
            <a:r>
              <a:rPr lang="en-US" sz="2100" dirty="0" smtClean="0"/>
              <a:t> method</a:t>
            </a:r>
          </a:p>
          <a:p>
            <a:pPr marL="0" indent="0">
              <a:buNone/>
            </a:pPr>
            <a:r>
              <a:rPr lang="en-US" sz="2100" dirty="0" smtClean="0"/>
              <a:t>1. </a:t>
            </a:r>
            <a:r>
              <a:rPr lang="en-US" sz="2100" dirty="0" err="1" smtClean="0"/>
              <a:t>Initelements</a:t>
            </a:r>
            <a:r>
              <a:rPr lang="en-US" sz="2100" dirty="0" smtClean="0"/>
              <a:t>()-</a:t>
            </a:r>
          </a:p>
          <a:p>
            <a:pPr marL="0" indent="0">
              <a:buNone/>
            </a:pPr>
            <a:r>
              <a:rPr lang="en-US" sz="2100" dirty="0" smtClean="0"/>
              <a:t>         The </a:t>
            </a:r>
            <a:r>
              <a:rPr lang="en-US" sz="2100" dirty="0" err="1" smtClean="0"/>
              <a:t>initelements</a:t>
            </a:r>
            <a:r>
              <a:rPr lang="en-US" sz="2100" dirty="0" smtClean="0"/>
              <a:t> is a static method of </a:t>
            </a:r>
            <a:r>
              <a:rPr lang="en-US" sz="2100" dirty="0" err="1" smtClean="0"/>
              <a:t>pagefactory</a:t>
            </a:r>
            <a:r>
              <a:rPr lang="en-US" sz="2100" dirty="0" smtClean="0"/>
              <a:t> class which is used in conjunction with @</a:t>
            </a:r>
            <a:r>
              <a:rPr lang="en-US" sz="2100" dirty="0" err="1" smtClean="0"/>
              <a:t>findby</a:t>
            </a:r>
            <a:r>
              <a:rPr lang="en-US" sz="2100" dirty="0" smtClean="0"/>
              <a:t> annotation. Using the </a:t>
            </a:r>
            <a:r>
              <a:rPr lang="en-US" sz="2100" dirty="0" err="1" smtClean="0"/>
              <a:t>initelements</a:t>
            </a:r>
            <a:r>
              <a:rPr lang="en-US" sz="2100" dirty="0" smtClean="0"/>
              <a:t> method we can initialize all the web elements located by @</a:t>
            </a:r>
            <a:r>
              <a:rPr lang="en-US" sz="2100" dirty="0" err="1" smtClean="0"/>
              <a:t>findby</a:t>
            </a:r>
            <a:r>
              <a:rPr lang="en-US" sz="2100" dirty="0" smtClean="0"/>
              <a:t> annotation. Thus, instantiating the page classes easily</a:t>
            </a:r>
          </a:p>
          <a:p>
            <a:pPr marL="0" indent="0">
              <a:buNone/>
            </a:pPr>
            <a:r>
              <a:rPr lang="en-US" sz="2100" dirty="0" smtClean="0"/>
              <a:t>2.@Findby-</a:t>
            </a:r>
          </a:p>
          <a:p>
            <a:pPr marL="0" indent="0">
              <a:buNone/>
            </a:pPr>
            <a:r>
              <a:rPr lang="en-US" sz="2100" dirty="0" smtClean="0"/>
              <a:t>       @</a:t>
            </a:r>
            <a:r>
              <a:rPr lang="en-US" sz="2100" dirty="0" err="1" smtClean="0"/>
              <a:t>Findby</a:t>
            </a:r>
            <a:r>
              <a:rPr lang="en-US" sz="2100" dirty="0" smtClean="0"/>
              <a:t> annotation is used in </a:t>
            </a:r>
            <a:r>
              <a:rPr lang="en-US" sz="2100" dirty="0" err="1" smtClean="0"/>
              <a:t>pagefactory</a:t>
            </a:r>
            <a:r>
              <a:rPr lang="en-US" sz="2100" dirty="0" smtClean="0"/>
              <a:t> to locate and declare web elements using different locators. Here, we pass the attribute used for locating the web element along with its value to the @</a:t>
            </a:r>
            <a:r>
              <a:rPr lang="en-US" sz="2100" dirty="0" err="1" smtClean="0"/>
              <a:t>findby</a:t>
            </a:r>
            <a:r>
              <a:rPr lang="en-US" sz="2100" dirty="0" smtClean="0"/>
              <a:t> annotation as parameter and then declare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smtClean="0"/>
              <a:t>Example: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236517"/>
            <a:ext cx="11874427" cy="52162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monday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org.openqa.selenium.WebDriver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org.openqa.selenium.WebElement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org.openqa.selenium.support.FindBy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org.openqa.selenium.support.PageFactory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Page {</a:t>
            </a:r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FindBy</a:t>
            </a:r>
            <a:r>
              <a:rPr lang="en-IN" dirty="0"/>
              <a:t>(</a:t>
            </a:r>
            <a:r>
              <a:rPr lang="en-IN" dirty="0" err="1"/>
              <a:t>xpath</a:t>
            </a:r>
            <a:r>
              <a:rPr lang="en-IN" dirty="0"/>
              <a:t>="//input[@name=\"</a:t>
            </a:r>
            <a:r>
              <a:rPr lang="en-IN" dirty="0" err="1"/>
              <a:t>firstname</a:t>
            </a:r>
            <a:r>
              <a:rPr lang="en-IN" dirty="0"/>
              <a:t>\"]")</a:t>
            </a:r>
          </a:p>
          <a:p>
            <a:pPr marL="0" indent="0">
              <a:buNone/>
            </a:pPr>
            <a:r>
              <a:rPr lang="en-IN" dirty="0"/>
              <a:t>	private </a:t>
            </a:r>
            <a:r>
              <a:rPr lang="en-IN" dirty="0" err="1"/>
              <a:t>WebElement</a:t>
            </a:r>
            <a:r>
              <a:rPr lang="en-IN" dirty="0"/>
              <a:t> </a:t>
            </a:r>
            <a:r>
              <a:rPr lang="en-IN" dirty="0" err="1"/>
              <a:t>firstnametb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Page(</a:t>
            </a:r>
            <a:r>
              <a:rPr lang="en-IN" dirty="0" err="1"/>
              <a:t>WebDriver</a:t>
            </a:r>
            <a:r>
              <a:rPr lang="en-IN" dirty="0"/>
              <a:t> driver)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PageFactory.initElements</a:t>
            </a:r>
            <a:r>
              <a:rPr lang="en-IN" dirty="0"/>
              <a:t>(</a:t>
            </a:r>
            <a:r>
              <a:rPr lang="en-IN" dirty="0" err="1"/>
              <a:t>driver,this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public void </a:t>
            </a:r>
            <a:r>
              <a:rPr lang="en-IN" dirty="0" err="1"/>
              <a:t>firstname</a:t>
            </a:r>
            <a:r>
              <a:rPr lang="en-IN" dirty="0"/>
              <a:t>(String </a:t>
            </a:r>
            <a:r>
              <a:rPr lang="en-IN" dirty="0" err="1"/>
              <a:t>fn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firstnametb.sendKeys</a:t>
            </a:r>
            <a:r>
              <a:rPr lang="en-IN" dirty="0"/>
              <a:t>(</a:t>
            </a:r>
            <a:r>
              <a:rPr lang="en-IN" dirty="0" err="1"/>
              <a:t>fn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644236"/>
            <a:ext cx="10861431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monday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org.openqa.selenium.By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org.openqa.selenium.WebDriver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org.openqa.selenium.WebElement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org.openqa.selenium.chrome.ChromeDriver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4009" y="1582341"/>
            <a:ext cx="106402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"./s/chromedriver.exe"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Page 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Page(</a:t>
            </a:r>
            <a:r>
              <a:rPr lang="en-I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.firstname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johnhghdsghsdghgdhj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5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smtClean="0"/>
              <a:t>Handling Navigation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We use Navigations to perform forward</a:t>
            </a:r>
            <a:r>
              <a:rPr lang="en-IN" dirty="0" smtClean="0"/>
              <a:t> ,back and refreshing the page we can also enter the URL of the application using to().</a:t>
            </a:r>
          </a:p>
        </p:txBody>
      </p:sp>
    </p:spTree>
    <p:extLst>
      <p:ext uri="{BB962C8B-B14F-4D97-AF65-F5344CB8AC3E}">
        <p14:creationId xmlns:p14="http://schemas.microsoft.com/office/powerpoint/2010/main" val="7948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smtClean="0"/>
              <a:t>Example: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monday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NavigationAPI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"./s/chromedriver.exe"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().to(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().back();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().forward();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I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smtClean="0"/>
              <a:t>Handling Property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All the data inside the property file should be stored in Key value pair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Structure: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53" y="3266485"/>
            <a:ext cx="3719719" cy="2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smtClean="0"/>
              <a:t>Property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1599944"/>
            <a:ext cx="79163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r>
              <a:rPr lang="en-IN" b="1" dirty="0" err="1" smtClean="0"/>
              <a:t>Eaxmple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monday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java.util.Properties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java.util.concurrent.TimeUnit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2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5" cy="1019175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22217" y="197345"/>
            <a:ext cx="9570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Demo {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"./s/chromedriver.exe"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Properties 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"./</a:t>
            </a:r>
            <a:r>
              <a:rPr lang="en-I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Data.properties</a:t>
            </a:r>
            <a:r>
              <a:rPr lang="en-I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I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"//div[.='Login ']"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dirty="0" smtClean="0"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I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535" y="88183"/>
            <a:ext cx="10863385" cy="78465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Page Object Model(</a:t>
            </a:r>
            <a:r>
              <a:rPr lang="en-US" sz="2800" b="1" dirty="0" err="1" smtClean="0"/>
              <a:t>pom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35" y="1163783"/>
            <a:ext cx="10861431" cy="5372099"/>
          </a:xfrm>
        </p:spPr>
        <p:txBody>
          <a:bodyPr>
            <a:normAutofit/>
          </a:bodyPr>
          <a:lstStyle/>
          <a:p>
            <a:r>
              <a:rPr lang="en-US" sz="1900" dirty="0"/>
              <a:t>Page Object Model is a design pattern to create </a:t>
            </a:r>
            <a:r>
              <a:rPr lang="en-US" sz="1900" b="1" dirty="0"/>
              <a:t>Object Repository</a:t>
            </a:r>
            <a:r>
              <a:rPr lang="en-US" sz="1900" dirty="0"/>
              <a:t> for web UI elements. Under this model, for each web page in the application, there should be corresponding page class. This Page class will find the </a:t>
            </a:r>
            <a:r>
              <a:rPr lang="en-US" sz="1900" dirty="0" smtClean="0"/>
              <a:t>Web Elements </a:t>
            </a:r>
            <a:r>
              <a:rPr lang="en-US" sz="1900" dirty="0"/>
              <a:t>of that web page and also contains Page methods which perform operations on those </a:t>
            </a:r>
            <a:r>
              <a:rPr lang="en-US" sz="1900" dirty="0" smtClean="0"/>
              <a:t>Web Elements.</a:t>
            </a:r>
          </a:p>
          <a:p>
            <a:r>
              <a:rPr lang="en-US" sz="1900" dirty="0" smtClean="0"/>
              <a:t>If I want to achieve </a:t>
            </a:r>
            <a:r>
              <a:rPr lang="en-US" sz="1900" dirty="0" err="1" smtClean="0"/>
              <a:t>pom</a:t>
            </a:r>
            <a:r>
              <a:rPr lang="en-US" sz="1900" dirty="0" smtClean="0"/>
              <a:t> class Encapsulation is mandatory.</a:t>
            </a:r>
          </a:p>
          <a:p>
            <a:pPr marL="0" indent="0">
              <a:buNone/>
            </a:pPr>
            <a:r>
              <a:rPr lang="en-US" sz="2000" b="1" dirty="0" smtClean="0"/>
              <a:t>WHY 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Duplication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Less Time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Reformation of Automation Test </a:t>
            </a:r>
            <a:r>
              <a:rPr lang="en-US" sz="1800" dirty="0" smtClean="0"/>
              <a:t>Scripts</a:t>
            </a:r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FindBy</a:t>
            </a:r>
            <a:r>
              <a:rPr lang="en-US" sz="2000" b="1" dirty="0" smtClean="0"/>
              <a:t>(AN=‘AV’)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(private) access </a:t>
            </a:r>
            <a:r>
              <a:rPr lang="en-US" sz="2000" b="1" dirty="0" err="1" smtClean="0"/>
              <a:t>specifier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WebElement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Componentname</a:t>
            </a:r>
            <a:r>
              <a:rPr lang="en-US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Advantages of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641764"/>
            <a:ext cx="10861431" cy="431929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Page Object Pattern says operations and flows in the UI should be separated from verification. This concept makes our code cleaner and easy to understand.</a:t>
            </a:r>
          </a:p>
          <a:p>
            <a:pPr marL="285750" indent="-285750"/>
            <a:r>
              <a:rPr lang="en-US" sz="2000" dirty="0"/>
              <a:t>The Second benefit is the </a:t>
            </a:r>
            <a:r>
              <a:rPr lang="en-US" sz="2000" b="1" dirty="0"/>
              <a:t>object repository is independent of test cases</a:t>
            </a:r>
            <a:r>
              <a:rPr lang="en-US" sz="2000" dirty="0"/>
              <a:t>, so we can use the same object repository for a different purpose with different tools. For example, we can integrate POM with TestNG/</a:t>
            </a:r>
            <a:r>
              <a:rPr lang="en-US" sz="2000" dirty="0" err="1"/>
              <a:t>JUnit</a:t>
            </a:r>
            <a:r>
              <a:rPr lang="en-US" sz="2000" dirty="0"/>
              <a:t> for functional  testing and at the same time with </a:t>
            </a:r>
            <a:r>
              <a:rPr lang="en-US" sz="2000" dirty="0" err="1"/>
              <a:t>JBehave</a:t>
            </a:r>
            <a:r>
              <a:rPr lang="en-US" sz="2000" dirty="0"/>
              <a:t>/Cucumber for acceptance testing.</a:t>
            </a:r>
          </a:p>
          <a:p>
            <a:pPr marL="285750" indent="-285750"/>
            <a:r>
              <a:rPr lang="en-US" sz="2000" dirty="0"/>
              <a:t>Code becomes less and optimized because of the reusable page methods in the POM classes.</a:t>
            </a:r>
          </a:p>
          <a:p>
            <a:pPr marL="285750" indent="-285750"/>
            <a:r>
              <a:rPr lang="en-US" sz="2000" b="1" dirty="0"/>
              <a:t>Methods</a:t>
            </a:r>
            <a:r>
              <a:rPr lang="en-US" sz="2000" dirty="0"/>
              <a:t> get </a:t>
            </a:r>
            <a:r>
              <a:rPr lang="en-US" sz="2000" b="1" dirty="0"/>
              <a:t>more realistic names</a:t>
            </a:r>
            <a:r>
              <a:rPr lang="en-US" sz="2000" dirty="0"/>
              <a:t> which can be easily mapped with the operation happening in UI. i.e. if after clicking on the button we land on the home page, the method name will be like '</a:t>
            </a:r>
            <a:r>
              <a:rPr lang="en-US" sz="2000" dirty="0" err="1"/>
              <a:t>gotoHomePage</a:t>
            </a:r>
            <a:r>
              <a:rPr lang="en-US" sz="2000" dirty="0"/>
              <a:t>()'.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399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Handling Navigation API</vt:lpstr>
      <vt:lpstr>Example:</vt:lpstr>
      <vt:lpstr>Handling Property file</vt:lpstr>
      <vt:lpstr>Property File</vt:lpstr>
      <vt:lpstr>Eaxmple</vt:lpstr>
      <vt:lpstr>PowerPoint Presentation</vt:lpstr>
      <vt:lpstr>Page Object Model(pom)</vt:lpstr>
      <vt:lpstr>Advantages of POM</vt:lpstr>
      <vt:lpstr>Page Factory</vt:lpstr>
      <vt:lpstr>Example: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2020-06-01T10:38:19Z</dcterms:created>
  <dcterms:modified xsi:type="dcterms:W3CDTF">2020-06-01T10:46:19Z</dcterms:modified>
</cp:coreProperties>
</file>