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04" r:id="rId43"/>
    <p:sldId id="303" r:id="rId44"/>
    <p:sldId id="298" r:id="rId45"/>
    <p:sldId id="299" r:id="rId46"/>
    <p:sldId id="300" r:id="rId47"/>
    <p:sldId id="301" r:id="rId48"/>
    <p:sldId id="302" r:id="rId49"/>
    <p:sldId id="305" r:id="rId50"/>
    <p:sldId id="306" r:id="rId51"/>
    <p:sldId id="307" r:id="rId52"/>
    <p:sldId id="308" r:id="rId53"/>
    <p:sldId id="312" r:id="rId54"/>
    <p:sldId id="309" r:id="rId55"/>
    <p:sldId id="310" r:id="rId56"/>
    <p:sldId id="313" r:id="rId57"/>
    <p:sldId id="311" r:id="rId58"/>
    <p:sldId id="314" r:id="rId59"/>
    <p:sldId id="315" r:id="rId60"/>
    <p:sldId id="316" r:id="rId61"/>
    <p:sldId id="317" r:id="rId62"/>
    <p:sldId id="318" r:id="rId63"/>
    <p:sldId id="320" r:id="rId64"/>
    <p:sldId id="319" r:id="rId65"/>
    <p:sldId id="328" r:id="rId66"/>
    <p:sldId id="334" r:id="rId67"/>
    <p:sldId id="329" r:id="rId68"/>
    <p:sldId id="330" r:id="rId69"/>
    <p:sldId id="331" r:id="rId70"/>
    <p:sldId id="332" r:id="rId71"/>
    <p:sldId id="333" r:id="rId72"/>
    <p:sldId id="326" r:id="rId73"/>
    <p:sldId id="327" r:id="rId74"/>
    <p:sldId id="324" r:id="rId75"/>
    <p:sldId id="325" r:id="rId76"/>
    <p:sldId id="322" r:id="rId77"/>
    <p:sldId id="323" r:id="rId78"/>
    <p:sldId id="335" r:id="rId79"/>
    <p:sldId id="336" r:id="rId80"/>
    <p:sldId id="337" r:id="rId81"/>
    <p:sldId id="338" r:id="rId82"/>
    <p:sldId id="339" r:id="rId83"/>
    <p:sldId id="340" r:id="rId84"/>
    <p:sldId id="341" r:id="rId85"/>
    <p:sldId id="342"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5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5903DB-6B70-4365-8E81-E8A1686CED60}"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2C165-83F4-4575-8284-CE687F758F1D}" type="slidenum">
              <a:rPr lang="en-US" smtClean="0"/>
              <a:t>‹#›</a:t>
            </a:fld>
            <a:endParaRPr lang="en-US"/>
          </a:p>
        </p:txBody>
      </p:sp>
    </p:spTree>
    <p:extLst>
      <p:ext uri="{BB962C8B-B14F-4D97-AF65-F5344CB8AC3E}">
        <p14:creationId xmlns:p14="http://schemas.microsoft.com/office/powerpoint/2010/main" val="1168024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5903DB-6B70-4365-8E81-E8A1686CED60}"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2C165-83F4-4575-8284-CE687F758F1D}" type="slidenum">
              <a:rPr lang="en-US" smtClean="0"/>
              <a:t>‹#›</a:t>
            </a:fld>
            <a:endParaRPr lang="en-US"/>
          </a:p>
        </p:txBody>
      </p:sp>
    </p:spTree>
    <p:extLst>
      <p:ext uri="{BB962C8B-B14F-4D97-AF65-F5344CB8AC3E}">
        <p14:creationId xmlns:p14="http://schemas.microsoft.com/office/powerpoint/2010/main" val="390376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5903DB-6B70-4365-8E81-E8A1686CED60}"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2C165-83F4-4575-8284-CE687F758F1D}" type="slidenum">
              <a:rPr lang="en-US" smtClean="0"/>
              <a:t>‹#›</a:t>
            </a:fld>
            <a:endParaRPr lang="en-US"/>
          </a:p>
        </p:txBody>
      </p:sp>
    </p:spTree>
    <p:extLst>
      <p:ext uri="{BB962C8B-B14F-4D97-AF65-F5344CB8AC3E}">
        <p14:creationId xmlns:p14="http://schemas.microsoft.com/office/powerpoint/2010/main" val="4125573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5903DB-6B70-4365-8E81-E8A1686CED60}"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2C165-83F4-4575-8284-CE687F758F1D}" type="slidenum">
              <a:rPr lang="en-US" smtClean="0"/>
              <a:t>‹#›</a:t>
            </a:fld>
            <a:endParaRPr lang="en-US"/>
          </a:p>
        </p:txBody>
      </p:sp>
    </p:spTree>
    <p:extLst>
      <p:ext uri="{BB962C8B-B14F-4D97-AF65-F5344CB8AC3E}">
        <p14:creationId xmlns:p14="http://schemas.microsoft.com/office/powerpoint/2010/main" val="416151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5903DB-6B70-4365-8E81-E8A1686CED60}"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2C165-83F4-4575-8284-CE687F758F1D}" type="slidenum">
              <a:rPr lang="en-US" smtClean="0"/>
              <a:t>‹#›</a:t>
            </a:fld>
            <a:endParaRPr lang="en-US"/>
          </a:p>
        </p:txBody>
      </p:sp>
    </p:spTree>
    <p:extLst>
      <p:ext uri="{BB962C8B-B14F-4D97-AF65-F5344CB8AC3E}">
        <p14:creationId xmlns:p14="http://schemas.microsoft.com/office/powerpoint/2010/main" val="2282967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5903DB-6B70-4365-8E81-E8A1686CED60}" type="datetimeFigureOut">
              <a:rPr lang="en-US" smtClean="0"/>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2C165-83F4-4575-8284-CE687F758F1D}" type="slidenum">
              <a:rPr lang="en-US" smtClean="0"/>
              <a:t>‹#›</a:t>
            </a:fld>
            <a:endParaRPr lang="en-US"/>
          </a:p>
        </p:txBody>
      </p:sp>
    </p:spTree>
    <p:extLst>
      <p:ext uri="{BB962C8B-B14F-4D97-AF65-F5344CB8AC3E}">
        <p14:creationId xmlns:p14="http://schemas.microsoft.com/office/powerpoint/2010/main" val="2387538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5903DB-6B70-4365-8E81-E8A1686CED60}" type="datetimeFigureOut">
              <a:rPr lang="en-US" smtClean="0"/>
              <a:t>5/21/2017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62C165-83F4-4575-8284-CE687F758F1D}" type="slidenum">
              <a:rPr lang="en-US" smtClean="0"/>
              <a:t>‹#›</a:t>
            </a:fld>
            <a:endParaRPr lang="en-US"/>
          </a:p>
        </p:txBody>
      </p:sp>
    </p:spTree>
    <p:extLst>
      <p:ext uri="{BB962C8B-B14F-4D97-AF65-F5344CB8AC3E}">
        <p14:creationId xmlns:p14="http://schemas.microsoft.com/office/powerpoint/2010/main" val="2698787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5903DB-6B70-4365-8E81-E8A1686CED60}" type="datetimeFigureOut">
              <a:rPr lang="en-US" smtClean="0"/>
              <a:t>5/21/2017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62C165-83F4-4575-8284-CE687F758F1D}" type="slidenum">
              <a:rPr lang="en-US" smtClean="0"/>
              <a:t>‹#›</a:t>
            </a:fld>
            <a:endParaRPr lang="en-US"/>
          </a:p>
        </p:txBody>
      </p:sp>
    </p:spTree>
    <p:extLst>
      <p:ext uri="{BB962C8B-B14F-4D97-AF65-F5344CB8AC3E}">
        <p14:creationId xmlns:p14="http://schemas.microsoft.com/office/powerpoint/2010/main" val="2166787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5903DB-6B70-4365-8E81-E8A1686CED60}" type="datetimeFigureOut">
              <a:rPr lang="en-US" smtClean="0"/>
              <a:t>5/21/2017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62C165-83F4-4575-8284-CE687F758F1D}" type="slidenum">
              <a:rPr lang="en-US" smtClean="0"/>
              <a:t>‹#›</a:t>
            </a:fld>
            <a:endParaRPr lang="en-US"/>
          </a:p>
        </p:txBody>
      </p:sp>
    </p:spTree>
    <p:extLst>
      <p:ext uri="{BB962C8B-B14F-4D97-AF65-F5344CB8AC3E}">
        <p14:creationId xmlns:p14="http://schemas.microsoft.com/office/powerpoint/2010/main" val="354300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5903DB-6B70-4365-8E81-E8A1686CED60}" type="datetimeFigureOut">
              <a:rPr lang="en-US" smtClean="0"/>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2C165-83F4-4575-8284-CE687F758F1D}" type="slidenum">
              <a:rPr lang="en-US" smtClean="0"/>
              <a:t>‹#›</a:t>
            </a:fld>
            <a:endParaRPr lang="en-US"/>
          </a:p>
        </p:txBody>
      </p:sp>
    </p:spTree>
    <p:extLst>
      <p:ext uri="{BB962C8B-B14F-4D97-AF65-F5344CB8AC3E}">
        <p14:creationId xmlns:p14="http://schemas.microsoft.com/office/powerpoint/2010/main" val="231598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5903DB-6B70-4365-8E81-E8A1686CED60}" type="datetimeFigureOut">
              <a:rPr lang="en-US" smtClean="0"/>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2C165-83F4-4575-8284-CE687F758F1D}" type="slidenum">
              <a:rPr lang="en-US" smtClean="0"/>
              <a:t>‹#›</a:t>
            </a:fld>
            <a:endParaRPr lang="en-US"/>
          </a:p>
        </p:txBody>
      </p:sp>
    </p:spTree>
    <p:extLst>
      <p:ext uri="{BB962C8B-B14F-4D97-AF65-F5344CB8AC3E}">
        <p14:creationId xmlns:p14="http://schemas.microsoft.com/office/powerpoint/2010/main" val="598547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5903DB-6B70-4365-8E81-E8A1686CED60}" type="datetimeFigureOut">
              <a:rPr lang="en-US" smtClean="0"/>
              <a:t>5/21/2017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2C165-83F4-4575-8284-CE687F758F1D}" type="slidenum">
              <a:rPr lang="en-US" smtClean="0"/>
              <a:t>‹#›</a:t>
            </a:fld>
            <a:endParaRPr lang="en-US"/>
          </a:p>
        </p:txBody>
      </p:sp>
    </p:spTree>
    <p:extLst>
      <p:ext uri="{BB962C8B-B14F-4D97-AF65-F5344CB8AC3E}">
        <p14:creationId xmlns:p14="http://schemas.microsoft.com/office/powerpoint/2010/main" val="1242134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hyperlink" Target="https://www.javatpoint.com/steps-to-create-a-servlet-using-tomcat-serv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143000"/>
          </a:xfrm>
        </p:spPr>
        <p:txBody>
          <a:bodyPr/>
          <a:lstStyle/>
          <a:p>
            <a:r>
              <a:rPr lang="en-US" b="1" dirty="0" smtClean="0"/>
              <a:t>Java </a:t>
            </a:r>
            <a:r>
              <a:rPr lang="en-US" b="1" dirty="0" err="1" smtClean="0"/>
              <a:t>DataBase</a:t>
            </a:r>
            <a:r>
              <a:rPr lang="en-US" b="1" dirty="0" smtClean="0"/>
              <a:t> Connectivity</a:t>
            </a:r>
            <a:endParaRPr lang="en-US" b="1" dirty="0"/>
          </a:p>
        </p:txBody>
      </p:sp>
    </p:spTree>
    <p:extLst>
      <p:ext uri="{BB962C8B-B14F-4D97-AF65-F5344CB8AC3E}">
        <p14:creationId xmlns:p14="http://schemas.microsoft.com/office/powerpoint/2010/main" val="242822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Native-API driver (partially java driver)</a:t>
            </a:r>
            <a:endParaRPr lang="en-US" sz="3200" dirty="0"/>
          </a:p>
        </p:txBody>
      </p:sp>
      <p:pic>
        <p:nvPicPr>
          <p:cNvPr id="3074" name="Picture 2" descr="C:\Users\DELL\Desktop\nativeapi_driver.JPG"/>
          <p:cNvPicPr>
            <a:picLocks noChangeAspect="1" noChangeArrowheads="1"/>
          </p:cNvPicPr>
          <p:nvPr/>
        </p:nvPicPr>
        <p:blipFill rotWithShape="1">
          <a:blip r:embed="rId2">
            <a:extLst>
              <a:ext uri="{28A0092B-C50C-407E-A947-70E740481C1C}">
                <a14:useLocalDpi xmlns:a14="http://schemas.microsoft.com/office/drawing/2010/main" val="0"/>
              </a:ext>
            </a:extLst>
          </a:blip>
          <a:srcRect b="18716"/>
          <a:stretch/>
        </p:blipFill>
        <p:spPr bwMode="auto">
          <a:xfrm>
            <a:off x="152400" y="1600200"/>
            <a:ext cx="8839200" cy="4592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333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Native-API driver (partially java driver)</a:t>
            </a:r>
            <a:endParaRPr lang="en-US" sz="2800" dirty="0"/>
          </a:p>
        </p:txBody>
      </p:sp>
      <p:sp>
        <p:nvSpPr>
          <p:cNvPr id="3" name="Content Placeholder 2"/>
          <p:cNvSpPr>
            <a:spLocks noGrp="1"/>
          </p:cNvSpPr>
          <p:nvPr>
            <p:ph idx="1"/>
          </p:nvPr>
        </p:nvSpPr>
        <p:spPr/>
        <p:txBody>
          <a:bodyPr>
            <a:normAutofit/>
          </a:bodyPr>
          <a:lstStyle/>
          <a:p>
            <a:pPr marL="0" indent="0">
              <a:buNone/>
            </a:pPr>
            <a:endParaRPr lang="en-US" sz="2400" b="1" dirty="0"/>
          </a:p>
          <a:p>
            <a:pPr marL="0" indent="0">
              <a:buNone/>
            </a:pPr>
            <a:r>
              <a:rPr lang="en-US" sz="2400" b="1" dirty="0" smtClean="0"/>
              <a:t>Advantage</a:t>
            </a:r>
            <a:r>
              <a:rPr lang="en-US" sz="2400" b="1" dirty="0"/>
              <a:t>:</a:t>
            </a:r>
          </a:p>
          <a:p>
            <a:r>
              <a:rPr lang="en-US" sz="2400" dirty="0"/>
              <a:t>performance upgraded than JDBC-ODBC bridge driver.</a:t>
            </a:r>
          </a:p>
          <a:p>
            <a:pPr marL="0" indent="0">
              <a:buNone/>
            </a:pPr>
            <a:endParaRPr lang="en-US" sz="2400" b="1" dirty="0"/>
          </a:p>
          <a:p>
            <a:pPr marL="0" indent="0">
              <a:buNone/>
            </a:pPr>
            <a:r>
              <a:rPr lang="en-US" sz="2400" b="1" dirty="0" smtClean="0"/>
              <a:t>Disadvantage</a:t>
            </a:r>
            <a:r>
              <a:rPr lang="en-US" sz="2400" b="1" dirty="0"/>
              <a:t>:</a:t>
            </a:r>
          </a:p>
          <a:p>
            <a:r>
              <a:rPr lang="en-US" sz="2400" dirty="0"/>
              <a:t>The Native driver needs to be installed on the each client machine.</a:t>
            </a:r>
          </a:p>
          <a:p>
            <a:r>
              <a:rPr lang="en-US" sz="2400" dirty="0"/>
              <a:t>The Vendor client library needs to be installed on client machine.</a:t>
            </a:r>
          </a:p>
          <a:p>
            <a:pPr marL="0" indent="0">
              <a:buNone/>
            </a:pPr>
            <a:endParaRPr lang="en-US" dirty="0"/>
          </a:p>
        </p:txBody>
      </p:sp>
    </p:spTree>
    <p:extLst>
      <p:ext uri="{BB962C8B-B14F-4D97-AF65-F5344CB8AC3E}">
        <p14:creationId xmlns:p14="http://schemas.microsoft.com/office/powerpoint/2010/main" val="2351594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Network Protocol driver (fully java driver)</a:t>
            </a:r>
            <a:endParaRPr lang="en-US" sz="3200" b="1" dirty="0"/>
          </a:p>
        </p:txBody>
      </p:sp>
      <p:sp>
        <p:nvSpPr>
          <p:cNvPr id="3" name="Content Placeholder 2"/>
          <p:cNvSpPr>
            <a:spLocks noGrp="1"/>
          </p:cNvSpPr>
          <p:nvPr>
            <p:ph idx="1"/>
          </p:nvPr>
        </p:nvSpPr>
        <p:spPr>
          <a:xfrm>
            <a:off x="457200" y="2362200"/>
            <a:ext cx="8229600" cy="1524000"/>
          </a:xfrm>
        </p:spPr>
        <p:txBody>
          <a:bodyPr>
            <a:normAutofit/>
          </a:bodyPr>
          <a:lstStyle/>
          <a:p>
            <a:pPr marL="0" indent="0" algn="just">
              <a:buNone/>
            </a:pPr>
            <a:r>
              <a:rPr lang="en-US" sz="2400" dirty="0"/>
              <a:t>The Network Protocol driver uses middleware (application server) that converts JDBC calls directly or indirectly into the vendor-specific database protocol. It is fully written in java.</a:t>
            </a:r>
          </a:p>
        </p:txBody>
      </p:sp>
    </p:spTree>
    <p:extLst>
      <p:ext uri="{BB962C8B-B14F-4D97-AF65-F5344CB8AC3E}">
        <p14:creationId xmlns:p14="http://schemas.microsoft.com/office/powerpoint/2010/main" val="18867197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latin typeface="Times New Roman" pitchFamily="18" charset="0"/>
                <a:cs typeface="Times New Roman" pitchFamily="18" charset="0"/>
              </a:rPr>
              <a:t>Network Protocol driver (fully java driver)</a:t>
            </a:r>
            <a:endParaRPr lang="en-US" sz="3200" dirty="0"/>
          </a:p>
        </p:txBody>
      </p:sp>
      <p:pic>
        <p:nvPicPr>
          <p:cNvPr id="4098" name="Picture 2" descr="C:\Users\DELL\Desktop\network_protocol.JPG"/>
          <p:cNvPicPr>
            <a:picLocks noChangeAspect="1" noChangeArrowheads="1"/>
          </p:cNvPicPr>
          <p:nvPr/>
        </p:nvPicPr>
        <p:blipFill rotWithShape="1">
          <a:blip r:embed="rId2">
            <a:extLst>
              <a:ext uri="{28A0092B-C50C-407E-A947-70E740481C1C}">
                <a14:useLocalDpi xmlns:a14="http://schemas.microsoft.com/office/drawing/2010/main" val="0"/>
              </a:ext>
            </a:extLst>
          </a:blip>
          <a:srcRect b="18835"/>
          <a:stretch/>
        </p:blipFill>
        <p:spPr bwMode="auto">
          <a:xfrm>
            <a:off x="381000" y="1752600"/>
            <a:ext cx="83058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489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latin typeface="Times New Roman" pitchFamily="18" charset="0"/>
                <a:cs typeface="Times New Roman" pitchFamily="18" charset="0"/>
              </a:rPr>
              <a:t>Network Protocol driver (fully java driver)</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pPr marL="0" indent="0">
              <a:buNone/>
            </a:pPr>
            <a:r>
              <a:rPr lang="en-US" sz="2400" b="1" dirty="0"/>
              <a:t>Advantage:</a:t>
            </a:r>
          </a:p>
          <a:p>
            <a:r>
              <a:rPr lang="en-US" sz="2400" dirty="0"/>
              <a:t>No client side library is required because of application server that can perform many tasks like auditing, load balancing, logging </a:t>
            </a:r>
            <a:r>
              <a:rPr lang="en-US" sz="2400" dirty="0" smtClean="0"/>
              <a:t>etc.</a:t>
            </a:r>
          </a:p>
          <a:p>
            <a:pPr marL="0" indent="0">
              <a:buNone/>
            </a:pPr>
            <a:endParaRPr lang="en-US" sz="2400" b="1" dirty="0" smtClean="0"/>
          </a:p>
          <a:p>
            <a:pPr marL="0" indent="0">
              <a:buNone/>
            </a:pPr>
            <a:r>
              <a:rPr lang="en-US" sz="2400" b="1" dirty="0" smtClean="0"/>
              <a:t>Disadvantages:</a:t>
            </a:r>
          </a:p>
          <a:p>
            <a:r>
              <a:rPr lang="en-US" sz="2400" dirty="0" smtClean="0"/>
              <a:t>Network </a:t>
            </a:r>
            <a:r>
              <a:rPr lang="en-US" sz="2400" dirty="0"/>
              <a:t>support is required on client machine.</a:t>
            </a:r>
          </a:p>
          <a:p>
            <a:r>
              <a:rPr lang="en-US" sz="2400" dirty="0"/>
              <a:t>Requires database-specific coding to be done in the middle tier.</a:t>
            </a:r>
          </a:p>
          <a:p>
            <a:r>
              <a:rPr lang="en-US" sz="2400" dirty="0"/>
              <a:t>Maintenance of Network Protocol driver becomes costly because it requires database-specific coding to be done in the middle tier.</a:t>
            </a:r>
          </a:p>
          <a:p>
            <a:endParaRPr lang="en-US" dirty="0"/>
          </a:p>
        </p:txBody>
      </p:sp>
    </p:spTree>
    <p:extLst>
      <p:ext uri="{BB962C8B-B14F-4D97-AF65-F5344CB8AC3E}">
        <p14:creationId xmlns:p14="http://schemas.microsoft.com/office/powerpoint/2010/main" val="1207404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Thin driver (fully java driver)</a:t>
            </a:r>
            <a:endParaRPr lang="en-US" sz="3200" b="1" dirty="0"/>
          </a:p>
        </p:txBody>
      </p:sp>
      <p:sp>
        <p:nvSpPr>
          <p:cNvPr id="3" name="Content Placeholder 2"/>
          <p:cNvSpPr>
            <a:spLocks noGrp="1"/>
          </p:cNvSpPr>
          <p:nvPr>
            <p:ph idx="1"/>
          </p:nvPr>
        </p:nvSpPr>
        <p:spPr>
          <a:xfrm>
            <a:off x="457200" y="2209800"/>
            <a:ext cx="8229600" cy="1447800"/>
          </a:xfrm>
        </p:spPr>
        <p:txBody>
          <a:bodyPr>
            <a:normAutofit/>
          </a:bodyPr>
          <a:lstStyle/>
          <a:p>
            <a:pPr marL="0" indent="0" algn="just">
              <a:buNone/>
            </a:pPr>
            <a:r>
              <a:rPr lang="en-US" sz="2400" dirty="0"/>
              <a:t>The thin driver converts JDBC calls directly into the vendor-specific database protocol. That is why it is known as thin driver. It is fully written in Java language.</a:t>
            </a:r>
          </a:p>
        </p:txBody>
      </p:sp>
    </p:spTree>
    <p:extLst>
      <p:ext uri="{BB962C8B-B14F-4D97-AF65-F5344CB8AC3E}">
        <p14:creationId xmlns:p14="http://schemas.microsoft.com/office/powerpoint/2010/main" val="116099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Thin driver (fully java driver)</a:t>
            </a:r>
            <a:endParaRPr lang="en-US" sz="3200" dirty="0"/>
          </a:p>
        </p:txBody>
      </p:sp>
      <p:pic>
        <p:nvPicPr>
          <p:cNvPr id="5122" name="Picture 2" descr="C:\Users\DELL\Desktop\thin driver.JPG"/>
          <p:cNvPicPr>
            <a:picLocks noChangeAspect="1" noChangeArrowheads="1"/>
          </p:cNvPicPr>
          <p:nvPr/>
        </p:nvPicPr>
        <p:blipFill rotWithShape="1">
          <a:blip r:embed="rId2">
            <a:extLst>
              <a:ext uri="{28A0092B-C50C-407E-A947-70E740481C1C}">
                <a14:useLocalDpi xmlns:a14="http://schemas.microsoft.com/office/drawing/2010/main" val="0"/>
              </a:ext>
            </a:extLst>
          </a:blip>
          <a:srcRect r="10893" b="19374"/>
          <a:stretch/>
        </p:blipFill>
        <p:spPr bwMode="auto">
          <a:xfrm>
            <a:off x="533400" y="1981200"/>
            <a:ext cx="80010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054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09600" y="381000"/>
            <a:ext cx="7772400" cy="1470025"/>
          </a:xfrm>
        </p:spPr>
        <p:txBody>
          <a:bodyPr/>
          <a:lstStyle/>
          <a:p>
            <a:r>
              <a:rPr lang="en-US" sz="3600" b="1" dirty="0" smtClean="0">
                <a:latin typeface="Times New Roman" pitchFamily="18" charset="0"/>
                <a:cs typeface="Times New Roman" pitchFamily="18" charset="0"/>
              </a:rPr>
              <a:t>Thin driver (fully java driver)</a:t>
            </a:r>
            <a:endParaRPr lang="en-US" dirty="0"/>
          </a:p>
        </p:txBody>
      </p:sp>
      <p:sp>
        <p:nvSpPr>
          <p:cNvPr id="4" name="Subtitle 3"/>
          <p:cNvSpPr>
            <a:spLocks noGrp="1"/>
          </p:cNvSpPr>
          <p:nvPr>
            <p:ph type="subTitle" idx="1"/>
          </p:nvPr>
        </p:nvSpPr>
        <p:spPr>
          <a:xfrm>
            <a:off x="533400" y="2286000"/>
            <a:ext cx="8001000" cy="4191000"/>
          </a:xfrm>
        </p:spPr>
        <p:txBody>
          <a:bodyPr>
            <a:normAutofit/>
          </a:bodyPr>
          <a:lstStyle/>
          <a:p>
            <a:pPr algn="just"/>
            <a:r>
              <a:rPr lang="en-US" sz="2800" b="1" dirty="0">
                <a:solidFill>
                  <a:schemeClr val="tx1"/>
                </a:solidFill>
              </a:rPr>
              <a:t>Advantage:</a:t>
            </a:r>
          </a:p>
          <a:p>
            <a:pPr marL="342900" indent="-342900" algn="just">
              <a:buFont typeface="Arial" pitchFamily="34" charset="0"/>
              <a:buChar char="•"/>
            </a:pPr>
            <a:r>
              <a:rPr lang="en-US" sz="2800" dirty="0">
                <a:solidFill>
                  <a:schemeClr val="tx1"/>
                </a:solidFill>
              </a:rPr>
              <a:t>Better performance than all other drivers.</a:t>
            </a:r>
          </a:p>
          <a:p>
            <a:pPr marL="342900" indent="-342900" algn="just">
              <a:buFont typeface="Arial" pitchFamily="34" charset="0"/>
              <a:buChar char="•"/>
            </a:pPr>
            <a:r>
              <a:rPr lang="en-US" sz="2800" dirty="0">
                <a:solidFill>
                  <a:schemeClr val="tx1"/>
                </a:solidFill>
              </a:rPr>
              <a:t>No software is required at client side or server side.</a:t>
            </a:r>
          </a:p>
          <a:p>
            <a:pPr algn="just"/>
            <a:r>
              <a:rPr lang="en-US" sz="2800" b="1" dirty="0">
                <a:solidFill>
                  <a:schemeClr val="tx1"/>
                </a:solidFill>
              </a:rPr>
              <a:t>Disadvantage:</a:t>
            </a:r>
          </a:p>
          <a:p>
            <a:pPr marL="342900" indent="-342900" algn="just">
              <a:buFont typeface="Arial" pitchFamily="34" charset="0"/>
              <a:buChar char="•"/>
            </a:pPr>
            <a:r>
              <a:rPr lang="en-US" sz="2800" dirty="0">
                <a:solidFill>
                  <a:schemeClr val="tx1"/>
                </a:solidFill>
              </a:rPr>
              <a:t>Drivers depends on the Database.</a:t>
            </a:r>
          </a:p>
        </p:txBody>
      </p:sp>
    </p:spTree>
    <p:extLst>
      <p:ext uri="{BB962C8B-B14F-4D97-AF65-F5344CB8AC3E}">
        <p14:creationId xmlns:p14="http://schemas.microsoft.com/office/powerpoint/2010/main" val="1578394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Steps to connect to the database in </a:t>
            </a:r>
            <a:r>
              <a:rPr lang="en-US" sz="3200" b="1" dirty="0" smtClean="0"/>
              <a:t>java</a:t>
            </a:r>
            <a:endParaRPr lang="en-US" sz="3200" b="1" dirty="0"/>
          </a:p>
        </p:txBody>
      </p:sp>
      <p:sp>
        <p:nvSpPr>
          <p:cNvPr id="3" name="Content Placeholder 2"/>
          <p:cNvSpPr>
            <a:spLocks noGrp="1"/>
          </p:cNvSpPr>
          <p:nvPr>
            <p:ph idx="1"/>
          </p:nvPr>
        </p:nvSpPr>
        <p:spPr>
          <a:xfrm>
            <a:off x="457200" y="1828800"/>
            <a:ext cx="8229600" cy="4297363"/>
          </a:xfrm>
        </p:spPr>
        <p:txBody>
          <a:bodyPr>
            <a:normAutofit/>
          </a:bodyPr>
          <a:lstStyle/>
          <a:p>
            <a:pPr marL="0" indent="0">
              <a:buNone/>
            </a:pPr>
            <a:r>
              <a:rPr lang="en-US" sz="2800" dirty="0"/>
              <a:t>There are 5 steps to connect any java application with the database in java using JDBC. </a:t>
            </a:r>
            <a:r>
              <a:rPr lang="en-US" sz="2800" dirty="0" smtClean="0"/>
              <a:t>They </a:t>
            </a:r>
            <a:r>
              <a:rPr lang="en-US" sz="2800" dirty="0"/>
              <a:t>are as follows</a:t>
            </a:r>
            <a:r>
              <a:rPr lang="en-US" sz="2800" dirty="0" smtClean="0"/>
              <a:t>:</a:t>
            </a:r>
          </a:p>
          <a:p>
            <a:pPr marL="0" indent="0">
              <a:buNone/>
            </a:pPr>
            <a:endParaRPr lang="en-US" sz="2800" dirty="0" smtClean="0"/>
          </a:p>
          <a:p>
            <a:r>
              <a:rPr lang="en-US" sz="2800" dirty="0" smtClean="0"/>
              <a:t>Register </a:t>
            </a:r>
            <a:r>
              <a:rPr lang="en-US" sz="2800" dirty="0"/>
              <a:t>the driver class</a:t>
            </a:r>
          </a:p>
          <a:p>
            <a:r>
              <a:rPr lang="en-US" sz="2800" dirty="0"/>
              <a:t>Creating connection</a:t>
            </a:r>
          </a:p>
          <a:p>
            <a:r>
              <a:rPr lang="en-US" sz="2800" dirty="0"/>
              <a:t>Creating statement</a:t>
            </a:r>
          </a:p>
          <a:p>
            <a:r>
              <a:rPr lang="en-US" sz="2800" dirty="0"/>
              <a:t>Executing queries</a:t>
            </a:r>
          </a:p>
          <a:p>
            <a:r>
              <a:rPr lang="en-US" sz="2800" dirty="0"/>
              <a:t>Closing </a:t>
            </a:r>
            <a:r>
              <a:rPr lang="en-US" sz="2800" dirty="0" smtClean="0"/>
              <a:t>connection</a:t>
            </a:r>
            <a:endParaRPr lang="en-US" sz="2800" dirty="0"/>
          </a:p>
        </p:txBody>
      </p:sp>
    </p:spTree>
    <p:extLst>
      <p:ext uri="{BB962C8B-B14F-4D97-AF65-F5344CB8AC3E}">
        <p14:creationId xmlns:p14="http://schemas.microsoft.com/office/powerpoint/2010/main" val="39906280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Register the driver class</a:t>
            </a:r>
            <a:endParaRPr lang="en-US" b="1" dirty="0"/>
          </a:p>
        </p:txBody>
      </p:sp>
      <p:sp>
        <p:nvSpPr>
          <p:cNvPr id="3" name="Content Placeholder 2"/>
          <p:cNvSpPr>
            <a:spLocks noGrp="1"/>
          </p:cNvSpPr>
          <p:nvPr>
            <p:ph idx="1"/>
          </p:nvPr>
        </p:nvSpPr>
        <p:spPr/>
        <p:txBody>
          <a:bodyPr>
            <a:normAutofit/>
          </a:bodyPr>
          <a:lstStyle/>
          <a:p>
            <a:pPr marL="0" indent="0">
              <a:buNone/>
            </a:pPr>
            <a:r>
              <a:rPr lang="en-US" sz="2400" dirty="0"/>
              <a:t>The </a:t>
            </a:r>
            <a:r>
              <a:rPr lang="en-US" sz="2400" dirty="0" err="1"/>
              <a:t>forName</a:t>
            </a:r>
            <a:r>
              <a:rPr lang="en-US" sz="2400" dirty="0"/>
              <a:t>() method of Class </a:t>
            </a:r>
            <a:r>
              <a:rPr lang="en-US" sz="2400" dirty="0" err="1"/>
              <a:t>class</a:t>
            </a:r>
            <a:r>
              <a:rPr lang="en-US" sz="2400" dirty="0"/>
              <a:t> is used to register the driver class. This method is used to dynamically load the driver class</a:t>
            </a:r>
            <a:r>
              <a:rPr lang="en-US" sz="2400" dirty="0" smtClean="0"/>
              <a:t>.</a:t>
            </a:r>
          </a:p>
          <a:p>
            <a:endParaRPr lang="en-US" sz="2400" dirty="0"/>
          </a:p>
          <a:p>
            <a:pPr marL="0" indent="0">
              <a:buNone/>
            </a:pPr>
            <a:r>
              <a:rPr lang="en-US" sz="2400" b="1" dirty="0"/>
              <a:t>Syntax of </a:t>
            </a:r>
            <a:r>
              <a:rPr lang="en-US" sz="2400" b="1" dirty="0" err="1"/>
              <a:t>forName</a:t>
            </a:r>
            <a:r>
              <a:rPr lang="en-US" sz="2400" b="1" dirty="0"/>
              <a:t>() </a:t>
            </a:r>
            <a:r>
              <a:rPr lang="en-US" sz="2400" b="1" dirty="0" smtClean="0"/>
              <a:t>method:</a:t>
            </a:r>
            <a:endParaRPr lang="en-US" sz="2400" b="1" dirty="0"/>
          </a:p>
          <a:p>
            <a:pPr marL="0" indent="0">
              <a:buNone/>
            </a:pPr>
            <a:r>
              <a:rPr lang="en-US" sz="2400" b="1" dirty="0" smtClean="0"/>
              <a:t>	public</a:t>
            </a:r>
            <a:r>
              <a:rPr lang="en-US" sz="2400" dirty="0"/>
              <a:t> </a:t>
            </a:r>
            <a:r>
              <a:rPr lang="en-US" sz="2400" b="1" dirty="0"/>
              <a:t>static</a:t>
            </a:r>
            <a:r>
              <a:rPr lang="en-US" sz="2400" dirty="0"/>
              <a:t> </a:t>
            </a:r>
            <a:r>
              <a:rPr lang="en-US" sz="2400" b="1" dirty="0"/>
              <a:t>void</a:t>
            </a:r>
            <a:r>
              <a:rPr lang="en-US" sz="2400" dirty="0"/>
              <a:t> </a:t>
            </a:r>
            <a:r>
              <a:rPr lang="en-US" sz="2400" dirty="0" err="1"/>
              <a:t>forName</a:t>
            </a:r>
            <a:r>
              <a:rPr lang="en-US" sz="2400" dirty="0"/>
              <a:t>(String </a:t>
            </a:r>
            <a:r>
              <a:rPr lang="en-US" sz="2400" dirty="0" err="1"/>
              <a:t>className</a:t>
            </a:r>
            <a:r>
              <a:rPr lang="en-US" sz="2400" dirty="0" smtClean="0"/>
              <a:t>) </a:t>
            </a:r>
            <a:r>
              <a:rPr lang="en-US" sz="2400" b="1" dirty="0" smtClean="0"/>
              <a:t>throws</a:t>
            </a:r>
            <a:r>
              <a:rPr lang="en-US" sz="2400" dirty="0"/>
              <a:t> </a:t>
            </a:r>
            <a:r>
              <a:rPr lang="en-US" sz="2400" dirty="0" err="1" smtClean="0"/>
              <a:t>Clas</a:t>
            </a:r>
            <a:r>
              <a:rPr lang="en-US" sz="2400" dirty="0" smtClean="0"/>
              <a:t>	</a:t>
            </a:r>
            <a:r>
              <a:rPr lang="en-US" sz="2400" dirty="0" err="1" smtClean="0"/>
              <a:t>sNotFoundException</a:t>
            </a:r>
            <a:r>
              <a:rPr lang="en-US" sz="2400" dirty="0"/>
              <a:t>  </a:t>
            </a:r>
          </a:p>
          <a:p>
            <a:pPr marL="0" indent="0">
              <a:buNone/>
            </a:pPr>
            <a:endParaRPr lang="en-US" sz="2400" b="1" dirty="0" smtClean="0"/>
          </a:p>
          <a:p>
            <a:pPr marL="0" indent="0">
              <a:buNone/>
            </a:pPr>
            <a:r>
              <a:rPr lang="en-US" sz="2400" b="1" dirty="0" smtClean="0"/>
              <a:t>Example </a:t>
            </a:r>
            <a:r>
              <a:rPr lang="en-US" sz="2400" b="1" dirty="0"/>
              <a:t>to register the </a:t>
            </a:r>
            <a:r>
              <a:rPr lang="en-US" sz="2400" b="1" dirty="0" err="1"/>
              <a:t>OracleDriver</a:t>
            </a:r>
            <a:r>
              <a:rPr lang="en-US" sz="2400" b="1" dirty="0"/>
              <a:t> </a:t>
            </a:r>
            <a:r>
              <a:rPr lang="en-US" sz="2400" b="1" dirty="0" smtClean="0"/>
              <a:t>class:</a:t>
            </a:r>
            <a:endParaRPr lang="en-US" sz="2400" b="1" dirty="0"/>
          </a:p>
          <a:p>
            <a:pPr marL="0" indent="0">
              <a:buNone/>
            </a:pPr>
            <a:r>
              <a:rPr lang="en-US" sz="2400" dirty="0"/>
              <a:t>	</a:t>
            </a:r>
            <a:endParaRPr lang="en-US" sz="2400" dirty="0" smtClean="0"/>
          </a:p>
          <a:p>
            <a:pPr marL="0" indent="0">
              <a:buNone/>
            </a:pPr>
            <a:r>
              <a:rPr lang="en-US" sz="2400" dirty="0"/>
              <a:t>	</a:t>
            </a:r>
            <a:r>
              <a:rPr lang="en-US" sz="2400" dirty="0" err="1" smtClean="0"/>
              <a:t>Class.forName</a:t>
            </a:r>
            <a:r>
              <a:rPr lang="en-US" sz="2400" dirty="0"/>
              <a:t>("</a:t>
            </a:r>
            <a:r>
              <a:rPr lang="en-US" sz="2400" dirty="0" err="1"/>
              <a:t>oracle.jdbc.driver.OracleDriver</a:t>
            </a:r>
            <a:r>
              <a:rPr lang="en-US" sz="2400" dirty="0"/>
              <a:t>"); </a:t>
            </a:r>
          </a:p>
          <a:p>
            <a:endParaRPr lang="en-US" sz="2400" dirty="0"/>
          </a:p>
        </p:txBody>
      </p:sp>
    </p:spTree>
    <p:extLst>
      <p:ext uri="{BB962C8B-B14F-4D97-AF65-F5344CB8AC3E}">
        <p14:creationId xmlns:p14="http://schemas.microsoft.com/office/powerpoint/2010/main" val="221994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JDBC</a:t>
            </a:r>
            <a:endParaRPr lang="en-US" b="1" dirty="0"/>
          </a:p>
        </p:txBody>
      </p:sp>
      <p:sp>
        <p:nvSpPr>
          <p:cNvPr id="3" name="Content Placeholder 2"/>
          <p:cNvSpPr>
            <a:spLocks noGrp="1"/>
          </p:cNvSpPr>
          <p:nvPr>
            <p:ph idx="1"/>
          </p:nvPr>
        </p:nvSpPr>
        <p:spPr>
          <a:xfrm>
            <a:off x="457200" y="1524000"/>
            <a:ext cx="8229600" cy="4602163"/>
          </a:xfrm>
        </p:spPr>
        <p:txBody>
          <a:bodyPr>
            <a:normAutofit/>
          </a:bodyPr>
          <a:lstStyle/>
          <a:p>
            <a:pPr algn="just"/>
            <a:r>
              <a:rPr lang="en-US" sz="2400" b="1" dirty="0"/>
              <a:t>Java</a:t>
            </a:r>
            <a:r>
              <a:rPr lang="en-US" sz="2400" dirty="0"/>
              <a:t> Database Connectivity (</a:t>
            </a:r>
            <a:r>
              <a:rPr lang="en-US" sz="2400" b="1" dirty="0"/>
              <a:t>JDBC</a:t>
            </a:r>
            <a:r>
              <a:rPr lang="en-US" sz="2400" dirty="0"/>
              <a:t>) is an application programming interface (API) for the programming language </a:t>
            </a:r>
            <a:r>
              <a:rPr lang="en-US" sz="2400" b="1" dirty="0"/>
              <a:t>Java</a:t>
            </a:r>
            <a:r>
              <a:rPr lang="en-US" sz="2400" dirty="0"/>
              <a:t>, which defines how a client may access a database. </a:t>
            </a:r>
            <a:endParaRPr lang="en-US" sz="2400" dirty="0" smtClean="0"/>
          </a:p>
          <a:p>
            <a:pPr marL="0" indent="0" algn="just">
              <a:buNone/>
            </a:pPr>
            <a:endParaRPr lang="en-US" sz="2400" dirty="0"/>
          </a:p>
          <a:p>
            <a:pPr algn="just"/>
            <a:r>
              <a:rPr lang="en-US" sz="2400" dirty="0" smtClean="0"/>
              <a:t>It </a:t>
            </a:r>
            <a:r>
              <a:rPr lang="en-US" sz="2400" dirty="0"/>
              <a:t>is part of the </a:t>
            </a:r>
            <a:r>
              <a:rPr lang="en-US" sz="2400" b="1" dirty="0"/>
              <a:t>Java</a:t>
            </a:r>
            <a:r>
              <a:rPr lang="en-US" sz="2400" dirty="0"/>
              <a:t> Standard Edition platform, from Oracle Corporation</a:t>
            </a:r>
            <a:r>
              <a:rPr lang="en-US" sz="2400" dirty="0" smtClean="0"/>
              <a:t>.</a:t>
            </a:r>
          </a:p>
          <a:p>
            <a:pPr marL="0" indent="0" algn="just">
              <a:buNone/>
            </a:pPr>
            <a:endParaRPr lang="en-US" sz="2400" dirty="0" smtClean="0"/>
          </a:p>
          <a:p>
            <a:pPr algn="just"/>
            <a:r>
              <a:rPr lang="en-US" sz="2400" dirty="0" smtClean="0"/>
              <a:t>JDBC connect </a:t>
            </a:r>
            <a:r>
              <a:rPr lang="en-US" sz="2400" dirty="0"/>
              <a:t>and execute query with the database. JDBC API uses </a:t>
            </a:r>
            <a:r>
              <a:rPr lang="en-US" sz="2400" dirty="0" err="1"/>
              <a:t>jdbc</a:t>
            </a:r>
            <a:r>
              <a:rPr lang="en-US" sz="2400" dirty="0"/>
              <a:t> drivers to connect with the database.</a:t>
            </a:r>
          </a:p>
        </p:txBody>
      </p:sp>
    </p:spTree>
    <p:extLst>
      <p:ext uri="{BB962C8B-B14F-4D97-AF65-F5344CB8AC3E}">
        <p14:creationId xmlns:p14="http://schemas.microsoft.com/office/powerpoint/2010/main" val="145484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Creating connection</a:t>
            </a:r>
            <a:endParaRPr lang="en-US" b="1" dirty="0"/>
          </a:p>
        </p:txBody>
      </p:sp>
      <p:sp>
        <p:nvSpPr>
          <p:cNvPr id="3" name="Content Placeholder 2"/>
          <p:cNvSpPr>
            <a:spLocks noGrp="1"/>
          </p:cNvSpPr>
          <p:nvPr>
            <p:ph idx="1"/>
          </p:nvPr>
        </p:nvSpPr>
        <p:spPr/>
        <p:txBody>
          <a:bodyPr>
            <a:normAutofit/>
          </a:bodyPr>
          <a:lstStyle/>
          <a:p>
            <a:pPr marL="0" indent="0">
              <a:buNone/>
            </a:pPr>
            <a:r>
              <a:rPr lang="en-US" sz="2400" dirty="0"/>
              <a:t>The </a:t>
            </a:r>
            <a:r>
              <a:rPr lang="en-US" sz="2400" dirty="0" err="1"/>
              <a:t>getConnection</a:t>
            </a:r>
            <a:r>
              <a:rPr lang="en-US" sz="2400" dirty="0"/>
              <a:t>() method of </a:t>
            </a:r>
            <a:r>
              <a:rPr lang="en-US" sz="2400" dirty="0" err="1"/>
              <a:t>DriverManager</a:t>
            </a:r>
            <a:r>
              <a:rPr lang="en-US" sz="2400" dirty="0"/>
              <a:t> class is used to establish connection with the database</a:t>
            </a:r>
            <a:r>
              <a:rPr lang="en-US" sz="2400" dirty="0" smtClean="0"/>
              <a:t>.</a:t>
            </a:r>
          </a:p>
          <a:p>
            <a:pPr marL="0" indent="0">
              <a:buNone/>
            </a:pPr>
            <a:endParaRPr lang="en-US" sz="2400" dirty="0" smtClean="0"/>
          </a:p>
          <a:p>
            <a:pPr marL="0" indent="0">
              <a:buNone/>
            </a:pPr>
            <a:r>
              <a:rPr lang="en-US" sz="2400" b="1" dirty="0" smtClean="0"/>
              <a:t>Syntax </a:t>
            </a:r>
            <a:r>
              <a:rPr lang="en-US" sz="2400" b="1" dirty="0"/>
              <a:t>of </a:t>
            </a:r>
            <a:r>
              <a:rPr lang="en-US" sz="2400" b="1" dirty="0" err="1"/>
              <a:t>getConnection</a:t>
            </a:r>
            <a:r>
              <a:rPr lang="en-US" sz="2400" b="1" dirty="0"/>
              <a:t>() </a:t>
            </a:r>
            <a:r>
              <a:rPr lang="en-US" sz="2400" b="1" dirty="0" smtClean="0"/>
              <a:t>method:</a:t>
            </a:r>
          </a:p>
          <a:p>
            <a:pPr marL="0" indent="0">
              <a:buNone/>
            </a:pPr>
            <a:endParaRPr lang="en-US" sz="2400" b="1" dirty="0"/>
          </a:p>
          <a:p>
            <a:r>
              <a:rPr lang="en-US" sz="2400" b="1" dirty="0" smtClean="0"/>
              <a:t>public</a:t>
            </a:r>
            <a:r>
              <a:rPr lang="en-US" sz="2400" dirty="0"/>
              <a:t> </a:t>
            </a:r>
            <a:r>
              <a:rPr lang="en-US" sz="2400" b="1" dirty="0"/>
              <a:t>static</a:t>
            </a:r>
            <a:r>
              <a:rPr lang="en-US" sz="2400" dirty="0"/>
              <a:t> Connection </a:t>
            </a:r>
            <a:r>
              <a:rPr lang="en-US" sz="2400" dirty="0" err="1"/>
              <a:t>getConnection</a:t>
            </a:r>
            <a:r>
              <a:rPr lang="en-US" sz="2400" dirty="0"/>
              <a:t>(String </a:t>
            </a:r>
            <a:r>
              <a:rPr lang="en-US" sz="2400" dirty="0" err="1"/>
              <a:t>url</a:t>
            </a:r>
            <a:r>
              <a:rPr lang="en-US" sz="2400" dirty="0"/>
              <a:t>)</a:t>
            </a:r>
            <a:r>
              <a:rPr lang="en-US" sz="2400" b="1" dirty="0"/>
              <a:t>throws</a:t>
            </a:r>
            <a:r>
              <a:rPr lang="en-US" sz="2400" dirty="0"/>
              <a:t> </a:t>
            </a:r>
            <a:r>
              <a:rPr lang="en-US" sz="2400" dirty="0" err="1"/>
              <a:t>SQLException</a:t>
            </a:r>
            <a:r>
              <a:rPr lang="en-US" sz="2400" dirty="0"/>
              <a:t>  </a:t>
            </a:r>
          </a:p>
          <a:p>
            <a:r>
              <a:rPr lang="en-US" sz="2400" b="1" dirty="0" smtClean="0"/>
              <a:t>public</a:t>
            </a:r>
            <a:r>
              <a:rPr lang="en-US" sz="2400" dirty="0"/>
              <a:t> </a:t>
            </a:r>
            <a:r>
              <a:rPr lang="en-US" sz="2400" b="1" dirty="0"/>
              <a:t>static</a:t>
            </a:r>
            <a:r>
              <a:rPr lang="en-US" sz="2400" dirty="0"/>
              <a:t> Connection </a:t>
            </a:r>
            <a:r>
              <a:rPr lang="en-US" sz="2400" dirty="0" err="1"/>
              <a:t>getConnection</a:t>
            </a:r>
            <a:r>
              <a:rPr lang="en-US" sz="2400" dirty="0"/>
              <a:t>(String </a:t>
            </a:r>
            <a:r>
              <a:rPr lang="en-US" sz="2400" dirty="0" err="1"/>
              <a:t>url,String</a:t>
            </a:r>
            <a:r>
              <a:rPr lang="en-US" sz="2400" dirty="0"/>
              <a:t> </a:t>
            </a:r>
            <a:r>
              <a:rPr lang="en-US" sz="2400" dirty="0" err="1"/>
              <a:t>name,String</a:t>
            </a:r>
            <a:r>
              <a:rPr lang="en-US" sz="2400" dirty="0"/>
              <a:t> password)  </a:t>
            </a:r>
            <a:r>
              <a:rPr lang="en-US" sz="2400" b="1" dirty="0" smtClean="0"/>
              <a:t>throws</a:t>
            </a:r>
            <a:r>
              <a:rPr lang="en-US" sz="2400" dirty="0"/>
              <a:t> </a:t>
            </a:r>
            <a:r>
              <a:rPr lang="en-US" sz="2400" dirty="0" err="1"/>
              <a:t>SQLException</a:t>
            </a:r>
            <a:r>
              <a:rPr lang="en-US" sz="2400" dirty="0"/>
              <a:t>  </a:t>
            </a:r>
          </a:p>
          <a:p>
            <a:pPr marL="0" indent="0">
              <a:buNone/>
            </a:pPr>
            <a:endParaRPr lang="en-US" sz="2400" dirty="0"/>
          </a:p>
        </p:txBody>
      </p:sp>
    </p:spTree>
    <p:extLst>
      <p:ext uri="{BB962C8B-B14F-4D97-AF65-F5344CB8AC3E}">
        <p14:creationId xmlns:p14="http://schemas.microsoft.com/office/powerpoint/2010/main" val="4830861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connection</a:t>
            </a:r>
            <a:endParaRPr lang="en-US" dirty="0"/>
          </a:p>
        </p:txBody>
      </p:sp>
      <p:sp>
        <p:nvSpPr>
          <p:cNvPr id="3" name="Content Placeholder 2"/>
          <p:cNvSpPr>
            <a:spLocks noGrp="1"/>
          </p:cNvSpPr>
          <p:nvPr>
            <p:ph idx="1"/>
          </p:nvPr>
        </p:nvSpPr>
        <p:spPr/>
        <p:txBody>
          <a:bodyPr/>
          <a:lstStyle/>
          <a:p>
            <a:pPr marL="0" indent="0">
              <a:buNone/>
            </a:pPr>
            <a:r>
              <a:rPr lang="en-US" sz="2400" b="1" dirty="0"/>
              <a:t>Example:</a:t>
            </a:r>
          </a:p>
          <a:p>
            <a:pPr marL="0" indent="0">
              <a:buNone/>
            </a:pPr>
            <a:endParaRPr lang="en-US" sz="2400" dirty="0"/>
          </a:p>
          <a:p>
            <a:pPr marL="0" indent="0">
              <a:buNone/>
            </a:pPr>
            <a:r>
              <a:rPr lang="en-US" sz="2400" dirty="0"/>
              <a:t>Connection con=</a:t>
            </a:r>
            <a:r>
              <a:rPr lang="en-US" sz="2400" dirty="0" err="1"/>
              <a:t>DriverManager.getConnection</a:t>
            </a:r>
            <a:r>
              <a:rPr lang="en-US" sz="2400" dirty="0"/>
              <a:t>( "</a:t>
            </a:r>
            <a:r>
              <a:rPr lang="en-US" sz="2400" dirty="0" err="1"/>
              <a:t>jdbc:oracle:thin</a:t>
            </a:r>
            <a:r>
              <a:rPr lang="en-US" sz="2400" dirty="0"/>
              <a:t>:@localhost:1521:xe","system","password");</a:t>
            </a:r>
          </a:p>
          <a:p>
            <a:endParaRPr lang="en-US" dirty="0"/>
          </a:p>
        </p:txBody>
      </p:sp>
    </p:spTree>
    <p:extLst>
      <p:ext uri="{BB962C8B-B14F-4D97-AF65-F5344CB8AC3E}">
        <p14:creationId xmlns:p14="http://schemas.microsoft.com/office/powerpoint/2010/main" val="17063365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statement</a:t>
            </a:r>
            <a:endParaRPr lang="en-US" b="1" dirty="0"/>
          </a:p>
        </p:txBody>
      </p:sp>
      <p:sp>
        <p:nvSpPr>
          <p:cNvPr id="3" name="Content Placeholder 2"/>
          <p:cNvSpPr>
            <a:spLocks noGrp="1"/>
          </p:cNvSpPr>
          <p:nvPr>
            <p:ph idx="1"/>
          </p:nvPr>
        </p:nvSpPr>
        <p:spPr/>
        <p:txBody>
          <a:bodyPr>
            <a:normAutofit/>
          </a:bodyPr>
          <a:lstStyle/>
          <a:p>
            <a:pPr marL="0" indent="0" algn="just">
              <a:buNone/>
            </a:pPr>
            <a:r>
              <a:rPr lang="en-US" sz="2400" dirty="0"/>
              <a:t>The </a:t>
            </a:r>
            <a:r>
              <a:rPr lang="en-US" sz="2400" dirty="0" err="1"/>
              <a:t>createStatement</a:t>
            </a:r>
            <a:r>
              <a:rPr lang="en-US" sz="2400" dirty="0"/>
              <a:t>() method of Connection interface is used to create statement. The object of statement is responsible to execute queries with the database</a:t>
            </a:r>
            <a:r>
              <a:rPr lang="en-US" sz="2400" dirty="0" smtClean="0"/>
              <a:t>.</a:t>
            </a:r>
          </a:p>
          <a:p>
            <a:pPr marL="0" indent="0" algn="just">
              <a:buNone/>
            </a:pPr>
            <a:endParaRPr lang="en-US" sz="2400" dirty="0"/>
          </a:p>
          <a:p>
            <a:pPr marL="0" indent="0" algn="just">
              <a:buNone/>
            </a:pPr>
            <a:r>
              <a:rPr lang="en-US" sz="2400" b="1" dirty="0"/>
              <a:t>Syntax of </a:t>
            </a:r>
            <a:r>
              <a:rPr lang="en-US" sz="2400" b="1" dirty="0" err="1"/>
              <a:t>createStatement</a:t>
            </a:r>
            <a:r>
              <a:rPr lang="en-US" sz="2400" b="1" dirty="0"/>
              <a:t>() method</a:t>
            </a:r>
          </a:p>
          <a:p>
            <a:pPr algn="just"/>
            <a:r>
              <a:rPr lang="en-US" sz="2400" b="1" dirty="0"/>
              <a:t>public</a:t>
            </a:r>
            <a:r>
              <a:rPr lang="en-US" sz="2400" dirty="0"/>
              <a:t> Statement </a:t>
            </a:r>
            <a:r>
              <a:rPr lang="en-US" sz="2400" dirty="0" err="1"/>
              <a:t>createStatement</a:t>
            </a:r>
            <a:r>
              <a:rPr lang="en-US" sz="2400" dirty="0"/>
              <a:t>()</a:t>
            </a:r>
            <a:r>
              <a:rPr lang="en-US" sz="2400" b="1" dirty="0"/>
              <a:t>throws</a:t>
            </a:r>
            <a:r>
              <a:rPr lang="en-US" sz="2400" dirty="0"/>
              <a:t> </a:t>
            </a:r>
            <a:r>
              <a:rPr lang="en-US" sz="2400" dirty="0" err="1" smtClean="0"/>
              <a:t>SQLException</a:t>
            </a:r>
            <a:endParaRPr lang="en-US" sz="2400" dirty="0" smtClean="0"/>
          </a:p>
          <a:p>
            <a:pPr marL="0" indent="0" algn="just">
              <a:buNone/>
            </a:pPr>
            <a:endParaRPr lang="en-US" sz="2400" dirty="0"/>
          </a:p>
          <a:p>
            <a:pPr marL="0" indent="0" algn="just">
              <a:buNone/>
            </a:pPr>
            <a:r>
              <a:rPr lang="en-US" sz="2400" b="1" dirty="0"/>
              <a:t>Example to create the statement object</a:t>
            </a:r>
          </a:p>
          <a:p>
            <a:pPr algn="just"/>
            <a:r>
              <a:rPr lang="en-US" sz="2400" dirty="0"/>
              <a:t>Statement </a:t>
            </a:r>
            <a:r>
              <a:rPr lang="en-US" sz="2400" dirty="0" err="1"/>
              <a:t>stmt</a:t>
            </a:r>
            <a:r>
              <a:rPr lang="en-US" sz="2400" dirty="0"/>
              <a:t>=</a:t>
            </a:r>
            <a:r>
              <a:rPr lang="en-US" sz="2400" dirty="0" err="1"/>
              <a:t>con.createStatement</a:t>
            </a:r>
            <a:r>
              <a:rPr lang="en-US" sz="2400" dirty="0"/>
              <a:t>();  </a:t>
            </a:r>
          </a:p>
          <a:p>
            <a:pPr marL="0" indent="0" algn="just">
              <a:buNone/>
            </a:pPr>
            <a:endParaRPr lang="en-US" sz="2400" dirty="0"/>
          </a:p>
        </p:txBody>
      </p:sp>
    </p:spTree>
    <p:extLst>
      <p:ext uri="{BB962C8B-B14F-4D97-AF65-F5344CB8AC3E}">
        <p14:creationId xmlns:p14="http://schemas.microsoft.com/office/powerpoint/2010/main" val="3797556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Execute the </a:t>
            </a:r>
            <a:r>
              <a:rPr lang="en-US" b="1" dirty="0" smtClean="0"/>
              <a:t>query</a:t>
            </a:r>
            <a:endParaRPr lang="en-US" b="1"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sz="2400" dirty="0"/>
              <a:t>The </a:t>
            </a:r>
            <a:r>
              <a:rPr lang="en-US" sz="2400" dirty="0" err="1"/>
              <a:t>executeQuery</a:t>
            </a:r>
            <a:r>
              <a:rPr lang="en-US" sz="2400" dirty="0"/>
              <a:t>() method of Statement interface is used to execute queries to the database. This method returns the object of </a:t>
            </a:r>
            <a:r>
              <a:rPr lang="en-US" sz="2400" dirty="0" err="1"/>
              <a:t>ResultSet</a:t>
            </a:r>
            <a:r>
              <a:rPr lang="en-US" sz="2400" dirty="0"/>
              <a:t> that can be used to get all the records of a table</a:t>
            </a:r>
            <a:r>
              <a:rPr lang="en-US" sz="2400" dirty="0" smtClean="0"/>
              <a:t>.</a:t>
            </a:r>
          </a:p>
          <a:p>
            <a:pPr marL="0" indent="0" algn="just">
              <a:buNone/>
            </a:pPr>
            <a:endParaRPr lang="en-US" sz="2400" dirty="0"/>
          </a:p>
          <a:p>
            <a:pPr marL="0" indent="0" algn="just">
              <a:buNone/>
            </a:pPr>
            <a:r>
              <a:rPr lang="en-US" sz="2400" b="1" dirty="0"/>
              <a:t>Syntax of </a:t>
            </a:r>
            <a:r>
              <a:rPr lang="en-US" sz="2400" b="1" dirty="0" err="1"/>
              <a:t>executeQuery</a:t>
            </a:r>
            <a:r>
              <a:rPr lang="en-US" sz="2400" b="1" dirty="0"/>
              <a:t>() </a:t>
            </a:r>
            <a:r>
              <a:rPr lang="en-US" sz="2400" b="1" dirty="0" smtClean="0"/>
              <a:t>method:</a:t>
            </a:r>
          </a:p>
          <a:p>
            <a:pPr marL="0" indent="0" algn="just">
              <a:buNone/>
            </a:pPr>
            <a:r>
              <a:rPr lang="en-US" sz="2400" b="1" dirty="0" smtClean="0"/>
              <a:t>	public</a:t>
            </a:r>
            <a:r>
              <a:rPr lang="en-US" sz="2400" dirty="0"/>
              <a:t> </a:t>
            </a:r>
            <a:r>
              <a:rPr lang="en-US" sz="2400" dirty="0" err="1"/>
              <a:t>ResultSet</a:t>
            </a:r>
            <a:r>
              <a:rPr lang="en-US" sz="2400" dirty="0"/>
              <a:t> </a:t>
            </a:r>
            <a:r>
              <a:rPr lang="en-US" sz="2400" dirty="0" err="1"/>
              <a:t>executeQuery</a:t>
            </a:r>
            <a:r>
              <a:rPr lang="en-US" sz="2400" dirty="0"/>
              <a:t>(String </a:t>
            </a:r>
            <a:r>
              <a:rPr lang="en-US" sz="2400" dirty="0" err="1"/>
              <a:t>sql</a:t>
            </a:r>
            <a:r>
              <a:rPr lang="en-US" sz="2400" dirty="0"/>
              <a:t>)</a:t>
            </a:r>
            <a:r>
              <a:rPr lang="en-US" sz="2400" b="1" dirty="0"/>
              <a:t>throws</a:t>
            </a:r>
            <a:r>
              <a:rPr lang="en-US" sz="2400" dirty="0"/>
              <a:t> </a:t>
            </a:r>
            <a:r>
              <a:rPr lang="en-US" sz="2400" dirty="0" err="1"/>
              <a:t>SQLException</a:t>
            </a:r>
            <a:r>
              <a:rPr lang="en-US" sz="2400" dirty="0"/>
              <a:t>  </a:t>
            </a:r>
          </a:p>
          <a:p>
            <a:pPr marL="0" indent="0" algn="just">
              <a:buNone/>
            </a:pPr>
            <a:endParaRPr lang="en-US" sz="2400" dirty="0" smtClean="0"/>
          </a:p>
          <a:p>
            <a:pPr marL="0" indent="0" algn="just">
              <a:buNone/>
            </a:pPr>
            <a:r>
              <a:rPr lang="en-US" sz="2400" b="1" dirty="0"/>
              <a:t>Example to execute </a:t>
            </a:r>
            <a:r>
              <a:rPr lang="en-US" sz="2400" b="1" dirty="0" smtClean="0"/>
              <a:t>query:</a:t>
            </a:r>
          </a:p>
          <a:p>
            <a:pPr marL="400050" lvl="1" indent="0">
              <a:buNone/>
            </a:pPr>
            <a:r>
              <a:rPr lang="en-US" sz="2000" dirty="0" err="1"/>
              <a:t>ResultSet</a:t>
            </a:r>
            <a:r>
              <a:rPr lang="en-US" sz="2000" dirty="0"/>
              <a:t> </a:t>
            </a:r>
            <a:r>
              <a:rPr lang="en-US" sz="2000" dirty="0" err="1"/>
              <a:t>rs</a:t>
            </a:r>
            <a:r>
              <a:rPr lang="en-US" sz="2000" dirty="0"/>
              <a:t>=</a:t>
            </a:r>
            <a:r>
              <a:rPr lang="en-US" sz="2000" dirty="0" err="1"/>
              <a:t>stmt.executeQuery</a:t>
            </a:r>
            <a:r>
              <a:rPr lang="en-US" sz="2000" dirty="0"/>
              <a:t>("select * from </a:t>
            </a:r>
            <a:r>
              <a:rPr lang="en-US" sz="2000" dirty="0" err="1"/>
              <a:t>emp</a:t>
            </a:r>
            <a:r>
              <a:rPr lang="en-US" sz="2000" dirty="0"/>
              <a:t>");  </a:t>
            </a:r>
          </a:p>
          <a:p>
            <a:pPr marL="400050" lvl="1" indent="0">
              <a:buNone/>
            </a:pPr>
            <a:r>
              <a:rPr lang="en-US" sz="2000" dirty="0"/>
              <a:t>  </a:t>
            </a:r>
          </a:p>
          <a:p>
            <a:pPr marL="400050" lvl="1" indent="0">
              <a:buNone/>
            </a:pPr>
            <a:r>
              <a:rPr lang="en-US" sz="2000" b="1" dirty="0"/>
              <a:t>while</a:t>
            </a:r>
            <a:r>
              <a:rPr lang="en-US" sz="2000" dirty="0"/>
              <a:t>(</a:t>
            </a:r>
            <a:r>
              <a:rPr lang="en-US" sz="2000" dirty="0" err="1"/>
              <a:t>rs.next</a:t>
            </a:r>
            <a:r>
              <a:rPr lang="en-US" sz="2000" dirty="0"/>
              <a:t>()){  </a:t>
            </a:r>
          </a:p>
          <a:p>
            <a:pPr marL="400050" lvl="1" indent="0">
              <a:buNone/>
            </a:pPr>
            <a:r>
              <a:rPr lang="en-US" sz="2000" dirty="0" err="1"/>
              <a:t>System.out.println</a:t>
            </a:r>
            <a:r>
              <a:rPr lang="en-US" sz="2000" dirty="0"/>
              <a:t>(</a:t>
            </a:r>
            <a:r>
              <a:rPr lang="en-US" sz="2000" dirty="0" err="1"/>
              <a:t>rs.getInt</a:t>
            </a:r>
            <a:r>
              <a:rPr lang="en-US" sz="2000" dirty="0"/>
              <a:t>(1)+" "+</a:t>
            </a:r>
            <a:r>
              <a:rPr lang="en-US" sz="2000" dirty="0" err="1"/>
              <a:t>rs.getString</a:t>
            </a:r>
            <a:r>
              <a:rPr lang="en-US" sz="2000" dirty="0"/>
              <a:t>(2));  </a:t>
            </a:r>
          </a:p>
          <a:p>
            <a:pPr marL="400050" lvl="1" indent="0">
              <a:buNone/>
            </a:pPr>
            <a:r>
              <a:rPr lang="en-US" sz="2000" dirty="0"/>
              <a:t>}</a:t>
            </a:r>
          </a:p>
          <a:p>
            <a:pPr marL="0" indent="0" algn="just">
              <a:buNone/>
            </a:pPr>
            <a:endParaRPr lang="en-US" sz="2400" b="1" dirty="0"/>
          </a:p>
          <a:p>
            <a:pPr marL="0" indent="0" algn="just">
              <a:buNone/>
            </a:pPr>
            <a:endParaRPr lang="en-US" sz="2400" dirty="0"/>
          </a:p>
        </p:txBody>
      </p:sp>
    </p:spTree>
    <p:extLst>
      <p:ext uri="{BB962C8B-B14F-4D97-AF65-F5344CB8AC3E}">
        <p14:creationId xmlns:p14="http://schemas.microsoft.com/office/powerpoint/2010/main" val="3134587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Close the connection object</a:t>
            </a:r>
          </a:p>
        </p:txBody>
      </p:sp>
      <p:sp>
        <p:nvSpPr>
          <p:cNvPr id="3" name="Content Placeholder 2"/>
          <p:cNvSpPr>
            <a:spLocks noGrp="1"/>
          </p:cNvSpPr>
          <p:nvPr>
            <p:ph idx="1"/>
          </p:nvPr>
        </p:nvSpPr>
        <p:spPr>
          <a:xfrm>
            <a:off x="457200" y="1905001"/>
            <a:ext cx="8229600" cy="3962400"/>
          </a:xfrm>
        </p:spPr>
        <p:txBody>
          <a:bodyPr>
            <a:normAutofit lnSpcReduction="10000"/>
          </a:bodyPr>
          <a:lstStyle/>
          <a:p>
            <a:pPr marL="0" indent="0" algn="just">
              <a:buNone/>
            </a:pPr>
            <a:r>
              <a:rPr lang="en-US" sz="2400" dirty="0" smtClean="0"/>
              <a:t>By </a:t>
            </a:r>
            <a:r>
              <a:rPr lang="en-US" sz="2400" dirty="0"/>
              <a:t>closing connection object statement and </a:t>
            </a:r>
            <a:r>
              <a:rPr lang="en-US" sz="2400" dirty="0" err="1"/>
              <a:t>ResultSet</a:t>
            </a:r>
            <a:r>
              <a:rPr lang="en-US" sz="2400" dirty="0"/>
              <a:t> will be closed automatically. The close() method of Connection interface is used to close the connection</a:t>
            </a:r>
            <a:r>
              <a:rPr lang="en-US" sz="2400" dirty="0" smtClean="0"/>
              <a:t>.</a:t>
            </a:r>
          </a:p>
          <a:p>
            <a:pPr marL="0" indent="0" algn="just">
              <a:buNone/>
            </a:pPr>
            <a:endParaRPr lang="en-US" sz="2400" dirty="0"/>
          </a:p>
          <a:p>
            <a:pPr marL="0" indent="0" algn="just">
              <a:buNone/>
            </a:pPr>
            <a:r>
              <a:rPr lang="en-US" sz="2400" b="1" dirty="0"/>
              <a:t>Syntax of close() </a:t>
            </a:r>
            <a:r>
              <a:rPr lang="en-US" sz="2400" b="1" dirty="0" smtClean="0"/>
              <a:t>method:</a:t>
            </a:r>
            <a:endParaRPr lang="en-US" sz="2400" b="1" dirty="0"/>
          </a:p>
          <a:p>
            <a:pPr marL="0" indent="0" algn="just">
              <a:buNone/>
            </a:pPr>
            <a:r>
              <a:rPr lang="en-US" sz="2400" b="1" dirty="0" smtClean="0"/>
              <a:t>	public</a:t>
            </a:r>
            <a:r>
              <a:rPr lang="en-US" sz="2400" dirty="0"/>
              <a:t> </a:t>
            </a:r>
            <a:r>
              <a:rPr lang="en-US" sz="2400" b="1" dirty="0"/>
              <a:t>void</a:t>
            </a:r>
            <a:r>
              <a:rPr lang="en-US" sz="2400" dirty="0"/>
              <a:t> close()</a:t>
            </a:r>
            <a:r>
              <a:rPr lang="en-US" sz="2400" b="1" dirty="0"/>
              <a:t>throws</a:t>
            </a:r>
            <a:r>
              <a:rPr lang="en-US" sz="2400" dirty="0"/>
              <a:t> </a:t>
            </a:r>
            <a:r>
              <a:rPr lang="en-US" sz="2400" dirty="0" err="1" smtClean="0"/>
              <a:t>SQLException</a:t>
            </a:r>
            <a:endParaRPr lang="en-US" sz="2400" dirty="0" smtClean="0"/>
          </a:p>
          <a:p>
            <a:pPr marL="0" indent="0" algn="just">
              <a:buNone/>
            </a:pPr>
            <a:endParaRPr lang="en-US" sz="2400" dirty="0"/>
          </a:p>
          <a:p>
            <a:pPr marL="0" indent="0" algn="just">
              <a:buNone/>
            </a:pPr>
            <a:r>
              <a:rPr lang="en-US" sz="2400" b="1" dirty="0"/>
              <a:t>Example to close </a:t>
            </a:r>
            <a:r>
              <a:rPr lang="en-US" sz="2400" b="1" dirty="0" smtClean="0"/>
              <a:t>connection:</a:t>
            </a:r>
          </a:p>
          <a:p>
            <a:pPr marL="0" indent="0" algn="just">
              <a:buNone/>
            </a:pPr>
            <a:r>
              <a:rPr lang="en-US" sz="2400" b="1" dirty="0"/>
              <a:t>	</a:t>
            </a:r>
            <a:r>
              <a:rPr lang="en-US" sz="2400" dirty="0"/>
              <a:t> </a:t>
            </a:r>
            <a:r>
              <a:rPr lang="en-US" sz="2400" dirty="0" err="1"/>
              <a:t>con.close</a:t>
            </a:r>
            <a:r>
              <a:rPr lang="en-US" sz="2400" dirty="0"/>
              <a:t>(); </a:t>
            </a:r>
            <a:endParaRPr lang="en-US" sz="2400" b="1" dirty="0"/>
          </a:p>
          <a:p>
            <a:pPr marL="0" indent="0" algn="just">
              <a:buNone/>
            </a:pPr>
            <a:r>
              <a:rPr lang="en-US" sz="2400" dirty="0"/>
              <a:t>  </a:t>
            </a:r>
          </a:p>
          <a:p>
            <a:pPr marL="0" indent="0" algn="just">
              <a:buNone/>
            </a:pPr>
            <a:endParaRPr lang="en-US" sz="2400" dirty="0"/>
          </a:p>
        </p:txBody>
      </p:sp>
    </p:spTree>
    <p:extLst>
      <p:ext uri="{BB962C8B-B14F-4D97-AF65-F5344CB8AC3E}">
        <p14:creationId xmlns:p14="http://schemas.microsoft.com/office/powerpoint/2010/main" val="362766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458200" cy="4876800"/>
          </a:xfrm>
        </p:spPr>
        <p:txBody>
          <a:bodyPr>
            <a:noAutofit/>
          </a:bodyPr>
          <a:lstStyle/>
          <a:p>
            <a:pPr marL="0" indent="0">
              <a:buNone/>
            </a:pPr>
            <a:r>
              <a:rPr lang="en-US" sz="2400" b="1" dirty="0" smtClean="0"/>
              <a:t>import</a:t>
            </a:r>
            <a:r>
              <a:rPr lang="en-US" sz="2400" dirty="0" smtClean="0"/>
              <a:t> </a:t>
            </a:r>
            <a:r>
              <a:rPr lang="en-US" sz="2400" dirty="0" err="1" smtClean="0"/>
              <a:t>java.sql</a:t>
            </a:r>
            <a:r>
              <a:rPr lang="en-US" sz="2400" dirty="0" smtClean="0"/>
              <a:t>.*;  </a:t>
            </a:r>
          </a:p>
          <a:p>
            <a:pPr marL="0" indent="0">
              <a:buNone/>
            </a:pPr>
            <a:r>
              <a:rPr lang="en-US" sz="2400" b="1" dirty="0" smtClean="0"/>
              <a:t>class</a:t>
            </a:r>
            <a:r>
              <a:rPr lang="en-US" sz="2400" dirty="0" smtClean="0"/>
              <a:t> </a:t>
            </a:r>
            <a:r>
              <a:rPr lang="en-US" sz="2400" dirty="0" err="1" smtClean="0"/>
              <a:t>OracleCon</a:t>
            </a:r>
            <a:r>
              <a:rPr lang="en-US" sz="2400" dirty="0" smtClean="0"/>
              <a:t>{  </a:t>
            </a:r>
          </a:p>
          <a:p>
            <a:pPr marL="0" indent="0">
              <a:buNone/>
            </a:pPr>
            <a:r>
              <a:rPr lang="en-US" sz="2400" b="1" dirty="0" smtClean="0"/>
              <a:t>public</a:t>
            </a:r>
            <a:r>
              <a:rPr lang="en-US" sz="2400" dirty="0" smtClean="0"/>
              <a:t> </a:t>
            </a:r>
            <a:r>
              <a:rPr lang="en-US" sz="2400" b="1" dirty="0" smtClean="0"/>
              <a:t>static</a:t>
            </a:r>
            <a:r>
              <a:rPr lang="en-US" sz="2400" dirty="0" smtClean="0"/>
              <a:t> </a:t>
            </a:r>
            <a:r>
              <a:rPr lang="en-US" sz="2400" b="1" dirty="0" smtClean="0"/>
              <a:t>void</a:t>
            </a:r>
            <a:r>
              <a:rPr lang="en-US" sz="2400" dirty="0" smtClean="0"/>
              <a:t> main(String </a:t>
            </a:r>
            <a:r>
              <a:rPr lang="en-US" sz="2400" dirty="0" err="1" smtClean="0"/>
              <a:t>args</a:t>
            </a:r>
            <a:r>
              <a:rPr lang="en-US" sz="2400" dirty="0" smtClean="0"/>
              <a:t>[]){  </a:t>
            </a:r>
          </a:p>
          <a:p>
            <a:pPr marL="0" indent="0">
              <a:buNone/>
            </a:pPr>
            <a:r>
              <a:rPr lang="en-US" sz="2400" b="1" dirty="0" smtClean="0"/>
              <a:t>try</a:t>
            </a:r>
            <a:r>
              <a:rPr lang="en-US" sz="2400" dirty="0" smtClean="0"/>
              <a:t>{  </a:t>
            </a:r>
          </a:p>
          <a:p>
            <a:pPr marL="0" indent="0">
              <a:buNone/>
            </a:pPr>
            <a:r>
              <a:rPr lang="en-US" sz="2400" dirty="0" smtClean="0"/>
              <a:t>//step1 load the driver class  </a:t>
            </a:r>
          </a:p>
          <a:p>
            <a:pPr marL="0" indent="0">
              <a:buNone/>
            </a:pPr>
            <a:r>
              <a:rPr lang="en-US" sz="2400" dirty="0" err="1" smtClean="0"/>
              <a:t>Class.forName</a:t>
            </a:r>
            <a:r>
              <a:rPr lang="en-US" sz="2400" dirty="0" smtClean="0"/>
              <a:t>("</a:t>
            </a:r>
            <a:r>
              <a:rPr lang="en-US" sz="2400" dirty="0" err="1" smtClean="0"/>
              <a:t>oracle.jdbc.driver.OracleDriver</a:t>
            </a:r>
            <a:r>
              <a:rPr lang="en-US" sz="2400" dirty="0" smtClean="0"/>
              <a:t>");  </a:t>
            </a:r>
          </a:p>
          <a:p>
            <a:pPr marL="0" indent="0">
              <a:buNone/>
            </a:pPr>
            <a:r>
              <a:rPr lang="en-US" sz="2400" dirty="0" smtClean="0"/>
              <a:t>  </a:t>
            </a:r>
          </a:p>
          <a:p>
            <a:pPr marL="0" indent="0">
              <a:buNone/>
            </a:pPr>
            <a:r>
              <a:rPr lang="en-US" sz="2400" dirty="0" smtClean="0"/>
              <a:t>//step2 create  the connection object  </a:t>
            </a:r>
          </a:p>
          <a:p>
            <a:pPr marL="0" indent="0">
              <a:buNone/>
            </a:pPr>
            <a:r>
              <a:rPr lang="en-US" sz="2400" dirty="0" smtClean="0"/>
              <a:t>Connection con=</a:t>
            </a:r>
            <a:r>
              <a:rPr lang="en-US" sz="2400" dirty="0" err="1" smtClean="0"/>
              <a:t>DriverManager.getConnection</a:t>
            </a:r>
            <a:r>
              <a:rPr lang="en-US" sz="2400" dirty="0" smtClean="0"/>
              <a:t>(  </a:t>
            </a:r>
          </a:p>
          <a:p>
            <a:pPr marL="0" indent="0">
              <a:buNone/>
            </a:pPr>
            <a:r>
              <a:rPr lang="en-US" sz="2400" dirty="0" smtClean="0"/>
              <a:t>"</a:t>
            </a:r>
            <a:r>
              <a:rPr lang="en-US" sz="2400" dirty="0" err="1" smtClean="0"/>
              <a:t>jdbc:oracle:thin</a:t>
            </a:r>
            <a:r>
              <a:rPr lang="en-US" sz="2400" dirty="0" smtClean="0"/>
              <a:t>:@localhost:1521:xe","system","oracle");  </a:t>
            </a:r>
          </a:p>
          <a:p>
            <a:pPr marL="0" indent="0">
              <a:buNone/>
            </a:pPr>
            <a:r>
              <a:rPr lang="en-US" sz="2400" dirty="0" smtClean="0"/>
              <a:t>  </a:t>
            </a:r>
          </a:p>
        </p:txBody>
      </p:sp>
      <p:sp>
        <p:nvSpPr>
          <p:cNvPr id="4" name="Title 1"/>
          <p:cNvSpPr>
            <a:spLocks noGrp="1"/>
          </p:cNvSpPr>
          <p:nvPr>
            <p:ph type="title"/>
          </p:nvPr>
        </p:nvSpPr>
        <p:spPr>
          <a:xfrm>
            <a:off x="457200" y="274638"/>
            <a:ext cx="8229600" cy="1143000"/>
          </a:xfrm>
        </p:spPr>
        <p:txBody>
          <a:bodyPr>
            <a:normAutofit/>
          </a:bodyPr>
          <a:lstStyle/>
          <a:p>
            <a:r>
              <a:rPr lang="en-US" sz="2800" b="1" dirty="0"/>
              <a:t>Example to Connect Java Application with Oracle database</a:t>
            </a:r>
          </a:p>
        </p:txBody>
      </p:sp>
    </p:spTree>
    <p:extLst>
      <p:ext uri="{BB962C8B-B14F-4D97-AF65-F5344CB8AC3E}">
        <p14:creationId xmlns:p14="http://schemas.microsoft.com/office/powerpoint/2010/main" val="276840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pPr marL="0" indent="0">
              <a:buNone/>
            </a:pPr>
            <a:r>
              <a:rPr lang="en-US" dirty="0" smtClean="0"/>
              <a:t>//step3 create the statement object  </a:t>
            </a:r>
          </a:p>
          <a:p>
            <a:pPr marL="0" indent="0">
              <a:buNone/>
            </a:pPr>
            <a:r>
              <a:rPr lang="en-US" dirty="0" smtClean="0"/>
              <a:t>Statement </a:t>
            </a:r>
            <a:r>
              <a:rPr lang="en-US" dirty="0" err="1" smtClean="0"/>
              <a:t>stmt</a:t>
            </a:r>
            <a:r>
              <a:rPr lang="en-US" dirty="0" smtClean="0"/>
              <a:t>=</a:t>
            </a:r>
            <a:r>
              <a:rPr lang="en-US" dirty="0" err="1" smtClean="0"/>
              <a:t>con.createStatement</a:t>
            </a:r>
            <a:r>
              <a:rPr lang="en-US" dirty="0" smtClean="0"/>
              <a:t>();  </a:t>
            </a:r>
          </a:p>
          <a:p>
            <a:pPr marL="0" indent="0">
              <a:buNone/>
            </a:pPr>
            <a:r>
              <a:rPr lang="en-US" dirty="0" smtClean="0"/>
              <a:t>  </a:t>
            </a:r>
          </a:p>
          <a:p>
            <a:pPr marL="0" indent="0">
              <a:buNone/>
            </a:pPr>
            <a:r>
              <a:rPr lang="en-US" dirty="0" smtClean="0"/>
              <a:t>//step4 execute query  </a:t>
            </a:r>
          </a:p>
          <a:p>
            <a:pPr marL="0" indent="0">
              <a:buNone/>
            </a:pPr>
            <a:r>
              <a:rPr lang="en-US" dirty="0" err="1" smtClean="0"/>
              <a:t>ResultSet</a:t>
            </a:r>
            <a:r>
              <a:rPr lang="en-US" dirty="0" smtClean="0"/>
              <a:t> </a:t>
            </a:r>
            <a:r>
              <a:rPr lang="en-US" dirty="0" err="1" smtClean="0"/>
              <a:t>rs</a:t>
            </a:r>
            <a:r>
              <a:rPr lang="en-US" dirty="0" smtClean="0"/>
              <a:t>=</a:t>
            </a:r>
            <a:r>
              <a:rPr lang="en-US" dirty="0" err="1" smtClean="0"/>
              <a:t>stmt.executeQuery</a:t>
            </a:r>
            <a:r>
              <a:rPr lang="en-US" dirty="0" smtClean="0"/>
              <a:t>("select * from </a:t>
            </a:r>
            <a:r>
              <a:rPr lang="en-US" dirty="0" err="1" smtClean="0"/>
              <a:t>emp</a:t>
            </a:r>
            <a:r>
              <a:rPr lang="en-US" dirty="0" smtClean="0"/>
              <a:t>");  </a:t>
            </a:r>
          </a:p>
          <a:p>
            <a:pPr marL="0" indent="0">
              <a:buNone/>
            </a:pPr>
            <a:r>
              <a:rPr lang="en-US" b="1" dirty="0" smtClean="0"/>
              <a:t>while</a:t>
            </a:r>
            <a:r>
              <a:rPr lang="en-US" dirty="0" smtClean="0"/>
              <a:t>(</a:t>
            </a:r>
            <a:r>
              <a:rPr lang="en-US" dirty="0" err="1" smtClean="0"/>
              <a:t>rs.next</a:t>
            </a:r>
            <a:r>
              <a:rPr lang="en-US" dirty="0" smtClean="0"/>
              <a:t>())  </a:t>
            </a:r>
          </a:p>
          <a:p>
            <a:pPr marL="0" indent="0">
              <a:buNone/>
            </a:pPr>
            <a:r>
              <a:rPr lang="en-US" dirty="0" err="1" smtClean="0"/>
              <a:t>System.out.println</a:t>
            </a:r>
            <a:r>
              <a:rPr lang="en-US" dirty="0" smtClean="0"/>
              <a:t>(</a:t>
            </a:r>
            <a:r>
              <a:rPr lang="en-US" dirty="0" err="1" smtClean="0"/>
              <a:t>rs.getInt</a:t>
            </a:r>
            <a:r>
              <a:rPr lang="en-US" dirty="0" smtClean="0"/>
              <a:t>(1)+"  "+</a:t>
            </a:r>
            <a:r>
              <a:rPr lang="en-US" dirty="0" err="1" smtClean="0"/>
              <a:t>rs.getString</a:t>
            </a:r>
            <a:r>
              <a:rPr lang="en-US" dirty="0" smtClean="0"/>
              <a:t>(2)+"  "+</a:t>
            </a:r>
            <a:r>
              <a:rPr lang="en-US" dirty="0" err="1" smtClean="0"/>
              <a:t>rs.getString</a:t>
            </a:r>
            <a:r>
              <a:rPr lang="en-US" dirty="0" smtClean="0"/>
              <a:t>(3));  </a:t>
            </a:r>
          </a:p>
          <a:p>
            <a:pPr marL="0" indent="0">
              <a:buNone/>
            </a:pPr>
            <a:r>
              <a:rPr lang="en-US" dirty="0" smtClean="0"/>
              <a:t>  </a:t>
            </a:r>
          </a:p>
          <a:p>
            <a:pPr marL="0" indent="0">
              <a:buNone/>
            </a:pPr>
            <a:r>
              <a:rPr lang="en-US" dirty="0" smtClean="0"/>
              <a:t>//step5 close the connection object  </a:t>
            </a:r>
          </a:p>
          <a:p>
            <a:pPr marL="0" indent="0">
              <a:buNone/>
            </a:pPr>
            <a:r>
              <a:rPr lang="en-US" dirty="0" err="1" smtClean="0"/>
              <a:t>con.close</a:t>
            </a:r>
            <a:r>
              <a:rPr lang="en-US" dirty="0" smtClean="0"/>
              <a:t>();  </a:t>
            </a:r>
          </a:p>
          <a:p>
            <a:pPr marL="0" indent="0">
              <a:buNone/>
            </a:pPr>
            <a:r>
              <a:rPr lang="en-US" dirty="0" smtClean="0"/>
              <a:t>}</a:t>
            </a:r>
            <a:r>
              <a:rPr lang="en-US" b="1" dirty="0" smtClean="0"/>
              <a:t>catch</a:t>
            </a:r>
            <a:r>
              <a:rPr lang="en-US" dirty="0" smtClean="0"/>
              <a:t>(Exception e){ </a:t>
            </a:r>
            <a:r>
              <a:rPr lang="en-US" dirty="0" err="1" smtClean="0"/>
              <a:t>System.out.println</a:t>
            </a:r>
            <a:r>
              <a:rPr lang="en-US" dirty="0" smtClean="0"/>
              <a:t>(e);</a:t>
            </a:r>
          </a:p>
          <a:p>
            <a:pPr marL="0" indent="0">
              <a:buNone/>
            </a:pPr>
            <a:r>
              <a:rPr lang="en-US" dirty="0" smtClean="0"/>
              <a:t>}  </a:t>
            </a:r>
          </a:p>
          <a:p>
            <a:pPr marL="0" indent="0">
              <a:buNone/>
            </a:pPr>
            <a:r>
              <a:rPr lang="en-US" dirty="0" smtClean="0"/>
              <a:t>}  </a:t>
            </a:r>
          </a:p>
          <a:p>
            <a:pPr marL="0" indent="0">
              <a:buNone/>
            </a:pPr>
            <a:r>
              <a:rPr lang="en-US" dirty="0" smtClean="0"/>
              <a:t>}</a:t>
            </a:r>
            <a:endParaRPr lang="en-US" sz="1200" dirty="0" smtClean="0"/>
          </a:p>
          <a:p>
            <a:endParaRPr lang="en-US" sz="1200" dirty="0" smtClean="0"/>
          </a:p>
          <a:p>
            <a:endParaRPr lang="en-US" dirty="0"/>
          </a:p>
        </p:txBody>
      </p:sp>
    </p:spTree>
    <p:extLst>
      <p:ext uri="{BB962C8B-B14F-4D97-AF65-F5344CB8AC3E}">
        <p14:creationId xmlns:p14="http://schemas.microsoft.com/office/powerpoint/2010/main" val="3318868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Connection interface</a:t>
            </a:r>
            <a:endParaRPr lang="en-US" b="1" dirty="0"/>
          </a:p>
        </p:txBody>
      </p:sp>
      <p:sp>
        <p:nvSpPr>
          <p:cNvPr id="3" name="Content Placeholder 2"/>
          <p:cNvSpPr>
            <a:spLocks noGrp="1"/>
          </p:cNvSpPr>
          <p:nvPr>
            <p:ph idx="1"/>
          </p:nvPr>
        </p:nvSpPr>
        <p:spPr/>
        <p:txBody>
          <a:bodyPr>
            <a:normAutofit/>
          </a:bodyPr>
          <a:lstStyle/>
          <a:p>
            <a:pPr marL="0" indent="0">
              <a:buNone/>
            </a:pPr>
            <a:endParaRPr lang="en-US" sz="2400" dirty="0" smtClean="0"/>
          </a:p>
          <a:p>
            <a:pPr algn="just"/>
            <a:r>
              <a:rPr lang="en-US" sz="2400" dirty="0" smtClean="0"/>
              <a:t>A </a:t>
            </a:r>
            <a:r>
              <a:rPr lang="en-US" sz="2400" dirty="0"/>
              <a:t>Connection is the session between java application and database. The Connection interface is a factory of Statement, </a:t>
            </a:r>
            <a:r>
              <a:rPr lang="en-US" sz="2400" dirty="0" err="1"/>
              <a:t>PreparedStatement</a:t>
            </a:r>
            <a:r>
              <a:rPr lang="en-US" sz="2400" dirty="0"/>
              <a:t>, and </a:t>
            </a:r>
            <a:r>
              <a:rPr lang="en-US" sz="2400" dirty="0" err="1"/>
              <a:t>DatabaseMetaData</a:t>
            </a:r>
            <a:r>
              <a:rPr lang="en-US" sz="2400" dirty="0"/>
              <a:t> i.e. object of Connection can be used to get the object of Statement and </a:t>
            </a:r>
            <a:r>
              <a:rPr lang="en-US" sz="2400" dirty="0" err="1"/>
              <a:t>DatabaseMetaData</a:t>
            </a:r>
            <a:r>
              <a:rPr lang="en-US" sz="2400" dirty="0"/>
              <a:t>. </a:t>
            </a:r>
            <a:endParaRPr lang="en-US" sz="2400" dirty="0" smtClean="0"/>
          </a:p>
          <a:p>
            <a:pPr algn="just"/>
            <a:endParaRPr lang="en-US" sz="2400" dirty="0"/>
          </a:p>
          <a:p>
            <a:pPr algn="just"/>
            <a:r>
              <a:rPr lang="en-US" sz="2400" dirty="0" smtClean="0"/>
              <a:t>The </a:t>
            </a:r>
            <a:r>
              <a:rPr lang="en-US" sz="2400" dirty="0"/>
              <a:t>Connection interface provide many methods for transaction management like commit(), rollback() etc</a:t>
            </a:r>
            <a:r>
              <a:rPr lang="en-US" sz="2400" dirty="0" smtClean="0"/>
              <a:t>.</a:t>
            </a:r>
            <a:endParaRPr lang="en-US" sz="2400" dirty="0"/>
          </a:p>
        </p:txBody>
      </p:sp>
    </p:spTree>
    <p:extLst>
      <p:ext uri="{BB962C8B-B14F-4D97-AF65-F5344CB8AC3E}">
        <p14:creationId xmlns:p14="http://schemas.microsoft.com/office/powerpoint/2010/main" val="1656547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Commonly used methods</a:t>
            </a:r>
            <a:endParaRPr lang="en-US" sz="36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5084878"/>
              </p:ext>
            </p:extLst>
          </p:nvPr>
        </p:nvGraphicFramePr>
        <p:xfrm>
          <a:off x="152400" y="1600201"/>
          <a:ext cx="8763000" cy="5181597"/>
        </p:xfrm>
        <a:graphic>
          <a:graphicData uri="http://schemas.openxmlformats.org/drawingml/2006/table">
            <a:tbl>
              <a:tblPr/>
              <a:tblGrid>
                <a:gridCol w="8763000"/>
              </a:tblGrid>
              <a:tr h="818737">
                <a:tc>
                  <a:txBody>
                    <a:bodyPr/>
                    <a:lstStyle/>
                    <a:p>
                      <a:pPr algn="just"/>
                      <a:r>
                        <a:rPr lang="en-US" sz="1500" b="1" i="0" dirty="0">
                          <a:solidFill>
                            <a:srgbClr val="000000"/>
                          </a:solidFill>
                          <a:effectLst/>
                          <a:latin typeface="verdana"/>
                        </a:rPr>
                        <a:t>1) public Statement </a:t>
                      </a:r>
                      <a:r>
                        <a:rPr lang="en-US" sz="1500" b="1" i="0" dirty="0" err="1">
                          <a:solidFill>
                            <a:srgbClr val="000000"/>
                          </a:solidFill>
                          <a:effectLst/>
                          <a:latin typeface="verdana"/>
                        </a:rPr>
                        <a:t>createStatement</a:t>
                      </a:r>
                      <a:r>
                        <a:rPr lang="en-US" sz="1500" b="1" i="0" dirty="0">
                          <a:solidFill>
                            <a:srgbClr val="000000"/>
                          </a:solidFill>
                          <a:effectLst/>
                          <a:latin typeface="verdana"/>
                        </a:rPr>
                        <a:t>():</a:t>
                      </a:r>
                      <a:r>
                        <a:rPr lang="en-US" sz="1500" b="0" i="0" dirty="0">
                          <a:solidFill>
                            <a:srgbClr val="000000"/>
                          </a:solidFill>
                          <a:effectLst/>
                          <a:latin typeface="verdana"/>
                        </a:rPr>
                        <a:t> creates a statement object that can be used to execute SQL queries.</a:t>
                      </a:r>
                    </a:p>
                  </a:txBody>
                  <a:tcPr marL="326549" marR="122456" marT="122456" marB="122456" anchor="ctr">
                    <a:lnL w="28575" cap="flat" cmpd="sng" algn="ctr">
                      <a:solidFill>
                        <a:srgbClr val="FFA500"/>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1087912">
                <a:tc>
                  <a:txBody>
                    <a:bodyPr/>
                    <a:lstStyle/>
                    <a:p>
                      <a:pPr algn="just"/>
                      <a:r>
                        <a:rPr lang="en-US" sz="1500" b="1" i="0" dirty="0">
                          <a:solidFill>
                            <a:srgbClr val="000000"/>
                          </a:solidFill>
                          <a:effectLst/>
                          <a:latin typeface="verdana"/>
                        </a:rPr>
                        <a:t>2) public Statement </a:t>
                      </a:r>
                      <a:r>
                        <a:rPr lang="en-US" sz="1500" b="1" i="0" dirty="0" err="1">
                          <a:solidFill>
                            <a:srgbClr val="000000"/>
                          </a:solidFill>
                          <a:effectLst/>
                          <a:latin typeface="verdana"/>
                        </a:rPr>
                        <a:t>createStatement</a:t>
                      </a:r>
                      <a:r>
                        <a:rPr lang="en-US" sz="1500" b="1" i="0" dirty="0">
                          <a:solidFill>
                            <a:srgbClr val="000000"/>
                          </a:solidFill>
                          <a:effectLst/>
                          <a:latin typeface="verdana"/>
                        </a:rPr>
                        <a:t>(</a:t>
                      </a:r>
                      <a:r>
                        <a:rPr lang="en-US" sz="1500" b="1" i="0" dirty="0" err="1">
                          <a:solidFill>
                            <a:srgbClr val="000000"/>
                          </a:solidFill>
                          <a:effectLst/>
                          <a:latin typeface="verdana"/>
                        </a:rPr>
                        <a:t>int</a:t>
                      </a:r>
                      <a:r>
                        <a:rPr lang="en-US" sz="1500" b="1" i="0" dirty="0">
                          <a:solidFill>
                            <a:srgbClr val="000000"/>
                          </a:solidFill>
                          <a:effectLst/>
                          <a:latin typeface="verdana"/>
                        </a:rPr>
                        <a:t> </a:t>
                      </a:r>
                      <a:r>
                        <a:rPr lang="en-US" sz="1500" b="1" i="0" dirty="0" err="1">
                          <a:solidFill>
                            <a:srgbClr val="000000"/>
                          </a:solidFill>
                          <a:effectLst/>
                          <a:latin typeface="verdana"/>
                        </a:rPr>
                        <a:t>resultSetType,int</a:t>
                      </a:r>
                      <a:r>
                        <a:rPr lang="en-US" sz="1500" b="1" i="0" dirty="0">
                          <a:solidFill>
                            <a:srgbClr val="000000"/>
                          </a:solidFill>
                          <a:effectLst/>
                          <a:latin typeface="verdana"/>
                        </a:rPr>
                        <a:t> </a:t>
                      </a:r>
                      <a:r>
                        <a:rPr lang="en-US" sz="1500" b="1" i="0" dirty="0" err="1">
                          <a:solidFill>
                            <a:srgbClr val="000000"/>
                          </a:solidFill>
                          <a:effectLst/>
                          <a:latin typeface="verdana"/>
                        </a:rPr>
                        <a:t>resultSetConcurrency</a:t>
                      </a:r>
                      <a:r>
                        <a:rPr lang="en-US" sz="1500" b="1" i="0" dirty="0">
                          <a:solidFill>
                            <a:srgbClr val="000000"/>
                          </a:solidFill>
                          <a:effectLst/>
                          <a:latin typeface="verdana"/>
                        </a:rPr>
                        <a:t>):</a:t>
                      </a:r>
                      <a:r>
                        <a:rPr lang="en-US" sz="1500" b="0" i="0" dirty="0">
                          <a:solidFill>
                            <a:srgbClr val="000000"/>
                          </a:solidFill>
                          <a:effectLst/>
                          <a:latin typeface="verdana"/>
                        </a:rPr>
                        <a:t> Creates a Statement object that will generate </a:t>
                      </a:r>
                      <a:r>
                        <a:rPr lang="en-US" sz="1500" b="0" i="0" dirty="0" err="1">
                          <a:solidFill>
                            <a:srgbClr val="000000"/>
                          </a:solidFill>
                          <a:effectLst/>
                          <a:latin typeface="verdana"/>
                        </a:rPr>
                        <a:t>ResultSet</a:t>
                      </a:r>
                      <a:r>
                        <a:rPr lang="en-US" sz="1500" b="0" i="0" dirty="0">
                          <a:solidFill>
                            <a:srgbClr val="000000"/>
                          </a:solidFill>
                          <a:effectLst/>
                          <a:latin typeface="verdana"/>
                        </a:rPr>
                        <a:t> objects with the given type and concurrency.</a:t>
                      </a:r>
                    </a:p>
                  </a:txBody>
                  <a:tcPr marL="326549" marR="122456" marT="122456" marB="122456" anchor="ctr">
                    <a:lnL w="28575" cap="flat" cmpd="sng" algn="ctr">
                      <a:solidFill>
                        <a:srgbClr val="FFA500"/>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818737">
                <a:tc>
                  <a:txBody>
                    <a:bodyPr/>
                    <a:lstStyle/>
                    <a:p>
                      <a:pPr algn="just"/>
                      <a:r>
                        <a:rPr lang="en-US" sz="1500" b="1" i="0">
                          <a:solidFill>
                            <a:srgbClr val="000000"/>
                          </a:solidFill>
                          <a:effectLst/>
                          <a:latin typeface="verdana"/>
                        </a:rPr>
                        <a:t>3) public void setAutoCommit(boolean status):</a:t>
                      </a:r>
                      <a:r>
                        <a:rPr lang="en-US" sz="1500" b="0" i="0">
                          <a:solidFill>
                            <a:srgbClr val="000000"/>
                          </a:solidFill>
                          <a:effectLst/>
                          <a:latin typeface="verdana"/>
                        </a:rPr>
                        <a:t> is used to set the commit status.By default it is true.</a:t>
                      </a:r>
                    </a:p>
                  </a:txBody>
                  <a:tcPr marL="326549" marR="122456" marT="122456" marB="122456" anchor="ctr">
                    <a:lnL w="28575" cap="flat" cmpd="sng" algn="ctr">
                      <a:solidFill>
                        <a:srgbClr val="FFA500"/>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818737">
                <a:tc>
                  <a:txBody>
                    <a:bodyPr/>
                    <a:lstStyle/>
                    <a:p>
                      <a:pPr algn="just"/>
                      <a:r>
                        <a:rPr lang="en-US" sz="1500" b="1" i="0">
                          <a:solidFill>
                            <a:srgbClr val="000000"/>
                          </a:solidFill>
                          <a:effectLst/>
                          <a:latin typeface="verdana"/>
                        </a:rPr>
                        <a:t>4) public void commit():</a:t>
                      </a:r>
                      <a:r>
                        <a:rPr lang="en-US" sz="1500" b="0" i="0">
                          <a:solidFill>
                            <a:srgbClr val="000000"/>
                          </a:solidFill>
                          <a:effectLst/>
                          <a:latin typeface="verdana"/>
                        </a:rPr>
                        <a:t> saves the changes made since the previous commit/rollback permanent.</a:t>
                      </a:r>
                    </a:p>
                  </a:txBody>
                  <a:tcPr marL="326549" marR="122456" marT="122456" marB="122456" anchor="ctr">
                    <a:lnL w="28575" cap="flat" cmpd="sng" algn="ctr">
                      <a:solidFill>
                        <a:srgbClr val="FFA500"/>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818737">
                <a:tc>
                  <a:txBody>
                    <a:bodyPr/>
                    <a:lstStyle/>
                    <a:p>
                      <a:pPr algn="just"/>
                      <a:r>
                        <a:rPr lang="en-US" sz="1500" b="1" i="0">
                          <a:solidFill>
                            <a:srgbClr val="000000"/>
                          </a:solidFill>
                          <a:effectLst/>
                          <a:latin typeface="verdana"/>
                        </a:rPr>
                        <a:t>5) public void rollback():</a:t>
                      </a:r>
                      <a:r>
                        <a:rPr lang="en-US" sz="1500" b="0" i="0">
                          <a:solidFill>
                            <a:srgbClr val="000000"/>
                          </a:solidFill>
                          <a:effectLst/>
                          <a:latin typeface="verdana"/>
                        </a:rPr>
                        <a:t> Drops all changes made since the previous commit/rollback.</a:t>
                      </a:r>
                    </a:p>
                  </a:txBody>
                  <a:tcPr marL="326549" marR="122456" marT="122456" marB="122456" anchor="ctr">
                    <a:lnL w="28575" cap="flat" cmpd="sng" algn="ctr">
                      <a:solidFill>
                        <a:srgbClr val="FFA500"/>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818737">
                <a:tc>
                  <a:txBody>
                    <a:bodyPr/>
                    <a:lstStyle/>
                    <a:p>
                      <a:pPr algn="just"/>
                      <a:r>
                        <a:rPr lang="en-US" sz="1500" b="1" i="0" dirty="0">
                          <a:solidFill>
                            <a:srgbClr val="000000"/>
                          </a:solidFill>
                          <a:effectLst/>
                          <a:latin typeface="verdana"/>
                        </a:rPr>
                        <a:t>6) public void close():</a:t>
                      </a:r>
                      <a:r>
                        <a:rPr lang="en-US" sz="1500" b="0" i="0" dirty="0">
                          <a:solidFill>
                            <a:srgbClr val="000000"/>
                          </a:solidFill>
                          <a:effectLst/>
                          <a:latin typeface="verdana"/>
                        </a:rPr>
                        <a:t> closes the connection and Releases a JDBC resources immediately.</a:t>
                      </a:r>
                    </a:p>
                  </a:txBody>
                  <a:tcPr marL="326549" marR="122456" marT="122456" marB="122456" anchor="ctr">
                    <a:lnL w="28575" cap="flat" cmpd="sng" algn="ctr">
                      <a:solidFill>
                        <a:srgbClr val="FFA500"/>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19953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Statement </a:t>
            </a:r>
            <a:r>
              <a:rPr lang="en-US" b="1" dirty="0" smtClean="0"/>
              <a:t>interface</a:t>
            </a:r>
            <a:endParaRPr lang="en-US" b="1" dirty="0"/>
          </a:p>
        </p:txBody>
      </p:sp>
      <p:sp>
        <p:nvSpPr>
          <p:cNvPr id="3" name="Content Placeholder 2"/>
          <p:cNvSpPr>
            <a:spLocks noGrp="1"/>
          </p:cNvSpPr>
          <p:nvPr>
            <p:ph idx="1"/>
          </p:nvPr>
        </p:nvSpPr>
        <p:spPr/>
        <p:txBody>
          <a:bodyPr>
            <a:normAutofit/>
          </a:bodyPr>
          <a:lstStyle/>
          <a:p>
            <a:pPr marL="0" indent="0" algn="just">
              <a:buNone/>
            </a:pPr>
            <a:r>
              <a:rPr lang="en-US" sz="2000" dirty="0"/>
              <a:t>The </a:t>
            </a:r>
            <a:r>
              <a:rPr lang="en-US" sz="2000" b="1" dirty="0"/>
              <a:t>Statement interface</a:t>
            </a:r>
            <a:r>
              <a:rPr lang="en-US" sz="2000" dirty="0"/>
              <a:t> provides methods to execute queries with the database. The statement interface is a factory of </a:t>
            </a:r>
            <a:r>
              <a:rPr lang="en-US" sz="2000" dirty="0" err="1"/>
              <a:t>ResultSet</a:t>
            </a:r>
            <a:r>
              <a:rPr lang="en-US" sz="2000" dirty="0"/>
              <a:t> i.e. it provides factory method to get the object of </a:t>
            </a:r>
            <a:r>
              <a:rPr lang="en-US" sz="2000" dirty="0" err="1"/>
              <a:t>ResultSet</a:t>
            </a:r>
            <a:r>
              <a:rPr lang="en-US" sz="2000" dirty="0"/>
              <a:t>.</a:t>
            </a:r>
          </a:p>
        </p:txBody>
      </p:sp>
    </p:spTree>
    <p:extLst>
      <p:ext uri="{BB962C8B-B14F-4D97-AF65-F5344CB8AC3E}">
        <p14:creationId xmlns:p14="http://schemas.microsoft.com/office/powerpoint/2010/main" val="2675376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ELL\Desktop\jdb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8001000" cy="413153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b="1" dirty="0" smtClean="0"/>
              <a:t>JDBC</a:t>
            </a:r>
            <a:endParaRPr lang="en-US" b="1" dirty="0"/>
          </a:p>
        </p:txBody>
      </p:sp>
    </p:spTree>
    <p:extLst>
      <p:ext uri="{BB962C8B-B14F-4D97-AF65-F5344CB8AC3E}">
        <p14:creationId xmlns:p14="http://schemas.microsoft.com/office/powerpoint/2010/main" val="1558380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Commonly used methods of Statement interface</a:t>
            </a:r>
            <a:endParaRPr lang="en-US" sz="2800" b="1" dirty="0"/>
          </a:p>
        </p:txBody>
      </p:sp>
      <p:sp>
        <p:nvSpPr>
          <p:cNvPr id="3" name="Content Placeholder 2"/>
          <p:cNvSpPr>
            <a:spLocks noGrp="1"/>
          </p:cNvSpPr>
          <p:nvPr>
            <p:ph idx="1"/>
          </p:nvPr>
        </p:nvSpPr>
        <p:spPr/>
        <p:txBody>
          <a:bodyPr>
            <a:normAutofit/>
          </a:bodyPr>
          <a:lstStyle/>
          <a:p>
            <a:r>
              <a:rPr lang="en-US" sz="2400" b="1" dirty="0" smtClean="0"/>
              <a:t>public </a:t>
            </a:r>
            <a:r>
              <a:rPr lang="en-US" sz="2400" b="1" dirty="0" err="1"/>
              <a:t>ResultSet</a:t>
            </a:r>
            <a:r>
              <a:rPr lang="en-US" sz="2400" b="1" dirty="0"/>
              <a:t> </a:t>
            </a:r>
            <a:r>
              <a:rPr lang="en-US" sz="2400" b="1" dirty="0" err="1"/>
              <a:t>executeQuery</a:t>
            </a:r>
            <a:r>
              <a:rPr lang="en-US" sz="2400" b="1" dirty="0"/>
              <a:t>(String </a:t>
            </a:r>
            <a:r>
              <a:rPr lang="en-US" sz="2400" b="1" dirty="0" err="1"/>
              <a:t>sql</a:t>
            </a:r>
            <a:r>
              <a:rPr lang="en-US" sz="2400" b="1" dirty="0"/>
              <a:t>):</a:t>
            </a:r>
            <a:r>
              <a:rPr lang="en-US" sz="2400" dirty="0"/>
              <a:t> is used to execute SELECT query. It returns the object of </a:t>
            </a:r>
            <a:r>
              <a:rPr lang="en-US" sz="2400" dirty="0" err="1"/>
              <a:t>ResultSet</a:t>
            </a:r>
            <a:r>
              <a:rPr lang="en-US" sz="2400" dirty="0" smtClean="0"/>
              <a:t>.</a:t>
            </a:r>
          </a:p>
          <a:p>
            <a:r>
              <a:rPr lang="en-US" sz="2400" b="1" dirty="0"/>
              <a:t>public </a:t>
            </a:r>
            <a:r>
              <a:rPr lang="en-US" sz="2400" b="1" dirty="0" err="1"/>
              <a:t>int</a:t>
            </a:r>
            <a:r>
              <a:rPr lang="en-US" sz="2400" b="1" dirty="0"/>
              <a:t> </a:t>
            </a:r>
            <a:r>
              <a:rPr lang="en-US" sz="2400" b="1" dirty="0" err="1"/>
              <a:t>executeUpdate</a:t>
            </a:r>
            <a:r>
              <a:rPr lang="en-US" sz="2400" b="1" dirty="0"/>
              <a:t>(String </a:t>
            </a:r>
            <a:r>
              <a:rPr lang="en-US" sz="2400" b="1" dirty="0" err="1"/>
              <a:t>sql</a:t>
            </a:r>
            <a:r>
              <a:rPr lang="en-US" sz="2400" b="1" dirty="0"/>
              <a:t>):</a:t>
            </a:r>
            <a:r>
              <a:rPr lang="en-US" sz="2400" dirty="0"/>
              <a:t> is used to execute specified query, it may be create, drop, insert, update, delete etc</a:t>
            </a:r>
            <a:r>
              <a:rPr lang="en-US" sz="2400" dirty="0" smtClean="0"/>
              <a:t>.</a:t>
            </a:r>
          </a:p>
          <a:p>
            <a:r>
              <a:rPr lang="en-US" sz="2400" b="1" dirty="0"/>
              <a:t>public </a:t>
            </a:r>
            <a:r>
              <a:rPr lang="en-US" sz="2400" b="1" dirty="0" err="1"/>
              <a:t>boolean</a:t>
            </a:r>
            <a:r>
              <a:rPr lang="en-US" sz="2400" b="1" dirty="0"/>
              <a:t> execute(String </a:t>
            </a:r>
            <a:r>
              <a:rPr lang="en-US" sz="2400" b="1" dirty="0" err="1"/>
              <a:t>sql</a:t>
            </a:r>
            <a:r>
              <a:rPr lang="en-US" sz="2400" b="1" dirty="0"/>
              <a:t>):</a:t>
            </a:r>
            <a:r>
              <a:rPr lang="en-US" sz="2400" dirty="0"/>
              <a:t> is used to execute queries that may return multiple results</a:t>
            </a:r>
            <a:r>
              <a:rPr lang="en-US" sz="2400" dirty="0" smtClean="0"/>
              <a:t>.</a:t>
            </a:r>
          </a:p>
          <a:p>
            <a:r>
              <a:rPr lang="en-US" sz="2400" b="1" dirty="0"/>
              <a:t>public </a:t>
            </a:r>
            <a:r>
              <a:rPr lang="en-US" sz="2400" b="1" dirty="0" err="1"/>
              <a:t>int</a:t>
            </a:r>
            <a:r>
              <a:rPr lang="en-US" sz="2400" b="1" dirty="0"/>
              <a:t>[] </a:t>
            </a:r>
            <a:r>
              <a:rPr lang="en-US" sz="2400" b="1" dirty="0" err="1"/>
              <a:t>executeBatch</a:t>
            </a:r>
            <a:r>
              <a:rPr lang="en-US" sz="2400" b="1" dirty="0"/>
              <a:t>():</a:t>
            </a:r>
            <a:r>
              <a:rPr lang="en-US" sz="2400" dirty="0"/>
              <a:t> is used to execute batch of commands.</a:t>
            </a:r>
          </a:p>
        </p:txBody>
      </p:sp>
    </p:spTree>
    <p:extLst>
      <p:ext uri="{BB962C8B-B14F-4D97-AF65-F5344CB8AC3E}">
        <p14:creationId xmlns:p14="http://schemas.microsoft.com/office/powerpoint/2010/main" val="397312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Example of Statement </a:t>
            </a:r>
            <a:r>
              <a:rPr lang="en-US" sz="2800" b="1" dirty="0" smtClean="0"/>
              <a:t>interface</a:t>
            </a:r>
            <a:endParaRPr lang="en-US" sz="2800" b="1"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import</a:t>
            </a:r>
            <a:r>
              <a:rPr lang="en-US" dirty="0"/>
              <a:t> </a:t>
            </a:r>
            <a:r>
              <a:rPr lang="en-US" dirty="0" err="1"/>
              <a:t>java.sql</a:t>
            </a:r>
            <a:r>
              <a:rPr lang="en-US" dirty="0"/>
              <a:t>.*;  </a:t>
            </a:r>
          </a:p>
          <a:p>
            <a:pPr marL="0" indent="0">
              <a:buNone/>
            </a:pPr>
            <a:r>
              <a:rPr lang="en-US" b="1" dirty="0"/>
              <a:t>class</a:t>
            </a:r>
            <a:r>
              <a:rPr lang="en-US" dirty="0"/>
              <a:t> </a:t>
            </a:r>
            <a:r>
              <a:rPr lang="en-US" dirty="0" err="1"/>
              <a:t>FetchRecord</a:t>
            </a:r>
            <a:r>
              <a:rPr lang="en-US" dirty="0"/>
              <a:t>{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r>
              <a:rPr lang="en-US" b="1" dirty="0"/>
              <a:t>throws</a:t>
            </a:r>
            <a:r>
              <a:rPr lang="en-US" dirty="0"/>
              <a:t> Exception{  </a:t>
            </a:r>
          </a:p>
          <a:p>
            <a:pPr marL="0" indent="0">
              <a:buNone/>
            </a:pPr>
            <a:r>
              <a:rPr lang="en-US" dirty="0" err="1"/>
              <a:t>Class.forName</a:t>
            </a:r>
            <a:r>
              <a:rPr lang="en-US" dirty="0"/>
              <a:t>("</a:t>
            </a:r>
            <a:r>
              <a:rPr lang="en-US" dirty="0" err="1"/>
              <a:t>oracle.jdbc.driver.OracleDriver</a:t>
            </a:r>
            <a:r>
              <a:rPr lang="en-US" dirty="0"/>
              <a:t>");  </a:t>
            </a:r>
          </a:p>
          <a:p>
            <a:pPr marL="0" indent="0">
              <a:buNone/>
            </a:pPr>
            <a:r>
              <a:rPr lang="en-US" dirty="0"/>
              <a:t>Connection con=</a:t>
            </a:r>
            <a:r>
              <a:rPr lang="en-US" dirty="0" err="1"/>
              <a:t>DriverManager.getConnection</a:t>
            </a:r>
            <a:r>
              <a:rPr lang="en-US" dirty="0"/>
              <a:t>("</a:t>
            </a:r>
            <a:r>
              <a:rPr lang="en-US" dirty="0" err="1"/>
              <a:t>jdbc:oracle:thin</a:t>
            </a:r>
            <a:r>
              <a:rPr lang="en-US" dirty="0"/>
              <a:t>:@localhost:1521:xe","system","oracle");  </a:t>
            </a:r>
          </a:p>
          <a:p>
            <a:pPr marL="0" indent="0">
              <a:buNone/>
            </a:pPr>
            <a:r>
              <a:rPr lang="en-US" dirty="0"/>
              <a:t>Statement </a:t>
            </a:r>
            <a:r>
              <a:rPr lang="en-US" dirty="0" err="1"/>
              <a:t>stmt</a:t>
            </a:r>
            <a:r>
              <a:rPr lang="en-US" dirty="0"/>
              <a:t>=</a:t>
            </a:r>
            <a:r>
              <a:rPr lang="en-US" dirty="0" err="1"/>
              <a:t>con.createStatement</a:t>
            </a:r>
            <a:r>
              <a:rPr lang="en-US" dirty="0"/>
              <a:t>();  </a:t>
            </a:r>
          </a:p>
          <a:p>
            <a:pPr marL="0" indent="0">
              <a:buNone/>
            </a:pPr>
            <a:r>
              <a:rPr lang="en-US" dirty="0"/>
              <a:t>  </a:t>
            </a:r>
          </a:p>
          <a:p>
            <a:pPr marL="0" indent="0">
              <a:buNone/>
            </a:pPr>
            <a:r>
              <a:rPr lang="en-US" dirty="0"/>
              <a:t>//</a:t>
            </a:r>
            <a:r>
              <a:rPr lang="en-US" dirty="0" err="1"/>
              <a:t>stmt.executeUpdate</a:t>
            </a:r>
            <a:r>
              <a:rPr lang="en-US" dirty="0"/>
              <a:t>("insert into emp765 values(33,'Irfan',50000)");  </a:t>
            </a:r>
          </a:p>
          <a:p>
            <a:pPr marL="0" indent="0">
              <a:buNone/>
            </a:pPr>
            <a:r>
              <a:rPr lang="en-US" dirty="0"/>
              <a:t>//</a:t>
            </a:r>
            <a:r>
              <a:rPr lang="en-US" dirty="0" err="1"/>
              <a:t>int</a:t>
            </a:r>
            <a:r>
              <a:rPr lang="en-US" dirty="0"/>
              <a:t> result=</a:t>
            </a:r>
            <a:r>
              <a:rPr lang="en-US" dirty="0" err="1"/>
              <a:t>stmt.executeUpdate</a:t>
            </a:r>
            <a:r>
              <a:rPr lang="en-US" dirty="0"/>
              <a:t>("update emp765 set name='</a:t>
            </a:r>
            <a:r>
              <a:rPr lang="en-US" dirty="0" err="1"/>
              <a:t>Vimal</a:t>
            </a:r>
            <a:r>
              <a:rPr lang="en-US" dirty="0"/>
              <a:t>',salary=10000 where id=33");  </a:t>
            </a:r>
          </a:p>
          <a:p>
            <a:pPr marL="0" indent="0">
              <a:buNone/>
            </a:pPr>
            <a:r>
              <a:rPr lang="en-US" b="1" dirty="0" err="1"/>
              <a:t>int</a:t>
            </a:r>
            <a:r>
              <a:rPr lang="en-US" dirty="0"/>
              <a:t> result=</a:t>
            </a:r>
            <a:r>
              <a:rPr lang="en-US" dirty="0" err="1"/>
              <a:t>stmt.executeUpdate</a:t>
            </a:r>
            <a:r>
              <a:rPr lang="en-US" dirty="0"/>
              <a:t>("delete from emp765 where id=33");  </a:t>
            </a:r>
          </a:p>
          <a:p>
            <a:pPr marL="0" indent="0">
              <a:buNone/>
            </a:pPr>
            <a:r>
              <a:rPr lang="en-US" dirty="0" err="1"/>
              <a:t>System.out.println</a:t>
            </a:r>
            <a:r>
              <a:rPr lang="en-US" dirty="0"/>
              <a:t>(result+" records affected");  </a:t>
            </a:r>
          </a:p>
          <a:p>
            <a:pPr marL="0" indent="0">
              <a:buNone/>
            </a:pPr>
            <a:r>
              <a:rPr lang="en-US" dirty="0" err="1"/>
              <a:t>con.close</a:t>
            </a: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09706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a:t>ResultSet</a:t>
            </a:r>
            <a:r>
              <a:rPr lang="en-US" sz="4000" b="1" dirty="0"/>
              <a:t> </a:t>
            </a:r>
            <a:r>
              <a:rPr lang="en-US" sz="4000" b="1" dirty="0" smtClean="0"/>
              <a:t>interface</a:t>
            </a:r>
            <a:endParaRPr lang="en-US" sz="4000" b="1" dirty="0"/>
          </a:p>
        </p:txBody>
      </p:sp>
      <p:sp>
        <p:nvSpPr>
          <p:cNvPr id="3" name="Content Placeholder 2"/>
          <p:cNvSpPr>
            <a:spLocks noGrp="1"/>
          </p:cNvSpPr>
          <p:nvPr>
            <p:ph idx="1"/>
          </p:nvPr>
        </p:nvSpPr>
        <p:spPr/>
        <p:txBody>
          <a:bodyPr>
            <a:normAutofit/>
          </a:bodyPr>
          <a:lstStyle/>
          <a:p>
            <a:pPr marL="0" indent="0" algn="just">
              <a:buNone/>
            </a:pPr>
            <a:r>
              <a:rPr lang="en-US" sz="2400" dirty="0"/>
              <a:t>The object of </a:t>
            </a:r>
            <a:r>
              <a:rPr lang="en-US" sz="2400" dirty="0" err="1"/>
              <a:t>ResultSet</a:t>
            </a:r>
            <a:r>
              <a:rPr lang="en-US" sz="2400" dirty="0"/>
              <a:t> maintains a cursor pointing to a row of a table. Initially, cursor points to before the </a:t>
            </a:r>
            <a:r>
              <a:rPr lang="en-US" sz="2400" dirty="0" smtClean="0"/>
              <a:t>first </a:t>
            </a:r>
            <a:r>
              <a:rPr lang="en-US" sz="2400" dirty="0"/>
              <a:t>row</a:t>
            </a:r>
            <a:r>
              <a:rPr lang="en-US" sz="2400" dirty="0" smtClean="0"/>
              <a:t>.</a:t>
            </a:r>
          </a:p>
          <a:p>
            <a:pPr marL="0" indent="0" algn="just">
              <a:buNone/>
            </a:pPr>
            <a:endParaRPr lang="en-US" sz="2400" dirty="0"/>
          </a:p>
          <a:p>
            <a:pPr marL="0" indent="0" algn="just">
              <a:buNone/>
            </a:pPr>
            <a:r>
              <a:rPr lang="en-US" sz="2400" dirty="0"/>
              <a:t>But we can make this object to move forward and backward direction by passing either TYPE_SCROLL_INSENSITIVE or TYPE_SCROLL_SENSITIVE in </a:t>
            </a:r>
            <a:r>
              <a:rPr lang="en-US" sz="2400" dirty="0" err="1"/>
              <a:t>createStatement</a:t>
            </a:r>
            <a:r>
              <a:rPr lang="en-US" sz="2400" dirty="0"/>
              <a:t>(</a:t>
            </a:r>
            <a:r>
              <a:rPr lang="en-US" sz="2400" dirty="0" err="1"/>
              <a:t>int,int</a:t>
            </a:r>
            <a:r>
              <a:rPr lang="en-US" sz="2400" dirty="0"/>
              <a:t>) method as well as we can make this object as updatable by</a:t>
            </a:r>
            <a:r>
              <a:rPr lang="en-US" sz="2400" dirty="0" smtClean="0"/>
              <a:t>:</a:t>
            </a:r>
          </a:p>
          <a:p>
            <a:pPr marL="0" indent="0" algn="just">
              <a:buNone/>
            </a:pPr>
            <a:endParaRPr lang="en-US" sz="2400" dirty="0"/>
          </a:p>
          <a:p>
            <a:pPr marL="0" indent="0">
              <a:buNone/>
            </a:pPr>
            <a:r>
              <a:rPr lang="en-US" sz="2400" dirty="0"/>
              <a:t>Statement </a:t>
            </a:r>
            <a:r>
              <a:rPr lang="en-US" sz="2400" dirty="0" err="1"/>
              <a:t>stmt</a:t>
            </a:r>
            <a:r>
              <a:rPr lang="en-US" sz="2400" dirty="0"/>
              <a:t> = </a:t>
            </a:r>
            <a:r>
              <a:rPr lang="en-US" sz="2400" dirty="0" err="1"/>
              <a:t>con.createStatement</a:t>
            </a:r>
            <a:r>
              <a:rPr lang="en-US" sz="2400" dirty="0"/>
              <a:t>(</a:t>
            </a:r>
            <a:r>
              <a:rPr lang="en-US" sz="2400" dirty="0" err="1"/>
              <a:t>ResultSet.TYPE_SCROLL_INSENSITIVE</a:t>
            </a:r>
            <a:r>
              <a:rPr lang="en-US" sz="2400" dirty="0"/>
              <a:t>,  </a:t>
            </a:r>
            <a:r>
              <a:rPr lang="en-US" sz="2400" dirty="0" err="1" smtClean="0"/>
              <a:t>ResultSet.CONCUR_UPDATABLE</a:t>
            </a:r>
            <a:r>
              <a:rPr lang="en-US" sz="2400" dirty="0"/>
              <a:t>);</a:t>
            </a:r>
          </a:p>
          <a:p>
            <a:pPr marL="0" indent="0" algn="just">
              <a:buNone/>
            </a:pPr>
            <a:endParaRPr lang="en-US" sz="2400" dirty="0"/>
          </a:p>
        </p:txBody>
      </p:sp>
    </p:spTree>
    <p:extLst>
      <p:ext uri="{BB962C8B-B14F-4D97-AF65-F5344CB8AC3E}">
        <p14:creationId xmlns:p14="http://schemas.microsoft.com/office/powerpoint/2010/main" val="807254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ResultSetMetaData</a:t>
            </a:r>
            <a:r>
              <a:rPr lang="en-US" b="1" dirty="0"/>
              <a:t> </a:t>
            </a:r>
            <a:r>
              <a:rPr lang="en-US" b="1" dirty="0" smtClean="0"/>
              <a:t>Interface</a:t>
            </a:r>
            <a:endParaRPr lang="en-US" b="1" dirty="0"/>
          </a:p>
        </p:txBody>
      </p:sp>
      <p:sp>
        <p:nvSpPr>
          <p:cNvPr id="3" name="Content Placeholder 2"/>
          <p:cNvSpPr>
            <a:spLocks noGrp="1"/>
          </p:cNvSpPr>
          <p:nvPr>
            <p:ph idx="1"/>
          </p:nvPr>
        </p:nvSpPr>
        <p:spPr/>
        <p:txBody>
          <a:bodyPr>
            <a:normAutofit/>
          </a:bodyPr>
          <a:lstStyle/>
          <a:p>
            <a:pPr algn="just"/>
            <a:r>
              <a:rPr lang="en-US" sz="2400" dirty="0"/>
              <a:t>The metadata means data about data i.e. we can get further information from the data.</a:t>
            </a:r>
          </a:p>
          <a:p>
            <a:pPr algn="just"/>
            <a:r>
              <a:rPr lang="en-US" sz="2400" dirty="0"/>
              <a:t>If you have to get metadata of a table like total number of column, column name, column type etc. , </a:t>
            </a:r>
            <a:r>
              <a:rPr lang="en-US" sz="2400" dirty="0" err="1"/>
              <a:t>ResultSetMetaData</a:t>
            </a:r>
            <a:r>
              <a:rPr lang="en-US" sz="2400" dirty="0"/>
              <a:t> interface is useful because it provides methods to get metadata from the </a:t>
            </a:r>
            <a:r>
              <a:rPr lang="en-US" sz="2400" dirty="0" err="1"/>
              <a:t>ResultSet</a:t>
            </a:r>
            <a:r>
              <a:rPr lang="en-US" sz="2400" dirty="0"/>
              <a:t> object.</a:t>
            </a:r>
          </a:p>
        </p:txBody>
      </p:sp>
    </p:spTree>
    <p:extLst>
      <p:ext uri="{BB962C8B-B14F-4D97-AF65-F5344CB8AC3E}">
        <p14:creationId xmlns:p14="http://schemas.microsoft.com/office/powerpoint/2010/main" val="1774146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Commonly used methods of </a:t>
            </a:r>
            <a:r>
              <a:rPr lang="en-US" sz="2800" b="1" dirty="0" err="1"/>
              <a:t>ResultSetMetaData</a:t>
            </a:r>
            <a:r>
              <a:rPr lang="en-US" sz="2800" b="1" dirty="0"/>
              <a:t> </a:t>
            </a:r>
            <a:r>
              <a:rPr lang="en-US" sz="2800" b="1" dirty="0" smtClean="0"/>
              <a:t>interface</a:t>
            </a:r>
            <a:endParaRPr lang="en-US" sz="28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2605546"/>
              </p:ext>
            </p:extLst>
          </p:nvPr>
        </p:nvGraphicFramePr>
        <p:xfrm>
          <a:off x="228600" y="1600200"/>
          <a:ext cx="8839200" cy="4953001"/>
        </p:xfrm>
        <a:graphic>
          <a:graphicData uri="http://schemas.openxmlformats.org/drawingml/2006/table">
            <a:tbl>
              <a:tblPr/>
              <a:tblGrid>
                <a:gridCol w="4419600"/>
                <a:gridCol w="4419600"/>
              </a:tblGrid>
              <a:tr h="1174314">
                <a:tc>
                  <a:txBody>
                    <a:bodyPr/>
                    <a:lstStyle/>
                    <a:p>
                      <a:pPr algn="l" fontAlgn="t"/>
                      <a:r>
                        <a:rPr lang="en-US">
                          <a:solidFill>
                            <a:srgbClr val="000000"/>
                          </a:solidFill>
                          <a:effectLst/>
                          <a:latin typeface="times new roman"/>
                        </a:rPr>
                        <a:t>Method</a:t>
                      </a:r>
                    </a:p>
                  </a:txBody>
                  <a:tcPr marL="47625" marR="47625" marT="47625" marB="47625">
                    <a:lnL w="9525" cap="flat" cmpd="sng" algn="ctr">
                      <a:solidFill>
                        <a:srgbClr val="E01CC0"/>
                      </a:solidFill>
                      <a:prstDash val="solid"/>
                      <a:round/>
                      <a:headEnd type="none" w="med" len="med"/>
                      <a:tailEnd type="none" w="med" len="med"/>
                    </a:lnL>
                    <a:lnR w="9525" cap="flat" cmpd="sng" algn="ctr">
                      <a:solidFill>
                        <a:srgbClr val="E01CC0"/>
                      </a:solidFill>
                      <a:prstDash val="solid"/>
                      <a:round/>
                      <a:headEnd type="none" w="med" len="med"/>
                      <a:tailEnd type="none" w="med" len="med"/>
                    </a:lnR>
                    <a:lnT w="9525" cap="flat" cmpd="sng" algn="ctr">
                      <a:solidFill>
                        <a:srgbClr val="E01CC0"/>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a:solidFill>
                            <a:srgbClr val="000000"/>
                          </a:solidFill>
                          <a:effectLst/>
                          <a:latin typeface="times new roman"/>
                        </a:rPr>
                        <a:t>Description</a:t>
                      </a:r>
                    </a:p>
                  </a:txBody>
                  <a:tcPr marL="47625" marR="47625" marT="47625" marB="47625">
                    <a:lnL w="9525" cap="flat" cmpd="sng" algn="ctr">
                      <a:solidFill>
                        <a:srgbClr val="E01CC0"/>
                      </a:solidFill>
                      <a:prstDash val="solid"/>
                      <a:round/>
                      <a:headEnd type="none" w="med" len="med"/>
                      <a:tailEnd type="none" w="med" len="med"/>
                    </a:lnL>
                    <a:lnR w="9525" cap="flat" cmpd="sng" algn="ctr">
                      <a:solidFill>
                        <a:srgbClr val="E01CC0"/>
                      </a:solidFill>
                      <a:prstDash val="solid"/>
                      <a:round/>
                      <a:headEnd type="none" w="med" len="med"/>
                      <a:tailEnd type="none" w="med" len="med"/>
                    </a:lnR>
                    <a:lnT w="9525" cap="flat" cmpd="sng" algn="ctr">
                      <a:solidFill>
                        <a:srgbClr val="E01CC0"/>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853741">
                <a:tc>
                  <a:txBody>
                    <a:bodyPr/>
                    <a:lstStyle/>
                    <a:p>
                      <a:pPr algn="just" fontAlgn="t"/>
                      <a:r>
                        <a:rPr lang="en-US" b="0" i="0">
                          <a:solidFill>
                            <a:srgbClr val="000000"/>
                          </a:solidFill>
                          <a:effectLst/>
                          <a:latin typeface="verdana"/>
                        </a:rPr>
                        <a:t>public int getColumnCount()throws SQLException</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a:rPr>
                        <a:t>it returns the total number of columns in the ResultSet object.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853741">
                <a:tc>
                  <a:txBody>
                    <a:bodyPr/>
                    <a:lstStyle/>
                    <a:p>
                      <a:pPr algn="just" fontAlgn="t"/>
                      <a:r>
                        <a:rPr lang="en-US" b="0" i="0">
                          <a:solidFill>
                            <a:srgbClr val="000000"/>
                          </a:solidFill>
                          <a:effectLst/>
                          <a:latin typeface="verdana"/>
                        </a:rPr>
                        <a:t>public String getColumnName(int index)throws SQLException</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a:rPr>
                        <a:t>it returns the column name of the specified column index.</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1217464">
                <a:tc>
                  <a:txBody>
                    <a:bodyPr/>
                    <a:lstStyle/>
                    <a:p>
                      <a:pPr algn="just" fontAlgn="t"/>
                      <a:r>
                        <a:rPr lang="en-US" b="0" i="0">
                          <a:solidFill>
                            <a:srgbClr val="000000"/>
                          </a:solidFill>
                          <a:effectLst/>
                          <a:latin typeface="verdana"/>
                        </a:rPr>
                        <a:t>public String getColumnTypeName(int index)throws SQLException</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a:rPr>
                        <a:t>it returns the column type name for the specified index.</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853741">
                <a:tc>
                  <a:txBody>
                    <a:bodyPr/>
                    <a:lstStyle/>
                    <a:p>
                      <a:pPr algn="just" fontAlgn="t"/>
                      <a:r>
                        <a:rPr lang="en-US" b="0" i="0">
                          <a:solidFill>
                            <a:srgbClr val="000000"/>
                          </a:solidFill>
                          <a:effectLst/>
                          <a:latin typeface="verdana"/>
                        </a:rPr>
                        <a:t>public String getTableName(int index)throws SQLException</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dirty="0">
                          <a:solidFill>
                            <a:srgbClr val="000000"/>
                          </a:solidFill>
                          <a:effectLst/>
                          <a:latin typeface="verdana"/>
                        </a:rPr>
                        <a:t>it returns the table name for the specified column index.</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bl>
          </a:graphicData>
        </a:graphic>
      </p:graphicFrame>
    </p:spTree>
    <p:extLst>
      <p:ext uri="{BB962C8B-B14F-4D97-AF65-F5344CB8AC3E}">
        <p14:creationId xmlns:p14="http://schemas.microsoft.com/office/powerpoint/2010/main" val="2210805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How to get the object of </a:t>
            </a:r>
            <a:r>
              <a:rPr lang="en-US" sz="2800" b="1" dirty="0" err="1" smtClean="0"/>
              <a:t>ResultSetMetaData</a:t>
            </a:r>
            <a:endParaRPr lang="en-US" sz="2800" b="1" dirty="0"/>
          </a:p>
        </p:txBody>
      </p:sp>
      <p:sp>
        <p:nvSpPr>
          <p:cNvPr id="3" name="Content Placeholder 2"/>
          <p:cNvSpPr>
            <a:spLocks noGrp="1"/>
          </p:cNvSpPr>
          <p:nvPr>
            <p:ph idx="1"/>
          </p:nvPr>
        </p:nvSpPr>
        <p:spPr/>
        <p:txBody>
          <a:bodyPr>
            <a:normAutofit/>
          </a:bodyPr>
          <a:lstStyle/>
          <a:p>
            <a:pPr marL="0" indent="0">
              <a:buNone/>
            </a:pPr>
            <a:r>
              <a:rPr lang="en-US" sz="2400" b="1" dirty="0"/>
              <a:t>public</a:t>
            </a:r>
            <a:r>
              <a:rPr lang="en-US" sz="2400" dirty="0"/>
              <a:t> </a:t>
            </a:r>
            <a:r>
              <a:rPr lang="en-US" sz="2400" dirty="0" err="1"/>
              <a:t>ResultSetMetaData</a:t>
            </a:r>
            <a:r>
              <a:rPr lang="en-US" sz="2400" dirty="0"/>
              <a:t> </a:t>
            </a:r>
            <a:r>
              <a:rPr lang="en-US" sz="2400" dirty="0" err="1"/>
              <a:t>getMetaData</a:t>
            </a:r>
            <a:r>
              <a:rPr lang="en-US" sz="2400" dirty="0"/>
              <a:t>()</a:t>
            </a:r>
            <a:r>
              <a:rPr lang="en-US" sz="2400" b="1" dirty="0"/>
              <a:t>throws</a:t>
            </a:r>
            <a:r>
              <a:rPr lang="en-US" sz="2400" dirty="0"/>
              <a:t> </a:t>
            </a:r>
            <a:r>
              <a:rPr lang="en-US" sz="2400" dirty="0" err="1"/>
              <a:t>SQLException</a:t>
            </a:r>
            <a:endParaRPr lang="en-US" sz="2400" dirty="0"/>
          </a:p>
        </p:txBody>
      </p:sp>
    </p:spTree>
    <p:extLst>
      <p:ext uri="{BB962C8B-B14F-4D97-AF65-F5344CB8AC3E}">
        <p14:creationId xmlns:p14="http://schemas.microsoft.com/office/powerpoint/2010/main" val="3933377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Java Bean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2133600"/>
            <a:ext cx="8229600" cy="3992563"/>
          </a:xfrm>
        </p:spPr>
        <p:txBody>
          <a:bodyPr>
            <a:normAutofit/>
          </a:bodyPr>
          <a:lstStyle/>
          <a:p>
            <a:pPr algn="just"/>
            <a:r>
              <a:rPr lang="en-US" dirty="0" smtClean="0">
                <a:latin typeface="Times New Roman" pitchFamily="18" charset="0"/>
                <a:cs typeface="Times New Roman" pitchFamily="18" charset="0"/>
              </a:rPr>
              <a:t>JavaBeans </a:t>
            </a:r>
            <a:r>
              <a:rPr lang="en-US" dirty="0">
                <a:latin typeface="Times New Roman" pitchFamily="18" charset="0"/>
                <a:cs typeface="Times New Roman" pitchFamily="18" charset="0"/>
              </a:rPr>
              <a:t>makes it easy to reuse software components.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Developers </a:t>
            </a:r>
            <a:r>
              <a:rPr lang="en-US" dirty="0">
                <a:latin typeface="Times New Roman" pitchFamily="18" charset="0"/>
                <a:cs typeface="Times New Roman" pitchFamily="18" charset="0"/>
              </a:rPr>
              <a:t>can use software components written by others without having to understand their inner workings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23120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Java Bean</a:t>
            </a:r>
            <a:endParaRPr lang="en-US" dirty="0"/>
          </a:p>
        </p:txBody>
      </p:sp>
      <p:sp>
        <p:nvSpPr>
          <p:cNvPr id="3" name="Content Placeholder 2"/>
          <p:cNvSpPr>
            <a:spLocks noGrp="1"/>
          </p:cNvSpPr>
          <p:nvPr>
            <p:ph idx="1"/>
          </p:nvPr>
        </p:nvSpPr>
        <p:spPr/>
        <p:txBody>
          <a:bodyPr/>
          <a:lstStyle/>
          <a:p>
            <a:pPr marL="0" indent="0">
              <a:buNone/>
            </a:pPr>
            <a:r>
              <a:rPr lang="en-US" b="1" dirty="0" smtClean="0">
                <a:latin typeface="Times New Roman" pitchFamily="18" charset="0"/>
                <a:cs typeface="Times New Roman" pitchFamily="18" charset="0"/>
              </a:rPr>
              <a:t>For example:</a:t>
            </a:r>
          </a:p>
          <a:p>
            <a:pPr marL="0" indent="0" algn="just">
              <a:buNone/>
            </a:pP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Think </a:t>
            </a:r>
            <a:r>
              <a:rPr lang="en-US" dirty="0">
                <a:latin typeface="Times New Roman" pitchFamily="18" charset="0"/>
                <a:cs typeface="Times New Roman" pitchFamily="18" charset="0"/>
              </a:rPr>
              <a:t>of a worker assembling a car. Instead of building a radio from scratch, for example, she simply obtains a radio and hooks it up with the rest of the car.</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31030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Java Bean</a:t>
            </a:r>
            <a:endParaRPr lang="en-US" dirty="0"/>
          </a:p>
        </p:txBody>
      </p:sp>
      <p:sp>
        <p:nvSpPr>
          <p:cNvPr id="3" name="Content Placeholder 2"/>
          <p:cNvSpPr>
            <a:spLocks noGrp="1"/>
          </p:cNvSpPr>
          <p:nvPr>
            <p:ph idx="1"/>
          </p:nvPr>
        </p:nvSpPr>
        <p:spPr/>
        <p:txBody>
          <a:bodyPr/>
          <a:lstStyle/>
          <a:p>
            <a:pPr marL="0" indent="0" algn="just">
              <a:buNone/>
            </a:pPr>
            <a:r>
              <a:rPr lang="en-US" dirty="0">
                <a:latin typeface="Times New Roman" pitchFamily="18" charset="0"/>
                <a:cs typeface="Times New Roman" pitchFamily="18" charset="0"/>
              </a:rPr>
              <a:t>A Java Bean is a java class that should follow following conventions</a:t>
            </a:r>
            <a:r>
              <a:rPr lang="en-US" dirty="0" smtClean="0">
                <a:latin typeface="Times New Roman" pitchFamily="18" charset="0"/>
                <a:cs typeface="Times New Roman" pitchFamily="18" charset="0"/>
              </a:rPr>
              <a:t>:</a:t>
            </a:r>
          </a:p>
          <a:p>
            <a:pPr marL="0" indent="0" algn="just">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It should have a </a:t>
            </a:r>
            <a:r>
              <a:rPr lang="en-US" dirty="0" smtClean="0">
                <a:latin typeface="Times New Roman" pitchFamily="18" charset="0"/>
                <a:cs typeface="Times New Roman" pitchFamily="18" charset="0"/>
              </a:rPr>
              <a:t>no-</a:t>
            </a:r>
            <a:r>
              <a:rPr lang="en-US" dirty="0" err="1" smtClean="0">
                <a:latin typeface="Times New Roman" pitchFamily="18" charset="0"/>
                <a:cs typeface="Times New Roman" pitchFamily="18" charset="0"/>
              </a:rPr>
              <a:t>args</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constructor.</a:t>
            </a:r>
          </a:p>
          <a:p>
            <a:pPr algn="just"/>
            <a:r>
              <a:rPr lang="en-US" dirty="0">
                <a:latin typeface="Times New Roman" pitchFamily="18" charset="0"/>
                <a:cs typeface="Times New Roman" pitchFamily="18" charset="0"/>
              </a:rPr>
              <a:t>It should be </a:t>
            </a:r>
            <a:r>
              <a:rPr lang="en-US" dirty="0" err="1">
                <a:latin typeface="Times New Roman" pitchFamily="18" charset="0"/>
                <a:cs typeface="Times New Roman" pitchFamily="18" charset="0"/>
              </a:rPr>
              <a:t>Serializable</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It should provide methods to set and get the values of the properties, known as getter and setter methods.</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13475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Why use Java Bean</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05000"/>
            <a:ext cx="8229600" cy="4038600"/>
          </a:xfrm>
        </p:spPr>
        <p:txBody>
          <a:bodyPr>
            <a:normAutofit/>
          </a:bodyPr>
          <a:lstStyle/>
          <a:p>
            <a:pPr algn="just"/>
            <a:r>
              <a:rPr lang="en-US" dirty="0" smtClean="0">
                <a:latin typeface="Times New Roman" pitchFamily="18" charset="0"/>
                <a:cs typeface="Times New Roman" pitchFamily="18" charset="0"/>
              </a:rPr>
              <a:t>Java Bean </a:t>
            </a:r>
            <a:r>
              <a:rPr lang="en-US" dirty="0">
                <a:latin typeface="Times New Roman" pitchFamily="18" charset="0"/>
                <a:cs typeface="Times New Roman" pitchFamily="18" charset="0"/>
              </a:rPr>
              <a:t>is a reusable software component.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bean encapsulates many objects into one object, so we can access this object from multiple places. Moreover, it provides the easy maintenance.</a:t>
            </a:r>
          </a:p>
        </p:txBody>
      </p:sp>
    </p:spTree>
    <p:extLst>
      <p:ext uri="{BB962C8B-B14F-4D97-AF65-F5344CB8AC3E}">
        <p14:creationId xmlns:p14="http://schemas.microsoft.com/office/powerpoint/2010/main" val="1833934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09600" y="304800"/>
            <a:ext cx="7772400" cy="1470025"/>
          </a:xfrm>
        </p:spPr>
        <p:txBody>
          <a:bodyPr/>
          <a:lstStyle/>
          <a:p>
            <a:r>
              <a:rPr lang="en-US" b="1" dirty="0" smtClean="0"/>
              <a:t>Why to use JDBC?</a:t>
            </a:r>
            <a:endParaRPr lang="en-US" b="1" dirty="0"/>
          </a:p>
        </p:txBody>
      </p:sp>
      <p:sp>
        <p:nvSpPr>
          <p:cNvPr id="8" name="Subtitle 7"/>
          <p:cNvSpPr>
            <a:spLocks noGrp="1"/>
          </p:cNvSpPr>
          <p:nvPr>
            <p:ph type="subTitle" idx="1"/>
          </p:nvPr>
        </p:nvSpPr>
        <p:spPr>
          <a:xfrm>
            <a:off x="381000" y="2362200"/>
            <a:ext cx="8458200" cy="3733800"/>
          </a:xfrm>
        </p:spPr>
        <p:txBody>
          <a:bodyPr>
            <a:normAutofit/>
          </a:bodyPr>
          <a:lstStyle/>
          <a:p>
            <a:pPr algn="just"/>
            <a:r>
              <a:rPr lang="en-US" sz="2400" dirty="0">
                <a:solidFill>
                  <a:schemeClr val="tx1"/>
                </a:solidFill>
              </a:rPr>
              <a:t>Before JDBC, ODBC API was the database API to connect and execute query with the database. </a:t>
            </a:r>
            <a:endParaRPr lang="en-US" sz="2400" dirty="0" smtClean="0">
              <a:solidFill>
                <a:schemeClr val="tx1"/>
              </a:solidFill>
            </a:endParaRPr>
          </a:p>
          <a:p>
            <a:pPr algn="just"/>
            <a:endParaRPr lang="en-US" sz="2400" dirty="0">
              <a:solidFill>
                <a:schemeClr val="tx1"/>
              </a:solidFill>
            </a:endParaRPr>
          </a:p>
          <a:p>
            <a:pPr algn="just"/>
            <a:r>
              <a:rPr lang="en-US" sz="2400" dirty="0" smtClean="0">
                <a:solidFill>
                  <a:schemeClr val="tx1"/>
                </a:solidFill>
              </a:rPr>
              <a:t>But</a:t>
            </a:r>
            <a:r>
              <a:rPr lang="en-US" sz="2400" dirty="0">
                <a:solidFill>
                  <a:schemeClr val="tx1"/>
                </a:solidFill>
              </a:rPr>
              <a:t>, ODBC API uses ODBC driver which is written in C language (i.e. platform dependent and unsecured). That is why Java has defined its own API (JDBC API) that uses JDBC drivers (written in Java language).</a:t>
            </a:r>
          </a:p>
        </p:txBody>
      </p:sp>
    </p:spTree>
    <p:extLst>
      <p:ext uri="{BB962C8B-B14F-4D97-AF65-F5344CB8AC3E}">
        <p14:creationId xmlns:p14="http://schemas.microsoft.com/office/powerpoint/2010/main" val="11200648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b="1" dirty="0" smtClean="0">
                <a:latin typeface="Times New Roman" pitchFamily="18" charset="0"/>
                <a:cs typeface="Times New Roman" pitchFamily="18" charset="0"/>
              </a:rPr>
              <a:t>Example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Autofit/>
          </a:bodyPr>
          <a:lstStyle/>
          <a:p>
            <a:pPr marL="0" indent="0">
              <a:buNone/>
            </a:pPr>
            <a:r>
              <a:rPr lang="en-US" sz="2000" b="1" dirty="0"/>
              <a:t>public</a:t>
            </a:r>
            <a:r>
              <a:rPr lang="en-US" sz="2000" dirty="0"/>
              <a:t> </a:t>
            </a:r>
            <a:r>
              <a:rPr lang="en-US" sz="2000" b="1" dirty="0"/>
              <a:t>class</a:t>
            </a:r>
            <a:r>
              <a:rPr lang="en-US" sz="2000" dirty="0"/>
              <a:t> Employee </a:t>
            </a:r>
            <a:r>
              <a:rPr lang="en-US" sz="2000" b="1" dirty="0"/>
              <a:t>implements</a:t>
            </a:r>
            <a:r>
              <a:rPr lang="en-US" sz="2000" dirty="0"/>
              <a:t> </a:t>
            </a:r>
            <a:r>
              <a:rPr lang="en-US" sz="2000" dirty="0" err="1" smtClean="0"/>
              <a:t>java.io.Serializable</a:t>
            </a:r>
            <a:endParaRPr lang="en-US" sz="2000" dirty="0" smtClean="0"/>
          </a:p>
          <a:p>
            <a:pPr marL="0" indent="0">
              <a:buNone/>
            </a:pPr>
            <a:r>
              <a:rPr lang="en-US" sz="2000" dirty="0" smtClean="0"/>
              <a:t>{</a:t>
            </a:r>
            <a:r>
              <a:rPr lang="en-US" sz="2000" dirty="0"/>
              <a:t>  </a:t>
            </a:r>
          </a:p>
          <a:p>
            <a:pPr marL="0" indent="0">
              <a:buNone/>
            </a:pPr>
            <a:r>
              <a:rPr lang="en-US" sz="2000" b="1" dirty="0"/>
              <a:t>private</a:t>
            </a:r>
            <a:r>
              <a:rPr lang="en-US" sz="2000" dirty="0"/>
              <a:t> </a:t>
            </a:r>
            <a:r>
              <a:rPr lang="en-US" sz="2000" b="1" dirty="0" err="1"/>
              <a:t>int</a:t>
            </a:r>
            <a:r>
              <a:rPr lang="en-US" sz="2000" dirty="0"/>
              <a:t> id;  </a:t>
            </a:r>
          </a:p>
          <a:p>
            <a:pPr marL="0" indent="0">
              <a:buNone/>
            </a:pPr>
            <a:r>
              <a:rPr lang="en-US" sz="2000" b="1" dirty="0"/>
              <a:t>private</a:t>
            </a:r>
            <a:r>
              <a:rPr lang="en-US" sz="2000" dirty="0"/>
              <a:t> String name;  </a:t>
            </a:r>
          </a:p>
          <a:p>
            <a:pPr marL="0" indent="0">
              <a:buNone/>
            </a:pPr>
            <a:r>
              <a:rPr lang="en-US" sz="2000" b="1" dirty="0"/>
              <a:t>public</a:t>
            </a:r>
            <a:r>
              <a:rPr lang="en-US" sz="2000" dirty="0"/>
              <a:t> Employee(){}  </a:t>
            </a:r>
          </a:p>
          <a:p>
            <a:pPr marL="0" indent="0">
              <a:buNone/>
            </a:pPr>
            <a:r>
              <a:rPr lang="en-US" sz="2000" b="1" dirty="0"/>
              <a:t>public</a:t>
            </a:r>
            <a:r>
              <a:rPr lang="en-US" sz="2000" dirty="0"/>
              <a:t> </a:t>
            </a:r>
            <a:r>
              <a:rPr lang="en-US" sz="2000" b="1" dirty="0"/>
              <a:t>void</a:t>
            </a:r>
            <a:r>
              <a:rPr lang="en-US" sz="2000" dirty="0"/>
              <a:t> </a:t>
            </a:r>
            <a:r>
              <a:rPr lang="en-US" sz="2000" dirty="0" err="1"/>
              <a:t>setId</a:t>
            </a:r>
            <a:r>
              <a:rPr lang="en-US" sz="2000" dirty="0"/>
              <a:t>(</a:t>
            </a:r>
            <a:r>
              <a:rPr lang="en-US" sz="2000" b="1" dirty="0" err="1"/>
              <a:t>int</a:t>
            </a:r>
            <a:r>
              <a:rPr lang="en-US" sz="2000" dirty="0"/>
              <a:t> id</a:t>
            </a:r>
            <a:r>
              <a:rPr lang="en-US" sz="2000" dirty="0" smtClean="0"/>
              <a:t>){</a:t>
            </a:r>
          </a:p>
          <a:p>
            <a:pPr marL="0" indent="0">
              <a:buNone/>
            </a:pPr>
            <a:r>
              <a:rPr lang="en-US" sz="2000" b="1" dirty="0" smtClean="0"/>
              <a:t>this</a:t>
            </a:r>
            <a:r>
              <a:rPr lang="en-US" sz="2000" dirty="0" smtClean="0"/>
              <a:t>.id=id;</a:t>
            </a:r>
          </a:p>
          <a:p>
            <a:pPr marL="0" indent="0">
              <a:buNone/>
            </a:pPr>
            <a:r>
              <a:rPr lang="en-US" sz="2000" dirty="0" smtClean="0"/>
              <a:t>}</a:t>
            </a:r>
            <a:r>
              <a:rPr lang="en-US" sz="2000" dirty="0"/>
              <a:t>  </a:t>
            </a:r>
          </a:p>
          <a:p>
            <a:pPr marL="0" indent="0">
              <a:buNone/>
            </a:pPr>
            <a:r>
              <a:rPr lang="en-US" sz="2000" b="1" dirty="0"/>
              <a:t>public</a:t>
            </a:r>
            <a:r>
              <a:rPr lang="en-US" sz="2000" dirty="0"/>
              <a:t> </a:t>
            </a:r>
            <a:r>
              <a:rPr lang="en-US" sz="2000" b="1" dirty="0" err="1"/>
              <a:t>int</a:t>
            </a:r>
            <a:r>
              <a:rPr lang="en-US" sz="2000" dirty="0"/>
              <a:t> </a:t>
            </a:r>
            <a:r>
              <a:rPr lang="en-US" sz="2000" dirty="0" err="1"/>
              <a:t>getId</a:t>
            </a:r>
            <a:r>
              <a:rPr lang="en-US" sz="2000" dirty="0" smtClean="0"/>
              <a:t>(){</a:t>
            </a:r>
          </a:p>
          <a:p>
            <a:pPr marL="0" indent="0">
              <a:buNone/>
            </a:pPr>
            <a:r>
              <a:rPr lang="en-US" sz="2000" b="1" dirty="0" smtClean="0"/>
              <a:t>return</a:t>
            </a:r>
            <a:r>
              <a:rPr lang="en-US" sz="2000" dirty="0"/>
              <a:t> id</a:t>
            </a:r>
            <a:r>
              <a:rPr lang="en-US" sz="2000" dirty="0" smtClean="0"/>
              <a:t>;</a:t>
            </a:r>
          </a:p>
          <a:p>
            <a:pPr marL="0" indent="0">
              <a:buNone/>
            </a:pPr>
            <a:r>
              <a:rPr lang="en-US" sz="2000" dirty="0" smtClean="0"/>
              <a:t>}</a:t>
            </a:r>
            <a:r>
              <a:rPr lang="en-US" sz="2000" dirty="0"/>
              <a:t>  </a:t>
            </a:r>
            <a:endParaRPr lang="en-US" sz="2000" dirty="0" smtClean="0"/>
          </a:p>
          <a:p>
            <a:pPr marL="0" indent="0">
              <a:buNone/>
            </a:pPr>
            <a:r>
              <a:rPr lang="en-US" sz="2000" b="1" dirty="0" smtClean="0"/>
              <a:t>public</a:t>
            </a:r>
            <a:r>
              <a:rPr lang="en-US" sz="2000" dirty="0"/>
              <a:t> </a:t>
            </a:r>
            <a:r>
              <a:rPr lang="en-US" sz="2000" b="1" dirty="0"/>
              <a:t>void</a:t>
            </a:r>
            <a:r>
              <a:rPr lang="en-US" sz="2000" dirty="0"/>
              <a:t> </a:t>
            </a:r>
            <a:r>
              <a:rPr lang="en-US" sz="2000" dirty="0" err="1"/>
              <a:t>setName</a:t>
            </a:r>
            <a:r>
              <a:rPr lang="en-US" sz="2000" dirty="0"/>
              <a:t>(String name){</a:t>
            </a:r>
            <a:r>
              <a:rPr lang="en-US" sz="2000" b="1" dirty="0"/>
              <a:t>this</a:t>
            </a:r>
            <a:r>
              <a:rPr lang="en-US" sz="2000" dirty="0"/>
              <a:t>.name=name;}  </a:t>
            </a:r>
          </a:p>
          <a:p>
            <a:pPr marL="0" indent="0">
              <a:buNone/>
            </a:pPr>
            <a:r>
              <a:rPr lang="en-US" sz="2000" b="1" dirty="0" smtClean="0"/>
              <a:t>public</a:t>
            </a:r>
            <a:r>
              <a:rPr lang="en-US" sz="2000" dirty="0"/>
              <a:t> String </a:t>
            </a:r>
            <a:r>
              <a:rPr lang="en-US" sz="2000" dirty="0" err="1"/>
              <a:t>getName</a:t>
            </a:r>
            <a:r>
              <a:rPr lang="en-US" sz="2000" dirty="0" smtClean="0"/>
              <a:t>()</a:t>
            </a:r>
          </a:p>
          <a:p>
            <a:pPr marL="0" indent="0">
              <a:buNone/>
            </a:pPr>
            <a:r>
              <a:rPr lang="en-US" sz="2000" dirty="0" smtClean="0"/>
              <a:t>{</a:t>
            </a:r>
            <a:r>
              <a:rPr lang="en-US" sz="2000" b="1" dirty="0"/>
              <a:t>return</a:t>
            </a:r>
            <a:r>
              <a:rPr lang="en-US" sz="2000" dirty="0"/>
              <a:t> name</a:t>
            </a:r>
            <a:r>
              <a:rPr lang="en-US" sz="2000" dirty="0" smtClean="0"/>
              <a:t>;</a:t>
            </a:r>
          </a:p>
          <a:p>
            <a:pPr marL="0" indent="0">
              <a:buNone/>
            </a:pPr>
            <a:r>
              <a:rPr lang="en-US" sz="2000" dirty="0" smtClean="0"/>
              <a:t>}</a:t>
            </a:r>
            <a:r>
              <a:rPr lang="en-US" sz="2000" dirty="0"/>
              <a:t>  </a:t>
            </a:r>
            <a:endParaRPr lang="en-US" sz="2000" dirty="0" smtClean="0"/>
          </a:p>
          <a:p>
            <a:pPr marL="0" indent="0">
              <a:buNone/>
            </a:pPr>
            <a:r>
              <a:rPr lang="en-US" sz="2000" dirty="0" smtClean="0"/>
              <a:t>}</a:t>
            </a:r>
            <a:endParaRPr lang="en-US" sz="2000" dirty="0"/>
          </a:p>
        </p:txBody>
      </p:sp>
    </p:spTree>
    <p:extLst>
      <p:ext uri="{BB962C8B-B14F-4D97-AF65-F5344CB8AC3E}">
        <p14:creationId xmlns:p14="http://schemas.microsoft.com/office/powerpoint/2010/main" val="29489852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latin typeface="Times New Roman" pitchFamily="18" charset="0"/>
                <a:cs typeface="Times New Roman" pitchFamily="18" charset="0"/>
              </a:rPr>
              <a:t>Accessing Java Bean Class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latin typeface="Times New Roman" pitchFamily="18" charset="0"/>
                <a:cs typeface="Times New Roman" pitchFamily="18" charset="0"/>
              </a:rPr>
              <a:t>public</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class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Test</a:t>
            </a:r>
          </a:p>
          <a:p>
            <a:pPr marL="0" indent="0">
              <a:buNone/>
            </a:pP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  </a:t>
            </a:r>
          </a:p>
          <a:p>
            <a:pPr marL="0" indent="0">
              <a:buNone/>
            </a:pPr>
            <a:r>
              <a:rPr lang="en-US" b="1" dirty="0">
                <a:latin typeface="Times New Roman" pitchFamily="18" charset="0"/>
                <a:cs typeface="Times New Roman" pitchFamily="18" charset="0"/>
              </a:rPr>
              <a:t>public</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static</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void</a:t>
            </a:r>
            <a:r>
              <a:rPr lang="en-US" dirty="0">
                <a:latin typeface="Times New Roman" pitchFamily="18" charset="0"/>
                <a:cs typeface="Times New Roman" pitchFamily="18" charset="0"/>
              </a:rPr>
              <a:t> main(String </a:t>
            </a:r>
            <a:r>
              <a:rPr lang="en-US" dirty="0" err="1">
                <a:latin typeface="Times New Roman" pitchFamily="18" charset="0"/>
                <a:cs typeface="Times New Roman" pitchFamily="18" charset="0"/>
              </a:rPr>
              <a:t>args</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  </a:t>
            </a:r>
          </a:p>
          <a:p>
            <a:pPr marL="400050" lvl="1" indent="0">
              <a:buNone/>
            </a:pPr>
            <a:r>
              <a:rPr lang="en-US" dirty="0">
                <a:latin typeface="Times New Roman" pitchFamily="18" charset="0"/>
                <a:cs typeface="Times New Roman" pitchFamily="18" charset="0"/>
              </a:rPr>
              <a:t>Employee e=</a:t>
            </a:r>
            <a:r>
              <a:rPr lang="en-US" b="1" dirty="0">
                <a:latin typeface="Times New Roman" pitchFamily="18" charset="0"/>
                <a:cs typeface="Times New Roman" pitchFamily="18" charset="0"/>
              </a:rPr>
              <a:t>new</a:t>
            </a:r>
            <a:r>
              <a:rPr lang="en-US" dirty="0">
                <a:latin typeface="Times New Roman" pitchFamily="18" charset="0"/>
                <a:cs typeface="Times New Roman" pitchFamily="18" charset="0"/>
              </a:rPr>
              <a:t> Employee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p>
          <a:p>
            <a:pPr marL="400050" lvl="1" indent="0">
              <a:buNone/>
            </a:pPr>
            <a:r>
              <a:rPr lang="en-US" dirty="0" err="1">
                <a:latin typeface="Times New Roman" pitchFamily="18" charset="0"/>
                <a:cs typeface="Times New Roman" pitchFamily="18" charset="0"/>
              </a:rPr>
              <a:t>e.setName</a:t>
            </a:r>
            <a:r>
              <a:rPr lang="en-US" dirty="0" smtClean="0">
                <a:latin typeface="Times New Roman" pitchFamily="18" charset="0"/>
                <a:cs typeface="Times New Roman" pitchFamily="18" charset="0"/>
              </a:rPr>
              <a:t>(“Ram"); </a:t>
            </a:r>
            <a:r>
              <a:rPr lang="en-US" dirty="0">
                <a:latin typeface="Times New Roman" pitchFamily="18" charset="0"/>
                <a:cs typeface="Times New Roman" pitchFamily="18" charset="0"/>
              </a:rPr>
              <a:t>    </a:t>
            </a:r>
          </a:p>
          <a:p>
            <a:pPr marL="400050" lvl="1" indent="0">
              <a:buNone/>
            </a:pP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e.getName</a:t>
            </a:r>
            <a:r>
              <a:rPr lang="en-US" dirty="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864448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latin typeface="Times New Roman" pitchFamily="18" charset="0"/>
                <a:cs typeface="Times New Roman" pitchFamily="18" charset="0"/>
              </a:rPr>
              <a:t>Advantages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29600" cy="4449763"/>
          </a:xfrm>
        </p:spPr>
        <p:txBody>
          <a:bodyPr>
            <a:normAutofit fontScale="85000" lnSpcReduction="20000"/>
          </a:bodyPr>
          <a:lstStyle/>
          <a:p>
            <a:pPr algn="just"/>
            <a:r>
              <a:rPr lang="en-US" dirty="0" smtClean="0">
                <a:latin typeface="Times New Roman" pitchFamily="18" charset="0"/>
                <a:cs typeface="Times New Roman" pitchFamily="18" charset="0"/>
              </a:rPr>
              <a:t>Beans </a:t>
            </a:r>
            <a:r>
              <a:rPr lang="en-US" dirty="0">
                <a:latin typeface="Times New Roman" pitchFamily="18" charset="0"/>
                <a:cs typeface="Times New Roman" pitchFamily="18" charset="0"/>
              </a:rPr>
              <a:t>are </a:t>
            </a:r>
            <a:r>
              <a:rPr lang="en-US" dirty="0" smtClean="0">
                <a:latin typeface="Times New Roman" pitchFamily="18" charset="0"/>
                <a:cs typeface="Times New Roman" pitchFamily="18" charset="0"/>
              </a:rPr>
              <a:t>persist able </a:t>
            </a:r>
            <a:r>
              <a:rPr lang="en-US" dirty="0">
                <a:latin typeface="Times New Roman" pitchFamily="18" charset="0"/>
                <a:cs typeface="Times New Roman" pitchFamily="18" charset="0"/>
              </a:rPr>
              <a:t>and can be stored and retrieved back from permanent storage</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A bean can be customized and manipulated by some auxiliary software.</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can control what properties, methods, and events are to be exposed to the application that wants to use it.</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bean can not only be registered to receive events send by another object, but also generate events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407304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Disadvantages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benefits of immutable objects are absent in beans because they are by default mutable</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Because every Java bean must have a no-argument constructor (</a:t>
            </a:r>
            <a:r>
              <a:rPr lang="en-US" dirty="0" smtClean="0">
                <a:latin typeface="Times New Roman" pitchFamily="18" charset="0"/>
                <a:cs typeface="Times New Roman" pitchFamily="18" charset="0"/>
              </a:rPr>
              <a:t>null </a:t>
            </a:r>
            <a:r>
              <a:rPr lang="en-US" dirty="0">
                <a:latin typeface="Times New Roman" pitchFamily="18" charset="0"/>
                <a:cs typeface="Times New Roman" pitchFamily="18" charset="0"/>
              </a:rPr>
              <a:t>constructor), this may lead to an object being instantiated in an invalid state.</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Bean </a:t>
            </a:r>
            <a:r>
              <a:rPr lang="en-US" dirty="0">
                <a:latin typeface="Times New Roman" pitchFamily="18" charset="0"/>
                <a:cs typeface="Times New Roman" pitchFamily="18" charset="0"/>
              </a:rPr>
              <a:t>classes contain much boilerplate code because, as per specification, most or all private properties must be exposed through public getters and setters. This often leads to writing many unnecessary codes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853952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JAR Files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t>A</a:t>
            </a:r>
            <a:r>
              <a:rPr lang="en-US" dirty="0"/>
              <a:t> </a:t>
            </a:r>
            <a:r>
              <a:rPr lang="en-US" b="1" dirty="0"/>
              <a:t>JAR</a:t>
            </a:r>
            <a:r>
              <a:rPr lang="en-US" dirty="0"/>
              <a:t> (</a:t>
            </a:r>
            <a:r>
              <a:rPr lang="en-US" b="1" dirty="0"/>
              <a:t>Java</a:t>
            </a:r>
            <a:r>
              <a:rPr lang="en-US" dirty="0"/>
              <a:t> </a:t>
            </a:r>
            <a:r>
              <a:rPr lang="en-US" dirty="0" err="1"/>
              <a:t>ARchive</a:t>
            </a:r>
            <a:r>
              <a:rPr lang="en-US" dirty="0"/>
              <a:t>) is a package </a:t>
            </a:r>
            <a:r>
              <a:rPr lang="en-US" b="1" dirty="0"/>
              <a:t>file</a:t>
            </a:r>
            <a:r>
              <a:rPr lang="en-US" dirty="0"/>
              <a:t> format typically </a:t>
            </a:r>
            <a:r>
              <a:rPr lang="en-US" b="1" dirty="0"/>
              <a:t>used</a:t>
            </a:r>
            <a:r>
              <a:rPr lang="en-US" dirty="0"/>
              <a:t> to aggregate many </a:t>
            </a:r>
            <a:r>
              <a:rPr lang="en-US" b="1" dirty="0"/>
              <a:t>Java</a:t>
            </a:r>
            <a:r>
              <a:rPr lang="en-US" dirty="0"/>
              <a:t> class </a:t>
            </a:r>
            <a:r>
              <a:rPr lang="en-US" b="1" dirty="0"/>
              <a:t>files</a:t>
            </a:r>
            <a:r>
              <a:rPr lang="en-US" dirty="0"/>
              <a:t> and associated metadata and resources (text, images, etc.) into one </a:t>
            </a:r>
            <a:r>
              <a:rPr lang="en-US" b="1" dirty="0"/>
              <a:t>file</a:t>
            </a:r>
            <a:r>
              <a:rPr lang="en-US" dirty="0"/>
              <a:t> for distribution. </a:t>
            </a:r>
            <a:endParaRPr lang="en-US" dirty="0" smtClean="0"/>
          </a:p>
          <a:p>
            <a:pPr algn="just"/>
            <a:endParaRPr lang="en-US" b="1" dirty="0"/>
          </a:p>
          <a:p>
            <a:pPr algn="just"/>
            <a:r>
              <a:rPr lang="en-US" b="1" dirty="0" smtClean="0"/>
              <a:t>JAR </a:t>
            </a:r>
            <a:r>
              <a:rPr lang="en-US" b="1" dirty="0"/>
              <a:t>files</a:t>
            </a:r>
            <a:r>
              <a:rPr lang="en-US" dirty="0"/>
              <a:t> are archive </a:t>
            </a:r>
            <a:r>
              <a:rPr lang="en-US" b="1" dirty="0"/>
              <a:t>files</a:t>
            </a:r>
            <a:r>
              <a:rPr lang="en-US" dirty="0"/>
              <a:t> with which include a </a:t>
            </a:r>
            <a:r>
              <a:rPr lang="en-US" b="1" dirty="0"/>
              <a:t>Java</a:t>
            </a:r>
            <a:r>
              <a:rPr lang="en-US" dirty="0"/>
              <a:t>-specific manifest </a:t>
            </a:r>
            <a:r>
              <a:rPr lang="en-US" b="1" dirty="0"/>
              <a:t>file</a:t>
            </a:r>
            <a:r>
              <a:rPr lang="en-US" dirty="0"/>
              <a:t>.</a:t>
            </a:r>
          </a:p>
        </p:txBody>
      </p:sp>
    </p:spTree>
    <p:extLst>
      <p:ext uri="{BB962C8B-B14F-4D97-AF65-F5344CB8AC3E}">
        <p14:creationId xmlns:p14="http://schemas.microsoft.com/office/powerpoint/2010/main" val="27009063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JAR Files</a:t>
            </a:r>
            <a:endParaRPr lang="en-US" b="1" dirty="0"/>
          </a:p>
        </p:txBody>
      </p:sp>
      <p:sp>
        <p:nvSpPr>
          <p:cNvPr id="3" name="Content Placeholder 2"/>
          <p:cNvSpPr>
            <a:spLocks noGrp="1"/>
          </p:cNvSpPr>
          <p:nvPr>
            <p:ph idx="1"/>
          </p:nvPr>
        </p:nvSpPr>
        <p:spPr/>
        <p:txBody>
          <a:bodyPr/>
          <a:lstStyle/>
          <a:p>
            <a:r>
              <a:rPr lang="en-US" dirty="0"/>
              <a:t>JAR files are packaged with the ZIP file format, so you can use them for tasks such as lossless data compression, archiving, decompression, and archive unpacking. </a:t>
            </a:r>
            <a:endParaRPr lang="en-US" dirty="0" smtClean="0"/>
          </a:p>
          <a:p>
            <a:endParaRPr lang="en-US" dirty="0"/>
          </a:p>
          <a:p>
            <a:r>
              <a:rPr lang="en-US" dirty="0" smtClean="0"/>
              <a:t>These </a:t>
            </a:r>
            <a:r>
              <a:rPr lang="en-US" dirty="0"/>
              <a:t>tasks are among the most common uses of JAR files, and you can realize many JAR file benefits using only these basic features.</a:t>
            </a:r>
          </a:p>
        </p:txBody>
      </p:sp>
    </p:spTree>
    <p:extLst>
      <p:ext uri="{BB962C8B-B14F-4D97-AF65-F5344CB8AC3E}">
        <p14:creationId xmlns:p14="http://schemas.microsoft.com/office/powerpoint/2010/main" val="38720188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Creating JAR Files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0" indent="0">
              <a:buNone/>
            </a:pPr>
            <a:r>
              <a:rPr lang="en-US" sz="2400" dirty="0">
                <a:latin typeface="Times New Roman" pitchFamily="18" charset="0"/>
                <a:cs typeface="Times New Roman" pitchFamily="18" charset="0"/>
              </a:rPr>
              <a:t>The basic format of the command for creating a JAR file is</a:t>
            </a:r>
            <a:r>
              <a:rPr lang="en-US" sz="2400" dirty="0" smtClean="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jar </a:t>
            </a:r>
            <a:r>
              <a:rPr lang="en-US" sz="2400" dirty="0" err="1">
                <a:solidFill>
                  <a:schemeClr val="accent1"/>
                </a:solidFill>
                <a:latin typeface="Times New Roman" pitchFamily="18" charset="0"/>
                <a:cs typeface="Times New Roman" pitchFamily="18" charset="0"/>
              </a:rPr>
              <a:t>cf</a:t>
            </a:r>
            <a:r>
              <a:rPr lang="en-US" sz="2400" dirty="0">
                <a:solidFill>
                  <a:schemeClr val="accent1"/>
                </a:solidFill>
                <a:latin typeface="Times New Roman" pitchFamily="18" charset="0"/>
                <a:cs typeface="Times New Roman" pitchFamily="18" charset="0"/>
              </a:rPr>
              <a:t> </a:t>
            </a:r>
            <a:r>
              <a:rPr lang="en-US" sz="2400" i="1" dirty="0">
                <a:solidFill>
                  <a:schemeClr val="accent1"/>
                </a:solidFill>
                <a:latin typeface="Times New Roman" pitchFamily="18" charset="0"/>
                <a:cs typeface="Times New Roman" pitchFamily="18" charset="0"/>
              </a:rPr>
              <a:t>jar-file input-file(s)</a:t>
            </a:r>
            <a:r>
              <a:rPr lang="en-US" sz="2400" dirty="0">
                <a:latin typeface="Times New Roman" pitchFamily="18" charset="0"/>
                <a:cs typeface="Times New Roman" pitchFamily="18" charset="0"/>
              </a:rPr>
              <a:t>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options and arguments used in this command are: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a:t>
            </a:r>
            <a:r>
              <a:rPr lang="en-US" sz="2400" dirty="0">
                <a:latin typeface="Times New Roman" pitchFamily="18" charset="0"/>
                <a:cs typeface="Times New Roman" pitchFamily="18" charset="0"/>
              </a:rPr>
              <a:t> c option indicates that you want to </a:t>
            </a:r>
            <a:r>
              <a:rPr lang="en-US" sz="2400" i="1" dirty="0">
                <a:latin typeface="Times New Roman" pitchFamily="18" charset="0"/>
                <a:cs typeface="Times New Roman" pitchFamily="18" charset="0"/>
              </a:rPr>
              <a:t>create</a:t>
            </a:r>
            <a:r>
              <a:rPr lang="en-US" sz="2400" dirty="0">
                <a:latin typeface="Times New Roman" pitchFamily="18" charset="0"/>
                <a:cs typeface="Times New Roman" pitchFamily="18" charset="0"/>
              </a:rPr>
              <a:t> a JAR file.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a:t>
            </a:r>
            <a:r>
              <a:rPr lang="en-US" sz="2400" dirty="0">
                <a:latin typeface="Times New Roman" pitchFamily="18" charset="0"/>
                <a:cs typeface="Times New Roman" pitchFamily="18" charset="0"/>
              </a:rPr>
              <a:t> f option indicates that you want the output to go to a </a:t>
            </a:r>
            <a:r>
              <a:rPr lang="en-US" sz="2400" i="1" dirty="0">
                <a:latin typeface="Times New Roman" pitchFamily="18" charset="0"/>
                <a:cs typeface="Times New Roman" pitchFamily="18" charset="0"/>
              </a:rPr>
              <a:t>file</a:t>
            </a:r>
            <a:r>
              <a:rPr lang="en-US" sz="2400" dirty="0">
                <a:latin typeface="Times New Roman" pitchFamily="18" charset="0"/>
                <a:cs typeface="Times New Roman" pitchFamily="18" charset="0"/>
              </a:rPr>
              <a:t> rather than to </a:t>
            </a:r>
            <a:r>
              <a:rPr lang="en-US" sz="2400" dirty="0" err="1">
                <a:latin typeface="Times New Roman" pitchFamily="18" charset="0"/>
                <a:cs typeface="Times New Roman" pitchFamily="18" charset="0"/>
              </a:rPr>
              <a:t>stdout</a:t>
            </a:r>
            <a:r>
              <a:rPr lang="en-US" sz="2400" dirty="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598611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Creating JAR Files</a:t>
            </a:r>
            <a:endParaRPr lang="en-US" dirty="0"/>
          </a:p>
        </p:txBody>
      </p:sp>
      <p:sp>
        <p:nvSpPr>
          <p:cNvPr id="3" name="Content Placeholder 2"/>
          <p:cNvSpPr>
            <a:spLocks noGrp="1"/>
          </p:cNvSpPr>
          <p:nvPr>
            <p:ph idx="1"/>
          </p:nvPr>
        </p:nvSpPr>
        <p:spPr/>
        <p:txBody>
          <a:bodyPr>
            <a:normAutofit fontScale="92500"/>
          </a:bodyPr>
          <a:lstStyle/>
          <a:p>
            <a:pPr algn="just"/>
            <a:r>
              <a:rPr lang="en-US" dirty="0">
                <a:latin typeface="Times New Roman" pitchFamily="18" charset="0"/>
                <a:cs typeface="Times New Roman" pitchFamily="18" charset="0"/>
              </a:rPr>
              <a:t>jar-file is the name that you want the resulting JAR file to have. You can use any filename for a JAR file. By convention, JAR filenames are given a .jar extension, though this is not required.</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a:t>
            </a:r>
            <a:r>
              <a:rPr lang="en-US" dirty="0">
                <a:latin typeface="Times New Roman" pitchFamily="18" charset="0"/>
                <a:cs typeface="Times New Roman" pitchFamily="18" charset="0"/>
              </a:rPr>
              <a:t> input-file(s) argument is a space-separated list of one or more files that you want to include in your JAR file. The input-file(s) argument can contain the wildcard * symbol. </a:t>
            </a:r>
          </a:p>
        </p:txBody>
      </p:sp>
    </p:spTree>
    <p:extLst>
      <p:ext uri="{BB962C8B-B14F-4D97-AF65-F5344CB8AC3E}">
        <p14:creationId xmlns:p14="http://schemas.microsoft.com/office/powerpoint/2010/main" val="22419530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lstStyle/>
          <a:p>
            <a:r>
              <a:rPr lang="en-US" b="1" dirty="0">
                <a:latin typeface="Times New Roman" pitchFamily="18" charset="0"/>
                <a:cs typeface="Times New Roman" pitchFamily="18" charset="0"/>
              </a:rPr>
              <a:t>Creating JAR Files</a:t>
            </a:r>
            <a:endParaRPr lang="en-US" dirty="0"/>
          </a:p>
        </p:txBody>
      </p:sp>
      <p:sp>
        <p:nvSpPr>
          <p:cNvPr id="3" name="Content Placeholder 2"/>
          <p:cNvSpPr>
            <a:spLocks noGrp="1"/>
          </p:cNvSpPr>
          <p:nvPr>
            <p:ph idx="1"/>
          </p:nvPr>
        </p:nvSpPr>
        <p:spPr>
          <a:xfrm>
            <a:off x="457200" y="1524000"/>
            <a:ext cx="8229600" cy="5029200"/>
          </a:xfrm>
        </p:spPr>
        <p:txBody>
          <a:bodyPr>
            <a:normAutofit fontScale="92500" lnSpcReduction="10000"/>
          </a:bodyPr>
          <a:lstStyle/>
          <a:p>
            <a:pPr algn="just"/>
            <a:r>
              <a:rPr lang="en-US" dirty="0">
                <a:latin typeface="Times New Roman" pitchFamily="18" charset="0"/>
                <a:cs typeface="Times New Roman" pitchFamily="18" charset="0"/>
              </a:rPr>
              <a:t>If any of the "input-files" are directories, the contents of those directories are added to the JAR archive recursively</a:t>
            </a:r>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a:t>
            </a:r>
            <a:r>
              <a:rPr lang="en-US" dirty="0">
                <a:latin typeface="Times New Roman" pitchFamily="18" charset="0"/>
                <a:cs typeface="Times New Roman" pitchFamily="18" charset="0"/>
              </a:rPr>
              <a:t> c and f options can appear in either order, but there must not be any space between them.</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command will generate a compressed JAR file and place it in the current directory. The command will also generate a default manifest file for the JAR archive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604650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latin typeface="Times New Roman" pitchFamily="18" charset="0"/>
                <a:cs typeface="Times New Roman" pitchFamily="18" charset="0"/>
              </a:rPr>
              <a:t>SERVLET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algn="just"/>
            <a:r>
              <a:rPr lang="en-US" b="1" dirty="0"/>
              <a:t>Servlet</a:t>
            </a:r>
            <a:r>
              <a:rPr lang="en-US" dirty="0"/>
              <a:t> technology is used to create web application (resides at server side and generates dynamic web page</a:t>
            </a:r>
            <a:r>
              <a:rPr lang="en-US" dirty="0" smtClean="0"/>
              <a:t>).</a:t>
            </a:r>
          </a:p>
          <a:p>
            <a:pPr algn="just"/>
            <a:endParaRPr lang="en-US" dirty="0"/>
          </a:p>
          <a:p>
            <a:pPr algn="just"/>
            <a:r>
              <a:rPr lang="en-US" b="1" dirty="0"/>
              <a:t>Servlet</a:t>
            </a:r>
            <a:r>
              <a:rPr lang="en-US" dirty="0"/>
              <a:t> technology is robust and scalable because of java language. </a:t>
            </a:r>
            <a:endParaRPr lang="en-US" dirty="0" smtClean="0"/>
          </a:p>
          <a:p>
            <a:pPr algn="just"/>
            <a:endParaRPr lang="en-US" dirty="0"/>
          </a:p>
          <a:p>
            <a:pPr algn="just"/>
            <a:r>
              <a:rPr lang="en-US" dirty="0" smtClean="0"/>
              <a:t>Before </a:t>
            </a:r>
            <a:r>
              <a:rPr lang="en-US" dirty="0"/>
              <a:t>Servlet, CGI (Common Gateway Interface) scripting language was popular as a server-side programming language. But there was many disadvantages of this technology</a:t>
            </a:r>
            <a:r>
              <a:rPr lang="en-US" dirty="0" smtClean="0"/>
              <a:t>.</a:t>
            </a:r>
            <a:endParaRPr lang="en-US" dirty="0"/>
          </a:p>
          <a:p>
            <a:pPr algn="just"/>
            <a:endParaRPr lang="en-US" dirty="0" smtClean="0"/>
          </a:p>
          <a:p>
            <a:pPr algn="just"/>
            <a:r>
              <a:rPr lang="en-US" dirty="0" smtClean="0"/>
              <a:t>There </a:t>
            </a:r>
            <a:r>
              <a:rPr lang="en-US" dirty="0"/>
              <a:t>are many interfaces and classes in the servlet API such as Servlet</a:t>
            </a:r>
            <a:r>
              <a:rPr lang="en-US" dirty="0" smtClean="0"/>
              <a:t>, </a:t>
            </a:r>
            <a:r>
              <a:rPr lang="en-US" dirty="0" err="1"/>
              <a:t>HttpServlet</a:t>
            </a:r>
            <a:r>
              <a:rPr lang="en-US" dirty="0"/>
              <a:t>, </a:t>
            </a:r>
            <a:r>
              <a:rPr lang="en-US" dirty="0" err="1"/>
              <a:t>ServletRequest</a:t>
            </a:r>
            <a:r>
              <a:rPr lang="en-US" dirty="0"/>
              <a:t>, </a:t>
            </a:r>
            <a:r>
              <a:rPr lang="en-US" dirty="0" err="1" smtClean="0"/>
              <a:t>ServletResponse</a:t>
            </a:r>
            <a:r>
              <a:rPr lang="en-US" dirty="0" smtClean="0"/>
              <a:t>, </a:t>
            </a:r>
            <a:r>
              <a:rPr lang="en-US" dirty="0"/>
              <a:t>etc.</a:t>
            </a:r>
          </a:p>
          <a:p>
            <a:pPr algn="just"/>
            <a:endParaRPr lang="en-US" dirty="0"/>
          </a:p>
        </p:txBody>
      </p:sp>
    </p:spTree>
    <p:extLst>
      <p:ext uri="{BB962C8B-B14F-4D97-AF65-F5344CB8AC3E}">
        <p14:creationId xmlns:p14="http://schemas.microsoft.com/office/powerpoint/2010/main" val="3814991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JDBC DRIVERS</a:t>
            </a:r>
            <a:endParaRPr lang="en-US" b="1" dirty="0"/>
          </a:p>
        </p:txBody>
      </p:sp>
      <p:sp>
        <p:nvSpPr>
          <p:cNvPr id="3" name="Content Placeholder 2"/>
          <p:cNvSpPr>
            <a:spLocks noGrp="1"/>
          </p:cNvSpPr>
          <p:nvPr>
            <p:ph idx="1"/>
          </p:nvPr>
        </p:nvSpPr>
        <p:spPr/>
        <p:txBody>
          <a:bodyPr/>
          <a:lstStyle/>
          <a:p>
            <a:pPr marL="0" indent="0">
              <a:buNone/>
            </a:pPr>
            <a:r>
              <a:rPr lang="en-US" sz="2800" dirty="0">
                <a:latin typeface="Arial Black" pitchFamily="34" charset="0"/>
              </a:rPr>
              <a:t>There are 4 types of JDBC drivers</a:t>
            </a:r>
            <a:r>
              <a:rPr lang="en-US" sz="2800" dirty="0" smtClean="0">
                <a:latin typeface="Arial Black" pitchFamily="34" charset="0"/>
              </a:rPr>
              <a:t>:</a:t>
            </a:r>
          </a:p>
          <a:p>
            <a:pPr marL="0" indent="0">
              <a:buNone/>
            </a:pPr>
            <a:endParaRPr lang="en-US" dirty="0" smtClean="0"/>
          </a:p>
          <a:p>
            <a:r>
              <a:rPr lang="en-US" sz="2800" dirty="0" smtClean="0">
                <a:latin typeface="Times New Roman" pitchFamily="18" charset="0"/>
                <a:cs typeface="Times New Roman" pitchFamily="18" charset="0"/>
              </a:rPr>
              <a:t>JDBC-ODBC </a:t>
            </a:r>
            <a:r>
              <a:rPr lang="en-US" sz="2800" dirty="0">
                <a:latin typeface="Times New Roman" pitchFamily="18" charset="0"/>
                <a:cs typeface="Times New Roman" pitchFamily="18" charset="0"/>
              </a:rPr>
              <a:t>bridge driver</a:t>
            </a:r>
          </a:p>
          <a:p>
            <a:r>
              <a:rPr lang="en-US" sz="2800" dirty="0">
                <a:latin typeface="Times New Roman" pitchFamily="18" charset="0"/>
                <a:cs typeface="Times New Roman" pitchFamily="18" charset="0"/>
              </a:rPr>
              <a:t>Native-API driver (partially java driver)</a:t>
            </a:r>
          </a:p>
          <a:p>
            <a:r>
              <a:rPr lang="en-US" sz="2800" dirty="0">
                <a:latin typeface="Times New Roman" pitchFamily="18" charset="0"/>
                <a:cs typeface="Times New Roman" pitchFamily="18" charset="0"/>
              </a:rPr>
              <a:t>Network Protocol driver (fully java driver)</a:t>
            </a:r>
          </a:p>
          <a:p>
            <a:r>
              <a:rPr lang="en-US" sz="2800" dirty="0">
                <a:latin typeface="Times New Roman" pitchFamily="18" charset="0"/>
                <a:cs typeface="Times New Roman" pitchFamily="18" charset="0"/>
              </a:rPr>
              <a:t>Thin driver (fully java driver)</a:t>
            </a:r>
          </a:p>
          <a:p>
            <a:endParaRPr lang="en-US" dirty="0"/>
          </a:p>
        </p:txBody>
      </p:sp>
    </p:spTree>
    <p:extLst>
      <p:ext uri="{BB962C8B-B14F-4D97-AF65-F5344CB8AC3E}">
        <p14:creationId xmlns:p14="http://schemas.microsoft.com/office/powerpoint/2010/main" val="19406541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latin typeface="Times New Roman" pitchFamily="18" charset="0"/>
                <a:cs typeface="Times New Roman" pitchFamily="18" charset="0"/>
              </a:rPr>
              <a:t>SERVLET</a:t>
            </a:r>
            <a:endParaRPr lang="en-US" dirty="0"/>
          </a:p>
        </p:txBody>
      </p:sp>
      <p:sp>
        <p:nvSpPr>
          <p:cNvPr id="3" name="Content Placeholder 2"/>
          <p:cNvSpPr>
            <a:spLocks noGrp="1"/>
          </p:cNvSpPr>
          <p:nvPr>
            <p:ph idx="1"/>
          </p:nvPr>
        </p:nvSpPr>
        <p:spPr>
          <a:xfrm>
            <a:off x="457200" y="1447800"/>
            <a:ext cx="8229600" cy="5105400"/>
          </a:xfrm>
        </p:spPr>
        <p:txBody>
          <a:bodyPr>
            <a:normAutofit fontScale="92500" lnSpcReduction="10000"/>
          </a:bodyPr>
          <a:lstStyle/>
          <a:p>
            <a:pPr algn="just"/>
            <a:r>
              <a:rPr lang="en-US" sz="2800" dirty="0"/>
              <a:t>Servlet is a technology i.e. used to create web application</a:t>
            </a:r>
            <a:r>
              <a:rPr lang="en-US" sz="2800" dirty="0" smtClean="0"/>
              <a:t>.</a:t>
            </a:r>
          </a:p>
          <a:p>
            <a:pPr algn="just"/>
            <a:endParaRPr lang="en-US" sz="2800" dirty="0"/>
          </a:p>
          <a:p>
            <a:pPr algn="just"/>
            <a:r>
              <a:rPr lang="en-US" sz="2800" dirty="0"/>
              <a:t>Servlet is an API that provides many interfaces and classes including documentations.</a:t>
            </a:r>
          </a:p>
          <a:p>
            <a:pPr algn="just"/>
            <a:endParaRPr lang="en-US" sz="2800" dirty="0" smtClean="0"/>
          </a:p>
          <a:p>
            <a:pPr algn="just"/>
            <a:r>
              <a:rPr lang="en-US" sz="2800" dirty="0" smtClean="0"/>
              <a:t>Servlet </a:t>
            </a:r>
            <a:r>
              <a:rPr lang="en-US" sz="2800" dirty="0"/>
              <a:t>is a class that extend the capabilities of the servers and respond to the incoming request. It can respond to any type of requests.</a:t>
            </a:r>
          </a:p>
          <a:p>
            <a:pPr algn="just"/>
            <a:endParaRPr lang="en-US" sz="2800" dirty="0" smtClean="0"/>
          </a:p>
          <a:p>
            <a:pPr algn="just"/>
            <a:r>
              <a:rPr lang="en-US" sz="2800" dirty="0" smtClean="0"/>
              <a:t>Servlet </a:t>
            </a:r>
            <a:r>
              <a:rPr lang="en-US" sz="2800" dirty="0"/>
              <a:t>is a web component that is deployed on the server to create dynamic web page.</a:t>
            </a:r>
          </a:p>
          <a:p>
            <a:pPr algn="just"/>
            <a:endParaRPr lang="en-US" sz="2800" dirty="0"/>
          </a:p>
        </p:txBody>
      </p:sp>
    </p:spTree>
    <p:extLst>
      <p:ext uri="{BB962C8B-B14F-4D97-AF65-F5344CB8AC3E}">
        <p14:creationId xmlns:p14="http://schemas.microsoft.com/office/powerpoint/2010/main" val="7748868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ELL\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62" y="1801812"/>
            <a:ext cx="8097837" cy="384021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457200" y="274638"/>
            <a:ext cx="8229600" cy="79216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smtClean="0">
                <a:latin typeface="Times New Roman" pitchFamily="18" charset="0"/>
                <a:cs typeface="Times New Roman" pitchFamily="18" charset="0"/>
              </a:rPr>
              <a:t>SERVLET</a:t>
            </a:r>
            <a:endParaRPr lang="en-US" dirty="0"/>
          </a:p>
        </p:txBody>
      </p:sp>
    </p:spTree>
    <p:extLst>
      <p:ext uri="{BB962C8B-B14F-4D97-AF65-F5344CB8AC3E}">
        <p14:creationId xmlns:p14="http://schemas.microsoft.com/office/powerpoint/2010/main" val="25434922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762000"/>
          </a:xfrm>
        </p:spPr>
        <p:txBody>
          <a:bodyPr>
            <a:normAutofit fontScale="90000"/>
          </a:bodyPr>
          <a:lstStyle/>
          <a:p>
            <a:r>
              <a:rPr lang="en-US" dirty="0" smtClean="0"/>
              <a:t/>
            </a:r>
            <a:br>
              <a:rPr lang="en-US" dirty="0" smtClean="0"/>
            </a:br>
            <a:r>
              <a:rPr lang="en-US" b="1" dirty="0" smtClean="0">
                <a:latin typeface="Times New Roman" pitchFamily="18" charset="0"/>
                <a:cs typeface="Times New Roman" pitchFamily="18" charset="0"/>
              </a:rPr>
              <a:t>CGI(Common </a:t>
            </a:r>
            <a:r>
              <a:rPr lang="en-US" b="1" dirty="0">
                <a:latin typeface="Times New Roman" pitchFamily="18" charset="0"/>
                <a:cs typeface="Times New Roman" pitchFamily="18" charset="0"/>
              </a:rPr>
              <a:t>Gateway Interface)</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457200" y="2286000"/>
            <a:ext cx="8229600" cy="4267200"/>
          </a:xfrm>
        </p:spPr>
        <p:txBody>
          <a:bodyPr/>
          <a:lstStyle/>
          <a:p>
            <a:pPr algn="just"/>
            <a:r>
              <a:rPr lang="en-US" sz="2800" dirty="0" smtClean="0">
                <a:solidFill>
                  <a:schemeClr val="tx1"/>
                </a:solidFill>
                <a:latin typeface="Times New Roman" pitchFamily="18" charset="0"/>
                <a:cs typeface="Times New Roman" pitchFamily="18" charset="0"/>
              </a:rPr>
              <a:t>CGI </a:t>
            </a:r>
            <a:r>
              <a:rPr lang="en-US" sz="2800" dirty="0">
                <a:solidFill>
                  <a:schemeClr val="tx1"/>
                </a:solidFill>
                <a:latin typeface="Times New Roman" pitchFamily="18" charset="0"/>
                <a:cs typeface="Times New Roman" pitchFamily="18" charset="0"/>
              </a:rPr>
              <a:t>technology enables the web server to call an external program and pass HTTP request information to the external program to process the request. For each request, it starts a new process.</a:t>
            </a:r>
          </a:p>
          <a:p>
            <a:pPr algn="l"/>
            <a:endParaRPr lang="en-US" dirty="0"/>
          </a:p>
        </p:txBody>
      </p:sp>
    </p:spTree>
    <p:extLst>
      <p:ext uri="{BB962C8B-B14F-4D97-AF65-F5344CB8AC3E}">
        <p14:creationId xmlns:p14="http://schemas.microsoft.com/office/powerpoint/2010/main" val="14654089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10932"/>
            <a:ext cx="8061693"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1356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Disadvantages of </a:t>
            </a:r>
            <a:r>
              <a:rPr lang="en-US" b="1" dirty="0" smtClean="0">
                <a:latin typeface="Times New Roman" pitchFamily="18" charset="0"/>
                <a:cs typeface="Times New Roman" pitchFamily="18" charset="0"/>
              </a:rPr>
              <a:t>CGI</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229600" cy="4297363"/>
          </a:xfrm>
        </p:spPr>
        <p:txBody>
          <a:bodyPr/>
          <a:lstStyle/>
          <a:p>
            <a:pPr marL="0" indent="0" algn="just">
              <a:buNone/>
            </a:pPr>
            <a:r>
              <a:rPr lang="en-US" dirty="0" smtClean="0">
                <a:latin typeface="Times New Roman" pitchFamily="18" charset="0"/>
                <a:cs typeface="Times New Roman" pitchFamily="18" charset="0"/>
              </a:rPr>
              <a:t>There </a:t>
            </a:r>
            <a:r>
              <a:rPr lang="en-US" dirty="0">
                <a:latin typeface="Times New Roman" pitchFamily="18" charset="0"/>
                <a:cs typeface="Times New Roman" pitchFamily="18" charset="0"/>
              </a:rPr>
              <a:t>are many problems in CGI technology:</a:t>
            </a:r>
          </a:p>
          <a:p>
            <a:pPr algn="just"/>
            <a:r>
              <a:rPr lang="en-US" dirty="0">
                <a:latin typeface="Times New Roman" pitchFamily="18" charset="0"/>
                <a:cs typeface="Times New Roman" pitchFamily="18" charset="0"/>
              </a:rPr>
              <a:t>If number of clients increases, it takes more time for sending response.</a:t>
            </a:r>
          </a:p>
          <a:p>
            <a:pPr algn="just"/>
            <a:r>
              <a:rPr lang="en-US" dirty="0">
                <a:latin typeface="Times New Roman" pitchFamily="18" charset="0"/>
                <a:cs typeface="Times New Roman" pitchFamily="18" charset="0"/>
              </a:rPr>
              <a:t>For each request, it starts a process and Web server is limited to start processes.</a:t>
            </a:r>
          </a:p>
          <a:p>
            <a:pPr algn="just"/>
            <a:r>
              <a:rPr lang="en-US" dirty="0">
                <a:latin typeface="Times New Roman" pitchFamily="18" charset="0"/>
                <a:cs typeface="Times New Roman" pitchFamily="18" charset="0"/>
              </a:rPr>
              <a:t>It uses platform dependent language e.g. C, C++, </a:t>
            </a:r>
            <a:r>
              <a:rPr lang="en-US" dirty="0" err="1">
                <a:latin typeface="Times New Roman" pitchFamily="18" charset="0"/>
                <a:cs typeface="Times New Roman" pitchFamily="18" charset="0"/>
              </a:rPr>
              <a:t>perl</a:t>
            </a:r>
            <a:r>
              <a:rPr lang="en-US" dirty="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948452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Advantage of Servlet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dirty="0"/>
              <a:t>There are many advantages of servlet over CGI. </a:t>
            </a:r>
            <a:endParaRPr lang="en-US" dirty="0" smtClean="0"/>
          </a:p>
          <a:p>
            <a:pPr algn="just"/>
            <a:endParaRPr lang="en-US" dirty="0" smtClean="0"/>
          </a:p>
          <a:p>
            <a:pPr algn="just"/>
            <a:r>
              <a:rPr lang="en-US" dirty="0" smtClean="0"/>
              <a:t>The </a:t>
            </a:r>
            <a:r>
              <a:rPr lang="en-US" dirty="0"/>
              <a:t>web container creates threads for handling the multiple requests to the </a:t>
            </a:r>
            <a:r>
              <a:rPr lang="en-US" dirty="0" smtClean="0"/>
              <a:t>servlet.</a:t>
            </a:r>
          </a:p>
          <a:p>
            <a:pPr algn="just"/>
            <a:endParaRPr lang="en-US" dirty="0"/>
          </a:p>
          <a:p>
            <a:pPr algn="just"/>
            <a:r>
              <a:rPr lang="en-US" dirty="0" smtClean="0"/>
              <a:t>Threads </a:t>
            </a:r>
            <a:r>
              <a:rPr lang="en-US" dirty="0"/>
              <a:t>have a lot of benefits over the Processes such as they share a common memory area, lightweight, cost of communication between the threads are low. </a:t>
            </a:r>
          </a:p>
        </p:txBody>
      </p:sp>
    </p:spTree>
    <p:extLst>
      <p:ext uri="{BB962C8B-B14F-4D97-AF65-F5344CB8AC3E}">
        <p14:creationId xmlns:p14="http://schemas.microsoft.com/office/powerpoint/2010/main" val="42248574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ELL\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8153400" cy="474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4660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Advantage of </a:t>
            </a:r>
            <a:r>
              <a:rPr lang="en-US" b="1" dirty="0" smtClean="0">
                <a:latin typeface="Times New Roman" pitchFamily="18" charset="0"/>
                <a:cs typeface="Times New Roman" pitchFamily="18" charset="0"/>
              </a:rPr>
              <a:t>Servlet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marL="0" indent="0">
              <a:buNone/>
            </a:pPr>
            <a:endParaRPr lang="en-US" b="1" dirty="0" smtClean="0"/>
          </a:p>
          <a:p>
            <a:r>
              <a:rPr lang="en-US" b="1" dirty="0" smtClean="0"/>
              <a:t>better </a:t>
            </a:r>
            <a:r>
              <a:rPr lang="en-US" b="1" dirty="0"/>
              <a:t>performance:</a:t>
            </a:r>
            <a:r>
              <a:rPr lang="en-US" dirty="0"/>
              <a:t> because it creates a thread for each request not process.</a:t>
            </a:r>
          </a:p>
          <a:p>
            <a:endParaRPr lang="en-US" b="1" dirty="0" smtClean="0"/>
          </a:p>
          <a:p>
            <a:r>
              <a:rPr lang="en-US" b="1" dirty="0" smtClean="0"/>
              <a:t>Portability</a:t>
            </a:r>
            <a:r>
              <a:rPr lang="en-US" b="1" dirty="0"/>
              <a:t>:</a:t>
            </a:r>
            <a:r>
              <a:rPr lang="en-US" dirty="0"/>
              <a:t> because it uses java language.</a:t>
            </a:r>
          </a:p>
          <a:p>
            <a:endParaRPr lang="en-US" b="1" dirty="0" smtClean="0"/>
          </a:p>
          <a:p>
            <a:r>
              <a:rPr lang="en-US" b="1" dirty="0" smtClean="0"/>
              <a:t>Robust</a:t>
            </a:r>
            <a:r>
              <a:rPr lang="en-US" b="1" dirty="0"/>
              <a:t>:</a:t>
            </a:r>
            <a:r>
              <a:rPr lang="en-US" dirty="0"/>
              <a:t> Servlets are managed by JVM so we don't need to worry about memory leak, garbage collection etc.</a:t>
            </a:r>
          </a:p>
          <a:p>
            <a:endParaRPr lang="en-US" b="1" dirty="0" smtClean="0"/>
          </a:p>
          <a:p>
            <a:r>
              <a:rPr lang="en-US" b="1" dirty="0" smtClean="0"/>
              <a:t>Secure</a:t>
            </a:r>
            <a:r>
              <a:rPr lang="en-US" b="1" dirty="0"/>
              <a:t>:</a:t>
            </a:r>
            <a:r>
              <a:rPr lang="en-US" dirty="0"/>
              <a:t> because it uses java language..</a:t>
            </a:r>
          </a:p>
          <a:p>
            <a:endParaRPr lang="en-US" dirty="0"/>
          </a:p>
        </p:txBody>
      </p:sp>
    </p:spTree>
    <p:extLst>
      <p:ext uri="{BB962C8B-B14F-4D97-AF65-F5344CB8AC3E}">
        <p14:creationId xmlns:p14="http://schemas.microsoft.com/office/powerpoint/2010/main" val="6918234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Servlet </a:t>
            </a:r>
            <a:r>
              <a:rPr lang="en-US" b="1" dirty="0"/>
              <a:t>Life </a:t>
            </a:r>
            <a:r>
              <a:rPr lang="en-US" b="1" dirty="0" smtClean="0"/>
              <a:t>Cycle</a:t>
            </a:r>
            <a:endParaRPr lang="en-US" b="1" dirty="0"/>
          </a:p>
        </p:txBody>
      </p:sp>
      <p:sp>
        <p:nvSpPr>
          <p:cNvPr id="3" name="Content Placeholder 2"/>
          <p:cNvSpPr>
            <a:spLocks noGrp="1"/>
          </p:cNvSpPr>
          <p:nvPr>
            <p:ph idx="1"/>
          </p:nvPr>
        </p:nvSpPr>
        <p:spPr/>
        <p:txBody>
          <a:bodyPr/>
          <a:lstStyle/>
          <a:p>
            <a:pPr marL="0" indent="0" algn="just">
              <a:buNone/>
            </a:pPr>
            <a:r>
              <a:rPr lang="en-US" dirty="0"/>
              <a:t>The web container maintains the life cycle of a servlet instance. Let's see the life cycle of the servlet:</a:t>
            </a:r>
          </a:p>
          <a:p>
            <a:r>
              <a:rPr lang="en-US" dirty="0"/>
              <a:t>Servlet class is loaded.</a:t>
            </a:r>
          </a:p>
          <a:p>
            <a:r>
              <a:rPr lang="en-US" dirty="0"/>
              <a:t>Servlet instance is created.</a:t>
            </a:r>
          </a:p>
          <a:p>
            <a:r>
              <a:rPr lang="en-US" dirty="0" err="1"/>
              <a:t>init</a:t>
            </a:r>
            <a:r>
              <a:rPr lang="en-US" dirty="0"/>
              <a:t> method is invoked.</a:t>
            </a:r>
          </a:p>
          <a:p>
            <a:r>
              <a:rPr lang="en-US" dirty="0"/>
              <a:t>service method is invoked.</a:t>
            </a:r>
          </a:p>
          <a:p>
            <a:r>
              <a:rPr lang="en-US" dirty="0"/>
              <a:t>destroy method is invoked.</a:t>
            </a:r>
          </a:p>
          <a:p>
            <a:endParaRPr lang="en-US" dirty="0"/>
          </a:p>
        </p:txBody>
      </p:sp>
    </p:spTree>
    <p:extLst>
      <p:ext uri="{BB962C8B-B14F-4D97-AF65-F5344CB8AC3E}">
        <p14:creationId xmlns:p14="http://schemas.microsoft.com/office/powerpoint/2010/main" val="32387557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Servlet class is </a:t>
            </a:r>
            <a:r>
              <a:rPr lang="en-US" b="1" dirty="0" smtClean="0">
                <a:latin typeface="Times New Roman" pitchFamily="18" charset="0"/>
                <a:cs typeface="Times New Roman" pitchFamily="18" charset="0"/>
              </a:rPr>
              <a:t>loaded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The </a:t>
            </a:r>
            <a:r>
              <a:rPr lang="en-US" dirty="0" err="1"/>
              <a:t>classloader</a:t>
            </a:r>
            <a:r>
              <a:rPr lang="en-US" dirty="0"/>
              <a:t> is responsible to load the servlet class. The servlet class is loaded when the first request for the servlet is received by the web container.</a:t>
            </a:r>
          </a:p>
          <a:p>
            <a:endParaRPr lang="en-US" dirty="0"/>
          </a:p>
        </p:txBody>
      </p:sp>
    </p:spTree>
    <p:extLst>
      <p:ext uri="{BB962C8B-B14F-4D97-AF65-F5344CB8AC3E}">
        <p14:creationId xmlns:p14="http://schemas.microsoft.com/office/powerpoint/2010/main" val="1124867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JDBC-ODBC bridge driver</a:t>
            </a:r>
            <a:endParaRPr lang="en-US" sz="3600" b="1" dirty="0"/>
          </a:p>
        </p:txBody>
      </p:sp>
      <p:sp>
        <p:nvSpPr>
          <p:cNvPr id="3" name="Content Placeholder 2"/>
          <p:cNvSpPr>
            <a:spLocks noGrp="1"/>
          </p:cNvSpPr>
          <p:nvPr>
            <p:ph idx="1"/>
          </p:nvPr>
        </p:nvSpPr>
        <p:spPr>
          <a:xfrm>
            <a:off x="457200" y="2133600"/>
            <a:ext cx="8229600" cy="3992563"/>
          </a:xfrm>
        </p:spPr>
        <p:txBody>
          <a:bodyPr>
            <a:normAutofit/>
          </a:bodyPr>
          <a:lstStyle/>
          <a:p>
            <a:r>
              <a:rPr lang="en-US" sz="2800" dirty="0"/>
              <a:t>The JDBC-ODBC bridge driver uses ODBC driver to connect to the database. </a:t>
            </a:r>
            <a:endParaRPr lang="en-US" sz="2800" dirty="0" smtClean="0"/>
          </a:p>
          <a:p>
            <a:endParaRPr lang="en-US" sz="2800" dirty="0"/>
          </a:p>
          <a:p>
            <a:r>
              <a:rPr lang="en-US" sz="2800" dirty="0" smtClean="0"/>
              <a:t>The </a:t>
            </a:r>
            <a:r>
              <a:rPr lang="en-US" sz="2800" dirty="0"/>
              <a:t>JDBC-ODBC bridge driver converts JDBC method calls into the ODBC function calls. </a:t>
            </a:r>
            <a:endParaRPr lang="en-US" sz="2800" dirty="0" smtClean="0"/>
          </a:p>
          <a:p>
            <a:endParaRPr lang="en-US" sz="2800" dirty="0"/>
          </a:p>
          <a:p>
            <a:r>
              <a:rPr lang="en-US" sz="2800" dirty="0" smtClean="0"/>
              <a:t>This </a:t>
            </a:r>
            <a:r>
              <a:rPr lang="en-US" sz="2800" dirty="0"/>
              <a:t>is now discouraged because of thin driver.</a:t>
            </a:r>
          </a:p>
        </p:txBody>
      </p:sp>
    </p:spTree>
    <p:extLst>
      <p:ext uri="{BB962C8B-B14F-4D97-AF65-F5344CB8AC3E}">
        <p14:creationId xmlns:p14="http://schemas.microsoft.com/office/powerpoint/2010/main" val="31947723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Servlet instance is </a:t>
            </a:r>
            <a:r>
              <a:rPr lang="en-US" b="1" dirty="0" smtClean="0"/>
              <a:t>created</a:t>
            </a:r>
            <a:endParaRPr lang="en-US" b="1" dirty="0"/>
          </a:p>
        </p:txBody>
      </p:sp>
      <p:sp>
        <p:nvSpPr>
          <p:cNvPr id="3" name="Content Placeholder 2"/>
          <p:cNvSpPr>
            <a:spLocks noGrp="1"/>
          </p:cNvSpPr>
          <p:nvPr>
            <p:ph idx="1"/>
          </p:nvPr>
        </p:nvSpPr>
        <p:spPr/>
        <p:txBody>
          <a:bodyPr/>
          <a:lstStyle/>
          <a:p>
            <a:r>
              <a:rPr lang="en-US" dirty="0" smtClean="0"/>
              <a:t>The </a:t>
            </a:r>
            <a:r>
              <a:rPr lang="en-US" dirty="0"/>
              <a:t>web container creates the instance of a servlet after loading the servlet class. The servlet instance is created only once in the servlet life cycle.</a:t>
            </a:r>
          </a:p>
          <a:p>
            <a:endParaRPr lang="en-US" dirty="0"/>
          </a:p>
        </p:txBody>
      </p:sp>
    </p:spTree>
    <p:extLst>
      <p:ext uri="{BB962C8B-B14F-4D97-AF65-F5344CB8AC3E}">
        <p14:creationId xmlns:p14="http://schemas.microsoft.com/office/powerpoint/2010/main" val="10659738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init</a:t>
            </a:r>
            <a:r>
              <a:rPr lang="en-US" b="1" dirty="0"/>
              <a:t> method is </a:t>
            </a:r>
            <a:r>
              <a:rPr lang="en-US" b="1" dirty="0" smtClean="0"/>
              <a:t>invoked</a:t>
            </a:r>
            <a:endParaRPr lang="en-US" b="1" dirty="0"/>
          </a:p>
        </p:txBody>
      </p:sp>
      <p:sp>
        <p:nvSpPr>
          <p:cNvPr id="3" name="Content Placeholder 2"/>
          <p:cNvSpPr>
            <a:spLocks noGrp="1"/>
          </p:cNvSpPr>
          <p:nvPr>
            <p:ph idx="1"/>
          </p:nvPr>
        </p:nvSpPr>
        <p:spPr/>
        <p:txBody>
          <a:bodyPr/>
          <a:lstStyle/>
          <a:p>
            <a:pPr algn="just"/>
            <a:r>
              <a:rPr lang="en-US" dirty="0"/>
              <a:t>The web container calls the </a:t>
            </a:r>
            <a:r>
              <a:rPr lang="en-US" dirty="0" err="1"/>
              <a:t>init</a:t>
            </a:r>
            <a:r>
              <a:rPr lang="en-US" dirty="0"/>
              <a:t> method only once after creating the servlet instance. The </a:t>
            </a:r>
            <a:r>
              <a:rPr lang="en-US" dirty="0" err="1"/>
              <a:t>init</a:t>
            </a:r>
            <a:r>
              <a:rPr lang="en-US" dirty="0"/>
              <a:t> method is used to initialize the servlet. </a:t>
            </a:r>
            <a:endParaRPr lang="en-US" dirty="0" smtClean="0"/>
          </a:p>
          <a:p>
            <a:pPr algn="just"/>
            <a:r>
              <a:rPr lang="en-US" dirty="0" smtClean="0"/>
              <a:t>It </a:t>
            </a:r>
            <a:r>
              <a:rPr lang="en-US" dirty="0"/>
              <a:t>is the life cycle method of the </a:t>
            </a:r>
            <a:r>
              <a:rPr lang="en-US" dirty="0" err="1" smtClean="0"/>
              <a:t>javax.servlet.Servlet</a:t>
            </a:r>
            <a:r>
              <a:rPr lang="en-US" dirty="0" smtClean="0"/>
              <a:t> </a:t>
            </a:r>
            <a:r>
              <a:rPr lang="en-US" dirty="0"/>
              <a:t>interface</a:t>
            </a:r>
            <a:r>
              <a:rPr lang="en-US" dirty="0" smtClean="0"/>
              <a:t>.</a:t>
            </a:r>
          </a:p>
          <a:p>
            <a:pPr marL="0" indent="0" algn="just">
              <a:buNone/>
            </a:pPr>
            <a:r>
              <a:rPr lang="en-US" b="1" dirty="0" smtClean="0"/>
              <a:t>Syntax:</a:t>
            </a:r>
            <a:endParaRPr lang="en-US" b="1" dirty="0"/>
          </a:p>
          <a:p>
            <a:pPr marL="0" indent="0" algn="just">
              <a:buNone/>
            </a:pPr>
            <a:r>
              <a:rPr lang="en-US" b="1" dirty="0"/>
              <a:t>public</a:t>
            </a:r>
            <a:r>
              <a:rPr lang="en-US" dirty="0"/>
              <a:t> </a:t>
            </a:r>
            <a:r>
              <a:rPr lang="en-US" b="1" dirty="0"/>
              <a:t>void</a:t>
            </a:r>
            <a:r>
              <a:rPr lang="en-US" dirty="0"/>
              <a:t> </a:t>
            </a:r>
            <a:r>
              <a:rPr lang="en-US" dirty="0" err="1"/>
              <a:t>init</a:t>
            </a:r>
            <a:r>
              <a:rPr lang="en-US" dirty="0"/>
              <a:t>(</a:t>
            </a:r>
            <a:r>
              <a:rPr lang="en-US" dirty="0" err="1"/>
              <a:t>ServletConfig</a:t>
            </a:r>
            <a:r>
              <a:rPr lang="en-US" dirty="0"/>
              <a:t> </a:t>
            </a:r>
            <a:r>
              <a:rPr lang="en-US" dirty="0" err="1"/>
              <a:t>config</a:t>
            </a:r>
            <a:r>
              <a:rPr lang="en-US" dirty="0"/>
              <a:t>) </a:t>
            </a:r>
            <a:r>
              <a:rPr lang="en-US" b="1" dirty="0"/>
              <a:t>throws</a:t>
            </a:r>
            <a:r>
              <a:rPr lang="en-US" dirty="0"/>
              <a:t> </a:t>
            </a:r>
            <a:r>
              <a:rPr lang="en-US" dirty="0" err="1"/>
              <a:t>ServletException</a:t>
            </a:r>
            <a:endParaRPr lang="en-US" dirty="0"/>
          </a:p>
        </p:txBody>
      </p:sp>
    </p:spTree>
    <p:extLst>
      <p:ext uri="{BB962C8B-B14F-4D97-AF65-F5344CB8AC3E}">
        <p14:creationId xmlns:p14="http://schemas.microsoft.com/office/powerpoint/2010/main" val="7832038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service method is </a:t>
            </a:r>
            <a:r>
              <a:rPr lang="en-US" b="1" dirty="0" smtClean="0"/>
              <a:t>invoked</a:t>
            </a:r>
            <a:endParaRPr lang="en-US" b="1" dirty="0"/>
          </a:p>
        </p:txBody>
      </p:sp>
      <p:sp>
        <p:nvSpPr>
          <p:cNvPr id="3" name="Content Placeholder 2"/>
          <p:cNvSpPr>
            <a:spLocks noGrp="1"/>
          </p:cNvSpPr>
          <p:nvPr>
            <p:ph idx="1"/>
          </p:nvPr>
        </p:nvSpPr>
        <p:spPr/>
        <p:txBody>
          <a:bodyPr/>
          <a:lstStyle/>
          <a:p>
            <a:r>
              <a:rPr lang="en-US" dirty="0"/>
              <a:t>The web container calls the service method each time when request for the servlet is received. If servlet is not initialized, it follows the first three steps as described above then calls the service method. If servlet is initialized, it calls the service method</a:t>
            </a:r>
            <a:r>
              <a:rPr lang="en-US" dirty="0" smtClean="0"/>
              <a:t>. </a:t>
            </a:r>
            <a:r>
              <a:rPr lang="en-US" dirty="0"/>
              <a:t> </a:t>
            </a:r>
            <a:r>
              <a:rPr lang="en-US" dirty="0" smtClean="0"/>
              <a:t>Servlet </a:t>
            </a:r>
            <a:r>
              <a:rPr lang="en-US" dirty="0"/>
              <a:t>is initialized only once.</a:t>
            </a:r>
          </a:p>
        </p:txBody>
      </p:sp>
    </p:spTree>
    <p:extLst>
      <p:ext uri="{BB962C8B-B14F-4D97-AF65-F5344CB8AC3E}">
        <p14:creationId xmlns:p14="http://schemas.microsoft.com/office/powerpoint/2010/main" val="8999669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service method is invoked</a:t>
            </a:r>
            <a:endParaRPr lang="en-US" dirty="0"/>
          </a:p>
        </p:txBody>
      </p:sp>
      <p:sp>
        <p:nvSpPr>
          <p:cNvPr id="3" name="Content Placeholder 2"/>
          <p:cNvSpPr>
            <a:spLocks noGrp="1"/>
          </p:cNvSpPr>
          <p:nvPr>
            <p:ph idx="1"/>
          </p:nvPr>
        </p:nvSpPr>
        <p:spPr/>
        <p:txBody>
          <a:bodyPr/>
          <a:lstStyle/>
          <a:p>
            <a:r>
              <a:rPr lang="en-US" b="1" dirty="0" smtClean="0"/>
              <a:t>Syntax:</a:t>
            </a:r>
          </a:p>
          <a:p>
            <a:pPr marL="0" indent="0">
              <a:buNone/>
            </a:pPr>
            <a:r>
              <a:rPr lang="en-US" b="1" dirty="0" smtClean="0"/>
              <a:t>public</a:t>
            </a:r>
            <a:r>
              <a:rPr lang="en-US" dirty="0"/>
              <a:t> </a:t>
            </a:r>
            <a:r>
              <a:rPr lang="en-US" b="1" dirty="0"/>
              <a:t>void</a:t>
            </a:r>
            <a:r>
              <a:rPr lang="en-US" dirty="0"/>
              <a:t> service(</a:t>
            </a:r>
            <a:r>
              <a:rPr lang="en-US" dirty="0" err="1"/>
              <a:t>ServletRequest</a:t>
            </a:r>
            <a:r>
              <a:rPr lang="en-US" dirty="0"/>
              <a:t> request, </a:t>
            </a:r>
            <a:r>
              <a:rPr lang="en-US" dirty="0" err="1"/>
              <a:t>ServletResponse</a:t>
            </a:r>
            <a:r>
              <a:rPr lang="en-US" dirty="0"/>
              <a:t> response)   </a:t>
            </a:r>
            <a:r>
              <a:rPr lang="en-US" b="1" dirty="0" smtClean="0"/>
              <a:t>throws</a:t>
            </a:r>
            <a:r>
              <a:rPr lang="en-US" dirty="0"/>
              <a:t> </a:t>
            </a:r>
            <a:r>
              <a:rPr lang="en-US" dirty="0" err="1"/>
              <a:t>ServletException</a:t>
            </a:r>
            <a:r>
              <a:rPr lang="en-US" dirty="0"/>
              <a:t>, </a:t>
            </a:r>
            <a:r>
              <a:rPr lang="en-US" dirty="0" err="1"/>
              <a:t>IOException</a:t>
            </a:r>
            <a:r>
              <a:rPr lang="en-US" dirty="0"/>
              <a:t>  </a:t>
            </a:r>
          </a:p>
          <a:p>
            <a:pPr marL="0" indent="0">
              <a:buNone/>
            </a:pPr>
            <a:endParaRPr lang="en-US" dirty="0"/>
          </a:p>
        </p:txBody>
      </p:sp>
    </p:spTree>
    <p:extLst>
      <p:ext uri="{BB962C8B-B14F-4D97-AF65-F5344CB8AC3E}">
        <p14:creationId xmlns:p14="http://schemas.microsoft.com/office/powerpoint/2010/main" val="29556951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destroy method is </a:t>
            </a:r>
            <a:r>
              <a:rPr lang="en-US" b="1" dirty="0" smtClean="0"/>
              <a:t>invoked</a:t>
            </a:r>
            <a:endParaRPr lang="en-US" b="1" dirty="0"/>
          </a:p>
        </p:txBody>
      </p:sp>
      <p:sp>
        <p:nvSpPr>
          <p:cNvPr id="3" name="Content Placeholder 2"/>
          <p:cNvSpPr>
            <a:spLocks noGrp="1"/>
          </p:cNvSpPr>
          <p:nvPr>
            <p:ph idx="1"/>
          </p:nvPr>
        </p:nvSpPr>
        <p:spPr/>
        <p:txBody>
          <a:bodyPr/>
          <a:lstStyle/>
          <a:p>
            <a:r>
              <a:rPr lang="en-US" dirty="0"/>
              <a:t>The web container calls the destroy method before removing the servlet instance from the service. It gives the servlet an opportunity to clean up any resource for example memory, thread etc</a:t>
            </a:r>
            <a:r>
              <a:rPr lang="en-US" dirty="0" smtClean="0"/>
              <a:t>.</a:t>
            </a:r>
          </a:p>
          <a:p>
            <a:endParaRPr lang="en-US" dirty="0"/>
          </a:p>
          <a:p>
            <a:r>
              <a:rPr lang="en-US" dirty="0" smtClean="0"/>
              <a:t>Syntax:</a:t>
            </a:r>
          </a:p>
          <a:p>
            <a:pPr marL="0" indent="0">
              <a:buNone/>
            </a:pPr>
            <a:r>
              <a:rPr lang="en-US" b="1" dirty="0" smtClean="0"/>
              <a:t>	public</a:t>
            </a:r>
            <a:r>
              <a:rPr lang="en-US" dirty="0"/>
              <a:t> </a:t>
            </a:r>
            <a:r>
              <a:rPr lang="en-US" b="1" dirty="0"/>
              <a:t>void</a:t>
            </a:r>
            <a:r>
              <a:rPr lang="en-US" dirty="0"/>
              <a:t> destroy()</a:t>
            </a:r>
          </a:p>
        </p:txBody>
      </p:sp>
    </p:spTree>
    <p:extLst>
      <p:ext uri="{BB962C8B-B14F-4D97-AF65-F5344CB8AC3E}">
        <p14:creationId xmlns:p14="http://schemas.microsoft.com/office/powerpoint/2010/main" val="15777672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Session Tracking in </a:t>
            </a:r>
            <a:r>
              <a:rPr lang="en-US" b="1" dirty="0" smtClean="0">
                <a:latin typeface="Times New Roman" pitchFamily="18" charset="0"/>
                <a:cs typeface="Times New Roman" pitchFamily="18" charset="0"/>
              </a:rPr>
              <a:t>Servlets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US" b="1" dirty="0"/>
              <a:t>Session</a:t>
            </a:r>
            <a:r>
              <a:rPr lang="en-US" dirty="0"/>
              <a:t> simply means a particular interval of time.</a:t>
            </a:r>
          </a:p>
          <a:p>
            <a:pPr algn="just"/>
            <a:endParaRPr lang="en-US" b="1" dirty="0" smtClean="0"/>
          </a:p>
          <a:p>
            <a:pPr algn="just"/>
            <a:r>
              <a:rPr lang="en-US" b="1" dirty="0" smtClean="0"/>
              <a:t>Session </a:t>
            </a:r>
            <a:r>
              <a:rPr lang="en-US" b="1" dirty="0"/>
              <a:t>Tracking</a:t>
            </a:r>
            <a:r>
              <a:rPr lang="en-US" dirty="0"/>
              <a:t> is a way to maintain state (data) of an user. It is also known as </a:t>
            </a:r>
            <a:r>
              <a:rPr lang="en-US" b="1" dirty="0"/>
              <a:t>session management</a:t>
            </a:r>
            <a:r>
              <a:rPr lang="en-US" dirty="0"/>
              <a:t> in servlet.</a:t>
            </a:r>
          </a:p>
          <a:p>
            <a:pPr algn="just"/>
            <a:endParaRPr lang="en-US" dirty="0" smtClean="0"/>
          </a:p>
          <a:p>
            <a:pPr algn="just"/>
            <a:r>
              <a:rPr lang="en-US" dirty="0" smtClean="0"/>
              <a:t>Each </a:t>
            </a:r>
            <a:r>
              <a:rPr lang="en-US" dirty="0"/>
              <a:t>time user requests to the server, server treats the request as the new request. So we need to maintain the state of an user to recognize to particular user.</a:t>
            </a:r>
          </a:p>
          <a:p>
            <a:pPr algn="just"/>
            <a:endParaRPr lang="en-US" dirty="0" smtClean="0"/>
          </a:p>
          <a:p>
            <a:pPr algn="just"/>
            <a:r>
              <a:rPr lang="en-US" dirty="0" smtClean="0"/>
              <a:t>Each </a:t>
            </a:r>
            <a:r>
              <a:rPr lang="en-US" dirty="0"/>
              <a:t>request is considered as the new request</a:t>
            </a:r>
            <a:r>
              <a:rPr lang="en-US" dirty="0" smtClean="0"/>
              <a:t>.</a:t>
            </a:r>
            <a:endParaRPr lang="en-US" dirty="0"/>
          </a:p>
          <a:p>
            <a:pPr algn="just"/>
            <a:endParaRPr lang="en-US" dirty="0"/>
          </a:p>
        </p:txBody>
      </p:sp>
    </p:spTree>
    <p:extLst>
      <p:ext uri="{BB962C8B-B14F-4D97-AF65-F5344CB8AC3E}">
        <p14:creationId xmlns:p14="http://schemas.microsoft.com/office/powerpoint/2010/main" val="38417917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Capture.PNG"/>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7391400" cy="401350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smtClean="0">
                <a:latin typeface="Times New Roman" pitchFamily="18" charset="0"/>
                <a:cs typeface="Times New Roman" pitchFamily="18" charset="0"/>
              </a:rPr>
              <a:t>Session Tracking in Servlets</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5030766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Why use Session Tracking</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0" indent="0">
              <a:buNone/>
            </a:pPr>
            <a:r>
              <a:rPr lang="en-US" sz="2400" b="1" dirty="0" smtClean="0">
                <a:latin typeface="Times New Roman" pitchFamily="18" charset="0"/>
                <a:cs typeface="Times New Roman" pitchFamily="18" charset="0"/>
              </a:rPr>
              <a:t>To </a:t>
            </a:r>
            <a:r>
              <a:rPr lang="en-US" sz="2400" b="1" dirty="0">
                <a:latin typeface="Times New Roman" pitchFamily="18" charset="0"/>
                <a:cs typeface="Times New Roman" pitchFamily="18" charset="0"/>
              </a:rPr>
              <a:t>recognize the user</a:t>
            </a:r>
            <a:r>
              <a:rPr lang="en-US" sz="2400" dirty="0">
                <a:latin typeface="Times New Roman" pitchFamily="18" charset="0"/>
                <a:cs typeface="Times New Roman" pitchFamily="18" charset="0"/>
              </a:rPr>
              <a:t> It is used to recognize the particular user.</a:t>
            </a:r>
          </a:p>
          <a:p>
            <a:pPr marL="0" indent="0">
              <a:buNone/>
            </a:pPr>
            <a:endParaRPr lang="en-US" sz="2400" b="1"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There </a:t>
            </a:r>
            <a:r>
              <a:rPr lang="en-US" sz="2400" dirty="0">
                <a:latin typeface="Times New Roman" pitchFamily="18" charset="0"/>
                <a:cs typeface="Times New Roman" pitchFamily="18" charset="0"/>
              </a:rPr>
              <a:t>are four techniques used in Session tracking:</a:t>
            </a: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Cookies</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Hidden Form Field</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URL Rewriting</a:t>
            </a:r>
            <a:endParaRPr lang="en-US" sz="2400"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HttpSession</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4717393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Cookies in Servlet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2286000"/>
            <a:ext cx="8229600" cy="3840163"/>
          </a:xfrm>
        </p:spPr>
        <p:txBody>
          <a:bodyPr>
            <a:normAutofit/>
          </a:bodyPr>
          <a:lstStyle/>
          <a:p>
            <a:pPr algn="just"/>
            <a:r>
              <a:rPr lang="en-US" sz="2800" dirty="0" smtClean="0"/>
              <a:t>A</a:t>
            </a:r>
            <a:r>
              <a:rPr lang="en-US" sz="2800" dirty="0"/>
              <a:t> </a:t>
            </a:r>
            <a:r>
              <a:rPr lang="en-US" sz="2800" b="1" dirty="0"/>
              <a:t>cookie</a:t>
            </a:r>
            <a:r>
              <a:rPr lang="en-US" sz="2800" dirty="0"/>
              <a:t> is a small piece of information that is persisted between the multiple client requests</a:t>
            </a:r>
            <a:r>
              <a:rPr lang="en-US" sz="2800" dirty="0" smtClean="0"/>
              <a:t>.</a:t>
            </a:r>
          </a:p>
          <a:p>
            <a:pPr algn="just"/>
            <a:endParaRPr lang="en-US" sz="2800" dirty="0"/>
          </a:p>
          <a:p>
            <a:pPr algn="just"/>
            <a:r>
              <a:rPr lang="en-US" sz="2800" dirty="0"/>
              <a:t>A cookie has a name, a single value, and optional attributes such as a comment, path and domain qualifiers, a maximum age, and a version number.</a:t>
            </a:r>
          </a:p>
          <a:p>
            <a:pPr algn="just"/>
            <a:endParaRPr lang="en-US" sz="2800" dirty="0"/>
          </a:p>
        </p:txBody>
      </p:sp>
    </p:spTree>
    <p:extLst>
      <p:ext uri="{BB962C8B-B14F-4D97-AF65-F5344CB8AC3E}">
        <p14:creationId xmlns:p14="http://schemas.microsoft.com/office/powerpoint/2010/main" val="12274160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Cookies in </a:t>
            </a:r>
            <a:r>
              <a:rPr lang="en-US" b="1" dirty="0" smtClean="0">
                <a:latin typeface="Times New Roman" pitchFamily="18" charset="0"/>
                <a:cs typeface="Times New Roman" pitchFamily="18" charset="0"/>
              </a:rPr>
              <a:t>Servlet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800" dirty="0">
                <a:latin typeface="Times New Roman" pitchFamily="18" charset="0"/>
                <a:cs typeface="Times New Roman" pitchFamily="18" charset="0"/>
              </a:rPr>
              <a:t>By default, each request is considered as a new request. In cookies technique, we add cookie with response from the servlet. </a:t>
            </a:r>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So </a:t>
            </a:r>
            <a:r>
              <a:rPr lang="en-US" sz="2800" dirty="0">
                <a:latin typeface="Times New Roman" pitchFamily="18" charset="0"/>
                <a:cs typeface="Times New Roman" pitchFamily="18" charset="0"/>
              </a:rPr>
              <a:t>cookie is stored in the cache of the browser. </a:t>
            </a:r>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After </a:t>
            </a:r>
            <a:r>
              <a:rPr lang="en-US" sz="2800" dirty="0">
                <a:latin typeface="Times New Roman" pitchFamily="18" charset="0"/>
                <a:cs typeface="Times New Roman" pitchFamily="18" charset="0"/>
              </a:rPr>
              <a:t>that if request is sent by the user, cookie is added with request by default. Thus, we recognize the user as the old user.</a:t>
            </a:r>
          </a:p>
          <a:p>
            <a:pPr algn="just"/>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914217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Times New Roman" pitchFamily="18" charset="0"/>
                <a:cs typeface="Times New Roman" pitchFamily="18" charset="0"/>
              </a:rPr>
              <a:t>JDBC-ODBC bridge driver</a:t>
            </a:r>
            <a:endParaRPr lang="en-US" dirty="0"/>
          </a:p>
        </p:txBody>
      </p:sp>
      <p:pic>
        <p:nvPicPr>
          <p:cNvPr id="2050" name="Picture 2" descr="C:\Users\DELL\Desktop\jdbc_odbc.JPG"/>
          <p:cNvPicPr>
            <a:picLocks noChangeAspect="1" noChangeArrowheads="1"/>
          </p:cNvPicPr>
          <p:nvPr/>
        </p:nvPicPr>
        <p:blipFill rotWithShape="1">
          <a:blip r:embed="rId2">
            <a:extLst>
              <a:ext uri="{28A0092B-C50C-407E-A947-70E740481C1C}">
                <a14:useLocalDpi xmlns:a14="http://schemas.microsoft.com/office/drawing/2010/main" val="0"/>
              </a:ext>
            </a:extLst>
          </a:blip>
          <a:srcRect b="17009"/>
          <a:stretch/>
        </p:blipFill>
        <p:spPr bwMode="auto">
          <a:xfrm>
            <a:off x="304800" y="1676399"/>
            <a:ext cx="8610600" cy="392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3666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b="1" dirty="0">
                <a:latin typeface="Times New Roman" pitchFamily="18" charset="0"/>
                <a:cs typeface="Times New Roman" pitchFamily="18" charset="0"/>
              </a:rPr>
              <a:t>Types of </a:t>
            </a:r>
            <a:r>
              <a:rPr lang="en-US" b="1" dirty="0" smtClean="0">
                <a:latin typeface="Times New Roman" pitchFamily="18" charset="0"/>
                <a:cs typeface="Times New Roman" pitchFamily="18" charset="0"/>
              </a:rPr>
              <a:t>Cookie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marL="0" indent="0" algn="just">
              <a:buNone/>
            </a:pPr>
            <a:r>
              <a:rPr lang="en-US" b="1" dirty="0" smtClean="0"/>
              <a:t>There </a:t>
            </a:r>
            <a:r>
              <a:rPr lang="en-US" b="1" dirty="0"/>
              <a:t>are 2 types of cookies in servlets.</a:t>
            </a:r>
          </a:p>
          <a:p>
            <a:pPr algn="just"/>
            <a:endParaRPr lang="en-US" dirty="0" smtClean="0"/>
          </a:p>
          <a:p>
            <a:pPr algn="just"/>
            <a:r>
              <a:rPr lang="en-US" dirty="0" smtClean="0"/>
              <a:t>Non-persistent </a:t>
            </a:r>
            <a:r>
              <a:rPr lang="en-US" dirty="0"/>
              <a:t>cookie</a:t>
            </a:r>
          </a:p>
          <a:p>
            <a:pPr algn="just"/>
            <a:r>
              <a:rPr lang="en-US" dirty="0"/>
              <a:t>Persistent cookie</a:t>
            </a:r>
          </a:p>
          <a:p>
            <a:pPr marL="0" indent="0" algn="just">
              <a:buNone/>
            </a:pPr>
            <a:endParaRPr lang="en-US" b="1" dirty="0" smtClean="0"/>
          </a:p>
          <a:p>
            <a:pPr marL="0" indent="0" algn="just">
              <a:buNone/>
            </a:pPr>
            <a:r>
              <a:rPr lang="en-US" b="1" dirty="0" smtClean="0"/>
              <a:t>Non-persistent </a:t>
            </a:r>
            <a:r>
              <a:rPr lang="en-US" b="1" dirty="0"/>
              <a:t>cookie</a:t>
            </a:r>
          </a:p>
          <a:p>
            <a:pPr algn="just"/>
            <a:endParaRPr lang="en-US" dirty="0" smtClean="0"/>
          </a:p>
          <a:p>
            <a:pPr algn="just"/>
            <a:r>
              <a:rPr lang="en-US" dirty="0" smtClean="0"/>
              <a:t>It </a:t>
            </a:r>
            <a:r>
              <a:rPr lang="en-US" dirty="0"/>
              <a:t>is </a:t>
            </a:r>
            <a:r>
              <a:rPr lang="en-US" b="1" dirty="0"/>
              <a:t>valid for single session</a:t>
            </a:r>
            <a:r>
              <a:rPr lang="en-US" dirty="0"/>
              <a:t> only. It is removed each time when user closes the browser</a:t>
            </a:r>
            <a:r>
              <a:rPr lang="en-US" dirty="0" smtClean="0"/>
              <a:t>.</a:t>
            </a:r>
          </a:p>
          <a:p>
            <a:pPr algn="just"/>
            <a:endParaRPr lang="en-US" dirty="0"/>
          </a:p>
          <a:p>
            <a:pPr marL="0" indent="0" algn="just">
              <a:buNone/>
            </a:pPr>
            <a:r>
              <a:rPr lang="en-US" b="1" dirty="0" smtClean="0"/>
              <a:t>Persistent cookie</a:t>
            </a:r>
          </a:p>
          <a:p>
            <a:pPr algn="just"/>
            <a:endParaRPr lang="en-US" dirty="0" smtClean="0"/>
          </a:p>
          <a:p>
            <a:pPr algn="just"/>
            <a:r>
              <a:rPr lang="en-US" dirty="0" smtClean="0"/>
              <a:t>It </a:t>
            </a:r>
            <a:r>
              <a:rPr lang="en-US" dirty="0"/>
              <a:t>is </a:t>
            </a:r>
            <a:r>
              <a:rPr lang="en-US" b="1" dirty="0"/>
              <a:t>valid for multiple session</a:t>
            </a:r>
            <a:r>
              <a:rPr lang="en-US" dirty="0"/>
              <a:t> . It is not removed each time when user closes the browser. It is removed only if user logout or </a:t>
            </a:r>
            <a:r>
              <a:rPr lang="en-US" dirty="0" smtClean="0"/>
              <a:t>sign out</a:t>
            </a:r>
            <a:r>
              <a:rPr lang="en-US" dirty="0"/>
              <a:t>.</a:t>
            </a:r>
          </a:p>
          <a:p>
            <a:endParaRPr lang="en-US" dirty="0"/>
          </a:p>
        </p:txBody>
      </p:sp>
    </p:spTree>
    <p:extLst>
      <p:ext uri="{BB962C8B-B14F-4D97-AF65-F5344CB8AC3E}">
        <p14:creationId xmlns:p14="http://schemas.microsoft.com/office/powerpoint/2010/main" val="18783268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Cookies in Servlet</a:t>
            </a:r>
            <a:endParaRPr lang="en-US" dirty="0"/>
          </a:p>
        </p:txBody>
      </p:sp>
      <p:sp>
        <p:nvSpPr>
          <p:cNvPr id="3" name="Content Placeholder 2"/>
          <p:cNvSpPr>
            <a:spLocks noGrp="1"/>
          </p:cNvSpPr>
          <p:nvPr>
            <p:ph idx="1"/>
          </p:nvPr>
        </p:nvSpPr>
        <p:spPr>
          <a:xfrm>
            <a:off x="457200" y="1752600"/>
            <a:ext cx="8229600" cy="4373563"/>
          </a:xfrm>
        </p:spPr>
        <p:txBody>
          <a:bodyPr>
            <a:normAutofit fontScale="92500"/>
          </a:bodyPr>
          <a:lstStyle/>
          <a:p>
            <a:pPr marL="0" indent="0">
              <a:buNone/>
            </a:pPr>
            <a:r>
              <a:rPr lang="en-US" sz="2800" b="1" dirty="0"/>
              <a:t>Advantage of Cookies</a:t>
            </a:r>
          </a:p>
          <a:p>
            <a:endParaRPr lang="en-US" sz="2800" dirty="0" smtClean="0"/>
          </a:p>
          <a:p>
            <a:r>
              <a:rPr lang="en-US" sz="2800" dirty="0" smtClean="0"/>
              <a:t>Simplest </a:t>
            </a:r>
            <a:r>
              <a:rPr lang="en-US" sz="2800" dirty="0"/>
              <a:t>technique of maintaining the state.</a:t>
            </a:r>
          </a:p>
          <a:p>
            <a:r>
              <a:rPr lang="en-US" sz="2800" dirty="0"/>
              <a:t>Cookies are maintained at client side.</a:t>
            </a:r>
          </a:p>
          <a:p>
            <a:pPr marL="0" indent="0">
              <a:buNone/>
            </a:pPr>
            <a:endParaRPr lang="en-US" sz="2800" dirty="0" smtClean="0"/>
          </a:p>
          <a:p>
            <a:pPr marL="0" indent="0">
              <a:buNone/>
            </a:pPr>
            <a:r>
              <a:rPr lang="en-US" sz="2800" b="1" dirty="0" smtClean="0"/>
              <a:t>Disadvantage </a:t>
            </a:r>
            <a:r>
              <a:rPr lang="en-US" sz="2800" b="1" dirty="0"/>
              <a:t>of Cookies</a:t>
            </a:r>
          </a:p>
          <a:p>
            <a:endParaRPr lang="en-US" sz="2800" dirty="0" smtClean="0"/>
          </a:p>
          <a:p>
            <a:r>
              <a:rPr lang="en-US" sz="2800" dirty="0" smtClean="0"/>
              <a:t>It </a:t>
            </a:r>
            <a:r>
              <a:rPr lang="en-US" sz="2800" dirty="0"/>
              <a:t>will not work if cookie is disabled from the browser.</a:t>
            </a:r>
          </a:p>
          <a:p>
            <a:r>
              <a:rPr lang="en-US" sz="2800" dirty="0"/>
              <a:t>Only textual information can be set in Cookie object.</a:t>
            </a:r>
          </a:p>
          <a:p>
            <a:endParaRPr lang="en-US" dirty="0"/>
          </a:p>
        </p:txBody>
      </p:sp>
    </p:spTree>
    <p:extLst>
      <p:ext uri="{BB962C8B-B14F-4D97-AF65-F5344CB8AC3E}">
        <p14:creationId xmlns:p14="http://schemas.microsoft.com/office/powerpoint/2010/main" val="4027800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a:latin typeface="Times New Roman" pitchFamily="18" charset="0"/>
                <a:cs typeface="Times New Roman" pitchFamily="18" charset="0"/>
              </a:rPr>
              <a:t>Hidden Form </a:t>
            </a:r>
            <a:r>
              <a:rPr lang="en-US" b="1" dirty="0" smtClean="0">
                <a:latin typeface="Times New Roman" pitchFamily="18" charset="0"/>
                <a:cs typeface="Times New Roman" pitchFamily="18" charset="0"/>
              </a:rPr>
              <a:t>Field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447800"/>
            <a:ext cx="8458200" cy="4678363"/>
          </a:xfrm>
        </p:spPr>
        <p:txBody>
          <a:bodyPr>
            <a:normAutofit fontScale="92500"/>
          </a:bodyPr>
          <a:lstStyle/>
          <a:p>
            <a:pPr algn="just"/>
            <a:r>
              <a:rPr lang="en-US" sz="2800" dirty="0" smtClean="0"/>
              <a:t>In Hidden </a:t>
            </a:r>
            <a:r>
              <a:rPr lang="en-US" sz="2800" dirty="0"/>
              <a:t>Form Field </a:t>
            </a:r>
            <a:r>
              <a:rPr lang="en-US" sz="2800" b="1" dirty="0"/>
              <a:t>a hidden (invisible) </a:t>
            </a:r>
            <a:r>
              <a:rPr lang="en-US" sz="2800" b="1" dirty="0" smtClean="0"/>
              <a:t>text field</a:t>
            </a:r>
            <a:r>
              <a:rPr lang="en-US" sz="2800" dirty="0"/>
              <a:t> is used for maintaining the state of an user.</a:t>
            </a:r>
          </a:p>
          <a:p>
            <a:pPr algn="just"/>
            <a:endParaRPr lang="en-US" sz="2800" dirty="0" smtClean="0"/>
          </a:p>
          <a:p>
            <a:pPr algn="just"/>
            <a:r>
              <a:rPr lang="en-US" sz="2800" dirty="0" smtClean="0"/>
              <a:t>In </a:t>
            </a:r>
            <a:r>
              <a:rPr lang="en-US" sz="2800" dirty="0"/>
              <a:t>such case, </a:t>
            </a:r>
            <a:r>
              <a:rPr lang="en-US" sz="2800" dirty="0" smtClean="0"/>
              <a:t>the information is stored </a:t>
            </a:r>
            <a:r>
              <a:rPr lang="en-US" sz="2800" dirty="0"/>
              <a:t>in the hidden field and get it from another servlet. </a:t>
            </a:r>
            <a:endParaRPr lang="en-US" sz="2800" dirty="0" smtClean="0"/>
          </a:p>
          <a:p>
            <a:pPr algn="just"/>
            <a:endParaRPr lang="en-US" sz="2800" dirty="0"/>
          </a:p>
          <a:p>
            <a:pPr algn="just"/>
            <a:r>
              <a:rPr lang="en-US" sz="2800" dirty="0" smtClean="0"/>
              <a:t>This </a:t>
            </a:r>
            <a:r>
              <a:rPr lang="en-US" sz="2800" dirty="0"/>
              <a:t>approach is better if we have to submit form in all the pages and we don't want to depend on the browser.</a:t>
            </a:r>
          </a:p>
          <a:p>
            <a:pPr marL="0" indent="0" algn="just">
              <a:buNone/>
            </a:pPr>
            <a:r>
              <a:rPr lang="en-US" sz="2800" b="1" dirty="0" smtClean="0"/>
              <a:t>Example:</a:t>
            </a:r>
            <a:endParaRPr lang="en-US" sz="2800" b="1" dirty="0"/>
          </a:p>
          <a:p>
            <a:pPr marL="0" indent="0" algn="just">
              <a:buNone/>
            </a:pPr>
            <a:r>
              <a:rPr lang="en-US" sz="2800" dirty="0"/>
              <a:t>&lt;input type="hidden" name="</a:t>
            </a:r>
            <a:r>
              <a:rPr lang="en-US" sz="2800" dirty="0" err="1"/>
              <a:t>uname</a:t>
            </a:r>
            <a:r>
              <a:rPr lang="en-US" sz="2800" dirty="0"/>
              <a:t>" value="</a:t>
            </a:r>
            <a:r>
              <a:rPr lang="en-US" sz="2800" dirty="0" err="1"/>
              <a:t>Vimal</a:t>
            </a:r>
            <a:r>
              <a:rPr lang="en-US" sz="2800" dirty="0"/>
              <a:t> </a:t>
            </a:r>
            <a:r>
              <a:rPr lang="en-US" sz="2800" dirty="0" err="1"/>
              <a:t>Jaiswal</a:t>
            </a:r>
            <a:r>
              <a:rPr lang="en-US" sz="2800" dirty="0"/>
              <a:t>"&gt;</a:t>
            </a:r>
          </a:p>
          <a:p>
            <a:pPr algn="just"/>
            <a:endParaRPr lang="en-US" sz="2800" dirty="0"/>
          </a:p>
        </p:txBody>
      </p:sp>
    </p:spTree>
    <p:extLst>
      <p:ext uri="{BB962C8B-B14F-4D97-AF65-F5344CB8AC3E}">
        <p14:creationId xmlns:p14="http://schemas.microsoft.com/office/powerpoint/2010/main" val="6685751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Hidden Form Field</a:t>
            </a:r>
            <a:endParaRPr lang="en-US" sz="4000" dirty="0"/>
          </a:p>
        </p:txBody>
      </p:sp>
      <p:sp>
        <p:nvSpPr>
          <p:cNvPr id="3" name="Content Placeholder 2"/>
          <p:cNvSpPr>
            <a:spLocks noGrp="1"/>
          </p:cNvSpPr>
          <p:nvPr>
            <p:ph idx="1"/>
          </p:nvPr>
        </p:nvSpPr>
        <p:spPr/>
        <p:txBody>
          <a:bodyPr>
            <a:normAutofit/>
          </a:bodyPr>
          <a:lstStyle/>
          <a:p>
            <a:pPr marL="0" indent="0">
              <a:buNone/>
            </a:pPr>
            <a:r>
              <a:rPr lang="en-US" sz="2400" b="1" dirty="0"/>
              <a:t>Advantage of Hidden Form Field</a:t>
            </a:r>
          </a:p>
          <a:p>
            <a:endParaRPr lang="en-US" sz="2400" dirty="0" smtClean="0"/>
          </a:p>
          <a:p>
            <a:r>
              <a:rPr lang="en-US" sz="2400" dirty="0" smtClean="0"/>
              <a:t>It </a:t>
            </a:r>
            <a:r>
              <a:rPr lang="en-US" sz="2400" dirty="0"/>
              <a:t>will always work whether cookie is disabled or not.</a:t>
            </a:r>
          </a:p>
          <a:p>
            <a:pPr marL="0" indent="0">
              <a:buNone/>
            </a:pPr>
            <a:endParaRPr lang="en-US" sz="2400" dirty="0" smtClean="0"/>
          </a:p>
          <a:p>
            <a:pPr marL="0" indent="0">
              <a:buNone/>
            </a:pPr>
            <a:r>
              <a:rPr lang="en-US" sz="2400" b="1" dirty="0" smtClean="0"/>
              <a:t>Disadvantage </a:t>
            </a:r>
            <a:r>
              <a:rPr lang="en-US" sz="2400" b="1" dirty="0"/>
              <a:t>of Hidden Form Field:</a:t>
            </a:r>
          </a:p>
          <a:p>
            <a:endParaRPr lang="en-US" sz="2400" dirty="0" smtClean="0"/>
          </a:p>
          <a:p>
            <a:r>
              <a:rPr lang="en-US" sz="2400" dirty="0" smtClean="0"/>
              <a:t>It </a:t>
            </a:r>
            <a:r>
              <a:rPr lang="en-US" sz="2400" dirty="0"/>
              <a:t>is maintained at server side.</a:t>
            </a:r>
          </a:p>
          <a:p>
            <a:r>
              <a:rPr lang="en-US" sz="2400" dirty="0"/>
              <a:t>Extra form submission is required on each pages.</a:t>
            </a:r>
          </a:p>
          <a:p>
            <a:r>
              <a:rPr lang="en-US" sz="2400" dirty="0"/>
              <a:t>Only textual information can be used.</a:t>
            </a:r>
          </a:p>
          <a:p>
            <a:endParaRPr lang="en-US" sz="2400" dirty="0"/>
          </a:p>
        </p:txBody>
      </p:sp>
    </p:spTree>
    <p:extLst>
      <p:ext uri="{BB962C8B-B14F-4D97-AF65-F5344CB8AC3E}">
        <p14:creationId xmlns:p14="http://schemas.microsoft.com/office/powerpoint/2010/main" val="36758201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b="1" dirty="0">
                <a:latin typeface="Times New Roman" pitchFamily="18" charset="0"/>
                <a:cs typeface="Times New Roman" pitchFamily="18" charset="0"/>
              </a:rPr>
              <a:t>URL </a:t>
            </a:r>
            <a:r>
              <a:rPr lang="en-US" b="1" dirty="0" smtClean="0">
                <a:latin typeface="Times New Roman" pitchFamily="18" charset="0"/>
                <a:cs typeface="Times New Roman" pitchFamily="18" charset="0"/>
              </a:rPr>
              <a:t>Rewriting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334000"/>
          </a:xfrm>
        </p:spPr>
        <p:txBody>
          <a:bodyPr>
            <a:normAutofit fontScale="70000" lnSpcReduction="20000"/>
          </a:bodyPr>
          <a:lstStyle/>
          <a:p>
            <a:pPr algn="just"/>
            <a:r>
              <a:rPr lang="en-US" dirty="0"/>
              <a:t>In URL rewriting, we append a token or identifier to the URL of the next Servlet or the next resource. </a:t>
            </a:r>
            <a:endParaRPr lang="en-US" dirty="0" smtClean="0"/>
          </a:p>
          <a:p>
            <a:pPr algn="just"/>
            <a:endParaRPr lang="en-US" dirty="0"/>
          </a:p>
          <a:p>
            <a:pPr algn="just"/>
            <a:r>
              <a:rPr lang="en-US" dirty="0" smtClean="0"/>
              <a:t>We </a:t>
            </a:r>
            <a:r>
              <a:rPr lang="en-US" dirty="0"/>
              <a:t>can send parameter name/value pairs using the following format:</a:t>
            </a:r>
          </a:p>
          <a:p>
            <a:pPr algn="just"/>
            <a:endParaRPr lang="en-US" dirty="0" smtClean="0"/>
          </a:p>
          <a:p>
            <a:pPr algn="just"/>
            <a:r>
              <a:rPr lang="en-US" dirty="0" smtClean="0"/>
              <a:t>url?name1=value1&amp;name2=value2</a:t>
            </a:r>
            <a:r>
              <a:rPr lang="en-US" dirty="0"/>
              <a:t>&amp;??</a:t>
            </a:r>
          </a:p>
          <a:p>
            <a:pPr algn="just"/>
            <a:endParaRPr lang="en-US" dirty="0" smtClean="0"/>
          </a:p>
          <a:p>
            <a:pPr algn="just"/>
            <a:r>
              <a:rPr lang="en-US" dirty="0" smtClean="0"/>
              <a:t>A </a:t>
            </a:r>
            <a:r>
              <a:rPr lang="en-US" dirty="0"/>
              <a:t>name and a value is separated using an equal = sign, a parameter name/value pair is separated from another parameter using the ampersand(&amp;). </a:t>
            </a:r>
            <a:endParaRPr lang="en-US" dirty="0" smtClean="0"/>
          </a:p>
          <a:p>
            <a:pPr algn="just"/>
            <a:endParaRPr lang="en-US" dirty="0"/>
          </a:p>
          <a:p>
            <a:pPr algn="just"/>
            <a:r>
              <a:rPr lang="en-US" dirty="0" smtClean="0"/>
              <a:t>When </a:t>
            </a:r>
            <a:r>
              <a:rPr lang="en-US" dirty="0"/>
              <a:t>the user clicks the hyperlink, the parameter name/value pairs will be passed to the server. From a Servlet, we can use </a:t>
            </a:r>
            <a:r>
              <a:rPr lang="en-US" dirty="0" err="1"/>
              <a:t>getParameter</a:t>
            </a:r>
            <a:r>
              <a:rPr lang="en-US" dirty="0"/>
              <a:t>() method to obtain a parameter value.</a:t>
            </a:r>
          </a:p>
          <a:p>
            <a:pPr algn="just"/>
            <a:endParaRPr lang="en-US" dirty="0"/>
          </a:p>
        </p:txBody>
      </p:sp>
    </p:spTree>
    <p:extLst>
      <p:ext uri="{BB962C8B-B14F-4D97-AF65-F5344CB8AC3E}">
        <p14:creationId xmlns:p14="http://schemas.microsoft.com/office/powerpoint/2010/main" val="19143579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URL Rewriting</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b="1" dirty="0"/>
              <a:t>Advantage of URL Rewriting</a:t>
            </a:r>
          </a:p>
          <a:p>
            <a:endParaRPr lang="en-US" sz="2800" dirty="0" smtClean="0"/>
          </a:p>
          <a:p>
            <a:r>
              <a:rPr lang="en-US" sz="2800" dirty="0" smtClean="0"/>
              <a:t>It </a:t>
            </a:r>
            <a:r>
              <a:rPr lang="en-US" sz="2800" dirty="0"/>
              <a:t>will always work whether cookie is disabled or not (browser independent).</a:t>
            </a:r>
          </a:p>
          <a:p>
            <a:r>
              <a:rPr lang="en-US" sz="2800" dirty="0"/>
              <a:t>Extra form submission is not required on each pages.</a:t>
            </a:r>
          </a:p>
          <a:p>
            <a:pPr marL="0" indent="0">
              <a:buNone/>
            </a:pPr>
            <a:endParaRPr lang="en-US" sz="2800" b="1" dirty="0" smtClean="0"/>
          </a:p>
          <a:p>
            <a:pPr marL="0" indent="0">
              <a:buNone/>
            </a:pPr>
            <a:r>
              <a:rPr lang="en-US" sz="2800" b="1" dirty="0" smtClean="0"/>
              <a:t>Disadvantage </a:t>
            </a:r>
            <a:r>
              <a:rPr lang="en-US" sz="2800" b="1" dirty="0"/>
              <a:t>of URL Rewriting</a:t>
            </a:r>
          </a:p>
          <a:p>
            <a:endParaRPr lang="en-US" sz="2800" dirty="0" smtClean="0"/>
          </a:p>
          <a:p>
            <a:r>
              <a:rPr lang="en-US" sz="2800" dirty="0" smtClean="0"/>
              <a:t>It </a:t>
            </a:r>
            <a:r>
              <a:rPr lang="en-US" sz="2800" dirty="0"/>
              <a:t>will work only with links.</a:t>
            </a:r>
          </a:p>
          <a:p>
            <a:r>
              <a:rPr lang="en-US" sz="2800" dirty="0"/>
              <a:t>It can send Only textual information.</a:t>
            </a:r>
          </a:p>
          <a:p>
            <a:endParaRPr lang="en-US" sz="2800" dirty="0"/>
          </a:p>
        </p:txBody>
      </p:sp>
    </p:spTree>
    <p:extLst>
      <p:ext uri="{BB962C8B-B14F-4D97-AF65-F5344CB8AC3E}">
        <p14:creationId xmlns:p14="http://schemas.microsoft.com/office/powerpoint/2010/main" val="6935877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latin typeface="Times New Roman" pitchFamily="18" charset="0"/>
                <a:cs typeface="Times New Roman" pitchFamily="18" charset="0"/>
              </a:rPr>
              <a:t>HttpSession</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interface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sz="2800" dirty="0"/>
              <a:t>In such case, container creates a session id for each user</a:t>
            </a:r>
            <a:r>
              <a:rPr lang="en-US" sz="2800" dirty="0" smtClean="0"/>
              <a:t>. </a:t>
            </a:r>
          </a:p>
          <a:p>
            <a:pPr algn="just"/>
            <a:r>
              <a:rPr lang="en-US" sz="2800" dirty="0" smtClean="0"/>
              <a:t>The </a:t>
            </a:r>
            <a:r>
              <a:rPr lang="en-US" sz="2800" dirty="0"/>
              <a:t>container uses this id to identify the particular user</a:t>
            </a:r>
            <a:r>
              <a:rPr lang="en-US" sz="2800" dirty="0" smtClean="0"/>
              <a:t>. An </a:t>
            </a:r>
            <a:r>
              <a:rPr lang="en-US" sz="2800" dirty="0"/>
              <a:t>object of </a:t>
            </a:r>
            <a:r>
              <a:rPr lang="en-US" sz="2800" dirty="0" err="1"/>
              <a:t>HttpSession</a:t>
            </a:r>
            <a:r>
              <a:rPr lang="en-US" sz="2800" dirty="0"/>
              <a:t> can be used to perform two tasks:</a:t>
            </a:r>
          </a:p>
          <a:p>
            <a:pPr algn="just"/>
            <a:endParaRPr lang="en-US" sz="2800" dirty="0" smtClean="0"/>
          </a:p>
          <a:p>
            <a:pPr algn="just"/>
            <a:r>
              <a:rPr lang="en-US" sz="2800" dirty="0" smtClean="0"/>
              <a:t>bind objects</a:t>
            </a:r>
          </a:p>
          <a:p>
            <a:pPr algn="just"/>
            <a:r>
              <a:rPr lang="en-US" sz="2800" dirty="0" smtClean="0"/>
              <a:t>view </a:t>
            </a:r>
            <a:r>
              <a:rPr lang="en-US" sz="2800" dirty="0"/>
              <a:t>and manipulate information about a session, such as the session identifier, creation time, and last accessed time.</a:t>
            </a:r>
          </a:p>
          <a:p>
            <a:pPr algn="just"/>
            <a:endParaRPr lang="en-US" sz="2800" dirty="0"/>
          </a:p>
        </p:txBody>
      </p:sp>
    </p:spTree>
    <p:extLst>
      <p:ext uri="{BB962C8B-B14F-4D97-AF65-F5344CB8AC3E}">
        <p14:creationId xmlns:p14="http://schemas.microsoft.com/office/powerpoint/2010/main" val="323477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Capture.PNG"/>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381000" y="2133600"/>
            <a:ext cx="8386763" cy="35052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smtClean="0"/>
              <a:t>HttpSession interface</a:t>
            </a:r>
            <a:endParaRPr lang="en-US" b="1" dirty="0"/>
          </a:p>
        </p:txBody>
      </p:sp>
    </p:spTree>
    <p:extLst>
      <p:ext uri="{BB962C8B-B14F-4D97-AF65-F5344CB8AC3E}">
        <p14:creationId xmlns:p14="http://schemas.microsoft.com/office/powerpoint/2010/main" val="26022998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1"/>
            <a:ext cx="7772400" cy="1143000"/>
          </a:xfrm>
        </p:spPr>
        <p:txBody>
          <a:bodyPr>
            <a:normAutofit fontScale="90000"/>
          </a:bodyPr>
          <a:lstStyle/>
          <a:p>
            <a:r>
              <a:rPr lang="en-US" b="1" dirty="0" smtClean="0">
                <a:latin typeface="Times New Roman" pitchFamily="18" charset="0"/>
                <a:cs typeface="Times New Roman" pitchFamily="18" charset="0"/>
              </a:rPr>
              <a:t>Creating Compiling And Running Servlet</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457200" y="1981200"/>
            <a:ext cx="8229600" cy="4572000"/>
          </a:xfrm>
        </p:spPr>
        <p:txBody>
          <a:bodyPr>
            <a:normAutofit fontScale="92500" lnSpcReduction="10000"/>
          </a:bodyPr>
          <a:lstStyle/>
          <a:p>
            <a:pPr marL="457200" indent="-457200" algn="just">
              <a:buFont typeface="Arial" pitchFamily="34" charset="0"/>
              <a:buChar char="•"/>
            </a:pPr>
            <a:r>
              <a:rPr lang="en-US" dirty="0">
                <a:solidFill>
                  <a:schemeClr val="tx1"/>
                </a:solidFill>
                <a:latin typeface="Times New Roman" pitchFamily="18" charset="0"/>
                <a:cs typeface="Times New Roman" pitchFamily="18" charset="0"/>
              </a:rPr>
              <a:t>Create a directory structure under Tomcat for your application.</a:t>
            </a:r>
          </a:p>
          <a:p>
            <a:pPr marL="457200" indent="-457200" algn="just">
              <a:buFont typeface="Arial" pitchFamily="34" charset="0"/>
              <a:buChar char="•"/>
            </a:pPr>
            <a:r>
              <a:rPr lang="en-US" dirty="0">
                <a:solidFill>
                  <a:schemeClr val="tx1"/>
                </a:solidFill>
                <a:latin typeface="Times New Roman" pitchFamily="18" charset="0"/>
                <a:cs typeface="Times New Roman" pitchFamily="18" charset="0"/>
              </a:rPr>
              <a:t>Write the servlet source code. You need to import the </a:t>
            </a:r>
            <a:r>
              <a:rPr lang="en-US" dirty="0" err="1">
                <a:solidFill>
                  <a:schemeClr val="tx1"/>
                </a:solidFill>
                <a:latin typeface="Times New Roman" pitchFamily="18" charset="0"/>
                <a:cs typeface="Times New Roman" pitchFamily="18" charset="0"/>
              </a:rPr>
              <a:t>javax.servlet</a:t>
            </a:r>
            <a:r>
              <a:rPr lang="en-US" dirty="0">
                <a:solidFill>
                  <a:schemeClr val="tx1"/>
                </a:solidFill>
                <a:latin typeface="Times New Roman" pitchFamily="18" charset="0"/>
                <a:cs typeface="Times New Roman" pitchFamily="18" charset="0"/>
              </a:rPr>
              <a:t> package and the </a:t>
            </a:r>
            <a:r>
              <a:rPr lang="en-US" dirty="0" err="1">
                <a:solidFill>
                  <a:schemeClr val="tx1"/>
                </a:solidFill>
                <a:latin typeface="Times New Roman" pitchFamily="18" charset="0"/>
                <a:cs typeface="Times New Roman" pitchFamily="18" charset="0"/>
              </a:rPr>
              <a:t>javax.servlet.http</a:t>
            </a:r>
            <a:r>
              <a:rPr lang="en-US" dirty="0">
                <a:solidFill>
                  <a:schemeClr val="tx1"/>
                </a:solidFill>
                <a:latin typeface="Times New Roman" pitchFamily="18" charset="0"/>
                <a:cs typeface="Times New Roman" pitchFamily="18" charset="0"/>
              </a:rPr>
              <a:t> package in your source file.</a:t>
            </a:r>
          </a:p>
          <a:p>
            <a:pPr marL="457200" indent="-457200" algn="just">
              <a:buFont typeface="Arial" pitchFamily="34" charset="0"/>
              <a:buChar char="•"/>
            </a:pPr>
            <a:r>
              <a:rPr lang="en-US" dirty="0">
                <a:solidFill>
                  <a:schemeClr val="tx1"/>
                </a:solidFill>
                <a:latin typeface="Times New Roman" pitchFamily="18" charset="0"/>
                <a:cs typeface="Times New Roman" pitchFamily="18" charset="0"/>
              </a:rPr>
              <a:t>Compile your source code.</a:t>
            </a:r>
          </a:p>
          <a:p>
            <a:pPr marL="457200" indent="-457200" algn="just">
              <a:buFont typeface="Arial" pitchFamily="34" charset="0"/>
              <a:buChar char="•"/>
            </a:pPr>
            <a:r>
              <a:rPr lang="en-US" dirty="0">
                <a:solidFill>
                  <a:schemeClr val="tx1"/>
                </a:solidFill>
                <a:latin typeface="Times New Roman" pitchFamily="18" charset="0"/>
                <a:cs typeface="Times New Roman" pitchFamily="18" charset="0"/>
              </a:rPr>
              <a:t>Create a deployment descriptor.</a:t>
            </a:r>
          </a:p>
          <a:p>
            <a:pPr marL="457200" indent="-457200" algn="just">
              <a:buFont typeface="Arial" pitchFamily="34" charset="0"/>
              <a:buChar char="•"/>
            </a:pPr>
            <a:r>
              <a:rPr lang="en-US" dirty="0">
                <a:solidFill>
                  <a:schemeClr val="tx1"/>
                </a:solidFill>
                <a:latin typeface="Times New Roman" pitchFamily="18" charset="0"/>
                <a:cs typeface="Times New Roman" pitchFamily="18" charset="0"/>
              </a:rPr>
              <a:t>Run Tomcat.</a:t>
            </a:r>
          </a:p>
          <a:p>
            <a:pPr marL="457200" indent="-457200" algn="just">
              <a:buFont typeface="Arial" pitchFamily="34" charset="0"/>
              <a:buChar char="•"/>
            </a:pPr>
            <a:r>
              <a:rPr lang="en-US" dirty="0">
                <a:solidFill>
                  <a:schemeClr val="tx1"/>
                </a:solidFill>
                <a:latin typeface="Times New Roman" pitchFamily="18" charset="0"/>
                <a:cs typeface="Times New Roman" pitchFamily="18" charset="0"/>
              </a:rPr>
              <a:t>Call your servlet from a web browser.</a:t>
            </a:r>
          </a:p>
          <a:p>
            <a:pPr algn="just"/>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7009989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Creating Compiling And Running Servlet</a:t>
            </a:r>
            <a:endParaRPr lang="en-US" dirty="0"/>
          </a:p>
        </p:txBody>
      </p:sp>
      <p:sp>
        <p:nvSpPr>
          <p:cNvPr id="3" name="Content Placeholder 2"/>
          <p:cNvSpPr>
            <a:spLocks noGrp="1"/>
          </p:cNvSpPr>
          <p:nvPr>
            <p:ph idx="1"/>
          </p:nvPr>
        </p:nvSpPr>
        <p:spPr>
          <a:xfrm>
            <a:off x="457200" y="2057400"/>
            <a:ext cx="8229600" cy="4068763"/>
          </a:xfrm>
        </p:spPr>
        <p:txBody>
          <a:bodyPr/>
          <a:lstStyle/>
          <a:p>
            <a:pPr marL="0" indent="0">
              <a:buNone/>
            </a:pPr>
            <a:r>
              <a:rPr lang="en-US" dirty="0" smtClean="0">
                <a:latin typeface="Times New Roman" pitchFamily="18" charset="0"/>
                <a:cs typeface="Times New Roman" pitchFamily="18" charset="0"/>
              </a:rPr>
              <a:t>For further description:</a:t>
            </a:r>
          </a:p>
          <a:p>
            <a:pPr marL="0" indent="0">
              <a:buNone/>
            </a:pPr>
            <a:endParaRPr lang="en-US" b="1"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Go To:</a:t>
            </a:r>
          </a:p>
          <a:p>
            <a:pPr marL="0" indent="0">
              <a:buNone/>
            </a:pPr>
            <a:endParaRPr lang="en-US" b="1"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hlinkClick r:id="rId2"/>
              </a:rPr>
              <a:t>https://</a:t>
            </a:r>
            <a:r>
              <a:rPr lang="en-US" dirty="0" smtClean="0">
                <a:latin typeface="Times New Roman" pitchFamily="18" charset="0"/>
                <a:cs typeface="Times New Roman" pitchFamily="18" charset="0"/>
                <a:hlinkClick r:id="rId2"/>
              </a:rPr>
              <a:t>www.javatpoint.com/steps-to-create-a-servlet-using-tomcat-server</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50407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304800"/>
            <a:ext cx="7772400" cy="990600"/>
          </a:xfrm>
        </p:spPr>
        <p:txBody>
          <a:bodyPr>
            <a:normAutofit/>
          </a:bodyPr>
          <a:lstStyle/>
          <a:p>
            <a:r>
              <a:rPr lang="en-US" sz="3600" b="1" dirty="0" smtClean="0">
                <a:latin typeface="Times New Roman" pitchFamily="18" charset="0"/>
                <a:cs typeface="Times New Roman" pitchFamily="18" charset="0"/>
              </a:rPr>
              <a:t>JDBC-ODBC bridge driver</a:t>
            </a:r>
            <a:endParaRPr lang="en-US" sz="3600" dirty="0"/>
          </a:p>
        </p:txBody>
      </p:sp>
      <p:sp>
        <p:nvSpPr>
          <p:cNvPr id="6" name="Subtitle 5"/>
          <p:cNvSpPr>
            <a:spLocks noGrp="1"/>
          </p:cNvSpPr>
          <p:nvPr>
            <p:ph type="subTitle" idx="1"/>
          </p:nvPr>
        </p:nvSpPr>
        <p:spPr>
          <a:xfrm>
            <a:off x="533400" y="1752600"/>
            <a:ext cx="8305800" cy="4876800"/>
          </a:xfrm>
        </p:spPr>
        <p:txBody>
          <a:bodyPr>
            <a:normAutofit/>
          </a:bodyPr>
          <a:lstStyle/>
          <a:p>
            <a:pPr algn="l"/>
            <a:r>
              <a:rPr lang="en-US" sz="2400" b="1" dirty="0">
                <a:solidFill>
                  <a:schemeClr val="tx1"/>
                </a:solidFill>
              </a:rPr>
              <a:t>Advantages:</a:t>
            </a:r>
          </a:p>
          <a:p>
            <a:pPr marL="457200" indent="-457200" algn="l">
              <a:buFont typeface="Arial" pitchFamily="34" charset="0"/>
              <a:buChar char="•"/>
            </a:pPr>
            <a:r>
              <a:rPr lang="en-US" sz="2400" dirty="0">
                <a:solidFill>
                  <a:schemeClr val="tx1"/>
                </a:solidFill>
              </a:rPr>
              <a:t>easy to use.</a:t>
            </a:r>
          </a:p>
          <a:p>
            <a:pPr marL="457200" indent="-457200" algn="l">
              <a:buFont typeface="Arial" pitchFamily="34" charset="0"/>
              <a:buChar char="•"/>
            </a:pPr>
            <a:r>
              <a:rPr lang="en-US" sz="2400" dirty="0">
                <a:solidFill>
                  <a:schemeClr val="tx1"/>
                </a:solidFill>
              </a:rPr>
              <a:t>can be easily connected to any database</a:t>
            </a:r>
            <a:r>
              <a:rPr lang="en-US" sz="2400" dirty="0" smtClean="0">
                <a:solidFill>
                  <a:schemeClr val="tx1"/>
                </a:solidFill>
              </a:rPr>
              <a:t>.</a:t>
            </a:r>
          </a:p>
          <a:p>
            <a:pPr algn="l"/>
            <a:endParaRPr lang="en-US" sz="2400" dirty="0">
              <a:solidFill>
                <a:schemeClr val="tx1"/>
              </a:solidFill>
            </a:endParaRPr>
          </a:p>
          <a:p>
            <a:pPr algn="l"/>
            <a:r>
              <a:rPr lang="en-US" sz="2400" b="1" dirty="0">
                <a:solidFill>
                  <a:schemeClr val="tx1"/>
                </a:solidFill>
              </a:rPr>
              <a:t>Disadvantages:</a:t>
            </a:r>
          </a:p>
          <a:p>
            <a:pPr marL="457200" indent="-457200" algn="l">
              <a:buFont typeface="Arial" pitchFamily="34" charset="0"/>
              <a:buChar char="•"/>
            </a:pPr>
            <a:r>
              <a:rPr lang="en-US" sz="2400" dirty="0">
                <a:solidFill>
                  <a:schemeClr val="tx1"/>
                </a:solidFill>
              </a:rPr>
              <a:t>Performance degraded because JDBC method call is converted into the ODBC function calls.</a:t>
            </a:r>
          </a:p>
          <a:p>
            <a:pPr marL="457200" indent="-457200" algn="l">
              <a:buFont typeface="Arial" pitchFamily="34" charset="0"/>
              <a:buChar char="•"/>
            </a:pPr>
            <a:r>
              <a:rPr lang="en-US" sz="2400" dirty="0">
                <a:solidFill>
                  <a:schemeClr val="tx1"/>
                </a:solidFill>
              </a:rPr>
              <a:t>The ODBC driver needs to be installed on the client machine.</a:t>
            </a:r>
          </a:p>
          <a:p>
            <a:endParaRPr lang="en-US" sz="2800" dirty="0"/>
          </a:p>
        </p:txBody>
      </p:sp>
    </p:spTree>
    <p:extLst>
      <p:ext uri="{BB962C8B-B14F-4D97-AF65-F5344CB8AC3E}">
        <p14:creationId xmlns:p14="http://schemas.microsoft.com/office/powerpoint/2010/main" val="16112273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Reading servlet and initialization parameter</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2133600"/>
            <a:ext cx="8229600" cy="3992563"/>
          </a:xfrm>
        </p:spPr>
        <p:txBody>
          <a:bodyPr/>
          <a:lstStyle/>
          <a:p>
            <a:pPr marL="0" indent="0" algn="just">
              <a:buNone/>
            </a:pPr>
            <a:r>
              <a:rPr lang="en-US" sz="3000" dirty="0">
                <a:latin typeface="Times New Roman" pitchFamily="18" charset="0"/>
                <a:cs typeface="Times New Roman" pitchFamily="18" charset="0"/>
              </a:rPr>
              <a:t>The browser uses two methods to </a:t>
            </a:r>
            <a:r>
              <a:rPr lang="en-US" sz="3000" dirty="0" smtClean="0">
                <a:latin typeface="Times New Roman" pitchFamily="18" charset="0"/>
                <a:cs typeface="Times New Roman" pitchFamily="18" charset="0"/>
              </a:rPr>
              <a:t>pass </a:t>
            </a:r>
            <a:r>
              <a:rPr lang="en-US" sz="3000" dirty="0">
                <a:latin typeface="Times New Roman" pitchFamily="18" charset="0"/>
                <a:cs typeface="Times New Roman" pitchFamily="18" charset="0"/>
              </a:rPr>
              <a:t>information to web server. </a:t>
            </a:r>
            <a:endParaRPr lang="en-US" sz="3000" dirty="0" smtClean="0">
              <a:latin typeface="Times New Roman" pitchFamily="18" charset="0"/>
              <a:cs typeface="Times New Roman" pitchFamily="18" charset="0"/>
            </a:endParaRPr>
          </a:p>
          <a:p>
            <a:pPr marL="0" indent="0" algn="just">
              <a:buNone/>
            </a:pPr>
            <a:endParaRPr lang="en-US" sz="3000" dirty="0" smtClean="0">
              <a:latin typeface="Times New Roman" pitchFamily="18" charset="0"/>
              <a:cs typeface="Times New Roman" pitchFamily="18" charset="0"/>
            </a:endParaRPr>
          </a:p>
          <a:p>
            <a:pPr marL="0" indent="0" algn="just">
              <a:buNone/>
            </a:pPr>
            <a:r>
              <a:rPr lang="en-US" sz="3000" dirty="0" smtClean="0">
                <a:latin typeface="Times New Roman" pitchFamily="18" charset="0"/>
                <a:cs typeface="Times New Roman" pitchFamily="18" charset="0"/>
              </a:rPr>
              <a:t>These </a:t>
            </a:r>
            <a:r>
              <a:rPr lang="en-US" sz="3000" dirty="0">
                <a:latin typeface="Times New Roman" pitchFamily="18" charset="0"/>
                <a:cs typeface="Times New Roman" pitchFamily="18" charset="0"/>
              </a:rPr>
              <a:t>methods are GET Method and POST Method.</a:t>
            </a:r>
          </a:p>
          <a:p>
            <a:pPr algn="just"/>
            <a:r>
              <a:rPr lang="en-US" sz="3000" dirty="0">
                <a:latin typeface="Times New Roman" pitchFamily="18" charset="0"/>
                <a:cs typeface="Times New Roman" pitchFamily="18" charset="0"/>
              </a:rPr>
              <a:t>GET </a:t>
            </a:r>
            <a:r>
              <a:rPr lang="en-US" sz="3000" dirty="0" smtClean="0">
                <a:latin typeface="Times New Roman" pitchFamily="18" charset="0"/>
                <a:cs typeface="Times New Roman" pitchFamily="18" charset="0"/>
              </a:rPr>
              <a:t>method</a:t>
            </a:r>
            <a:endParaRPr lang="en-US" sz="3000" dirty="0">
              <a:latin typeface="Times New Roman" pitchFamily="18" charset="0"/>
              <a:cs typeface="Times New Roman" pitchFamily="18" charset="0"/>
            </a:endParaRPr>
          </a:p>
          <a:p>
            <a:pPr algn="just"/>
            <a:r>
              <a:rPr lang="en-US" sz="3000" dirty="0">
                <a:latin typeface="Times New Roman" pitchFamily="18" charset="0"/>
                <a:cs typeface="Times New Roman" pitchFamily="18" charset="0"/>
              </a:rPr>
              <a:t>POST </a:t>
            </a:r>
            <a:r>
              <a:rPr lang="en-US" sz="3000" dirty="0" smtClean="0">
                <a:latin typeface="Times New Roman" pitchFamily="18" charset="0"/>
                <a:cs typeface="Times New Roman" pitchFamily="18" charset="0"/>
              </a:rPr>
              <a:t>method</a:t>
            </a:r>
            <a:endParaRPr lang="en-US" sz="3000" dirty="0">
              <a:latin typeface="Times New Roman" pitchFamily="18" charset="0"/>
              <a:cs typeface="Times New Roman" pitchFamily="18" charset="0"/>
            </a:endParaRPr>
          </a:p>
          <a:p>
            <a:pPr marL="0" indent="0" algn="just">
              <a:buNone/>
            </a:pPr>
            <a:endParaRPr lang="en-US" dirty="0"/>
          </a:p>
        </p:txBody>
      </p:sp>
    </p:spTree>
    <p:extLst>
      <p:ext uri="{BB962C8B-B14F-4D97-AF65-F5344CB8AC3E}">
        <p14:creationId xmlns:p14="http://schemas.microsoft.com/office/powerpoint/2010/main" val="28472957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GET </a:t>
            </a:r>
            <a:r>
              <a:rPr lang="en-US" b="1" dirty="0" smtClean="0">
                <a:latin typeface="Times New Roman" pitchFamily="18" charset="0"/>
                <a:cs typeface="Times New Roman" pitchFamily="18" charset="0"/>
              </a:rPr>
              <a:t>method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200" dirty="0">
                <a:latin typeface="Times New Roman" pitchFamily="18" charset="0"/>
                <a:cs typeface="Times New Roman" pitchFamily="18" charset="0"/>
              </a:rPr>
              <a:t>The GET method is the </a:t>
            </a:r>
            <a:r>
              <a:rPr lang="en-US" sz="2200" dirty="0" smtClean="0">
                <a:latin typeface="Times New Roman" pitchFamily="18" charset="0"/>
                <a:cs typeface="Times New Roman" pitchFamily="18" charset="0"/>
              </a:rPr>
              <a:t>default </a:t>
            </a:r>
            <a:r>
              <a:rPr lang="en-US" sz="2200" dirty="0">
                <a:latin typeface="Times New Roman" pitchFamily="18" charset="0"/>
                <a:cs typeface="Times New Roman" pitchFamily="18" charset="0"/>
              </a:rPr>
              <a:t>method to pass information from browser to web server and it produces a long string that appears in your browser's </a:t>
            </a:r>
            <a:r>
              <a:rPr lang="en-US" sz="2200" dirty="0" err="1">
                <a:latin typeface="Times New Roman" pitchFamily="18" charset="0"/>
                <a:cs typeface="Times New Roman" pitchFamily="18" charset="0"/>
              </a:rPr>
              <a:t>Location:box</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Never </a:t>
            </a:r>
            <a:r>
              <a:rPr lang="en-US" sz="2200" dirty="0">
                <a:latin typeface="Times New Roman" pitchFamily="18" charset="0"/>
                <a:cs typeface="Times New Roman" pitchFamily="18" charset="0"/>
              </a:rPr>
              <a:t>use the GET method if you have password or other sensitive information to pass to the server. The GET method has size </a:t>
            </a:r>
            <a:r>
              <a:rPr lang="en-US" sz="2200" dirty="0" smtClean="0">
                <a:latin typeface="Times New Roman" pitchFamily="18" charset="0"/>
                <a:cs typeface="Times New Roman" pitchFamily="18" charset="0"/>
              </a:rPr>
              <a:t>limitation</a:t>
            </a:r>
            <a:r>
              <a:rPr lang="en-US" sz="2200" dirty="0">
                <a:latin typeface="Times New Roman" pitchFamily="18" charset="0"/>
                <a:cs typeface="Times New Roman" pitchFamily="18" charset="0"/>
              </a:rPr>
              <a:t>: only 1024 characters can be in a request string.</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This </a:t>
            </a:r>
            <a:r>
              <a:rPr lang="en-US" sz="2200" dirty="0">
                <a:latin typeface="Times New Roman" pitchFamily="18" charset="0"/>
                <a:cs typeface="Times New Roman" pitchFamily="18" charset="0"/>
              </a:rPr>
              <a:t>information is passed using QUERY_STRING header and will be accessible through QUERY_STRING environment variable and Servlet handles this type of requests using </a:t>
            </a:r>
            <a:r>
              <a:rPr lang="en-US" sz="2200" b="1" dirty="0" err="1">
                <a:latin typeface="Times New Roman" pitchFamily="18" charset="0"/>
                <a:cs typeface="Times New Roman" pitchFamily="18" charset="0"/>
              </a:rPr>
              <a:t>doGet</a:t>
            </a:r>
            <a:r>
              <a:rPr lang="en-US" sz="2200" b="1" dirty="0">
                <a:latin typeface="Times New Roman" pitchFamily="18" charset="0"/>
                <a:cs typeface="Times New Roman" pitchFamily="18" charset="0"/>
              </a:rPr>
              <a:t>()</a:t>
            </a:r>
            <a:r>
              <a:rPr lang="en-US" sz="2200" dirty="0">
                <a:latin typeface="Times New Roman" pitchFamily="18" charset="0"/>
                <a:cs typeface="Times New Roman" pitchFamily="18" charset="0"/>
              </a:rPr>
              <a:t> method.</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593744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POST method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sz="2600" dirty="0">
                <a:latin typeface="Times New Roman" pitchFamily="18" charset="0"/>
                <a:cs typeface="Times New Roman" pitchFamily="18" charset="0"/>
              </a:rPr>
              <a:t>A generally more reliable method of passing information to a backend program is the POST method. </a:t>
            </a:r>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This </a:t>
            </a:r>
            <a:r>
              <a:rPr lang="en-US" sz="2600" dirty="0">
                <a:latin typeface="Times New Roman" pitchFamily="18" charset="0"/>
                <a:cs typeface="Times New Roman" pitchFamily="18" charset="0"/>
              </a:rPr>
              <a:t>packages the information in exactly the same way as GET methods, but instead of sending it as a text string after a ? in the URL it sends it as a separate message. </a:t>
            </a:r>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This </a:t>
            </a:r>
            <a:r>
              <a:rPr lang="en-US" sz="2600" dirty="0">
                <a:latin typeface="Times New Roman" pitchFamily="18" charset="0"/>
                <a:cs typeface="Times New Roman" pitchFamily="18" charset="0"/>
              </a:rPr>
              <a:t>message comes to the backend program in the form of the standard input which you can parse and use for your processing. Servlet handles this type of requests using </a:t>
            </a:r>
            <a:r>
              <a:rPr lang="en-US" sz="2600" b="1" dirty="0" err="1">
                <a:latin typeface="Times New Roman" pitchFamily="18" charset="0"/>
                <a:cs typeface="Times New Roman" pitchFamily="18" charset="0"/>
              </a:rPr>
              <a:t>doPost</a:t>
            </a:r>
            <a:r>
              <a:rPr lang="en-US" sz="2600" b="1" dirty="0">
                <a:latin typeface="Times New Roman" pitchFamily="18" charset="0"/>
                <a:cs typeface="Times New Roman" pitchFamily="18" charset="0"/>
              </a:rPr>
              <a:t>()</a:t>
            </a:r>
            <a:r>
              <a:rPr lang="en-US" sz="2600" dirty="0">
                <a:latin typeface="Times New Roman" pitchFamily="18" charset="0"/>
                <a:cs typeface="Times New Roman" pitchFamily="18" charset="0"/>
              </a:rPr>
              <a:t> method.</a:t>
            </a:r>
          </a:p>
          <a:p>
            <a:endParaRPr lang="en-US" dirty="0"/>
          </a:p>
        </p:txBody>
      </p:sp>
    </p:spTree>
    <p:extLst>
      <p:ext uri="{BB962C8B-B14F-4D97-AF65-F5344CB8AC3E}">
        <p14:creationId xmlns:p14="http://schemas.microsoft.com/office/powerpoint/2010/main" val="39776229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Reading Form Data using </a:t>
            </a:r>
            <a:r>
              <a:rPr lang="en-US" b="1" dirty="0" smtClean="0">
                <a:latin typeface="Times New Roman" pitchFamily="18" charset="0"/>
                <a:cs typeface="Times New Roman" pitchFamily="18" charset="0"/>
              </a:rPr>
              <a:t>Servlet</a:t>
            </a:r>
            <a:endParaRPr lang="en-US" b="1" dirty="0"/>
          </a:p>
        </p:txBody>
      </p:sp>
      <p:sp>
        <p:nvSpPr>
          <p:cNvPr id="3" name="Content Placeholder 2"/>
          <p:cNvSpPr>
            <a:spLocks noGrp="1"/>
          </p:cNvSpPr>
          <p:nvPr>
            <p:ph idx="1"/>
          </p:nvPr>
        </p:nvSpPr>
        <p:spPr/>
        <p:txBody>
          <a:bodyPr>
            <a:noAutofit/>
          </a:bodyPr>
          <a:lstStyle/>
          <a:p>
            <a:pPr marL="0" indent="0" algn="just">
              <a:buNone/>
            </a:pPr>
            <a:r>
              <a:rPr lang="en-US" sz="2400" dirty="0" smtClean="0">
                <a:latin typeface="Times New Roman" pitchFamily="18" charset="0"/>
                <a:cs typeface="Times New Roman" pitchFamily="18" charset="0"/>
              </a:rPr>
              <a:t>Servlets </a:t>
            </a:r>
            <a:r>
              <a:rPr lang="en-US" sz="2400" dirty="0">
                <a:latin typeface="Times New Roman" pitchFamily="18" charset="0"/>
                <a:cs typeface="Times New Roman" pitchFamily="18" charset="0"/>
              </a:rPr>
              <a:t>handles form data parsing automatically using the following methods depending on the situation</a:t>
            </a:r>
            <a:r>
              <a:rPr lang="en-US" sz="2400" dirty="0" smtClean="0">
                <a:latin typeface="Times New Roman" pitchFamily="18" charset="0"/>
                <a:cs typeface="Times New Roman" pitchFamily="18" charset="0"/>
              </a:rPr>
              <a:t>:</a:t>
            </a:r>
          </a:p>
          <a:p>
            <a:pPr marL="0" indent="0" algn="just">
              <a:buNone/>
            </a:pPr>
            <a:endParaRPr lang="en-US" sz="2400" dirty="0">
              <a:latin typeface="Times New Roman" pitchFamily="18" charset="0"/>
              <a:cs typeface="Times New Roman" pitchFamily="18" charset="0"/>
            </a:endParaRPr>
          </a:p>
          <a:p>
            <a:pPr algn="just"/>
            <a:r>
              <a:rPr lang="en-US" sz="2400" b="1" dirty="0" err="1">
                <a:latin typeface="Times New Roman" pitchFamily="18" charset="0"/>
                <a:cs typeface="Times New Roman" pitchFamily="18" charset="0"/>
              </a:rPr>
              <a:t>getParameter</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You call </a:t>
            </a:r>
            <a:r>
              <a:rPr lang="en-US" sz="2400" dirty="0" err="1">
                <a:latin typeface="Times New Roman" pitchFamily="18" charset="0"/>
                <a:cs typeface="Times New Roman" pitchFamily="18" charset="0"/>
              </a:rPr>
              <a:t>request.getParameter</a:t>
            </a:r>
            <a:r>
              <a:rPr lang="en-US" sz="2400" dirty="0">
                <a:latin typeface="Times New Roman" pitchFamily="18" charset="0"/>
                <a:cs typeface="Times New Roman" pitchFamily="18" charset="0"/>
              </a:rPr>
              <a:t>() method to get the value of a form parameter.</a:t>
            </a:r>
          </a:p>
          <a:p>
            <a:pPr algn="just"/>
            <a:r>
              <a:rPr lang="en-US" sz="2400" b="1" dirty="0" err="1">
                <a:latin typeface="Times New Roman" pitchFamily="18" charset="0"/>
                <a:cs typeface="Times New Roman" pitchFamily="18" charset="0"/>
              </a:rPr>
              <a:t>getParameterValues</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Call this method if the parameter appears more than once and returns multiple values, for example checkbox.</a:t>
            </a:r>
          </a:p>
          <a:p>
            <a:pPr algn="just"/>
            <a:r>
              <a:rPr lang="en-US" sz="2400" b="1" dirty="0" err="1">
                <a:latin typeface="Times New Roman" pitchFamily="18" charset="0"/>
                <a:cs typeface="Times New Roman" pitchFamily="18" charset="0"/>
              </a:rPr>
              <a:t>getParameterNames</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Call this method if you want a complete list of all parameters in the current request.</a:t>
            </a:r>
          </a:p>
          <a:p>
            <a:endParaRPr lang="en-US" sz="2400" dirty="0"/>
          </a:p>
        </p:txBody>
      </p:sp>
    </p:spTree>
    <p:extLst>
      <p:ext uri="{BB962C8B-B14F-4D97-AF65-F5344CB8AC3E}">
        <p14:creationId xmlns:p14="http://schemas.microsoft.com/office/powerpoint/2010/main" val="19441963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Difference between Get and Post</a:t>
            </a:r>
            <a:endParaRPr lang="en-US"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3318560"/>
              </p:ext>
            </p:extLst>
          </p:nvPr>
        </p:nvGraphicFramePr>
        <p:xfrm>
          <a:off x="304797" y="1689129"/>
          <a:ext cx="8534402" cy="4413683"/>
        </p:xfrm>
        <a:graphic>
          <a:graphicData uri="http://schemas.openxmlformats.org/drawingml/2006/table">
            <a:tbl>
              <a:tblPr/>
              <a:tblGrid>
                <a:gridCol w="4267201"/>
                <a:gridCol w="4267201"/>
              </a:tblGrid>
              <a:tr h="311230">
                <a:tc>
                  <a:txBody>
                    <a:bodyPr/>
                    <a:lstStyle/>
                    <a:p>
                      <a:pPr algn="ctr" fontAlgn="t"/>
                      <a:r>
                        <a:rPr lang="en-US" sz="1600" b="1" dirty="0">
                          <a:solidFill>
                            <a:srgbClr val="000000"/>
                          </a:solidFill>
                          <a:effectLst/>
                          <a:latin typeface="times new roman"/>
                        </a:rPr>
                        <a:t>GET</a:t>
                      </a:r>
                    </a:p>
                  </a:txBody>
                  <a:tcPr marL="41175" marR="41175" marT="41175" marB="41175">
                    <a:lnL w="9525" cap="flat" cmpd="sng" algn="ctr">
                      <a:solidFill>
                        <a:srgbClr val="706241"/>
                      </a:solidFill>
                      <a:prstDash val="solid"/>
                      <a:round/>
                      <a:headEnd type="none" w="med" len="med"/>
                      <a:tailEnd type="none" w="med" len="med"/>
                    </a:lnL>
                    <a:lnR w="9525" cap="flat" cmpd="sng" algn="ctr">
                      <a:solidFill>
                        <a:srgbClr val="706241"/>
                      </a:solidFill>
                      <a:prstDash val="solid"/>
                      <a:round/>
                      <a:headEnd type="none" w="med" len="med"/>
                      <a:tailEnd type="none" w="med" len="med"/>
                    </a:lnR>
                    <a:lnT w="9525" cap="flat" cmpd="sng" algn="ctr">
                      <a:solidFill>
                        <a:srgbClr val="706241"/>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ctr" fontAlgn="t"/>
                      <a:r>
                        <a:rPr lang="en-US" sz="1600" b="1" dirty="0">
                          <a:solidFill>
                            <a:srgbClr val="000000"/>
                          </a:solidFill>
                          <a:effectLst/>
                          <a:latin typeface="times new roman"/>
                        </a:rPr>
                        <a:t>POST</a:t>
                      </a:r>
                    </a:p>
                  </a:txBody>
                  <a:tcPr marL="41175" marR="41175" marT="41175" marB="41175">
                    <a:lnL w="9525" cap="flat" cmpd="sng" algn="ctr">
                      <a:solidFill>
                        <a:srgbClr val="706241"/>
                      </a:solidFill>
                      <a:prstDash val="solid"/>
                      <a:round/>
                      <a:headEnd type="none" w="med" len="med"/>
                      <a:tailEnd type="none" w="med" len="med"/>
                    </a:lnL>
                    <a:lnR w="9525" cap="flat" cmpd="sng" algn="ctr">
                      <a:solidFill>
                        <a:srgbClr val="706241"/>
                      </a:solidFill>
                      <a:prstDash val="solid"/>
                      <a:round/>
                      <a:headEnd type="none" w="med" len="med"/>
                      <a:tailEnd type="none" w="med" len="med"/>
                    </a:lnR>
                    <a:lnT w="9525" cap="flat" cmpd="sng" algn="ctr">
                      <a:solidFill>
                        <a:srgbClr val="706241"/>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983736">
                <a:tc>
                  <a:txBody>
                    <a:bodyPr/>
                    <a:lstStyle/>
                    <a:p>
                      <a:pPr algn="just" fontAlgn="t"/>
                      <a:r>
                        <a:rPr lang="en-US" sz="1600" b="0" i="0" dirty="0">
                          <a:solidFill>
                            <a:srgbClr val="000000"/>
                          </a:solidFill>
                          <a:effectLst/>
                          <a:latin typeface="verdana"/>
                        </a:rPr>
                        <a:t>1) In case of Get request, only </a:t>
                      </a:r>
                      <a:r>
                        <a:rPr lang="en-US" sz="1600" b="1" i="0" dirty="0">
                          <a:solidFill>
                            <a:srgbClr val="000000"/>
                          </a:solidFill>
                          <a:effectLst/>
                          <a:latin typeface="verdana"/>
                        </a:rPr>
                        <a:t>limited amount of data </a:t>
                      </a:r>
                      <a:r>
                        <a:rPr lang="en-US" sz="1600" b="0" i="0" dirty="0">
                          <a:solidFill>
                            <a:srgbClr val="000000"/>
                          </a:solidFill>
                          <a:effectLst/>
                          <a:latin typeface="verdana"/>
                        </a:rPr>
                        <a:t>can be sent because data is sent in header.</a:t>
                      </a:r>
                    </a:p>
                  </a:txBody>
                  <a:tcPr marL="41175" marR="41175" marT="41175" marB="4117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600" b="0" i="0">
                          <a:solidFill>
                            <a:srgbClr val="000000"/>
                          </a:solidFill>
                          <a:effectLst/>
                          <a:latin typeface="verdana"/>
                        </a:rPr>
                        <a:t>In case of post request, </a:t>
                      </a:r>
                      <a:r>
                        <a:rPr lang="en-US" sz="1600" b="1" i="0">
                          <a:solidFill>
                            <a:srgbClr val="000000"/>
                          </a:solidFill>
                          <a:effectLst/>
                          <a:latin typeface="verdana"/>
                        </a:rPr>
                        <a:t>large amount of data </a:t>
                      </a:r>
                      <a:r>
                        <a:rPr lang="en-US" sz="1600" b="0" i="0">
                          <a:solidFill>
                            <a:srgbClr val="000000"/>
                          </a:solidFill>
                          <a:effectLst/>
                          <a:latin typeface="verdana"/>
                        </a:rPr>
                        <a:t>can be sent because data is sent in body.</a:t>
                      </a:r>
                    </a:p>
                  </a:txBody>
                  <a:tcPr marL="41175" marR="41175" marT="41175" marB="4117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757446">
                <a:tc>
                  <a:txBody>
                    <a:bodyPr/>
                    <a:lstStyle/>
                    <a:p>
                      <a:pPr algn="just" fontAlgn="t"/>
                      <a:r>
                        <a:rPr lang="en-US" sz="1600" b="0" i="0">
                          <a:solidFill>
                            <a:srgbClr val="000000"/>
                          </a:solidFill>
                          <a:effectLst/>
                          <a:latin typeface="verdana"/>
                        </a:rPr>
                        <a:t>2) Get request is </a:t>
                      </a:r>
                      <a:r>
                        <a:rPr lang="en-US" sz="1600" b="1" i="0">
                          <a:solidFill>
                            <a:srgbClr val="000000"/>
                          </a:solidFill>
                          <a:effectLst/>
                          <a:latin typeface="verdana"/>
                        </a:rPr>
                        <a:t>not secured </a:t>
                      </a:r>
                      <a:r>
                        <a:rPr lang="en-US" sz="1600" b="0" i="0">
                          <a:solidFill>
                            <a:srgbClr val="000000"/>
                          </a:solidFill>
                          <a:effectLst/>
                          <a:latin typeface="verdana"/>
                        </a:rPr>
                        <a:t>because data is exposed in URL bar.</a:t>
                      </a:r>
                    </a:p>
                  </a:txBody>
                  <a:tcPr marL="41175" marR="41175" marT="41175" marB="4117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600" b="0" i="0">
                          <a:solidFill>
                            <a:srgbClr val="000000"/>
                          </a:solidFill>
                          <a:effectLst/>
                          <a:latin typeface="verdana"/>
                        </a:rPr>
                        <a:t>Post request is </a:t>
                      </a:r>
                      <a:r>
                        <a:rPr lang="en-US" sz="1600" b="1" i="0">
                          <a:solidFill>
                            <a:srgbClr val="000000"/>
                          </a:solidFill>
                          <a:effectLst/>
                          <a:latin typeface="verdana"/>
                        </a:rPr>
                        <a:t>secured </a:t>
                      </a:r>
                      <a:r>
                        <a:rPr lang="en-US" sz="1600" b="0" i="0">
                          <a:solidFill>
                            <a:srgbClr val="000000"/>
                          </a:solidFill>
                          <a:effectLst/>
                          <a:latin typeface="verdana"/>
                        </a:rPr>
                        <a:t>because data is not exposed in URL bar.</a:t>
                      </a:r>
                    </a:p>
                  </a:txBody>
                  <a:tcPr marL="41175" marR="41175" marT="41175" marB="4117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531155">
                <a:tc>
                  <a:txBody>
                    <a:bodyPr/>
                    <a:lstStyle/>
                    <a:p>
                      <a:pPr algn="just" fontAlgn="t"/>
                      <a:r>
                        <a:rPr lang="en-US" sz="1600" b="0" i="0">
                          <a:solidFill>
                            <a:srgbClr val="000000"/>
                          </a:solidFill>
                          <a:effectLst/>
                          <a:latin typeface="verdana"/>
                        </a:rPr>
                        <a:t>3) Get request </a:t>
                      </a:r>
                      <a:r>
                        <a:rPr lang="en-US" sz="1600" b="1" i="0">
                          <a:solidFill>
                            <a:srgbClr val="000000"/>
                          </a:solidFill>
                          <a:effectLst/>
                          <a:latin typeface="verdana"/>
                        </a:rPr>
                        <a:t>can be bookmarked.</a:t>
                      </a:r>
                      <a:endParaRPr lang="en-US" sz="1600" b="0" i="0">
                        <a:solidFill>
                          <a:srgbClr val="000000"/>
                        </a:solidFill>
                        <a:effectLst/>
                        <a:latin typeface="verdana"/>
                      </a:endParaRPr>
                    </a:p>
                  </a:txBody>
                  <a:tcPr marL="41175" marR="41175" marT="41175" marB="4117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600" b="0" i="0">
                          <a:solidFill>
                            <a:srgbClr val="000000"/>
                          </a:solidFill>
                          <a:effectLst/>
                          <a:latin typeface="verdana"/>
                        </a:rPr>
                        <a:t>Post request </a:t>
                      </a:r>
                      <a:r>
                        <a:rPr lang="en-US" sz="1600" b="1" i="0">
                          <a:solidFill>
                            <a:srgbClr val="000000"/>
                          </a:solidFill>
                          <a:effectLst/>
                          <a:latin typeface="verdana"/>
                        </a:rPr>
                        <a:t>cannot be bookmarked.</a:t>
                      </a:r>
                      <a:endParaRPr lang="en-US" sz="1600" b="0" i="0">
                        <a:solidFill>
                          <a:srgbClr val="000000"/>
                        </a:solidFill>
                        <a:effectLst/>
                        <a:latin typeface="verdana"/>
                      </a:endParaRPr>
                    </a:p>
                  </a:txBody>
                  <a:tcPr marL="41175" marR="41175" marT="41175" marB="4117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1009199">
                <a:tc>
                  <a:txBody>
                    <a:bodyPr/>
                    <a:lstStyle/>
                    <a:p>
                      <a:pPr algn="just" fontAlgn="t"/>
                      <a:r>
                        <a:rPr lang="en-US" sz="1600" b="0" i="0">
                          <a:solidFill>
                            <a:srgbClr val="000000"/>
                          </a:solidFill>
                          <a:effectLst/>
                          <a:latin typeface="verdana"/>
                        </a:rPr>
                        <a:t>4) Get request is </a:t>
                      </a:r>
                      <a:r>
                        <a:rPr lang="en-US" sz="1600" b="1" i="0">
                          <a:solidFill>
                            <a:srgbClr val="000000"/>
                          </a:solidFill>
                          <a:effectLst/>
                          <a:latin typeface="verdana"/>
                        </a:rPr>
                        <a:t>idempotent </a:t>
                      </a:r>
                      <a:r>
                        <a:rPr lang="en-US" sz="1600" b="0" i="0">
                          <a:solidFill>
                            <a:srgbClr val="000000"/>
                          </a:solidFill>
                          <a:effectLst/>
                          <a:latin typeface="verdana"/>
                        </a:rPr>
                        <a:t>. It means second request will be ignored until response of first request is delivered</a:t>
                      </a:r>
                    </a:p>
                  </a:txBody>
                  <a:tcPr marL="41175" marR="41175" marT="41175" marB="4117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600" b="0" i="0">
                          <a:solidFill>
                            <a:srgbClr val="000000"/>
                          </a:solidFill>
                          <a:effectLst/>
                          <a:latin typeface="verdana"/>
                        </a:rPr>
                        <a:t>Post request is </a:t>
                      </a:r>
                      <a:r>
                        <a:rPr lang="en-US" sz="1600" b="1" i="0">
                          <a:solidFill>
                            <a:srgbClr val="000000"/>
                          </a:solidFill>
                          <a:effectLst/>
                          <a:latin typeface="verdana"/>
                        </a:rPr>
                        <a:t>non-idempotent.</a:t>
                      </a:r>
                      <a:endParaRPr lang="en-US" sz="1600" b="0" i="0">
                        <a:solidFill>
                          <a:srgbClr val="000000"/>
                        </a:solidFill>
                        <a:effectLst/>
                        <a:latin typeface="verdana"/>
                      </a:endParaRPr>
                    </a:p>
                  </a:txBody>
                  <a:tcPr marL="41175" marR="41175" marT="41175" marB="4117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757446">
                <a:tc>
                  <a:txBody>
                    <a:bodyPr/>
                    <a:lstStyle/>
                    <a:p>
                      <a:pPr algn="just" fontAlgn="t"/>
                      <a:r>
                        <a:rPr lang="en-US" sz="1600" b="0" i="0">
                          <a:solidFill>
                            <a:srgbClr val="000000"/>
                          </a:solidFill>
                          <a:effectLst/>
                          <a:latin typeface="verdana"/>
                        </a:rPr>
                        <a:t>5) Get request is </a:t>
                      </a:r>
                      <a:r>
                        <a:rPr lang="en-US" sz="1600" b="1" i="0">
                          <a:solidFill>
                            <a:srgbClr val="000000"/>
                          </a:solidFill>
                          <a:effectLst/>
                          <a:latin typeface="verdana"/>
                        </a:rPr>
                        <a:t>more efficient </a:t>
                      </a:r>
                      <a:r>
                        <a:rPr lang="en-US" sz="1600" b="0" i="0">
                          <a:solidFill>
                            <a:srgbClr val="000000"/>
                          </a:solidFill>
                          <a:effectLst/>
                          <a:latin typeface="verdana"/>
                        </a:rPr>
                        <a:t>and used more than Post.</a:t>
                      </a:r>
                    </a:p>
                  </a:txBody>
                  <a:tcPr marL="41175" marR="41175" marT="41175" marB="4117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600" b="0" i="0" dirty="0">
                          <a:solidFill>
                            <a:srgbClr val="000000"/>
                          </a:solidFill>
                          <a:effectLst/>
                          <a:latin typeface="verdana"/>
                        </a:rPr>
                        <a:t>Post request is </a:t>
                      </a:r>
                      <a:r>
                        <a:rPr lang="en-US" sz="1600" b="1" i="0" dirty="0">
                          <a:solidFill>
                            <a:srgbClr val="000000"/>
                          </a:solidFill>
                          <a:effectLst/>
                          <a:latin typeface="verdana"/>
                        </a:rPr>
                        <a:t>less efficient </a:t>
                      </a:r>
                      <a:r>
                        <a:rPr lang="en-US" sz="1600" b="0" i="0" dirty="0">
                          <a:solidFill>
                            <a:srgbClr val="000000"/>
                          </a:solidFill>
                          <a:effectLst/>
                          <a:latin typeface="verdana"/>
                        </a:rPr>
                        <a:t>and used less than get.</a:t>
                      </a:r>
                    </a:p>
                  </a:txBody>
                  <a:tcPr marL="41175" marR="41175" marT="41175" marB="4117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060345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Package </a:t>
            </a:r>
            <a:r>
              <a:rPr lang="en-US" b="1" dirty="0" err="1" smtClean="0">
                <a:latin typeface="Times New Roman" pitchFamily="18" charset="0"/>
                <a:cs typeface="Times New Roman" pitchFamily="18" charset="0"/>
              </a:rPr>
              <a:t>javax.servlet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229600" cy="4297363"/>
          </a:xfrm>
        </p:spPr>
        <p:txBody>
          <a:bodyPr>
            <a:normAutofit/>
          </a:bodyPr>
          <a:lstStyle/>
          <a:p>
            <a:pPr marL="0" indent="0" algn="just">
              <a:buNone/>
            </a:pPr>
            <a:r>
              <a:rPr lang="en-US" sz="2800" dirty="0">
                <a:latin typeface="Times New Roman" pitchFamily="18" charset="0"/>
                <a:cs typeface="Times New Roman" pitchFamily="18" charset="0"/>
              </a:rPr>
              <a:t>The </a:t>
            </a:r>
            <a:r>
              <a:rPr lang="en-US" sz="2800" dirty="0" err="1">
                <a:latin typeface="Times New Roman" pitchFamily="18" charset="0"/>
                <a:cs typeface="Times New Roman" pitchFamily="18" charset="0"/>
              </a:rPr>
              <a:t>javax.servlet</a:t>
            </a:r>
            <a:r>
              <a:rPr lang="en-US" sz="2800" dirty="0">
                <a:latin typeface="Times New Roman" pitchFamily="18" charset="0"/>
                <a:cs typeface="Times New Roman" pitchFamily="18" charset="0"/>
              </a:rPr>
              <a:t> package contains a number of classes and interfaces that describe and define the contracts between a servlet class and the runtime environment provided for an instance of such a class by a conforming servlet container</a:t>
            </a:r>
            <a:r>
              <a:rPr lang="en-US" sz="2800" dirty="0" smtClean="0">
                <a:latin typeface="Times New Roman" pitchFamily="18" charset="0"/>
                <a:cs typeface="Times New Roman" pitchFamily="18" charset="0"/>
              </a:rPr>
              <a:t>.</a:t>
            </a:r>
          </a:p>
          <a:p>
            <a:pPr marL="0" indent="0" algn="just">
              <a:buNone/>
            </a:pPr>
            <a:r>
              <a:rPr lang="en-US" sz="2800" dirty="0" smtClean="0">
                <a:latin typeface="Times New Roman" pitchFamily="18" charset="0"/>
                <a:cs typeface="Times New Roman" pitchFamily="18" charset="0"/>
              </a:rPr>
              <a:t>Interfaces include: Filter, </a:t>
            </a:r>
            <a:r>
              <a:rPr lang="en-US" sz="2800" dirty="0" err="1" smtClean="0">
                <a:latin typeface="Times New Roman" pitchFamily="18" charset="0"/>
                <a:cs typeface="Times New Roman" pitchFamily="18" charset="0"/>
              </a:rPr>
              <a:t>FilterChain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FilterConfig</a:t>
            </a:r>
            <a:r>
              <a:rPr lang="en-US" sz="2800" dirty="0" smtClean="0">
                <a:latin typeface="Times New Roman" pitchFamily="18" charset="0"/>
                <a:cs typeface="Times New Roman" pitchFamily="18" charset="0"/>
              </a:rPr>
              <a:t>, etc.</a:t>
            </a:r>
          </a:p>
          <a:p>
            <a:pPr marL="0" indent="0" algn="just">
              <a:buNone/>
            </a:pPr>
            <a:endParaRPr lang="en-US"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Class include: </a:t>
            </a:r>
            <a:r>
              <a:rPr lang="en-US" sz="2800" dirty="0" err="1" smtClean="0">
                <a:latin typeface="Times New Roman" pitchFamily="18" charset="0"/>
                <a:cs typeface="Times New Roman" pitchFamily="18" charset="0"/>
              </a:rPr>
              <a:t>GenericServlet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ServletInputStream</a:t>
            </a:r>
            <a:r>
              <a:rPr lang="en-US" sz="2800" smtClean="0">
                <a:latin typeface="Times New Roman" pitchFamily="18" charset="0"/>
                <a:cs typeface="Times New Roman" pitchFamily="18" charset="0"/>
              </a:rPr>
              <a:t>, etc.</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836382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8077200" cy="1143000"/>
          </a:xfrm>
        </p:spPr>
        <p:txBody>
          <a:bodyPr>
            <a:noAutofit/>
          </a:bodyPr>
          <a:lstStyle/>
          <a:p>
            <a:r>
              <a:rPr lang="en-US" sz="3200" b="1" dirty="0" smtClean="0">
                <a:latin typeface="Times New Roman" pitchFamily="18" charset="0"/>
                <a:cs typeface="Times New Roman" pitchFamily="18" charset="0"/>
              </a:rPr>
              <a:t>Native-API driver (partially java driver)</a:t>
            </a:r>
            <a:endParaRPr lang="en-US" sz="3200" b="1" dirty="0"/>
          </a:p>
        </p:txBody>
      </p:sp>
      <p:sp>
        <p:nvSpPr>
          <p:cNvPr id="3" name="Subtitle 2"/>
          <p:cNvSpPr>
            <a:spLocks noGrp="1"/>
          </p:cNvSpPr>
          <p:nvPr>
            <p:ph type="subTitle" idx="1"/>
          </p:nvPr>
        </p:nvSpPr>
        <p:spPr>
          <a:xfrm>
            <a:off x="457200" y="2590800"/>
            <a:ext cx="8305800" cy="2743200"/>
          </a:xfrm>
        </p:spPr>
        <p:txBody>
          <a:bodyPr>
            <a:normAutofit/>
          </a:bodyPr>
          <a:lstStyle/>
          <a:p>
            <a:pPr algn="just"/>
            <a:r>
              <a:rPr lang="en-US" sz="2800" dirty="0">
                <a:solidFill>
                  <a:schemeClr val="tx1"/>
                </a:solidFill>
              </a:rPr>
              <a:t>The Native API driver uses the client-side libraries of the database. The driver converts JDBC method calls into native calls of the database API. It is not written entirely in java.</a:t>
            </a:r>
          </a:p>
        </p:txBody>
      </p:sp>
    </p:spTree>
    <p:extLst>
      <p:ext uri="{BB962C8B-B14F-4D97-AF65-F5344CB8AC3E}">
        <p14:creationId xmlns:p14="http://schemas.microsoft.com/office/powerpoint/2010/main" val="4253049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2791</Words>
  <Application>Microsoft Office PowerPoint</Application>
  <PresentationFormat>On-screen Show (4:3)</PresentationFormat>
  <Paragraphs>506</Paragraphs>
  <Slides>85</Slides>
  <Notes>0</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Office Theme</vt:lpstr>
      <vt:lpstr>Java DataBase Connectivity</vt:lpstr>
      <vt:lpstr>JDBC</vt:lpstr>
      <vt:lpstr>JDBC</vt:lpstr>
      <vt:lpstr>Why to use JDBC?</vt:lpstr>
      <vt:lpstr>JDBC DRIVERS</vt:lpstr>
      <vt:lpstr>JDBC-ODBC bridge driver</vt:lpstr>
      <vt:lpstr>JDBC-ODBC bridge driver</vt:lpstr>
      <vt:lpstr>JDBC-ODBC bridge driver</vt:lpstr>
      <vt:lpstr>Native-API driver (partially java driver)</vt:lpstr>
      <vt:lpstr>Native-API driver (partially java driver)</vt:lpstr>
      <vt:lpstr>Native-API driver (partially java driver)</vt:lpstr>
      <vt:lpstr>Network Protocol driver (fully java driver)</vt:lpstr>
      <vt:lpstr>Network Protocol driver (fully java driver)</vt:lpstr>
      <vt:lpstr>Network Protocol driver (fully java driver)</vt:lpstr>
      <vt:lpstr>Thin driver (fully java driver)</vt:lpstr>
      <vt:lpstr>Thin driver (fully java driver)</vt:lpstr>
      <vt:lpstr>Thin driver (fully java driver)</vt:lpstr>
      <vt:lpstr>Steps to connect to the database in java</vt:lpstr>
      <vt:lpstr>Register the driver class</vt:lpstr>
      <vt:lpstr>Creating connection</vt:lpstr>
      <vt:lpstr>Creating connection</vt:lpstr>
      <vt:lpstr>Creating statement</vt:lpstr>
      <vt:lpstr>Execute the query</vt:lpstr>
      <vt:lpstr>Close the connection object</vt:lpstr>
      <vt:lpstr>Example to Connect Java Application with Oracle database</vt:lpstr>
      <vt:lpstr>PowerPoint Presentation</vt:lpstr>
      <vt:lpstr>Connection interface</vt:lpstr>
      <vt:lpstr>Commonly used methods</vt:lpstr>
      <vt:lpstr>Statement interface</vt:lpstr>
      <vt:lpstr>Commonly used methods of Statement interface</vt:lpstr>
      <vt:lpstr>Example of Statement interface</vt:lpstr>
      <vt:lpstr>ResultSet interface</vt:lpstr>
      <vt:lpstr>ResultSetMetaData Interface</vt:lpstr>
      <vt:lpstr>Commonly used methods of ResultSetMetaData interface</vt:lpstr>
      <vt:lpstr>How to get the object of ResultSetMetaData</vt:lpstr>
      <vt:lpstr>Java Bean</vt:lpstr>
      <vt:lpstr>Java Bean</vt:lpstr>
      <vt:lpstr>Java Bean</vt:lpstr>
      <vt:lpstr>Why use Java Bean?</vt:lpstr>
      <vt:lpstr>Example</vt:lpstr>
      <vt:lpstr>Accessing Java Bean Class</vt:lpstr>
      <vt:lpstr>Advantages</vt:lpstr>
      <vt:lpstr>Disadvantages</vt:lpstr>
      <vt:lpstr>JAR Files</vt:lpstr>
      <vt:lpstr>JAR Files</vt:lpstr>
      <vt:lpstr>Creating JAR Files</vt:lpstr>
      <vt:lpstr>Creating JAR Files</vt:lpstr>
      <vt:lpstr>Creating JAR Files</vt:lpstr>
      <vt:lpstr>SERVLET</vt:lpstr>
      <vt:lpstr>SERVLET</vt:lpstr>
      <vt:lpstr>PowerPoint Presentation</vt:lpstr>
      <vt:lpstr> CGI(Common Gateway Interface) </vt:lpstr>
      <vt:lpstr>PowerPoint Presentation</vt:lpstr>
      <vt:lpstr>Disadvantages of CGI</vt:lpstr>
      <vt:lpstr>Advantage of Servlet</vt:lpstr>
      <vt:lpstr>PowerPoint Presentation</vt:lpstr>
      <vt:lpstr>Advantage of Servlet</vt:lpstr>
      <vt:lpstr>Servlet Life Cycle</vt:lpstr>
      <vt:lpstr>Servlet class is loaded</vt:lpstr>
      <vt:lpstr>Servlet instance is created</vt:lpstr>
      <vt:lpstr>init method is invoked</vt:lpstr>
      <vt:lpstr>service method is invoked</vt:lpstr>
      <vt:lpstr>service method is invoked</vt:lpstr>
      <vt:lpstr>destroy method is invoked</vt:lpstr>
      <vt:lpstr>Session Tracking in Servlets</vt:lpstr>
      <vt:lpstr>PowerPoint Presentation</vt:lpstr>
      <vt:lpstr>Why use Session Tracking?</vt:lpstr>
      <vt:lpstr>Cookies in Servlet</vt:lpstr>
      <vt:lpstr>Cookies in Servlet</vt:lpstr>
      <vt:lpstr>Types of Cookie</vt:lpstr>
      <vt:lpstr>Cookies in Servlet</vt:lpstr>
      <vt:lpstr>Hidden Form Field</vt:lpstr>
      <vt:lpstr>Hidden Form Field</vt:lpstr>
      <vt:lpstr>URL Rewriting</vt:lpstr>
      <vt:lpstr>URL Rewriting</vt:lpstr>
      <vt:lpstr>HttpSession interface</vt:lpstr>
      <vt:lpstr>PowerPoint Presentation</vt:lpstr>
      <vt:lpstr>Creating Compiling And Running Servlet</vt:lpstr>
      <vt:lpstr>Creating Compiling And Running Servlet</vt:lpstr>
      <vt:lpstr>Reading servlet and initialization parameter</vt:lpstr>
      <vt:lpstr>GET method</vt:lpstr>
      <vt:lpstr>POST method</vt:lpstr>
      <vt:lpstr>Reading Form Data using Servlet</vt:lpstr>
      <vt:lpstr>Difference between Get and Post</vt:lpstr>
      <vt:lpstr>Package javax.servlet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34</cp:revision>
  <dcterms:created xsi:type="dcterms:W3CDTF">2017-04-22T05:58:38Z</dcterms:created>
  <dcterms:modified xsi:type="dcterms:W3CDTF">2017-05-21T09:07:13Z</dcterms:modified>
</cp:coreProperties>
</file>