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6" r:id="rId4"/>
    <p:sldId id="283" r:id="rId5"/>
    <p:sldId id="285" r:id="rId6"/>
    <p:sldId id="271" r:id="rId7"/>
    <p:sldId id="287" r:id="rId8"/>
    <p:sldId id="258" r:id="rId9"/>
    <p:sldId id="289" r:id="rId10"/>
    <p:sldId id="278" r:id="rId11"/>
    <p:sldId id="270" r:id="rId12"/>
    <p:sldId id="272" r:id="rId13"/>
    <p:sldId id="279" r:id="rId14"/>
    <p:sldId id="291" r:id="rId15"/>
    <p:sldId id="290" r:id="rId16"/>
    <p:sldId id="276" r:id="rId17"/>
    <p:sldId id="275" r:id="rId18"/>
    <p:sldId id="277" r:id="rId19"/>
    <p:sldId id="284" r:id="rId20"/>
    <p:sldId id="280" r:id="rId21"/>
    <p:sldId id="281" r:id="rId22"/>
    <p:sldId id="265" r:id="rId23"/>
    <p:sldId id="266" r:id="rId24"/>
    <p:sldId id="273" r:id="rId25"/>
    <p:sldId id="274" r:id="rId26"/>
    <p:sldId id="259" r:id="rId27"/>
    <p:sldId id="282" r:id="rId28"/>
    <p:sldId id="263" r:id="rId29"/>
    <p:sldId id="260" r:id="rId30"/>
    <p:sldId id="269" r:id="rId31"/>
    <p:sldId id="261" r:id="rId32"/>
    <p:sldId id="267" r:id="rId33"/>
    <p:sldId id="288" r:id="rId34"/>
    <p:sldId id="26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81" autoAdjust="0"/>
    <p:restoredTop sz="62860" autoAdjust="0"/>
  </p:normalViewPr>
  <p:slideViewPr>
    <p:cSldViewPr>
      <p:cViewPr>
        <p:scale>
          <a:sx n="51" d="100"/>
          <a:sy n="51" d="100"/>
        </p:scale>
        <p:origin x="-522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73208-EC25-4DDD-B957-221EDD2F819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BEF4-1BE4-4B48-AF24-6E8DE6999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14minut</a:t>
            </a:r>
            <a:r>
              <a:rPr lang="sk-SK" baseline="0" dirty="0" smtClean="0"/>
              <a:t> priprav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Komisia</a:t>
            </a:r>
            <a:r>
              <a:rPr lang="en-US" dirty="0" smtClean="0"/>
              <a:t> </a:t>
            </a:r>
            <a:r>
              <a:rPr lang="en-US" dirty="0" smtClean="0"/>
              <a:t>č. 6s-SI</a:t>
            </a:r>
          </a:p>
          <a:p>
            <a:r>
              <a:rPr lang="en-US" dirty="0" smtClean="0"/>
              <a:t>14. </a:t>
            </a:r>
            <a:r>
              <a:rPr lang="en-US" dirty="0" err="1" smtClean="0"/>
              <a:t>jún</a:t>
            </a:r>
            <a:r>
              <a:rPr lang="en-US" dirty="0" smtClean="0"/>
              <a:t> 2017, </a:t>
            </a:r>
            <a:r>
              <a:rPr lang="en-US" dirty="0" err="1" smtClean="0"/>
              <a:t>čas</a:t>
            </a:r>
            <a:r>
              <a:rPr lang="en-US" dirty="0" smtClean="0"/>
              <a:t>: 8.00 </a:t>
            </a:r>
            <a:r>
              <a:rPr lang="en-US" dirty="0" err="1" smtClean="0"/>
              <a:t>hod</a:t>
            </a:r>
            <a:r>
              <a:rPr lang="en-US" dirty="0" smtClean="0"/>
              <a:t>., </a:t>
            </a:r>
            <a:r>
              <a:rPr lang="en-US" dirty="0" err="1" smtClean="0"/>
              <a:t>miestnosť</a:t>
            </a:r>
            <a:r>
              <a:rPr lang="en-US" dirty="0" smtClean="0"/>
              <a:t>: 4.08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Predseda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Ladislav</a:t>
            </a:r>
            <a:r>
              <a:rPr lang="en-US" dirty="0" smtClean="0"/>
              <a:t> </a:t>
            </a:r>
            <a:r>
              <a:rPr lang="en-US" dirty="0" err="1" smtClean="0"/>
              <a:t>Hudec</a:t>
            </a:r>
            <a:r>
              <a:rPr lang="en-US" dirty="0" smtClean="0"/>
              <a:t>, </a:t>
            </a:r>
            <a:r>
              <a:rPr lang="en-US" dirty="0" err="1" smtClean="0"/>
              <a:t>CSc</a:t>
            </a:r>
            <a:r>
              <a:rPr lang="en-US" dirty="0" smtClean="0"/>
              <a:t>. (FIIT STU Bratislava)</a:t>
            </a:r>
          </a:p>
          <a:p>
            <a:r>
              <a:rPr lang="en-US" dirty="0" err="1" smtClean="0"/>
              <a:t>členovia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RNDr</a:t>
            </a:r>
            <a:r>
              <a:rPr lang="en-US" dirty="0" smtClean="0"/>
              <a:t>. Daniel </a:t>
            </a:r>
            <a:r>
              <a:rPr lang="en-US" dirty="0" err="1" smtClean="0"/>
              <a:t>Olejár</a:t>
            </a:r>
            <a:r>
              <a:rPr lang="en-US" dirty="0" smtClean="0"/>
              <a:t> PhD. (FMFI KI Bratislava)</a:t>
            </a:r>
          </a:p>
          <a:p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Michal </a:t>
            </a:r>
            <a:r>
              <a:rPr lang="en-US" dirty="0" err="1" smtClean="0"/>
              <a:t>Čerňanský</a:t>
            </a:r>
            <a:r>
              <a:rPr lang="en-US" dirty="0" smtClean="0"/>
              <a:t>, PhD. (FPV KI </a:t>
            </a:r>
            <a:r>
              <a:rPr lang="en-US" dirty="0" err="1" smtClean="0"/>
              <a:t>UCMTrnava</a:t>
            </a:r>
            <a:r>
              <a:rPr lang="en-US" dirty="0" smtClean="0"/>
              <a:t>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Dominik</a:t>
            </a:r>
            <a:r>
              <a:rPr lang="en-US" dirty="0" smtClean="0"/>
              <a:t> </a:t>
            </a:r>
            <a:r>
              <a:rPr lang="en-US" dirty="0" err="1" smtClean="0"/>
              <a:t>Macko</a:t>
            </a:r>
            <a:r>
              <a:rPr lang="en-US" dirty="0" smtClean="0"/>
              <a:t>, PhD. (FIIT STU Bratislava)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Ján</a:t>
            </a:r>
            <a:r>
              <a:rPr lang="en-US" dirty="0" smtClean="0"/>
              <a:t> </a:t>
            </a:r>
            <a:r>
              <a:rPr lang="en-US" dirty="0" err="1" smtClean="0"/>
              <a:t>Laštinec</a:t>
            </a:r>
            <a:r>
              <a:rPr lang="en-US" dirty="0" smtClean="0"/>
              <a:t>, PhD. (FIIT STU Bratislava)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tajomník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Rudolf </a:t>
            </a:r>
            <a:r>
              <a:rPr lang="en-US" dirty="0" err="1" smtClean="0"/>
              <a:t>Grežo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Veľkosť</a:t>
            </a:r>
            <a:r>
              <a:rPr lang="sk-SK" baseline="0" dirty="0" smtClean="0"/>
              <a:t> siete, rozšíriteľnosti</a:t>
            </a:r>
            <a:endParaRPr lang="sk-SK" dirty="0" smtClean="0"/>
          </a:p>
          <a:p>
            <a:r>
              <a:rPr lang="sk-SK" dirty="0" smtClean="0"/>
              <a:t>Rychlost, cena,</a:t>
            </a:r>
          </a:p>
          <a:p>
            <a:r>
              <a:rPr lang="sk-SK" dirty="0" smtClean="0"/>
              <a:t>Frekvencia</a:t>
            </a:r>
            <a:r>
              <a:rPr lang="sk-SK" baseline="0" dirty="0" smtClean="0"/>
              <a:t> nosnej vlny</a:t>
            </a:r>
          </a:p>
          <a:p>
            <a:r>
              <a:rPr lang="sk-SK" baseline="0" dirty="0" smtClean="0"/>
              <a:t>Prenosove ryhlosti</a:t>
            </a:r>
          </a:p>
          <a:p>
            <a:r>
              <a:rPr lang="sk-SK" baseline="0" dirty="0" smtClean="0"/>
              <a:t>kódovania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Slabiny</a:t>
            </a:r>
          </a:p>
          <a:p>
            <a:r>
              <a:rPr lang="sk-SK" dirty="0" smtClean="0"/>
              <a:t>Vypoctovy vykon zariadeni rastie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</a:t>
            </a:r>
            <a:r>
              <a:rPr lang="sk-SK" baseline="0" smtClean="0"/>
              <a:t>ľskost 100  4Hz</a:t>
            </a:r>
            <a:endParaRPr lang="en-US" dirty="0" smtClean="0"/>
          </a:p>
          <a:p>
            <a:endParaRPr lang="en-US" dirty="0" smtClean="0"/>
          </a:p>
          <a:p>
            <a:r>
              <a:rPr lang="sk-SK" dirty="0" smtClean="0"/>
              <a:t>Po </a:t>
            </a:r>
            <a:r>
              <a:rPr lang="sk-SK" dirty="0" smtClean="0"/>
              <a:t>nadviazani</a:t>
            </a:r>
            <a:r>
              <a:rPr lang="sk-SK" baseline="0" dirty="0" smtClean="0"/>
              <a:t> </a:t>
            </a:r>
            <a:r>
              <a:rPr lang="sk-SK" baseline="0" dirty="0" smtClean="0"/>
              <a:t>doveri</a:t>
            </a:r>
          </a:p>
          <a:p>
            <a:endParaRPr lang="sk-SK" baseline="0" dirty="0" smtClean="0"/>
          </a:p>
          <a:p>
            <a:r>
              <a:rPr lang="sk-SK" baseline="0" dirty="0" smtClean="0"/>
              <a:t>Potvrdzovanie</a:t>
            </a:r>
          </a:p>
          <a:p>
            <a:r>
              <a:rPr lang="sk-SK" baseline="0" dirty="0" smtClean="0"/>
              <a:t>Náhodné čisla</a:t>
            </a:r>
          </a:p>
          <a:p>
            <a:r>
              <a:rPr lang="sk-SK" baseline="0" dirty="0" smtClean="0"/>
              <a:t>čas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Inicializ</a:t>
            </a:r>
            <a:r>
              <a:rPr lang="sk-SK" dirty="0" smtClean="0"/>
              <a:t>ácia</a:t>
            </a:r>
            <a:r>
              <a:rPr lang="sk-SK" baseline="0" dirty="0" smtClean="0"/>
              <a:t> po selekte</a:t>
            </a:r>
          </a:p>
          <a:p>
            <a:r>
              <a:rPr lang="sk-SK" baseline="0" dirty="0" smtClean="0"/>
              <a:t>Rozhoduje</a:t>
            </a:r>
          </a:p>
          <a:p>
            <a:r>
              <a:rPr lang="sk-SK" baseline="0" dirty="0" smtClean="0"/>
              <a:t>Kryptovanie</a:t>
            </a:r>
            <a:r>
              <a:rPr lang="en-US" baseline="0" dirty="0" smtClean="0"/>
              <a:t>/</a:t>
            </a:r>
            <a:r>
              <a:rPr lang="sk-SK" baseline="0" dirty="0" smtClean="0"/>
              <a:t>Dekryptovat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</a:t>
            </a:r>
            <a:r>
              <a:rPr lang="en-US" dirty="0" err="1" smtClean="0"/>
              <a:t>senzor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Programovo</a:t>
            </a:r>
            <a:r>
              <a:rPr lang="sk-SK" baseline="0" dirty="0" smtClean="0"/>
              <a:t> generuju data,</a:t>
            </a:r>
          </a:p>
          <a:p>
            <a:r>
              <a:rPr lang="sk-SK" baseline="0" dirty="0" smtClean="0"/>
              <a:t>200 hodnot</a:t>
            </a:r>
          </a:p>
          <a:p>
            <a:r>
              <a:rPr lang="sk-SK" baseline="0" dirty="0" smtClean="0"/>
              <a:t>Implementovane timeout</a:t>
            </a:r>
          </a:p>
          <a:p>
            <a:r>
              <a:rPr lang="sk-SK" baseline="0" dirty="0" smtClean="0"/>
              <a:t>treshold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DF8F-3C97-4B59-88E1-3332BCA13463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5BD-8710-4C84-8786-3811C743226F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875-4BB6-4836-B09D-D289243DF449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C798-90A1-449F-B909-889CAB126F4F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53-ECD6-448A-A4AF-0DB7EA3A10E0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FB4-44F0-4C32-8002-B71033333E30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38D6-33CD-41B7-847E-61C4347BA632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E9-89B1-41EE-B931-5A0FC24DD79F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A4D6-0A0B-4BED-8DE6-7BA5EC563FFD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687F-F34D-4AFB-96D8-4674A1B76C29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0D2E-C391-4CE3-9C59-55599AB7B6BE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152D-BC5D-4C63-B13E-F0FA30DB29B3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Zabezpečenie</a:t>
            </a:r>
            <a:r>
              <a:rPr lang="en-US" dirty="0" smtClean="0"/>
              <a:t> </a:t>
            </a:r>
            <a:r>
              <a:rPr lang="sk-SK" dirty="0" smtClean="0"/>
              <a:t>bezdrôtových</a:t>
            </a:r>
            <a:r>
              <a:rPr lang="en-US" dirty="0" smtClean="0"/>
              <a:t> </a:t>
            </a:r>
            <a:r>
              <a:rPr lang="sk-SK" dirty="0" smtClean="0"/>
              <a:t>komunikačných sietí</a:t>
            </a:r>
            <a:r>
              <a:rPr lang="en-US" dirty="0" smtClean="0"/>
              <a:t> </a:t>
            </a:r>
            <a:r>
              <a:rPr lang="sk-SK" dirty="0" smtClean="0"/>
              <a:t>v</a:t>
            </a:r>
            <a:r>
              <a:rPr lang="en-US" dirty="0" smtClean="0"/>
              <a:t> </a:t>
            </a:r>
            <a:r>
              <a:rPr lang="sk-SK" dirty="0" smtClean="0"/>
              <a:t>inteligentných </a:t>
            </a:r>
            <a:r>
              <a:rPr lang="sk-SK" dirty="0" smtClean="0"/>
              <a:t>domácnostiach</a:t>
            </a:r>
            <a:r>
              <a:rPr lang="en-US" dirty="0" smtClean="0"/>
              <a:t> </a:t>
            </a:r>
            <a:r>
              <a:rPr lang="sk-SK" dirty="0" smtClean="0"/>
              <a:t>proti</a:t>
            </a:r>
            <a:r>
              <a:rPr lang="en-US" dirty="0" smtClean="0"/>
              <a:t> </a:t>
            </a:r>
            <a:r>
              <a:rPr lang="sk-SK" dirty="0" smtClean="0"/>
              <a:t>kybernetickým </a:t>
            </a:r>
            <a:r>
              <a:rPr lang="sk-SK" dirty="0" smtClean="0"/>
              <a:t>útokom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/>
              <a:t>Bc</a:t>
            </a:r>
            <a:r>
              <a:rPr lang="en-US" dirty="0" smtClean="0"/>
              <a:t>. </a:t>
            </a:r>
            <a:r>
              <a:rPr lang="en-US" dirty="0" err="1" smtClean="0"/>
              <a:t>Luk</a:t>
            </a:r>
            <a:r>
              <a:rPr lang="sk-SK" dirty="0" smtClean="0"/>
              <a:t>áš Doubravský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Implementácia-Komunikačný protokol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Viac ako 8 bajtov,  maximálne 254 </a:t>
            </a:r>
            <a:r>
              <a:rPr lang="sk-SK" dirty="0" smtClean="0"/>
              <a:t>bajtov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Príklad správ</a:t>
            </a:r>
            <a:endParaRPr lang="sk-SK" dirty="0"/>
          </a:p>
          <a:p>
            <a:pPr lvl="1">
              <a:spcBef>
                <a:spcPts val="200"/>
              </a:spcBef>
            </a:pPr>
            <a:r>
              <a:rPr lang="sk-SK" dirty="0" smtClean="0"/>
              <a:t>FF</a:t>
            </a:r>
            <a:r>
              <a:rPr lang="sk-SK" dirty="0" smtClean="0"/>
              <a:t> FF </a:t>
            </a:r>
            <a:r>
              <a:rPr lang="sk-SK" dirty="0" smtClean="0"/>
              <a:t>			prázdna 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00 00</a:t>
            </a:r>
            <a:r>
              <a:rPr lang="sk-SK" dirty="0" smtClean="0"/>
              <a:t>			prázdna 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01 03  </a:t>
            </a:r>
            <a:r>
              <a:rPr lang="sk-SK" dirty="0" smtClean="0"/>
              <a:t>01 FF		nezabezpečená </a:t>
            </a:r>
            <a:r>
              <a:rPr lang="sk-SK" dirty="0" smtClean="0"/>
              <a:t>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03 03 			prázdna správa</a:t>
            </a:r>
            <a:endParaRPr lang="sk-SK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6" name="Picture 4" descr="C:\Lukas\Skola\FIIT\10. semester\Obhajoba\dá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286000"/>
            <a:ext cx="8239125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sk-SK" dirty="0" smtClean="0"/>
              <a:t>SW </a:t>
            </a:r>
            <a:r>
              <a:rPr lang="sk-SK" dirty="0" smtClean="0"/>
              <a:t>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Referenčná implementácia</a:t>
            </a:r>
          </a:p>
          <a:p>
            <a:r>
              <a:rPr lang="sk-SK" dirty="0" smtClean="0"/>
              <a:t>TinyAES-128 C</a:t>
            </a:r>
          </a:p>
          <a:p>
            <a:r>
              <a:rPr lang="sk-SK" dirty="0" smtClean="0"/>
              <a:t>CBC</a:t>
            </a:r>
          </a:p>
          <a:p>
            <a:endParaRPr lang="sk-SK" dirty="0" smtClean="0"/>
          </a:p>
          <a:p>
            <a:r>
              <a:rPr lang="sk-SK" dirty="0" smtClean="0"/>
              <a:t>Použitie </a:t>
            </a:r>
            <a:r>
              <a:rPr lang="sk-SK" dirty="0" smtClean="0"/>
              <a:t>viac-menej priamočiare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sk-SK" dirty="0" smtClean="0"/>
              <a:t>HW </a:t>
            </a:r>
            <a:r>
              <a:rPr lang="sk-SK" dirty="0" smtClean="0"/>
              <a:t>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Secure element</a:t>
            </a:r>
          </a:p>
          <a:p>
            <a:r>
              <a:rPr lang="sk-SK" dirty="0" smtClean="0"/>
              <a:t>HW</a:t>
            </a:r>
            <a:r>
              <a:rPr lang="en-US" dirty="0" smtClean="0"/>
              <a:t>: </a:t>
            </a:r>
            <a:r>
              <a:rPr lang="sk-SK" dirty="0" smtClean="0"/>
              <a:t>NFC, RNG, RSA, ECC, AES, DES koprocesor apod. </a:t>
            </a:r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8450" y="3023554"/>
            <a:ext cx="3333750" cy="375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sk-SK" dirty="0" smtClean="0"/>
              <a:t>ISO7816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Signály </a:t>
            </a:r>
            <a:r>
              <a:rPr lang="sk-SK" dirty="0" smtClean="0"/>
              <a:t>sú generované </a:t>
            </a:r>
            <a:r>
              <a:rPr lang="sk-SK" dirty="0" smtClean="0"/>
              <a:t>GPIO</a:t>
            </a:r>
            <a:r>
              <a:rPr lang="sk-SK" dirty="0" smtClean="0"/>
              <a:t> </a:t>
            </a:r>
            <a:r>
              <a:rPr lang="sk-SK" dirty="0" smtClean="0"/>
              <a:t>a</a:t>
            </a:r>
            <a:r>
              <a:rPr lang="en-US" dirty="0" smtClean="0"/>
              <a:t> HW </a:t>
            </a:r>
            <a:r>
              <a:rPr lang="en-US" dirty="0" err="1" smtClean="0"/>
              <a:t>perif</a:t>
            </a:r>
            <a:r>
              <a:rPr lang="sk-SK" dirty="0" smtClean="0"/>
              <a:t>érií (</a:t>
            </a:r>
            <a:r>
              <a:rPr lang="sk-SK" i="1" dirty="0" smtClean="0"/>
              <a:t>PPI</a:t>
            </a:r>
            <a:r>
              <a:rPr lang="sk-SK" dirty="0" smtClean="0"/>
              <a:t>)</a:t>
            </a:r>
            <a:endParaRPr lang="en-US" dirty="0" smtClean="0"/>
          </a:p>
          <a:p>
            <a:r>
              <a:rPr lang="sk-SK" dirty="0" smtClean="0"/>
              <a:t>IO signál UART</a:t>
            </a:r>
            <a:endParaRPr lang="sk-SK" dirty="0" smtClean="0"/>
          </a:p>
          <a:p>
            <a:pPr lvl="1"/>
            <a:r>
              <a:rPr lang="sk-SK" dirty="0" smtClean="0"/>
              <a:t>2.667 </a:t>
            </a:r>
            <a:r>
              <a:rPr lang="sk-SK" dirty="0" smtClean="0"/>
              <a:t>MHz</a:t>
            </a:r>
          </a:p>
          <a:p>
            <a:pPr lvl="1"/>
            <a:r>
              <a:rPr lang="sk-SK" dirty="0" smtClean="0"/>
              <a:t>7168 bps</a:t>
            </a:r>
          </a:p>
          <a:p>
            <a:endParaRPr lang="sk-SK" dirty="0" smtClean="0"/>
          </a:p>
          <a:p>
            <a:r>
              <a:rPr lang="sk-SK" dirty="0" smtClean="0"/>
              <a:t>ATR (answer to reset)</a:t>
            </a:r>
            <a:r>
              <a:rPr lang="en-US" dirty="0" smtClean="0"/>
              <a:t>, </a:t>
            </a:r>
            <a:r>
              <a:rPr lang="en-US" dirty="0" err="1" smtClean="0"/>
              <a:t>nastavenie</a:t>
            </a:r>
            <a:r>
              <a:rPr lang="en-US" dirty="0" smtClean="0"/>
              <a:t> </a:t>
            </a:r>
            <a:r>
              <a:rPr lang="sk-SK" dirty="0" smtClean="0"/>
              <a:t>časovanie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Komunikácia</a:t>
            </a:r>
          </a:p>
          <a:p>
            <a:pPr lvl="1"/>
            <a:r>
              <a:rPr lang="en-US" dirty="0" smtClean="0"/>
              <a:t>T=0 </a:t>
            </a:r>
            <a:r>
              <a:rPr lang="sk-SK" dirty="0" smtClean="0"/>
              <a:t>bajtová</a:t>
            </a:r>
            <a:r>
              <a:rPr lang="en-US" dirty="0" smtClean="0"/>
              <a:t> APDU </a:t>
            </a:r>
            <a:endParaRPr lang="sk-SK" dirty="0" smtClean="0"/>
          </a:p>
          <a:p>
            <a:pPr lvl="1"/>
            <a:r>
              <a:rPr lang="sk-SK" dirty="0" smtClean="0"/>
              <a:t>T</a:t>
            </a:r>
            <a:r>
              <a:rPr lang="en-US" dirty="0" smtClean="0"/>
              <a:t>=1 b</a:t>
            </a:r>
            <a:r>
              <a:rPr lang="sk-SK" dirty="0" smtClean="0"/>
              <a:t>loková</a:t>
            </a:r>
            <a:r>
              <a:rPr lang="en-US" dirty="0" smtClean="0"/>
              <a:t> </a:t>
            </a:r>
            <a:r>
              <a:rPr lang="en-US" dirty="0" smtClean="0"/>
              <a:t>APDU</a:t>
            </a:r>
            <a:r>
              <a:rPr lang="sk-SK" dirty="0" smtClean="0"/>
              <a:t> </a:t>
            </a:r>
            <a:r>
              <a:rPr lang="en-US" dirty="0" err="1" smtClean="0"/>
              <a:t>zabalen</a:t>
            </a:r>
            <a:r>
              <a:rPr lang="sk-SK" dirty="0" smtClean="0"/>
              <a:t>é do </a:t>
            </a:r>
            <a:r>
              <a:rPr lang="sk-SK" dirty="0" smtClean="0"/>
              <a:t>bloku</a:t>
            </a:r>
            <a:endParaRPr lang="sk-SK" dirty="0" smtClean="0"/>
          </a:p>
          <a:p>
            <a:r>
              <a:rPr lang="sk-SK" dirty="0" smtClean="0"/>
              <a:t>LRC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APDU</a:t>
            </a:r>
            <a:r>
              <a:rPr lang="en-US" dirty="0" smtClean="0"/>
              <a:t> </a:t>
            </a:r>
            <a:r>
              <a:rPr lang="sk-SK" dirty="0" smtClean="0"/>
              <a:t>(T</a:t>
            </a:r>
            <a:r>
              <a:rPr lang="en-US" dirty="0" smtClean="0"/>
              <a:t>=0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72376"/>
            <a:ext cx="8229600" cy="2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Blok dát  (T</a:t>
            </a:r>
            <a:r>
              <a:rPr lang="en-US" dirty="0" smtClean="0"/>
              <a:t>=1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532122"/>
            <a:ext cx="9144000" cy="286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Implementácia-ISO7816 UART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5417" y="1600200"/>
            <a:ext cx="65931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DPS </a:t>
            </a:r>
            <a:r>
              <a:rPr lang="sk-SK" dirty="0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45419"/>
            <a:ext cx="8686800" cy="454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DPS </a:t>
            </a:r>
            <a:r>
              <a:rPr lang="sk-SK" dirty="0" smtClean="0"/>
              <a:t>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36296"/>
            <a:ext cx="8229600" cy="485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DPS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5029202" cy="29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10000" t="2628" r="3333" b="1447"/>
          <a:stretch>
            <a:fillRect/>
          </a:stretch>
        </p:blipFill>
        <p:spPr bwMode="auto">
          <a:xfrm>
            <a:off x="5029199" y="3474426"/>
            <a:ext cx="4114801" cy="288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Bezpe</a:t>
            </a:r>
            <a:r>
              <a:rPr lang="sk-SK" dirty="0" smtClean="0"/>
              <a:t>čnosť je hra na mačku a myš</a:t>
            </a:r>
          </a:p>
          <a:p>
            <a:endParaRPr lang="en-US" dirty="0" smtClean="0"/>
          </a:p>
          <a:p>
            <a:r>
              <a:rPr lang="sk-SK" dirty="0" smtClean="0"/>
              <a:t>bezpečnejšie,</a:t>
            </a:r>
          </a:p>
          <a:p>
            <a:r>
              <a:rPr lang="sk-SK" dirty="0" smtClean="0"/>
              <a:t>e</a:t>
            </a:r>
            <a:r>
              <a:rPr lang="sk-SK" dirty="0" smtClean="0"/>
              <a:t>fektívnejšie,</a:t>
            </a:r>
          </a:p>
          <a:p>
            <a:pPr lvl="1"/>
            <a:r>
              <a:rPr lang="sk-SK" dirty="0" smtClean="0"/>
              <a:t>spotreba,</a:t>
            </a:r>
            <a:endParaRPr lang="sk-SK" dirty="0" smtClean="0"/>
          </a:p>
          <a:p>
            <a:pPr lvl="1"/>
            <a:r>
              <a:rPr lang="sk-SK" dirty="0" smtClean="0"/>
              <a:t>rýchlosť.</a:t>
            </a:r>
          </a:p>
          <a:p>
            <a:pPr lvl="1"/>
            <a:endParaRPr lang="sk-SK" dirty="0" smtClean="0"/>
          </a:p>
          <a:p>
            <a:r>
              <a:rPr lang="en-US" dirty="0" smtClean="0"/>
              <a:t>8-bitov</a:t>
            </a:r>
            <a:r>
              <a:rPr lang="sk-SK" dirty="0" smtClean="0"/>
              <a:t>é zariadenia</a:t>
            </a:r>
            <a:r>
              <a:rPr lang="en-US" dirty="0" smtClean="0"/>
              <a:t>, </a:t>
            </a:r>
            <a:r>
              <a:rPr lang="en-US" dirty="0" err="1" smtClean="0"/>
              <a:t>inteligent</a:t>
            </a:r>
            <a:r>
              <a:rPr lang="sk-SK" dirty="0" smtClean="0"/>
              <a:t>ná domácnosť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JC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Applet  JC2.2.2</a:t>
            </a:r>
          </a:p>
          <a:p>
            <a:r>
              <a:rPr lang="sk-SK" dirty="0" smtClean="0"/>
              <a:t>HW AES-128 CBC</a:t>
            </a:r>
          </a:p>
          <a:p>
            <a:r>
              <a:rPr lang="sk-SK" dirty="0" smtClean="0"/>
              <a:t>APDU</a:t>
            </a:r>
            <a:r>
              <a:rPr lang="en-US" dirty="0" smtClean="0"/>
              <a:t>:</a:t>
            </a:r>
            <a:r>
              <a:rPr lang="sk-SK" dirty="0" smtClean="0"/>
              <a:t> Dáta</a:t>
            </a:r>
          </a:p>
          <a:p>
            <a:pPr lvl="1"/>
            <a:r>
              <a:rPr lang="sk-SK" dirty="0" smtClean="0"/>
              <a:t>id operácie (enum), dáta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68310" r="14977"/>
          <a:stretch>
            <a:fillRect/>
          </a:stretch>
        </p:blipFill>
        <p:spPr bwMode="auto">
          <a:xfrm>
            <a:off x="152400" y="4114800"/>
            <a:ext cx="890397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K</a:t>
            </a:r>
            <a:r>
              <a:rPr lang="en-US" dirty="0" err="1" smtClean="0"/>
              <a:t>onzola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Segger J-Link </a:t>
            </a:r>
            <a:r>
              <a:rPr lang="sk-SK" dirty="0" smtClean="0"/>
              <a:t>RTT</a:t>
            </a:r>
            <a:r>
              <a:rPr lang="en-US" dirty="0" smtClean="0"/>
              <a:t> (Real Time Transfer)</a:t>
            </a:r>
            <a:endParaRPr lang="sk-SK" dirty="0" smtClean="0"/>
          </a:p>
          <a:p>
            <a:pPr lvl="1"/>
            <a:r>
              <a:rPr lang="sk-SK" dirty="0" smtClean="0"/>
              <a:t>monitorovanie, testovanie,</a:t>
            </a:r>
          </a:p>
          <a:p>
            <a:pPr lvl="1"/>
            <a:r>
              <a:rPr lang="sk-SK" dirty="0" smtClean="0"/>
              <a:t>testovacie výpisy,</a:t>
            </a:r>
            <a:endParaRPr lang="sk-SK" dirty="0" smtClean="0"/>
          </a:p>
          <a:p>
            <a:pPr lvl="1"/>
            <a:r>
              <a:rPr lang="sk-SK" dirty="0" smtClean="0"/>
              <a:t>výpis </a:t>
            </a:r>
            <a:r>
              <a:rPr lang="sk-SK" dirty="0" smtClean="0"/>
              <a:t>ATR </a:t>
            </a:r>
            <a:r>
              <a:rPr lang="sk-SK" dirty="0" smtClean="0"/>
              <a:t>správy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vyhľadávanie card manažéra,</a:t>
            </a:r>
            <a:endParaRPr lang="sk-SK" dirty="0" smtClean="0"/>
          </a:p>
          <a:p>
            <a:pPr lvl="1"/>
            <a:r>
              <a:rPr lang="sk-SK" dirty="0" smtClean="0"/>
              <a:t>posielanie </a:t>
            </a:r>
            <a:r>
              <a:rPr lang="sk-SK" dirty="0" smtClean="0"/>
              <a:t>APDU správy blokovo</a:t>
            </a:r>
            <a:r>
              <a:rPr lang="en-US" dirty="0" smtClean="0"/>
              <a:t>/</a:t>
            </a:r>
            <a:r>
              <a:rPr lang="en-US" dirty="0" err="1" smtClean="0"/>
              <a:t>bajtovo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posielanie preddefinovaných správ,</a:t>
            </a:r>
            <a:endParaRPr lang="sk-SK" dirty="0" smtClean="0"/>
          </a:p>
          <a:p>
            <a:pPr lvl="1"/>
            <a:r>
              <a:rPr lang="sk-SK" dirty="0" smtClean="0"/>
              <a:t>aktivácia</a:t>
            </a:r>
            <a:r>
              <a:rPr lang="sk-SK" dirty="0" smtClean="0"/>
              <a:t>, deaktivácia, </a:t>
            </a:r>
            <a:r>
              <a:rPr lang="sk-SK" dirty="0" smtClean="0"/>
              <a:t>resetovanie,</a:t>
            </a:r>
            <a:endParaRPr lang="sk-SK" dirty="0" smtClean="0"/>
          </a:p>
          <a:p>
            <a:pPr lvl="1"/>
            <a:r>
              <a:rPr lang="sk-SK" dirty="0" smtClean="0"/>
              <a:t>p</a:t>
            </a:r>
            <a:r>
              <a:rPr lang="en-US" dirty="0" err="1" smtClean="0"/>
              <a:t>reh</a:t>
            </a:r>
            <a:r>
              <a:rPr lang="sk-SK" dirty="0" smtClean="0"/>
              <a:t>ľadávanie inštrukcií,</a:t>
            </a:r>
            <a:endParaRPr lang="en-US" dirty="0" smtClean="0"/>
          </a:p>
          <a:p>
            <a:pPr lvl="1"/>
            <a:r>
              <a:rPr lang="sk-SK" dirty="0" smtClean="0"/>
              <a:t>luďsky čitateľný výpis stavu z odpovedi,</a:t>
            </a:r>
            <a:endParaRPr lang="en-US" dirty="0" smtClean="0"/>
          </a:p>
          <a:p>
            <a:pPr lvl="1"/>
            <a:r>
              <a:rPr lang="en-US" dirty="0" smtClean="0"/>
              <a:t>z</a:t>
            </a:r>
            <a:r>
              <a:rPr lang="sk-SK" dirty="0" smtClean="0"/>
              <a:t>menenie baudovej rýchlosti.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143000"/>
            <a:ext cx="5029200" cy="598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 testovania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tabuľka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Sebakritika</a:t>
            </a:r>
            <a:r>
              <a:rPr lang="en-US" dirty="0" smtClean="0"/>
              <a:t>: </a:t>
            </a:r>
            <a:r>
              <a:rPr lang="sk-SK" dirty="0" smtClean="0"/>
              <a:t>čo </a:t>
            </a:r>
            <a:r>
              <a:rPr lang="sk-SK" dirty="0" smtClean="0"/>
              <a:t>sa nepodarilo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RSA</a:t>
            </a:r>
            <a:r>
              <a:rPr lang="en-US" dirty="0" smtClean="0"/>
              <a:t> </a:t>
            </a:r>
            <a:r>
              <a:rPr lang="sk-SK" dirty="0" smtClean="0"/>
              <a:t>SW </a:t>
            </a:r>
            <a:r>
              <a:rPr lang="sk-SK" dirty="0" smtClean="0"/>
              <a:t>knižnice</a:t>
            </a:r>
            <a:endParaRPr lang="sk-SK" dirty="0" smtClean="0"/>
          </a:p>
          <a:p>
            <a:r>
              <a:rPr lang="sk-SK" dirty="0" smtClean="0"/>
              <a:t>RSA HW (odhad)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Sebakritika</a:t>
            </a:r>
            <a:r>
              <a:rPr lang="en-US" dirty="0" smtClean="0"/>
              <a:t>: </a:t>
            </a:r>
            <a:r>
              <a:rPr lang="sk-SK" dirty="0" smtClean="0"/>
              <a:t>čo </a:t>
            </a:r>
            <a:r>
              <a:rPr lang="sk-SK" dirty="0" smtClean="0"/>
              <a:t>sa nefungovalo podľa predstáv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sk-SK" dirty="0" smtClean="0"/>
              <a:t>ýsledky opačné, ako sa predpokladalo</a:t>
            </a:r>
          </a:p>
          <a:p>
            <a:pPr lvl="1"/>
            <a:r>
              <a:rPr lang="sk-SK" dirty="0" smtClean="0"/>
              <a:t>v porovnaní s FPGA</a:t>
            </a:r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GPIO, periférie, komunikácia, program, RAM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postrácanie </a:t>
            </a:r>
            <a:r>
              <a:rPr lang="sk-SK" dirty="0" smtClean="0"/>
              <a:t>ANT</a:t>
            </a:r>
            <a:r>
              <a:rPr lang="sk-SK" dirty="0" smtClean="0"/>
              <a:t> paketov</a:t>
            </a:r>
            <a:r>
              <a:rPr lang="en-US" dirty="0" smtClean="0"/>
              <a:t>:</a:t>
            </a:r>
            <a:r>
              <a:rPr lang="sk-SK" dirty="0" smtClean="0"/>
              <a:t> po </a:t>
            </a:r>
            <a:r>
              <a:rPr lang="sk-SK" dirty="0" smtClean="0"/>
              <a:t>komunikácií s krypto-elementom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</a:t>
            </a:r>
            <a:r>
              <a:rPr lang="sk-SK" dirty="0" smtClean="0"/>
              <a:t>áver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Identifikované slabiny daných technológií so Smart kartami</a:t>
            </a:r>
          </a:p>
          <a:p>
            <a:r>
              <a:rPr lang="sk-SK" dirty="0" smtClean="0"/>
              <a:t>Na základe výsledkov sa dá spraviť odhad riešenia pomocou PKI</a:t>
            </a:r>
          </a:p>
          <a:p>
            <a:endParaRPr lang="sk-SK" dirty="0" smtClean="0"/>
          </a:p>
          <a:p>
            <a:r>
              <a:rPr lang="sk-SK" dirty="0" smtClean="0"/>
              <a:t>Riešenie je vhodné</a:t>
            </a:r>
            <a:r>
              <a:rPr lang="en-US" dirty="0" smtClean="0"/>
              <a:t>:</a:t>
            </a:r>
          </a:p>
          <a:p>
            <a:pPr lvl="1"/>
            <a:r>
              <a:rPr lang="sk-SK" dirty="0" smtClean="0"/>
              <a:t>reálnych aplikáciách (štandardizované, bezp.),</a:t>
            </a:r>
          </a:p>
          <a:p>
            <a:pPr lvl="1"/>
            <a:r>
              <a:rPr lang="sk-SK" dirty="0" smtClean="0"/>
              <a:t>na rýchlejšie siete,</a:t>
            </a:r>
          </a:p>
          <a:p>
            <a:pPr lvl="1"/>
            <a:r>
              <a:rPr lang="sk-SK" dirty="0" smtClean="0"/>
              <a:t>m</a:t>
            </a:r>
            <a:r>
              <a:rPr lang="sk-SK" dirty="0" smtClean="0"/>
              <a:t>alé množstvo dát.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Plány do budúcna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Spracovanie RF komunikácie </a:t>
            </a:r>
            <a:r>
              <a:rPr lang="sk-SK" dirty="0" smtClean="0"/>
              <a:t>pomocou </a:t>
            </a:r>
            <a:r>
              <a:rPr lang="sk-SK" dirty="0" smtClean="0"/>
              <a:t>udalostí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Programová </a:t>
            </a:r>
            <a:r>
              <a:rPr lang="sk-SK" dirty="0" smtClean="0"/>
              <a:t>synchr</a:t>
            </a:r>
            <a:r>
              <a:rPr lang="en-US" dirty="0" smtClean="0"/>
              <a:t>o</a:t>
            </a:r>
            <a:r>
              <a:rPr lang="sk-SK" dirty="0" smtClean="0"/>
              <a:t>nizácia (</a:t>
            </a:r>
            <a:r>
              <a:rPr lang="sk-SK" i="1" dirty="0" smtClean="0"/>
              <a:t>program, chyby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endParaRPr lang="sk-SK" dirty="0" smtClean="0"/>
          </a:p>
          <a:p>
            <a:r>
              <a:rPr lang="sk-SK" dirty="0" smtClean="0"/>
              <a:t>overenia na iných komunikačných protokoloch</a:t>
            </a:r>
            <a:r>
              <a:rPr lang="en-US" dirty="0" smtClean="0"/>
              <a:t>,</a:t>
            </a:r>
          </a:p>
          <a:p>
            <a:r>
              <a:rPr lang="sk-SK" dirty="0" smtClean="0"/>
              <a:t>väčšiu sieť</a:t>
            </a:r>
            <a:r>
              <a:rPr lang="en-US" dirty="0" smtClean="0"/>
              <a:t>,</a:t>
            </a:r>
          </a:p>
          <a:p>
            <a:r>
              <a:rPr lang="sk-SK" dirty="0" smtClean="0"/>
              <a:t>testovanie zásobníka</a:t>
            </a:r>
            <a:r>
              <a:rPr lang="en-US" dirty="0" smtClean="0"/>
              <a:t> v ne</a:t>
            </a:r>
            <a:r>
              <a:rPr lang="sk-SK" dirty="0" smtClean="0"/>
              <a:t>štandardných situáciach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t</a:t>
            </a:r>
            <a:r>
              <a:rPr lang="en-US" dirty="0" err="1" smtClean="0"/>
              <a:t>estovanie</a:t>
            </a:r>
            <a:r>
              <a:rPr lang="en-US" dirty="0" smtClean="0"/>
              <a:t>, </a:t>
            </a:r>
            <a:r>
              <a:rPr lang="sk-SK" dirty="0" smtClean="0"/>
              <a:t>s</a:t>
            </a:r>
            <a:r>
              <a:rPr lang="en-US" dirty="0" err="1" smtClean="0"/>
              <a:t>niffer</a:t>
            </a:r>
            <a:r>
              <a:rPr lang="en-US" dirty="0" smtClean="0"/>
              <a:t>, </a:t>
            </a:r>
            <a:r>
              <a:rPr lang="sk-SK" dirty="0" smtClean="0"/>
              <a:t>Unit testy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Urýchlenie výpočtov</a:t>
            </a:r>
            <a:r>
              <a:rPr lang="en-US" dirty="0" smtClean="0"/>
              <a:t>/</a:t>
            </a:r>
            <a:r>
              <a:rPr lang="en-US" dirty="0" err="1" smtClean="0"/>
              <a:t>komuni</a:t>
            </a:r>
            <a:r>
              <a:rPr lang="sk-SK" dirty="0" smtClean="0"/>
              <a:t>kácie s </a:t>
            </a:r>
            <a:r>
              <a:rPr lang="sk-SK" dirty="0" smtClean="0"/>
              <a:t>ISO7816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yššia </a:t>
            </a:r>
            <a:r>
              <a:rPr lang="sk-SK" dirty="0" smtClean="0"/>
              <a:t>rýchlosť CLK </a:t>
            </a:r>
            <a:r>
              <a:rPr lang="sk-SK" dirty="0" smtClean="0"/>
              <a:t>(</a:t>
            </a:r>
            <a:r>
              <a:rPr lang="sk-SK" i="1" dirty="0" smtClean="0"/>
              <a:t>nábežné časy, šum</a:t>
            </a:r>
            <a:r>
              <a:rPr lang="sk-SK" dirty="0" smtClean="0"/>
              <a:t>)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Secure messaging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en-US" dirty="0" err="1" smtClean="0"/>
              <a:t>manu</a:t>
            </a:r>
            <a:r>
              <a:rPr lang="sk-SK" dirty="0" smtClean="0"/>
              <a:t>álny</a:t>
            </a:r>
            <a:r>
              <a:rPr lang="en-US" dirty="0" smtClean="0"/>
              <a:t>:</a:t>
            </a:r>
            <a:r>
              <a:rPr lang="sk-SK" dirty="0" smtClean="0"/>
              <a:t> s</a:t>
            </a:r>
            <a:r>
              <a:rPr lang="sk-SK" dirty="0" smtClean="0"/>
              <a:t>elect, upload, install (</a:t>
            </a:r>
            <a:r>
              <a:rPr lang="sk-SK" i="1" dirty="0" smtClean="0"/>
              <a:t>reprogramovanie</a:t>
            </a:r>
            <a:r>
              <a:rPr lang="sk-SK" dirty="0" smtClean="0"/>
              <a:t>)</a:t>
            </a:r>
            <a:r>
              <a:rPr lang="en-US" dirty="0" smtClean="0"/>
              <a:t>.</a:t>
            </a:r>
            <a:endParaRPr lang="sk-SK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Ot</a:t>
            </a:r>
            <a:r>
              <a:rPr lang="sk-SK" dirty="0" smtClean="0"/>
              <a:t>ázky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Používané technológie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 m</a:t>
            </a:r>
            <a:r>
              <a:rPr lang="en-US" dirty="0" err="1" smtClean="0"/>
              <a:t>arketing</a:t>
            </a:r>
            <a:r>
              <a:rPr lang="en-US" dirty="0" smtClean="0"/>
              <a:t> </a:t>
            </a:r>
            <a:r>
              <a:rPr lang="en-US" dirty="0" smtClean="0"/>
              <a:t>ako </a:t>
            </a:r>
            <a:r>
              <a:rPr lang="en-US" dirty="0" err="1" smtClean="0"/>
              <a:t>technol</a:t>
            </a:r>
            <a:r>
              <a:rPr lang="sk-SK" dirty="0" smtClean="0"/>
              <a:t>ógie</a:t>
            </a:r>
            <a:endParaRPr lang="en-US" dirty="0" smtClean="0"/>
          </a:p>
          <a:p>
            <a:pPr lvl="1"/>
            <a:r>
              <a:rPr lang="sk-SK" dirty="0" smtClean="0"/>
              <a:t>iControl Networks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, Z-Wave</a:t>
            </a:r>
          </a:p>
          <a:p>
            <a:pPr lvl="1"/>
            <a:r>
              <a:rPr lang="en-US" dirty="0" err="1" smtClean="0"/>
              <a:t>BeeWi</a:t>
            </a:r>
            <a:r>
              <a:rPr lang="en-US" dirty="0" smtClean="0"/>
              <a:t>: Bluetooth</a:t>
            </a:r>
            <a:endParaRPr lang="sk-SK" dirty="0" smtClean="0"/>
          </a:p>
          <a:p>
            <a:pPr lvl="1"/>
            <a:r>
              <a:rPr lang="sk-SK" dirty="0" smtClean="0"/>
              <a:t>Samsung SmartThings hub</a:t>
            </a:r>
            <a:r>
              <a:rPr lang="en-US" dirty="0" smtClean="0"/>
              <a:t>: </a:t>
            </a:r>
            <a:r>
              <a:rPr lang="en-US" dirty="0" err="1" smtClean="0"/>
              <a:t>WiFi</a:t>
            </a:r>
            <a:r>
              <a:rPr lang="en-US" dirty="0" smtClean="0"/>
              <a:t>, Z-Wave, LAN, </a:t>
            </a:r>
            <a:r>
              <a:rPr lang="en-US" dirty="0" err="1" smtClean="0"/>
              <a:t>ZigBee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Informačná bezpečnosť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 descr="C:\Lukas\Skola\FIIT\8. semester\DPII\Obrazky\a_C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516870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Odpor</a:t>
            </a:r>
            <a:r>
              <a:rPr lang="sk-SK" dirty="0" smtClean="0"/>
              <a:t>účané aplikácie sietí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NFC</a:t>
            </a:r>
          </a:p>
          <a:p>
            <a:r>
              <a:rPr lang="sk-SK" dirty="0" smtClean="0"/>
              <a:t>RFID</a:t>
            </a:r>
          </a:p>
          <a:p>
            <a:r>
              <a:rPr lang="sk-SK" dirty="0" smtClean="0"/>
              <a:t>ANT</a:t>
            </a:r>
          </a:p>
          <a:p>
            <a:r>
              <a:rPr lang="en-US" dirty="0" smtClean="0"/>
              <a:t>Bluetooth</a:t>
            </a:r>
            <a:endParaRPr lang="sk-SK" dirty="0" smtClean="0"/>
          </a:p>
          <a:p>
            <a:r>
              <a:rPr lang="sk-SK" dirty="0" smtClean="0"/>
              <a:t>ZigBee</a:t>
            </a:r>
          </a:p>
          <a:p>
            <a:r>
              <a:rPr lang="sk-SK" dirty="0" smtClean="0"/>
              <a:t>SigFox</a:t>
            </a:r>
            <a:r>
              <a:rPr lang="en-US" dirty="0" smtClean="0"/>
              <a:t>/</a:t>
            </a:r>
            <a:r>
              <a:rPr lang="sk-SK" dirty="0" smtClean="0"/>
              <a:t>LoRa WAN</a:t>
            </a:r>
          </a:p>
          <a:p>
            <a:r>
              <a:rPr lang="sk-SK" dirty="0" smtClean="0"/>
              <a:t>WiFi</a:t>
            </a:r>
            <a:endParaRPr lang="sk-SK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33800" y="1600200"/>
            <a:ext cx="1295400" cy="4525963"/>
          </a:xfrm>
        </p:spPr>
        <p:txBody>
          <a:bodyPr/>
          <a:lstStyle/>
          <a:p>
            <a:endParaRPr lang="en-US" dirty="0" smtClean="0"/>
          </a:p>
          <a:p>
            <a:pPr>
              <a:spcBef>
                <a:spcPts val="1700"/>
              </a:spcBef>
            </a:pPr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15000" y="1600200"/>
            <a:ext cx="2819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771622" y="3543022"/>
            <a:ext cx="3885406" cy="1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5867400" y="16002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Veľkosť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2800" dirty="0" smtClean="0"/>
              <a:t>Flexibilita</a:t>
            </a:r>
          </a:p>
          <a:p>
            <a:pPr marL="342900" indent="-342900">
              <a:spcBef>
                <a:spcPts val="1700"/>
              </a:spcBef>
            </a:pPr>
            <a:r>
              <a:rPr lang="sk-SK" sz="2800" dirty="0" smtClean="0"/>
              <a:t>Spotreba</a:t>
            </a:r>
            <a:endParaRPr lang="en-US" sz="2800" dirty="0" smtClean="0"/>
          </a:p>
          <a:p>
            <a:pPr marL="342900" indent="-342900">
              <a:spcBef>
                <a:spcPts val="1700"/>
              </a:spcBef>
            </a:pPr>
            <a:r>
              <a:rPr lang="sk-SK" sz="2800" dirty="0" smtClean="0"/>
              <a:t>Kom. rýchlosť</a:t>
            </a:r>
            <a:endParaRPr lang="sk-SK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Dosah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Prečo komunikačný protokol 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Nutné na niečom overiť riešenie, fyzické výsledky</a:t>
            </a:r>
            <a:endParaRPr lang="en-US" dirty="0" smtClean="0"/>
          </a:p>
          <a:p>
            <a:endParaRPr lang="en-US" dirty="0" smtClean="0"/>
          </a:p>
          <a:p>
            <a:r>
              <a:rPr lang="sk-SK" dirty="0" smtClean="0"/>
              <a:t>g</a:t>
            </a:r>
            <a:r>
              <a:rPr lang="en-US" dirty="0" err="1" smtClean="0"/>
              <a:t>enerick</a:t>
            </a:r>
            <a:r>
              <a:rPr lang="sk-SK" dirty="0" smtClean="0"/>
              <a:t>é riešenie (roznorodosť)</a:t>
            </a:r>
          </a:p>
          <a:p>
            <a:r>
              <a:rPr lang="sk-SK" dirty="0" smtClean="0"/>
              <a:t>vždy bude nutnosť optimalizácie na HW</a:t>
            </a:r>
          </a:p>
          <a:p>
            <a:endParaRPr lang="sk-SK" dirty="0" smtClean="0"/>
          </a:p>
          <a:p>
            <a:r>
              <a:rPr lang="sk-SK" dirty="0" smtClean="0"/>
              <a:t>bol po ruke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predpokladám že najmä kvôli </a:t>
            </a:r>
          </a:p>
          <a:p>
            <a:pPr lvl="1"/>
            <a:r>
              <a:rPr lang="sk-SK" dirty="0" smtClean="0"/>
              <a:t>komunikácii s kryptoelementom (atomicky)</a:t>
            </a:r>
          </a:p>
          <a:p>
            <a:pPr lvl="1"/>
            <a:r>
              <a:rPr lang="sk-SK" dirty="0" smtClean="0"/>
              <a:t>z</a:t>
            </a:r>
            <a:r>
              <a:rPr lang="sk-SK" dirty="0" smtClean="0"/>
              <a:t>meškanie časového okna pre posielanie</a:t>
            </a:r>
            <a:r>
              <a:rPr lang="en-US" dirty="0" smtClean="0"/>
              <a:t>: </a:t>
            </a:r>
            <a:r>
              <a:rPr lang="en-US" dirty="0" err="1" smtClean="0"/>
              <a:t>rozsynchronizovanie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Protiopatrenia</a:t>
            </a:r>
          </a:p>
          <a:p>
            <a:pPr lvl="1"/>
            <a:r>
              <a:rPr lang="sk-SK" dirty="0" smtClean="0"/>
              <a:t>predpripravovanie dát, posielanie neskôr</a:t>
            </a:r>
          </a:p>
          <a:p>
            <a:pPr lvl="1"/>
            <a:r>
              <a:rPr lang="sk-SK" dirty="0" smtClean="0"/>
              <a:t>SoftDevice</a:t>
            </a:r>
            <a:r>
              <a:rPr lang="en-US" dirty="0" smtClean="0"/>
              <a:t>: </a:t>
            </a:r>
            <a:r>
              <a:rPr lang="sk-SK" dirty="0" smtClean="0"/>
              <a:t>kontrola, či sa nič neposiela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1658" y="2697163"/>
            <a:ext cx="9167316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Ako urýchliť komunikáciu s HW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vyššia rýchlosť ext. CLK pomocou GPIO</a:t>
            </a:r>
          </a:p>
          <a:p>
            <a:r>
              <a:rPr lang="sk-SK" dirty="0" smtClean="0"/>
              <a:t>d</a:t>
            </a:r>
            <a:r>
              <a:rPr lang="sk-SK" dirty="0" smtClean="0"/>
              <a:t>edikovaný periférie pre ISO7816 (atmel)</a:t>
            </a:r>
          </a:p>
          <a:p>
            <a:r>
              <a:rPr lang="sk-SK" dirty="0" smtClean="0"/>
              <a:t>k</a:t>
            </a:r>
            <a:r>
              <a:rPr lang="sk-SK" dirty="0" smtClean="0"/>
              <a:t>onverter na ISO7816</a:t>
            </a:r>
          </a:p>
          <a:p>
            <a:endParaRPr lang="sk-SK" dirty="0" smtClean="0"/>
          </a:p>
          <a:p>
            <a:r>
              <a:rPr lang="sk-SK" dirty="0" smtClean="0"/>
              <a:t>bude to niečo stáť</a:t>
            </a:r>
          </a:p>
          <a:p>
            <a:pPr lvl="1"/>
            <a:r>
              <a:rPr lang="sk-SK" dirty="0" smtClean="0"/>
              <a:t>vývoj</a:t>
            </a:r>
            <a:endParaRPr lang="sk-SK" dirty="0" smtClean="0"/>
          </a:p>
          <a:p>
            <a:pPr lvl="1"/>
            <a:r>
              <a:rPr lang="sk-SK" dirty="0" smtClean="0"/>
              <a:t>narastie veľkosť programu</a:t>
            </a:r>
          </a:p>
          <a:p>
            <a:pPr lvl="1"/>
            <a:r>
              <a:rPr lang="sk-SK" dirty="0" smtClean="0"/>
              <a:t>možnosť výskytu chýb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útokov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3" descr="C:\Lukas\Skola\FIIT\8. semester\DPII\Obrazky\a_attack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</a:t>
            </a:r>
            <a:r>
              <a:rPr lang="sk-SK" dirty="0" smtClean="0"/>
              <a:t>álny s</a:t>
            </a:r>
            <a:r>
              <a:rPr lang="en-US" dirty="0" err="1" smtClean="0"/>
              <a:t>tav</a:t>
            </a:r>
            <a:r>
              <a:rPr lang="en-US" dirty="0" smtClean="0"/>
              <a:t> </a:t>
            </a:r>
            <a:r>
              <a:rPr lang="sk-SK" dirty="0" smtClean="0"/>
              <a:t>vo WPAN 802.15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Zabezpečenie na transpornej ale aj aplikačnej vrstve</a:t>
            </a:r>
          </a:p>
          <a:p>
            <a:endParaRPr lang="sk-SK" dirty="0" smtClean="0"/>
          </a:p>
          <a:p>
            <a:r>
              <a:rPr lang="sk-SK" dirty="0" smtClean="0"/>
              <a:t>ANT</a:t>
            </a:r>
            <a:r>
              <a:rPr lang="en-US" dirty="0" smtClean="0"/>
              <a:t>:		</a:t>
            </a:r>
            <a:r>
              <a:rPr lang="sk-SK" dirty="0" smtClean="0"/>
              <a:t>AES</a:t>
            </a:r>
            <a:r>
              <a:rPr lang="en-US" dirty="0" smtClean="0"/>
              <a:t>-128</a:t>
            </a:r>
            <a:endParaRPr lang="sk-SK" dirty="0" smtClean="0"/>
          </a:p>
          <a:p>
            <a:r>
              <a:rPr lang="sk-SK" dirty="0" smtClean="0"/>
              <a:t>Bluetooth</a:t>
            </a:r>
            <a:r>
              <a:rPr lang="en-US" dirty="0" smtClean="0"/>
              <a:t>:	AES-CMAC (128)</a:t>
            </a:r>
            <a:endParaRPr lang="sk-SK" dirty="0" smtClean="0"/>
          </a:p>
          <a:p>
            <a:r>
              <a:rPr lang="sk-SK" dirty="0" smtClean="0"/>
              <a:t>Zigbee</a:t>
            </a:r>
            <a:r>
              <a:rPr lang="en-US" dirty="0" smtClean="0"/>
              <a:t>:		AES-128</a:t>
            </a:r>
            <a:endParaRPr lang="sk-SK" dirty="0" smtClean="0"/>
          </a:p>
          <a:p>
            <a:r>
              <a:rPr lang="sk-SK" dirty="0" smtClean="0"/>
              <a:t>LoRa</a:t>
            </a:r>
            <a:r>
              <a:rPr lang="en-US" dirty="0" smtClean="0"/>
              <a:t>WAN:	</a:t>
            </a:r>
            <a:r>
              <a:rPr lang="en-US" dirty="0" smtClean="0"/>
              <a:t>AES-128</a:t>
            </a:r>
            <a:endParaRPr lang="sk-SK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HW</a:t>
            </a:r>
            <a:endParaRPr lang="sk-SK" b="1" dirty="0" smtClean="0"/>
          </a:p>
          <a:p>
            <a:pPr lvl="1"/>
            <a:r>
              <a:rPr lang="sk-SK" dirty="0" smtClean="0"/>
              <a:t>kryptolementy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Zabezpe</a:t>
            </a:r>
            <a:r>
              <a:rPr lang="sk-SK" dirty="0" smtClean="0"/>
              <a:t>čiť komunikáci</a:t>
            </a:r>
            <a:r>
              <a:rPr lang="en-US" dirty="0" smtClean="0"/>
              <a:t>u</a:t>
            </a:r>
            <a:r>
              <a:rPr lang="sk-SK" dirty="0" smtClean="0"/>
              <a:t> medzi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senzorom,</a:t>
            </a:r>
          </a:p>
          <a:p>
            <a:pPr lvl="1"/>
            <a:r>
              <a:rPr lang="sk-SK" dirty="0" smtClean="0"/>
              <a:t>najbližším zariadením s výpočtovým výkonom (cloud, HUB)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centralizovan</a:t>
            </a:r>
            <a:r>
              <a:rPr lang="sk-SK" dirty="0" smtClean="0"/>
              <a:t>é riešenie</a:t>
            </a:r>
          </a:p>
          <a:p>
            <a:r>
              <a:rPr lang="sk-SK" dirty="0" smtClean="0"/>
              <a:t>PKI</a:t>
            </a:r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/ECC</a:t>
            </a:r>
            <a:r>
              <a:rPr lang="sk-SK" dirty="0" smtClean="0"/>
              <a:t>-AES</a:t>
            </a:r>
            <a:r>
              <a:rPr lang="en-US" dirty="0" smtClean="0"/>
              <a:t> + </a:t>
            </a:r>
            <a:r>
              <a:rPr lang="en-US" dirty="0" err="1" smtClean="0"/>
              <a:t>podpisov</a:t>
            </a:r>
            <a:r>
              <a:rPr lang="sk-SK" dirty="0" smtClean="0"/>
              <a:t>é schémy</a:t>
            </a:r>
          </a:p>
          <a:p>
            <a:pPr lvl="1"/>
            <a:r>
              <a:rPr lang="sk-SK" dirty="0" smtClean="0"/>
              <a:t>Certifikáty (ale predzdieľané </a:t>
            </a:r>
            <a:r>
              <a:rPr lang="en-US" dirty="0" smtClean="0"/>
              <a:t>“</a:t>
            </a:r>
            <a:r>
              <a:rPr lang="en-US" dirty="0" err="1" smtClean="0"/>
              <a:t>bezpe</a:t>
            </a:r>
            <a:r>
              <a:rPr lang="sk-SK" dirty="0" smtClean="0"/>
              <a:t>čne</a:t>
            </a:r>
            <a:r>
              <a:rPr lang="en-US" dirty="0" smtClean="0"/>
              <a:t>”</a:t>
            </a:r>
            <a:r>
              <a:rPr lang="sk-SK" dirty="0" smtClean="0"/>
              <a:t> NFC)</a:t>
            </a:r>
          </a:p>
          <a:p>
            <a:pPr lvl="1"/>
            <a:endParaRPr lang="en-US" dirty="0" smtClean="0"/>
          </a:p>
          <a:p>
            <a:r>
              <a:rPr lang="sk-SK" dirty="0" smtClean="0"/>
              <a:t>Autentifikáciu na a</a:t>
            </a:r>
            <a:r>
              <a:rPr lang="sk-SK" dirty="0" smtClean="0"/>
              <a:t>plikačnej vrstve</a:t>
            </a:r>
            <a:endParaRPr lang="sk-SK" dirty="0" smtClean="0"/>
          </a:p>
          <a:p>
            <a:pPr lvl="1"/>
            <a:r>
              <a:rPr lang="sk-SK" dirty="0" smtClean="0"/>
              <a:t>ostatné </a:t>
            </a:r>
            <a:r>
              <a:rPr lang="sk-SK" dirty="0" smtClean="0"/>
              <a:t>aspekty inf. bezp. sa dajú zebezpečiť nad touto vrstvou</a:t>
            </a:r>
          </a:p>
          <a:p>
            <a:pPr lvl="1"/>
            <a:endParaRPr lang="sk-SK" dirty="0"/>
          </a:p>
          <a:p>
            <a:r>
              <a:rPr lang="sk-SK" dirty="0" smtClean="0"/>
              <a:t>porovnané nezabezpečené riešenie, HW a SW zabezpečenie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Implementácia-Komunikačný protokol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DK Nordic </a:t>
            </a:r>
            <a:r>
              <a:rPr lang="en-US" dirty="0" smtClean="0"/>
              <a:t>Semi</a:t>
            </a:r>
            <a:r>
              <a:rPr lang="sk-SK" dirty="0" smtClean="0"/>
              <a:t>conductors</a:t>
            </a:r>
            <a:r>
              <a:rPr lang="en-US" dirty="0" smtClean="0"/>
              <a:t> </a:t>
            </a:r>
            <a:r>
              <a:rPr lang="en-US" dirty="0" smtClean="0"/>
              <a:t>nRF51422</a:t>
            </a:r>
            <a:endParaRPr lang="sk-SK" dirty="0" smtClean="0"/>
          </a:p>
          <a:p>
            <a:pPr lvl="1"/>
            <a:r>
              <a:rPr lang="sk-SK" dirty="0" smtClean="0"/>
              <a:t>ANT SoftDevice, 2.4 GHz</a:t>
            </a:r>
          </a:p>
          <a:p>
            <a:pPr lvl="1"/>
            <a:r>
              <a:rPr lang="sk-SK" dirty="0" smtClean="0"/>
              <a:t>32bit architektúra</a:t>
            </a:r>
          </a:p>
          <a:p>
            <a:pPr lvl="1"/>
            <a:r>
              <a:rPr lang="sk-SK" dirty="0" smtClean="0"/>
              <a:t>256 kB program, 16kB RAM</a:t>
            </a:r>
          </a:p>
          <a:p>
            <a:endParaRPr lang="sk-SK" dirty="0" smtClean="0"/>
          </a:p>
          <a:p>
            <a:r>
              <a:rPr lang="sk-SK" dirty="0" smtClean="0"/>
              <a:t>Medzi </a:t>
            </a:r>
            <a:r>
              <a:rPr lang="sk-SK" dirty="0" smtClean="0"/>
              <a:t>2 </a:t>
            </a:r>
            <a:r>
              <a:rPr lang="sk-SK" dirty="0" smtClean="0"/>
              <a:t>zariadeniami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Zariadenie </a:t>
            </a:r>
            <a:r>
              <a:rPr lang="en-US" dirty="0" smtClean="0"/>
              <a:t>“</a:t>
            </a:r>
            <a:r>
              <a:rPr lang="sk-SK" dirty="0" smtClean="0"/>
              <a:t>Master</a:t>
            </a:r>
            <a:r>
              <a:rPr lang="en-US" dirty="0" smtClean="0"/>
              <a:t>” je </a:t>
            </a:r>
            <a:r>
              <a:rPr lang="en-US" dirty="0" err="1" smtClean="0"/>
              <a:t>osaden</a:t>
            </a:r>
            <a:r>
              <a:rPr lang="sk-SK" dirty="0" smtClean="0"/>
              <a:t>ý na NRF MotherBoard</a:t>
            </a:r>
            <a:r>
              <a:rPr lang="en-US" dirty="0" smtClean="0"/>
              <a:t> </a:t>
            </a:r>
            <a:r>
              <a:rPr lang="sk-SK" dirty="0" smtClean="0"/>
              <a:t>tlačidlá, LED, nastavuje zabezpečenie</a:t>
            </a:r>
          </a:p>
          <a:p>
            <a:r>
              <a:rPr lang="en-US" dirty="0" err="1" smtClean="0"/>
              <a:t>Zariadenie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sk-SK" dirty="0" smtClean="0"/>
              <a:t>Slave</a:t>
            </a:r>
            <a:r>
              <a:rPr lang="en-US" dirty="0" smtClean="0"/>
              <a:t>“</a:t>
            </a:r>
            <a:r>
              <a:rPr lang="sk-SK" dirty="0" smtClean="0"/>
              <a:t> prispôsobuje zabezpečeniu podľa </a:t>
            </a:r>
            <a:r>
              <a:rPr lang="sk-SK" dirty="0" smtClean="0"/>
              <a:t>prijatých správ, dekóduje, </a:t>
            </a:r>
            <a:r>
              <a:rPr lang="sk-SK" dirty="0" smtClean="0"/>
              <a:t>zakóduje </a:t>
            </a:r>
            <a:r>
              <a:rPr lang="sk-SK" dirty="0" smtClean="0"/>
              <a:t>a posiela naspäť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Implementácia-Komunikačný protokol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obrázok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814</Words>
  <Application>Microsoft Office PowerPoint</Application>
  <PresentationFormat>On-screen Show (4:3)</PresentationFormat>
  <Paragraphs>264</Paragraphs>
  <Slides>34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Zabezpečenie bezdrôtových komunikačných sietí v inteligentných domácnostiach proti kybernetickým útokom</vt:lpstr>
      <vt:lpstr>Motivácia</vt:lpstr>
      <vt:lpstr>Informačná bezpečnosť</vt:lpstr>
      <vt:lpstr>Typy útokov</vt:lpstr>
      <vt:lpstr>Aktuálny stav vo WPAN 802.15</vt:lpstr>
      <vt:lpstr>Navrhnuté riešenie</vt:lpstr>
      <vt:lpstr>Navrhnuté riešenie</vt:lpstr>
      <vt:lpstr>Implementácia-Komunikačný protokol</vt:lpstr>
      <vt:lpstr>Implementácia-Komunikačný protokol</vt:lpstr>
      <vt:lpstr>Implementácia-Komunikačný protokol</vt:lpstr>
      <vt:lpstr>Implementácia: SW AES</vt:lpstr>
      <vt:lpstr>Implementácia: HW AES</vt:lpstr>
      <vt:lpstr>Implementácia: ISO7816</vt:lpstr>
      <vt:lpstr>Implementácia: ISO7816 APDU (T=0)</vt:lpstr>
      <vt:lpstr>Implementácia: ISO7816 Blok dát  (T=1)</vt:lpstr>
      <vt:lpstr>Implementácia-ISO7816 UART</vt:lpstr>
      <vt:lpstr>Implementácia: DPS I</vt:lpstr>
      <vt:lpstr>Implementácia: DPS II</vt:lpstr>
      <vt:lpstr>Implementácia: DPS</vt:lpstr>
      <vt:lpstr>Implementácia: JC</vt:lpstr>
      <vt:lpstr>Implementácia: Konzola</vt:lpstr>
      <vt:lpstr>Testovanie</vt:lpstr>
      <vt:lpstr>Vyhodnotenie testovania</vt:lpstr>
      <vt:lpstr>Sebakritika: čo sa nepodarilo</vt:lpstr>
      <vt:lpstr>Sebakritika: čo sa nefungovalo podľa predstáv</vt:lpstr>
      <vt:lpstr>Záver</vt:lpstr>
      <vt:lpstr>Plány do budúcna</vt:lpstr>
      <vt:lpstr>Otázky</vt:lpstr>
      <vt:lpstr>Používané technológie</vt:lpstr>
      <vt:lpstr>Odporúčané aplikácie sietí</vt:lpstr>
      <vt:lpstr>Prečo komunikačný protokol ANT?</vt:lpstr>
      <vt:lpstr>Najčastejšie dôvody porúch </vt:lpstr>
      <vt:lpstr>Najčastejšie dôvody porúch </vt:lpstr>
      <vt:lpstr>Ako urýchliť komunikáciu s HW?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Zabezpečenie bezdrôtových komunikačných sietí v inteligentných domácnostiach proti kybernetickým útokom</dc:title>
  <dc:creator>PC-44</dc:creator>
  <cp:lastModifiedBy>PC-44</cp:lastModifiedBy>
  <cp:revision>245</cp:revision>
  <dcterms:created xsi:type="dcterms:W3CDTF">2017-06-11T13:01:34Z</dcterms:created>
  <dcterms:modified xsi:type="dcterms:W3CDTF">2017-06-12T15:03:13Z</dcterms:modified>
</cp:coreProperties>
</file>