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97" r:id="rId4"/>
    <p:sldId id="296" r:id="rId5"/>
    <p:sldId id="283" r:id="rId6"/>
    <p:sldId id="285" r:id="rId7"/>
    <p:sldId id="271" r:id="rId8"/>
    <p:sldId id="287" r:id="rId9"/>
    <p:sldId id="258" r:id="rId10"/>
    <p:sldId id="289" r:id="rId11"/>
    <p:sldId id="278" r:id="rId12"/>
    <p:sldId id="270" r:id="rId13"/>
    <p:sldId id="272" r:id="rId14"/>
    <p:sldId id="279" r:id="rId15"/>
    <p:sldId id="276" r:id="rId16"/>
    <p:sldId id="275" r:id="rId17"/>
    <p:sldId id="284" r:id="rId18"/>
    <p:sldId id="280" r:id="rId19"/>
    <p:sldId id="281" r:id="rId20"/>
    <p:sldId id="265" r:id="rId21"/>
    <p:sldId id="266" r:id="rId22"/>
    <p:sldId id="292" r:id="rId23"/>
    <p:sldId id="293" r:id="rId24"/>
    <p:sldId id="294" r:id="rId25"/>
    <p:sldId id="273" r:id="rId26"/>
    <p:sldId id="259" r:id="rId27"/>
    <p:sldId id="282" r:id="rId28"/>
    <p:sldId id="263" r:id="rId29"/>
    <p:sldId id="260" r:id="rId30"/>
    <p:sldId id="269" r:id="rId31"/>
    <p:sldId id="261" r:id="rId32"/>
    <p:sldId id="267" r:id="rId33"/>
    <p:sldId id="288" r:id="rId34"/>
    <p:sldId id="268" r:id="rId35"/>
    <p:sldId id="291" r:id="rId36"/>
    <p:sldId id="290" r:id="rId37"/>
    <p:sldId id="29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725" autoAdjust="0"/>
    <p:restoredTop sz="83045" autoAdjust="0"/>
  </p:normalViewPr>
  <p:slideViewPr>
    <p:cSldViewPr>
      <p:cViewPr varScale="1">
        <p:scale>
          <a:sx n="97" d="100"/>
          <a:sy n="97" d="100"/>
        </p:scale>
        <p:origin x="-17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13" Type="http://schemas.openxmlformats.org/officeDocument/2006/relationships/slide" Target="slides/slide19.xml"/><Relationship Id="rId18" Type="http://schemas.openxmlformats.org/officeDocument/2006/relationships/slide" Target="slides/slide29.xml"/><Relationship Id="rId3" Type="http://schemas.openxmlformats.org/officeDocument/2006/relationships/slide" Target="slides/slide6.xml"/><Relationship Id="rId21" Type="http://schemas.openxmlformats.org/officeDocument/2006/relationships/slide" Target="slides/slide32.xml"/><Relationship Id="rId7" Type="http://schemas.openxmlformats.org/officeDocument/2006/relationships/slide" Target="slides/slide10.xml"/><Relationship Id="rId12" Type="http://schemas.openxmlformats.org/officeDocument/2006/relationships/slide" Target="slides/slide18.xml"/><Relationship Id="rId17" Type="http://schemas.openxmlformats.org/officeDocument/2006/relationships/slide" Target="slides/slide28.xml"/><Relationship Id="rId2" Type="http://schemas.openxmlformats.org/officeDocument/2006/relationships/slide" Target="slides/slide3.xml"/><Relationship Id="rId16" Type="http://schemas.openxmlformats.org/officeDocument/2006/relationships/slide" Target="slides/slide27.xml"/><Relationship Id="rId20" Type="http://schemas.openxmlformats.org/officeDocument/2006/relationships/slide" Target="slides/slide31.xml"/><Relationship Id="rId1" Type="http://schemas.openxmlformats.org/officeDocument/2006/relationships/slide" Target="slides/slide2.xml"/><Relationship Id="rId6" Type="http://schemas.openxmlformats.org/officeDocument/2006/relationships/slide" Target="slides/slide9.xml"/><Relationship Id="rId11" Type="http://schemas.openxmlformats.org/officeDocument/2006/relationships/slide" Target="slides/slide14.xml"/><Relationship Id="rId5" Type="http://schemas.openxmlformats.org/officeDocument/2006/relationships/slide" Target="slides/slide8.xml"/><Relationship Id="rId15" Type="http://schemas.openxmlformats.org/officeDocument/2006/relationships/slide" Target="slides/slide26.xml"/><Relationship Id="rId23" Type="http://schemas.openxmlformats.org/officeDocument/2006/relationships/slide" Target="slides/slide35.xml"/><Relationship Id="rId10" Type="http://schemas.openxmlformats.org/officeDocument/2006/relationships/slide" Target="slides/slide13.xml"/><Relationship Id="rId19" Type="http://schemas.openxmlformats.org/officeDocument/2006/relationships/slide" Target="slides/slide30.xml"/><Relationship Id="rId4" Type="http://schemas.openxmlformats.org/officeDocument/2006/relationships/slide" Target="slides/slide7.xml"/><Relationship Id="rId9" Type="http://schemas.openxmlformats.org/officeDocument/2006/relationships/slide" Target="slides/slide12.xml"/><Relationship Id="rId14" Type="http://schemas.openxmlformats.org/officeDocument/2006/relationships/slide" Target="slides/slide25.xml"/><Relationship Id="rId22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73208-EC25-4DDD-B957-221EDD2F819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BEF4-1BE4-4B48-AF24-6E8DE69994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14minut</a:t>
            </a:r>
            <a:r>
              <a:rPr lang="sk-SK" baseline="0" dirty="0" smtClean="0"/>
              <a:t> priprav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Komisia</a:t>
            </a:r>
            <a:r>
              <a:rPr lang="en-US" dirty="0" smtClean="0"/>
              <a:t> č. 6s-SI</a:t>
            </a:r>
          </a:p>
          <a:p>
            <a:r>
              <a:rPr lang="en-US" dirty="0" smtClean="0"/>
              <a:t>14. </a:t>
            </a:r>
            <a:r>
              <a:rPr lang="en-US" dirty="0" err="1" smtClean="0"/>
              <a:t>jún</a:t>
            </a:r>
            <a:r>
              <a:rPr lang="en-US" dirty="0" smtClean="0"/>
              <a:t> 2017, </a:t>
            </a:r>
            <a:r>
              <a:rPr lang="en-US" dirty="0" err="1" smtClean="0"/>
              <a:t>čas</a:t>
            </a:r>
            <a:r>
              <a:rPr lang="en-US" dirty="0" smtClean="0"/>
              <a:t>: 8.00 </a:t>
            </a:r>
            <a:r>
              <a:rPr lang="en-US" dirty="0" err="1" smtClean="0"/>
              <a:t>hod</a:t>
            </a:r>
            <a:r>
              <a:rPr lang="en-US" dirty="0" smtClean="0"/>
              <a:t>., </a:t>
            </a:r>
            <a:r>
              <a:rPr lang="en-US" dirty="0" err="1" smtClean="0"/>
              <a:t>miestnosť</a:t>
            </a:r>
            <a:r>
              <a:rPr lang="en-US" dirty="0" smtClean="0"/>
              <a:t>: 4.08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Predseda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Ladislav</a:t>
            </a:r>
            <a:r>
              <a:rPr lang="en-US" dirty="0" smtClean="0"/>
              <a:t> </a:t>
            </a:r>
            <a:r>
              <a:rPr lang="en-US" dirty="0" err="1" smtClean="0"/>
              <a:t>Hudec</a:t>
            </a:r>
            <a:r>
              <a:rPr lang="en-US" dirty="0" smtClean="0"/>
              <a:t>, </a:t>
            </a:r>
            <a:r>
              <a:rPr lang="en-US" dirty="0" err="1" smtClean="0"/>
              <a:t>CSc</a:t>
            </a:r>
            <a:r>
              <a:rPr lang="en-US" dirty="0" smtClean="0"/>
              <a:t>. (FIIT STU Bratislava)</a:t>
            </a:r>
          </a:p>
          <a:p>
            <a:r>
              <a:rPr lang="en-US" dirty="0" err="1" smtClean="0"/>
              <a:t>členovia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RNDr</a:t>
            </a:r>
            <a:r>
              <a:rPr lang="en-US" dirty="0" smtClean="0"/>
              <a:t>. Daniel </a:t>
            </a:r>
            <a:r>
              <a:rPr lang="en-US" dirty="0" err="1" smtClean="0"/>
              <a:t>Olejár</a:t>
            </a:r>
            <a:r>
              <a:rPr lang="en-US" dirty="0" smtClean="0"/>
              <a:t> PhD. (FMFI KI Bratislava)</a:t>
            </a:r>
          </a:p>
          <a:p>
            <a:r>
              <a:rPr lang="sk-SK" dirty="0" smtClean="0"/>
              <a:t>	</a:t>
            </a:r>
            <a:r>
              <a:rPr lang="en-US" dirty="0" smtClean="0"/>
              <a:t>doc. </a:t>
            </a:r>
            <a:r>
              <a:rPr lang="en-US" dirty="0" err="1" smtClean="0"/>
              <a:t>Ing</a:t>
            </a:r>
            <a:r>
              <a:rPr lang="en-US" dirty="0" smtClean="0"/>
              <a:t>. Michal </a:t>
            </a:r>
            <a:r>
              <a:rPr lang="en-US" dirty="0" err="1" smtClean="0"/>
              <a:t>Čerňanský</a:t>
            </a:r>
            <a:r>
              <a:rPr lang="en-US" dirty="0" smtClean="0"/>
              <a:t>, PhD. (FPV KI </a:t>
            </a:r>
            <a:r>
              <a:rPr lang="en-US" dirty="0" err="1" smtClean="0"/>
              <a:t>UCMTrnava</a:t>
            </a:r>
            <a:r>
              <a:rPr lang="en-US" dirty="0" smtClean="0"/>
              <a:t>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Dominik</a:t>
            </a:r>
            <a:r>
              <a:rPr lang="en-US" dirty="0" smtClean="0"/>
              <a:t> </a:t>
            </a:r>
            <a:r>
              <a:rPr lang="en-US" dirty="0" err="1" smtClean="0"/>
              <a:t>Macko</a:t>
            </a:r>
            <a:r>
              <a:rPr lang="en-US" dirty="0" smtClean="0"/>
              <a:t>, PhD. (FIIT STU Bratislava)</a:t>
            </a:r>
          </a:p>
          <a:p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Ján</a:t>
            </a:r>
            <a:r>
              <a:rPr lang="en-US" dirty="0" smtClean="0"/>
              <a:t> </a:t>
            </a:r>
            <a:r>
              <a:rPr lang="en-US" dirty="0" err="1" smtClean="0"/>
              <a:t>Laštinec</a:t>
            </a:r>
            <a:r>
              <a:rPr lang="en-US" dirty="0" smtClean="0"/>
              <a:t>, PhD. (FIIT STU Bratislava)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err="1" smtClean="0"/>
              <a:t>tajomník</a:t>
            </a:r>
            <a:r>
              <a:rPr lang="en-US" dirty="0" smtClean="0"/>
              <a:t>: </a:t>
            </a:r>
            <a:r>
              <a:rPr lang="sk-SK" dirty="0" smtClean="0"/>
              <a:t>	</a:t>
            </a:r>
            <a:r>
              <a:rPr lang="en-US" dirty="0" err="1" smtClean="0"/>
              <a:t>Ing</a:t>
            </a:r>
            <a:r>
              <a:rPr lang="en-US" dirty="0" smtClean="0"/>
              <a:t>. Rudolf </a:t>
            </a:r>
            <a:r>
              <a:rPr lang="en-US" dirty="0" err="1" smtClean="0"/>
              <a:t>Grežo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Hardvérova</a:t>
            </a:r>
            <a:r>
              <a:rPr lang="sk-SK" baseline="0" dirty="0" smtClean="0"/>
              <a:t> implementacia boli pouzite metody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Pasivne prepojenie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Rozloženie</a:t>
            </a:r>
            <a:r>
              <a:rPr lang="sk-SK" baseline="0" dirty="0" smtClean="0"/>
              <a:t> súciastok a preniest layout na dosku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Inicializ</a:t>
            </a:r>
            <a:r>
              <a:rPr lang="sk-SK" dirty="0" smtClean="0"/>
              <a:t>ácia</a:t>
            </a:r>
            <a:r>
              <a:rPr lang="sk-SK" baseline="0" dirty="0" smtClean="0"/>
              <a:t> po selekte</a:t>
            </a:r>
          </a:p>
          <a:p>
            <a:r>
              <a:rPr lang="sk-SK" baseline="0" dirty="0" smtClean="0"/>
              <a:t>Rozhoduje</a:t>
            </a:r>
          </a:p>
          <a:p>
            <a:r>
              <a:rPr lang="sk-SK" baseline="0" dirty="0" smtClean="0"/>
              <a:t>Kryptovanie</a:t>
            </a:r>
            <a:r>
              <a:rPr lang="en-US" baseline="0" dirty="0" smtClean="0"/>
              <a:t>/</a:t>
            </a:r>
            <a:r>
              <a:rPr lang="sk-SK" baseline="0" dirty="0" smtClean="0"/>
              <a:t>Dekryptovat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</a:t>
            </a:r>
            <a:r>
              <a:rPr lang="en-US" dirty="0" err="1" smtClean="0"/>
              <a:t>senzor</a:t>
            </a:r>
            <a:endParaRPr lang="en-US" dirty="0" smtClean="0"/>
          </a:p>
          <a:p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testovacie výpisy,</a:t>
            </a:r>
            <a:endParaRPr 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výpis ATR správy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posielanie preddefinovaných správ,</a:t>
            </a:r>
          </a:p>
          <a:p>
            <a:pPr lvl="1"/>
            <a:r>
              <a:rPr lang="sk-SK" dirty="0" smtClean="0"/>
              <a:t>aktivácia, deaktivácia, resetovanie,</a:t>
            </a:r>
          </a:p>
          <a:p>
            <a:pPr lvl="1"/>
            <a:r>
              <a:rPr lang="sk-SK" dirty="0" smtClean="0"/>
              <a:t>p</a:t>
            </a:r>
            <a:r>
              <a:rPr lang="en-US" dirty="0" err="1" smtClean="0"/>
              <a:t>reh</a:t>
            </a:r>
            <a:r>
              <a:rPr lang="sk-SK" dirty="0" smtClean="0"/>
              <a:t>ľadávanie inštrukcií,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odpovedi,</a:t>
            </a:r>
            <a:endParaRPr lang="en-US" dirty="0" smtClean="0"/>
          </a:p>
          <a:p>
            <a:pPr lvl="1"/>
            <a:r>
              <a:rPr lang="en-US" dirty="0" smtClean="0"/>
              <a:t>z</a:t>
            </a:r>
            <a:r>
              <a:rPr lang="sk-SK" dirty="0" smtClean="0"/>
              <a:t>menenie baudovej rýchlosti.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automatizovane</a:t>
            </a:r>
          </a:p>
          <a:p>
            <a:r>
              <a:rPr lang="sk-SK" dirty="0" smtClean="0"/>
              <a:t>Programovo</a:t>
            </a:r>
            <a:r>
              <a:rPr lang="sk-SK" baseline="0" dirty="0" smtClean="0"/>
              <a:t> </a:t>
            </a:r>
            <a:r>
              <a:rPr lang="sk-SK" baseline="0" dirty="0" smtClean="0"/>
              <a:t>generuju data,</a:t>
            </a:r>
          </a:p>
          <a:p>
            <a:r>
              <a:rPr lang="sk-SK" baseline="0" dirty="0" smtClean="0"/>
              <a:t>Implementovane </a:t>
            </a:r>
            <a:r>
              <a:rPr lang="sk-SK" baseline="0" dirty="0" smtClean="0"/>
              <a:t>timeout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Treshold 200 hodnot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Dopad na rýhlosť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Veľkosť</a:t>
            </a:r>
            <a:r>
              <a:rPr lang="sk-SK" baseline="0" dirty="0" smtClean="0"/>
              <a:t> siete, rozšíriteľnosti</a:t>
            </a:r>
            <a:endParaRPr lang="sk-SK" dirty="0" smtClean="0"/>
          </a:p>
          <a:p>
            <a:r>
              <a:rPr lang="sk-SK" dirty="0" smtClean="0"/>
              <a:t>Rychlost, cena,</a:t>
            </a:r>
          </a:p>
          <a:p>
            <a:r>
              <a:rPr lang="sk-SK" dirty="0" smtClean="0"/>
              <a:t>Frekvencia</a:t>
            </a:r>
            <a:r>
              <a:rPr lang="sk-SK" baseline="0" dirty="0" smtClean="0"/>
              <a:t> nosnej vlny</a:t>
            </a:r>
          </a:p>
          <a:p>
            <a:r>
              <a:rPr lang="sk-SK" baseline="0" dirty="0" smtClean="0"/>
              <a:t>Prenosove ryhlosti</a:t>
            </a:r>
          </a:p>
          <a:p>
            <a:r>
              <a:rPr lang="sk-SK" baseline="0" dirty="0" smtClean="0"/>
              <a:t>kódovania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Technologický pokrok</a:t>
            </a:r>
          </a:p>
          <a:p>
            <a:r>
              <a:rPr lang="sk-SK" dirty="0" smtClean="0"/>
              <a:t>	Slabiny</a:t>
            </a:r>
            <a:endParaRPr lang="sk-SK" dirty="0" smtClean="0"/>
          </a:p>
          <a:p>
            <a:r>
              <a:rPr lang="sk-SK" dirty="0" smtClean="0"/>
              <a:t>	Vypoctovy </a:t>
            </a:r>
            <a:r>
              <a:rPr lang="sk-SK" dirty="0" smtClean="0"/>
              <a:t>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Technologický pokrok</a:t>
            </a:r>
          </a:p>
          <a:p>
            <a:r>
              <a:rPr lang="sk-SK" dirty="0" smtClean="0"/>
              <a:t>	Slabiny</a:t>
            </a:r>
            <a:endParaRPr lang="sk-SK" dirty="0" smtClean="0"/>
          </a:p>
          <a:p>
            <a:r>
              <a:rPr lang="sk-SK" dirty="0" smtClean="0"/>
              <a:t>	Vypoctovy </a:t>
            </a:r>
            <a:r>
              <a:rPr lang="sk-SK" dirty="0" smtClean="0"/>
              <a:t>vykon zariadeni rastie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Zakladny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Obsah</a:t>
            </a:r>
            <a:r>
              <a:rPr lang="en-US" dirty="0" smtClean="0"/>
              <a:t> </a:t>
            </a:r>
            <a:r>
              <a:rPr lang="en-US" dirty="0" err="1" smtClean="0"/>
              <a:t>spravy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vyzradeny</a:t>
            </a:r>
            <a:endParaRPr lang="en-US" baseline="0" dirty="0" smtClean="0"/>
          </a:p>
          <a:p>
            <a:r>
              <a:rPr lang="en-US" baseline="0" dirty="0" err="1" smtClean="0"/>
              <a:t>Niekto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vydava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niekoho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kym</a:t>
            </a:r>
            <a:r>
              <a:rPr lang="en-US" baseline="0" dirty="0" smtClean="0"/>
              <a:t> v </a:t>
            </a:r>
            <a:r>
              <a:rPr lang="en-US" baseline="0" dirty="0" err="1" smtClean="0"/>
              <a:t>skutocnosti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nieje</a:t>
            </a:r>
            <a:endParaRPr lang="en-US" baseline="0" dirty="0" smtClean="0"/>
          </a:p>
          <a:p>
            <a:r>
              <a:rPr lang="sk-SK" baseline="0" dirty="0" smtClean="0"/>
              <a:t>Uprava spravy</a:t>
            </a:r>
          </a:p>
          <a:p>
            <a:endParaRPr lang="sk-SK" baseline="0" dirty="0" smtClean="0"/>
          </a:p>
          <a:p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Phising</a:t>
            </a:r>
          </a:p>
          <a:p>
            <a:r>
              <a:rPr lang="sk-SK" baseline="0" dirty="0" smtClean="0"/>
              <a:t>Spoofing </a:t>
            </a:r>
          </a:p>
          <a:p>
            <a:r>
              <a:rPr lang="sk-SK" baseline="0" dirty="0" smtClean="0"/>
              <a:t>Brute force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 smtClean="0"/>
              <a:t>Slovnikove</a:t>
            </a:r>
          </a:p>
          <a:p>
            <a:r>
              <a:rPr lang="sk-SK" baseline="0" dirty="0" smtClean="0"/>
              <a:t>Rainbow tables</a:t>
            </a:r>
          </a:p>
          <a:p>
            <a:r>
              <a:rPr lang="sk-SK" baseline="0" dirty="0" smtClean="0"/>
              <a:t>DOS</a:t>
            </a:r>
          </a:p>
          <a:p>
            <a:r>
              <a:rPr lang="sk-SK" baseline="0" dirty="0" smtClean="0"/>
              <a:t>Sidechannel attack</a:t>
            </a:r>
          </a:p>
          <a:p>
            <a:r>
              <a:rPr lang="sk-SK" baseline="0" dirty="0" smtClean="0"/>
              <a:t>Socialne inzinierstov</a:t>
            </a:r>
          </a:p>
          <a:p>
            <a:r>
              <a:rPr lang="sk-SK" baseline="0" dirty="0" smtClean="0"/>
              <a:t>Tck syn, rst</a:t>
            </a:r>
          </a:p>
          <a:p>
            <a:r>
              <a:rPr lang="sk-SK" baseline="0" dirty="0" smtClean="0"/>
              <a:t>Software</a:t>
            </a:r>
          </a:p>
          <a:p>
            <a:r>
              <a:rPr lang="sk-SK" baseline="0" dirty="0" smtClean="0"/>
              <a:t>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Wireless personal area networks</a:t>
            </a:r>
          </a:p>
          <a:p>
            <a:endParaRPr lang="sk-SK" dirty="0" smtClean="0"/>
          </a:p>
          <a:p>
            <a:r>
              <a:rPr lang="sk-SK" dirty="0" smtClean="0"/>
              <a:t>MAC message autentication code integritu</a:t>
            </a:r>
          </a:p>
          <a:p>
            <a:r>
              <a:rPr lang="sk-SK" dirty="0" smtClean="0"/>
              <a:t>CMAC </a:t>
            </a:r>
            <a:r>
              <a:rPr lang="en-US" dirty="0" smtClean="0"/>
              <a:t>Cipher-based Message Authentication Code</a:t>
            </a:r>
            <a:endParaRPr lang="sk-SK" dirty="0" smtClean="0"/>
          </a:p>
          <a:p>
            <a:r>
              <a:rPr lang="sk-SK" dirty="0" smtClean="0"/>
              <a:t>	ekv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One-Key CBC MAC1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HMAC hash</a:t>
            </a:r>
            <a:r>
              <a:rPr lang="en-US" b="0" baseline="0" dirty="0" smtClean="0"/>
              <a:t> based</a:t>
            </a:r>
            <a:r>
              <a:rPr lang="en-US" b="0" dirty="0" smtClean="0"/>
              <a:t> Message Authentication Code</a:t>
            </a:r>
            <a:endParaRPr lang="sk-SK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ve</a:t>
            </a:r>
            <a:r>
              <a:rPr lang="sk-SK" baseline="0" smtClean="0"/>
              <a:t>ľskost 100  4Hz</a:t>
            </a:r>
            <a:endParaRPr lang="en-US" dirty="0" smtClean="0"/>
          </a:p>
          <a:p>
            <a:endParaRPr lang="en-US" dirty="0" smtClean="0"/>
          </a:p>
          <a:p>
            <a:r>
              <a:rPr lang="sk-SK" dirty="0" smtClean="0"/>
              <a:t>Po nadviazani</a:t>
            </a:r>
            <a:r>
              <a:rPr lang="sk-SK" baseline="0" dirty="0" smtClean="0"/>
              <a:t> doveri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Potvrdzovanie</a:t>
            </a:r>
          </a:p>
          <a:p>
            <a:r>
              <a:rPr lang="sk-SK" baseline="0" dirty="0" smtClean="0"/>
              <a:t>Náhodné čisla</a:t>
            </a:r>
          </a:p>
          <a:p>
            <a:r>
              <a:rPr lang="sk-SK" baseline="0" dirty="0" smtClean="0"/>
              <a:t>čas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Identifikacia stavu správy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Inkermentuje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Zistiť</a:t>
            </a:r>
            <a:r>
              <a:rPr lang="sk-SK" baseline="0" dirty="0" smtClean="0"/>
              <a:t> koľko ešte dát potrebuje</a:t>
            </a:r>
            <a:endParaRPr lang="sk-S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FF FF  ...		prázdna správa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smtClean="0"/>
              <a:t>03 03 ...			prázdna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BEF4-1BE4-4B48-AF24-6E8DE69994C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DF8F-3C97-4B59-88E1-3332BCA1346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075BD-8710-4C84-8786-3811C743226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875-4BB6-4836-B09D-D289243DF44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6C798-90A1-449F-B909-889CAB126F4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C653-ECD6-448A-A4AF-0DB7EA3A10E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3FB4-44F0-4C32-8002-B71033333E30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38D6-33CD-41B7-847E-61C4347BA632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A9E9-89B1-41EE-B931-5A0FC24DD79F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A4D6-0A0B-4BED-8DE6-7BA5EC563FFD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687F-F34D-4AFB-96D8-4674A1B76C29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0D2E-C391-4CE3-9C59-55599AB7B6BE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E152D-BC5D-4C63-B13E-F0FA30DB29B3}" type="datetime1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4B50-B360-452D-AFC7-DEF83B5F58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7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Zabezpečenie</a:t>
            </a:r>
            <a:r>
              <a:rPr lang="en-US" dirty="0" smtClean="0"/>
              <a:t> </a:t>
            </a:r>
            <a:r>
              <a:rPr lang="sk-SK" dirty="0" smtClean="0"/>
              <a:t>bezdrôtových</a:t>
            </a:r>
            <a:r>
              <a:rPr lang="en-US" dirty="0" smtClean="0"/>
              <a:t> </a:t>
            </a:r>
            <a:r>
              <a:rPr lang="sk-SK" dirty="0" smtClean="0"/>
              <a:t>komunikačných sietí</a:t>
            </a:r>
            <a:r>
              <a:rPr lang="en-US" dirty="0" smtClean="0"/>
              <a:t> </a:t>
            </a:r>
            <a:r>
              <a:rPr lang="sk-SK" dirty="0" smtClean="0"/>
              <a:t>v</a:t>
            </a:r>
            <a:r>
              <a:rPr lang="en-US" dirty="0" smtClean="0"/>
              <a:t> </a:t>
            </a:r>
            <a:r>
              <a:rPr lang="sk-SK" dirty="0" smtClean="0"/>
              <a:t>inteligentných domácnostiach</a:t>
            </a:r>
            <a:r>
              <a:rPr lang="en-US" dirty="0" smtClean="0"/>
              <a:t> </a:t>
            </a:r>
            <a:r>
              <a:rPr lang="sk-SK" dirty="0" smtClean="0"/>
              <a:t>proti</a:t>
            </a:r>
            <a:r>
              <a:rPr lang="en-US" dirty="0" smtClean="0"/>
              <a:t> </a:t>
            </a:r>
            <a:r>
              <a:rPr lang="sk-SK" dirty="0" smtClean="0"/>
              <a:t>kybernetickým útokom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/>
          <a:p>
            <a:pPr algn="r"/>
            <a:r>
              <a:rPr lang="en-US" dirty="0" err="1" smtClean="0"/>
              <a:t>Bc</a:t>
            </a:r>
            <a:r>
              <a:rPr lang="en-US" dirty="0" smtClean="0"/>
              <a:t>. </a:t>
            </a:r>
            <a:r>
              <a:rPr lang="en-US" dirty="0" err="1" smtClean="0"/>
              <a:t>Luk</a:t>
            </a:r>
            <a:r>
              <a:rPr lang="sk-SK" dirty="0" smtClean="0"/>
              <a:t>áš Doubravský</a:t>
            </a:r>
            <a:endParaRPr lang="en-US" dirty="0" smtClean="0"/>
          </a:p>
          <a:p>
            <a:pPr algn="r"/>
            <a:r>
              <a:rPr lang="en-US" dirty="0" smtClean="0"/>
              <a:t>14. 06. 2017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Model s</a:t>
            </a:r>
            <a:r>
              <a:rPr lang="sk-SK" dirty="0" smtClean="0"/>
              <a:t>iete</a:t>
            </a:r>
            <a:endParaRPr lang="en-US" i="1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1710"/>
          <a:stretch>
            <a:fillRect/>
          </a:stretch>
        </p:blipFill>
        <p:spPr bwMode="auto">
          <a:xfrm>
            <a:off x="495869" y="1130710"/>
            <a:ext cx="7771262" cy="5117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6172200"/>
            <a:ext cx="35814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"</a:t>
            </a:r>
            <a:r>
              <a:rPr lang="sk-SK" dirty="0" smtClean="0"/>
              <a:t>Master</a:t>
            </a:r>
            <a:r>
              <a:rPr lang="en-US" dirty="0" smtClean="0"/>
              <a:t>"</a:t>
            </a:r>
            <a:r>
              <a:rPr lang="sk-SK" dirty="0" smtClean="0"/>
              <a:t> </a:t>
            </a:r>
            <a:r>
              <a:rPr lang="sk-SK" sz="1800" dirty="0" smtClean="0"/>
              <a:t>kontakt s prostredím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10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553200" y="61722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dirty="0" smtClean="0"/>
              <a:t>"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Slave</a:t>
            </a:r>
            <a:r>
              <a:rPr lang="en-US" sz="2800" dirty="0" smtClean="0"/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Segment</a:t>
            </a:r>
            <a:r>
              <a:rPr lang="sk-SK" dirty="0" smtClean="0"/>
              <a:t>ácia správ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sk-SK" dirty="0" smtClean="0"/>
              <a:t>Viac ako 8 bajtov,  maximálne 254 bajtov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Príklad správ</a:t>
            </a:r>
            <a:endParaRPr lang="sk-SK" dirty="0"/>
          </a:p>
          <a:p>
            <a:pPr lvl="1">
              <a:spcBef>
                <a:spcPts val="200"/>
              </a:spcBef>
            </a:pPr>
            <a:r>
              <a:rPr lang="sk-SK" dirty="0" smtClean="0"/>
              <a:t>00 </a:t>
            </a:r>
            <a:r>
              <a:rPr lang="sk-SK" dirty="0" smtClean="0"/>
              <a:t>00 ...			prázdna správa</a:t>
            </a:r>
          </a:p>
          <a:p>
            <a:pPr lvl="1">
              <a:spcBef>
                <a:spcPts val="200"/>
              </a:spcBef>
            </a:pPr>
            <a:r>
              <a:rPr lang="sk-SK" dirty="0" smtClean="0"/>
              <a:t>01 03  01 FF ...		nezabezpečená správa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11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3076" name="Picture 4" descr="C:\Lukas\Skola\FIIT\10. semester\Obhajoba\dát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2438400"/>
            <a:ext cx="8239125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SW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referenčná</a:t>
            </a:r>
            <a:r>
              <a:rPr lang="en-US" dirty="0" smtClean="0"/>
              <a:t> SW</a:t>
            </a:r>
            <a:r>
              <a:rPr lang="sk-SK" dirty="0" smtClean="0"/>
              <a:t> </a:t>
            </a:r>
            <a:r>
              <a:rPr lang="sk-SK" dirty="0" smtClean="0"/>
              <a:t>implementácia</a:t>
            </a:r>
          </a:p>
          <a:p>
            <a:r>
              <a:rPr lang="en-US" dirty="0" err="1" smtClean="0"/>
              <a:t>kni</a:t>
            </a:r>
            <a:r>
              <a:rPr lang="sk-SK" dirty="0" smtClean="0"/>
              <a:t>žnica</a:t>
            </a:r>
            <a:r>
              <a:rPr lang="en-US" dirty="0" smtClean="0"/>
              <a:t>:</a:t>
            </a:r>
            <a:r>
              <a:rPr lang="sk-SK" dirty="0" smtClean="0"/>
              <a:t> Tiny AES128 v jazyku C</a:t>
            </a:r>
            <a:endParaRPr lang="sk-SK" dirty="0" smtClean="0"/>
          </a:p>
          <a:p>
            <a:r>
              <a:rPr lang="en-US" dirty="0" smtClean="0"/>
              <a:t>m</a:t>
            </a:r>
            <a:r>
              <a:rPr lang="sk-SK" dirty="0" smtClean="0"/>
              <a:t>ód</a:t>
            </a:r>
            <a:r>
              <a:rPr lang="en-US" dirty="0" smtClean="0"/>
              <a:t>: </a:t>
            </a:r>
            <a:r>
              <a:rPr lang="sk-SK" dirty="0" smtClean="0"/>
              <a:t>CBC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12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HW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NXP, S</a:t>
            </a:r>
            <a:r>
              <a:rPr lang="sk-SK" dirty="0" smtClean="0"/>
              <a:t>ecure element, </a:t>
            </a:r>
            <a:r>
              <a:rPr lang="sk-SK" dirty="0" smtClean="0"/>
              <a:t>JVM</a:t>
            </a:r>
            <a:endParaRPr lang="sk-SK" dirty="0" smtClean="0"/>
          </a:p>
          <a:p>
            <a:r>
              <a:rPr lang="sk-SK" dirty="0" smtClean="0"/>
              <a:t>HW</a:t>
            </a:r>
            <a:r>
              <a:rPr lang="en-US" dirty="0" smtClean="0"/>
              <a:t>: </a:t>
            </a:r>
            <a:r>
              <a:rPr lang="sk-SK" dirty="0" smtClean="0"/>
              <a:t>NFC, RNG, RSA, ECC, AES, DES koprocesor apod. </a:t>
            </a:r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13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8450" y="3023554"/>
            <a:ext cx="3333750" cy="375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</a:t>
            </a:r>
            <a:r>
              <a:rPr lang="en-US" dirty="0" smtClean="0"/>
              <a:t>re </a:t>
            </a:r>
            <a:r>
              <a:rPr lang="sk-SK" dirty="0" smtClean="0"/>
              <a:t>k</a:t>
            </a:r>
            <a:r>
              <a:rPr lang="en-US" dirty="0" err="1" smtClean="0"/>
              <a:t>ontaktn</a:t>
            </a:r>
            <a:r>
              <a:rPr lang="sk-SK" dirty="0" smtClean="0"/>
              <a:t>é </a:t>
            </a:r>
            <a:r>
              <a:rPr lang="en-US" dirty="0" smtClean="0"/>
              <a:t>Smart </a:t>
            </a:r>
            <a:r>
              <a:rPr lang="en-US" dirty="0" err="1" smtClean="0"/>
              <a:t>karty</a:t>
            </a:r>
            <a:endParaRPr lang="sk-SK" dirty="0" smtClean="0"/>
          </a:p>
          <a:p>
            <a:pPr lvl="1"/>
            <a:r>
              <a:rPr lang="sk-SK" dirty="0" smtClean="0"/>
              <a:t>SIM,</a:t>
            </a:r>
          </a:p>
          <a:p>
            <a:pPr lvl="1"/>
            <a:r>
              <a:rPr lang="sk-SK" dirty="0" smtClean="0"/>
              <a:t>platobné karty.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s</a:t>
            </a:r>
            <a:r>
              <a:rPr lang="sk-SK" dirty="0" smtClean="0"/>
              <a:t>ignály </a:t>
            </a:r>
            <a:r>
              <a:rPr lang="sk-SK" dirty="0" smtClean="0"/>
              <a:t>sú </a:t>
            </a:r>
            <a:r>
              <a:rPr lang="sk-SK" dirty="0" smtClean="0"/>
              <a:t>generované SW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sk-SK" dirty="0" smtClean="0"/>
              <a:t>GPIO a</a:t>
            </a:r>
            <a:r>
              <a:rPr lang="en-US" dirty="0" smtClean="0"/>
              <a:t> HW </a:t>
            </a:r>
            <a:r>
              <a:rPr lang="en-US" dirty="0" err="1" smtClean="0"/>
              <a:t>perif</a:t>
            </a:r>
            <a:r>
              <a:rPr lang="sk-SK" dirty="0" smtClean="0"/>
              <a:t>érií (</a:t>
            </a:r>
            <a:r>
              <a:rPr lang="sk-SK" i="1" dirty="0" smtClean="0"/>
              <a:t>PPI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r>
              <a:rPr lang="sk-SK" dirty="0" smtClean="0"/>
              <a:t>CLK</a:t>
            </a:r>
            <a:r>
              <a:rPr lang="en-US" dirty="0" smtClean="0"/>
              <a:t>: </a:t>
            </a:r>
            <a:r>
              <a:rPr lang="sk-SK" dirty="0" smtClean="0"/>
              <a:t>2.667 </a:t>
            </a:r>
            <a:r>
              <a:rPr lang="sk-SK" dirty="0" smtClean="0"/>
              <a:t>MHz.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ISO7816 I</a:t>
            </a:r>
            <a:r>
              <a:rPr lang="en-US" dirty="0" smtClean="0"/>
              <a:t>/</a:t>
            </a:r>
            <a:r>
              <a:rPr lang="sk-SK" dirty="0" smtClean="0"/>
              <a:t>O signál na </a:t>
            </a:r>
            <a:r>
              <a:rPr lang="sk-SK" dirty="0" smtClean="0"/>
              <a:t>UART</a:t>
            </a:r>
          </a:p>
          <a:p>
            <a:pPr lvl="1"/>
            <a:r>
              <a:rPr lang="en-US" dirty="0" smtClean="0"/>
              <a:t>Baud rate: </a:t>
            </a:r>
            <a:r>
              <a:rPr lang="sk-SK" dirty="0" smtClean="0"/>
              <a:t>7168 </a:t>
            </a:r>
            <a:r>
              <a:rPr lang="sk-SK" dirty="0" smtClean="0"/>
              <a:t>bps</a:t>
            </a:r>
          </a:p>
          <a:p>
            <a:endParaRPr lang="sk-SK" dirty="0" smtClean="0"/>
          </a:p>
          <a:p>
            <a:r>
              <a:rPr lang="sk-SK" dirty="0" smtClean="0"/>
              <a:t>ATR (answer to reset</a:t>
            </a:r>
            <a:r>
              <a:rPr lang="sk-SK" dirty="0" smtClean="0"/>
              <a:t>), informácie o karte, preferované nastavenia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Komunikácia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en-US" dirty="0" smtClean="0"/>
              <a:t>T=0 </a:t>
            </a:r>
            <a:r>
              <a:rPr lang="sk-SK" dirty="0" smtClean="0"/>
              <a:t>bajtová</a:t>
            </a:r>
            <a:r>
              <a:rPr lang="en-US" dirty="0" smtClean="0"/>
              <a:t>: 	APDU </a:t>
            </a:r>
            <a:endParaRPr lang="sk-SK" dirty="0" smtClean="0"/>
          </a:p>
          <a:p>
            <a:pPr lvl="1"/>
            <a:r>
              <a:rPr lang="sk-SK" dirty="0" smtClean="0"/>
              <a:t>T</a:t>
            </a:r>
            <a:r>
              <a:rPr lang="en-US" dirty="0" smtClean="0"/>
              <a:t>=1 b</a:t>
            </a:r>
            <a:r>
              <a:rPr lang="sk-SK" dirty="0" smtClean="0"/>
              <a:t>loková</a:t>
            </a:r>
            <a:r>
              <a:rPr lang="en-US" dirty="0" smtClean="0"/>
              <a:t>: 	APDU</a:t>
            </a:r>
            <a:r>
              <a:rPr lang="sk-SK" dirty="0" smtClean="0"/>
              <a:t> </a:t>
            </a:r>
            <a:r>
              <a:rPr lang="en-US" dirty="0" err="1" smtClean="0"/>
              <a:t>zabalen</a:t>
            </a:r>
            <a:r>
              <a:rPr lang="sk-SK" dirty="0" smtClean="0"/>
              <a:t>é do bloku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14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ISO7816 na </a:t>
            </a:r>
            <a:r>
              <a:rPr lang="sk-SK" dirty="0" smtClean="0"/>
              <a:t>UART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15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3999" y="1770842"/>
            <a:ext cx="6096002" cy="418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Schém</a:t>
            </a:r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16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4444142" cy="2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2007" y="3581400"/>
            <a:ext cx="4702255" cy="2773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DPS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17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63911" y="1194619"/>
            <a:ext cx="5029202" cy="29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 l="12051" t="2628" r="5869" b="1447"/>
          <a:stretch>
            <a:fillRect/>
          </a:stretch>
        </p:blipFill>
        <p:spPr bwMode="auto">
          <a:xfrm>
            <a:off x="4994787" y="3377332"/>
            <a:ext cx="4159045" cy="308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JavaCard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Applet  JC2.2.2</a:t>
            </a:r>
          </a:p>
          <a:p>
            <a:pPr lvl="1"/>
            <a:r>
              <a:rPr lang="sk-SK" dirty="0" smtClean="0"/>
              <a:t>Java</a:t>
            </a:r>
            <a:endParaRPr lang="sk-SK" dirty="0" smtClean="0"/>
          </a:p>
          <a:p>
            <a:r>
              <a:rPr lang="sk-SK" dirty="0" smtClean="0"/>
              <a:t>h</a:t>
            </a:r>
            <a:r>
              <a:rPr lang="en-US" dirty="0" err="1" smtClean="0"/>
              <a:t>ardv</a:t>
            </a:r>
            <a:r>
              <a:rPr lang="sk-SK" dirty="0" smtClean="0"/>
              <a:t>érovo impl. </a:t>
            </a:r>
            <a:r>
              <a:rPr lang="sk-SK" dirty="0" smtClean="0"/>
              <a:t>a</a:t>
            </a:r>
            <a:r>
              <a:rPr lang="sk-SK" dirty="0" smtClean="0"/>
              <a:t>lg.</a:t>
            </a:r>
            <a:r>
              <a:rPr lang="sk-SK" dirty="0" smtClean="0"/>
              <a:t> </a:t>
            </a:r>
            <a:r>
              <a:rPr lang="sk-SK" dirty="0" smtClean="0"/>
              <a:t>AES-128 CBC</a:t>
            </a:r>
          </a:p>
          <a:p>
            <a:r>
              <a:rPr lang="en-US" dirty="0" smtClean="0"/>
              <a:t>Form</a:t>
            </a:r>
            <a:r>
              <a:rPr lang="sk-SK" dirty="0" smtClean="0"/>
              <a:t>át správy APDU (terminál-SmartCard)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18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68310" r="14977"/>
          <a:stretch>
            <a:fillRect/>
          </a:stretch>
        </p:blipFill>
        <p:spPr bwMode="auto">
          <a:xfrm>
            <a:off x="316230" y="4304371"/>
            <a:ext cx="8599170" cy="209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sk-SK" dirty="0" smtClean="0"/>
              <a:t>Funkc. k</a:t>
            </a:r>
            <a:r>
              <a:rPr lang="en-US" dirty="0" err="1" smtClean="0"/>
              <a:t>onzol</a:t>
            </a:r>
            <a:r>
              <a:rPr lang="sk-SK" dirty="0" smtClean="0"/>
              <a:t>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d</a:t>
            </a:r>
            <a:r>
              <a:rPr lang="en-US" dirty="0" err="1" smtClean="0"/>
              <a:t>esktop-senzor</a:t>
            </a:r>
            <a:r>
              <a:rPr lang="sk-SK" dirty="0" smtClean="0"/>
              <a:t>,</a:t>
            </a:r>
            <a:endParaRPr lang="en-US" dirty="0" smtClean="0"/>
          </a:p>
          <a:p>
            <a:r>
              <a:rPr lang="sk-SK" dirty="0" smtClean="0"/>
              <a:t>Segger </a:t>
            </a:r>
            <a:r>
              <a:rPr lang="sk-SK" dirty="0" smtClean="0"/>
              <a:t>J-Link RTT</a:t>
            </a:r>
            <a:r>
              <a:rPr lang="en-US" dirty="0" smtClean="0"/>
              <a:t> (Real Time Transfer):</a:t>
            </a:r>
            <a:endParaRPr lang="sk-SK" dirty="0" smtClean="0"/>
          </a:p>
          <a:p>
            <a:pPr lvl="1"/>
            <a:r>
              <a:rPr lang="sk-SK" dirty="0" smtClean="0"/>
              <a:t>monitorovanie,</a:t>
            </a:r>
          </a:p>
          <a:p>
            <a:pPr lvl="1"/>
            <a:r>
              <a:rPr lang="sk-SK" dirty="0" smtClean="0"/>
              <a:t>testovanie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vyhľadávanie </a:t>
            </a:r>
            <a:r>
              <a:rPr lang="sk-SK" dirty="0" smtClean="0"/>
              <a:t>manažéra karty,</a:t>
            </a:r>
          </a:p>
          <a:p>
            <a:pPr lvl="1"/>
            <a:r>
              <a:rPr lang="sk-SK" dirty="0" smtClean="0"/>
              <a:t>posielanie APDU správy blokovo</a:t>
            </a:r>
            <a:r>
              <a:rPr lang="en-US" dirty="0" smtClean="0"/>
              <a:t>/</a:t>
            </a:r>
            <a:r>
              <a:rPr lang="en-US" dirty="0" err="1" smtClean="0"/>
              <a:t>bajtovo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sk-SK" dirty="0" smtClean="0"/>
              <a:t>ľudsky čitateľný výpis stavu z </a:t>
            </a:r>
            <a:r>
              <a:rPr lang="sk-SK" dirty="0" smtClean="0"/>
              <a:t>odpovedi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19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Motivácia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b</a:t>
            </a:r>
            <a:r>
              <a:rPr lang="en-US" dirty="0" err="1" smtClean="0"/>
              <a:t>ezpe</a:t>
            </a:r>
            <a:r>
              <a:rPr lang="sk-SK" dirty="0" smtClean="0"/>
              <a:t>čnosť je </a:t>
            </a:r>
            <a:r>
              <a:rPr lang="sk-SK" dirty="0" smtClean="0"/>
              <a:t>neustály boj,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bezpečnejšie verzie algoritmov,</a:t>
            </a:r>
          </a:p>
          <a:p>
            <a:r>
              <a:rPr lang="sk-SK" dirty="0" smtClean="0"/>
              <a:t>tam, kde pred tým nebola,</a:t>
            </a:r>
            <a:endParaRPr lang="sk-SK" dirty="0" smtClean="0"/>
          </a:p>
          <a:p>
            <a:r>
              <a:rPr lang="sk-SK" dirty="0" smtClean="0"/>
              <a:t>efektívnejšie</a:t>
            </a:r>
            <a:r>
              <a:rPr lang="sk-SK" dirty="0" smtClean="0"/>
              <a:t>,</a:t>
            </a:r>
          </a:p>
          <a:p>
            <a:pPr lvl="1"/>
            <a:r>
              <a:rPr lang="sk-SK" dirty="0" smtClean="0"/>
              <a:t>pamäť,</a:t>
            </a:r>
            <a:endParaRPr lang="sk-SK" dirty="0" smtClean="0"/>
          </a:p>
          <a:p>
            <a:pPr lvl="1"/>
            <a:r>
              <a:rPr lang="sk-SK" dirty="0" smtClean="0"/>
              <a:t>spotreba,</a:t>
            </a:r>
          </a:p>
          <a:p>
            <a:pPr lvl="1"/>
            <a:r>
              <a:rPr lang="sk-SK" dirty="0" smtClean="0"/>
              <a:t>rýchlosť</a:t>
            </a:r>
            <a:r>
              <a:rPr lang="sk-SK" dirty="0" smtClean="0"/>
              <a:t>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Testovanie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20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143000"/>
            <a:ext cx="5029200" cy="598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</a:t>
            </a:r>
            <a:r>
              <a:rPr lang="sk-SK" dirty="0" smtClean="0"/>
              <a:t>testovania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27432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Pamäť programu [B]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SRAM [B]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5696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11336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18412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7960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21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veľkosti programu,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to 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</a:t>
            </a:r>
            <a:r>
              <a:rPr lang="sk-SK" dirty="0" smtClean="0"/>
              <a:t>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22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5146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Typ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Metrik</a:t>
                      </a:r>
                      <a:r>
                        <a:rPr lang="sk-SK" sz="2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Prúdová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spotreba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[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mA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Žiadne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zabezpečenie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SW </a:t>
                      </a: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HW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AES 128 CBC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Nárast prúdovej spotreby, aj pri HW zabezpečení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23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5908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/>
                        <a:t>Čas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smtClean="0"/>
                        <a:t>200 </a:t>
                      </a:r>
                      <a:r>
                        <a:rPr lang="en-US" sz="2400" u="none" strike="noStrike" dirty="0" err="1" smtClean="0"/>
                        <a:t>interakci</a:t>
                      </a:r>
                      <a:r>
                        <a:rPr lang="sk-SK" sz="2400" u="none" strike="noStrike" dirty="0" smtClean="0"/>
                        <a:t>í</a:t>
                      </a:r>
                      <a:r>
                        <a:rPr lang="en-US" sz="2400" u="none" strike="noStrike" dirty="0" smtClean="0"/>
                        <a:t> </a:t>
                      </a:r>
                      <a:r>
                        <a:rPr lang="en-US" sz="2400" u="none" strike="noStrike" dirty="0"/>
                        <a:t>[s]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Čas 1 interakcie [s]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258.35</a:t>
                      </a:r>
                      <a:r>
                        <a:rPr lang="sk-SK" sz="2400" u="none" strike="noStrike" dirty="0" smtClean="0"/>
                        <a:t> (4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1.29175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546.75</a:t>
                      </a:r>
                      <a:r>
                        <a:rPr lang="sk-SK" sz="2400" u="none" strike="noStrike" dirty="0" smtClean="0"/>
                        <a:t> (9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2.73375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</a:t>
                      </a:r>
                      <a:r>
                        <a:rPr lang="en-US" sz="2400" u="none" strike="noStrike" dirty="0"/>
                        <a:t> 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1638.47</a:t>
                      </a:r>
                      <a:r>
                        <a:rPr lang="sk-SK" sz="2400" u="none" strike="noStrike" dirty="0" smtClean="0"/>
                        <a:t> (27 min.)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8.19235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ĺžka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vykonania testu</a:t>
            </a:r>
            <a:r>
              <a:rPr lang="sk-SK" sz="2800" dirty="0" smtClean="0"/>
              <a:t>, </a:t>
            </a:r>
            <a:r>
              <a:rPr lang="sk-SK" sz="2800" dirty="0" smtClean="0"/>
              <a:t>aj pri HW zabezpečení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Výsledky testovania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24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667000"/>
          <a:ext cx="8229600" cy="187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/>
                <a:gridCol w="41148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/>
                        <a:t>Typ</a:t>
                      </a:r>
                      <a:r>
                        <a:rPr lang="en-US" sz="2400" u="none" strike="noStrike" dirty="0"/>
                        <a:t> </a:t>
                      </a:r>
                      <a:r>
                        <a:rPr lang="en-US" sz="2400" u="none" strike="noStrike" dirty="0" err="1"/>
                        <a:t>zabezpečenia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/>
                        <a:t>Metrik</a:t>
                      </a:r>
                      <a:r>
                        <a:rPr lang="sk-SK" sz="2400" u="none" strike="noStrike" dirty="0" smtClean="0"/>
                        <a:t>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Network overhead [B]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Žiadne zabezpečenie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1x12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SW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/>
                        <a:t>3x12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/>
                        <a:t>HW </a:t>
                      </a:r>
                      <a:r>
                        <a:rPr lang="en-US" sz="2400" u="none" strike="noStrike" dirty="0"/>
                        <a:t>AES 128 CBC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3x12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4864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(1B + 16B) / 6B = 3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pakety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Vyhodnotenie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Prekvapený výsledkami HW </a:t>
            </a:r>
            <a:r>
              <a:rPr lang="sk-SK" dirty="0" smtClean="0"/>
              <a:t>riešenia</a:t>
            </a:r>
            <a:r>
              <a:rPr lang="en-US" dirty="0" smtClean="0"/>
              <a:t>, </a:t>
            </a:r>
            <a:r>
              <a:rPr lang="sk-SK" dirty="0" smtClean="0"/>
              <a:t>(</a:t>
            </a:r>
            <a:r>
              <a:rPr lang="en-US" dirty="0" err="1" smtClean="0"/>
              <a:t>opa</a:t>
            </a:r>
            <a:r>
              <a:rPr lang="sk-SK" dirty="0" smtClean="0"/>
              <a:t>čné ako sa predpokladalo)</a:t>
            </a:r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eľkosť programu</a:t>
            </a:r>
            <a:r>
              <a:rPr lang="en-US" dirty="0" smtClean="0"/>
              <a:t>:</a:t>
            </a:r>
            <a:r>
              <a:rPr lang="sk-SK" dirty="0" smtClean="0"/>
              <a:t> štandard</a:t>
            </a:r>
            <a:r>
              <a:rPr lang="en-US" dirty="0" smtClean="0"/>
              <a:t> ISO7816</a:t>
            </a:r>
            <a:r>
              <a:rPr lang="sk-SK" dirty="0" smtClean="0"/>
              <a:t>,</a:t>
            </a:r>
            <a:endParaRPr lang="en-US" dirty="0" smtClean="0"/>
          </a:p>
          <a:p>
            <a:pPr lvl="1"/>
            <a:r>
              <a:rPr lang="en-US" dirty="0" err="1" smtClean="0"/>
              <a:t>spotreba</a:t>
            </a:r>
            <a:r>
              <a:rPr lang="en-US" dirty="0" smtClean="0"/>
              <a:t>: </a:t>
            </a:r>
            <a:r>
              <a:rPr lang="en-US" dirty="0" err="1" smtClean="0"/>
              <a:t>aktivovan</a:t>
            </a:r>
            <a:r>
              <a:rPr lang="sk-SK" dirty="0" smtClean="0"/>
              <a:t>é viaceré periférie,</a:t>
            </a:r>
          </a:p>
          <a:p>
            <a:pPr lvl="1"/>
            <a:r>
              <a:rPr lang="sk-SK" dirty="0" smtClean="0"/>
              <a:t>č</a:t>
            </a:r>
            <a:r>
              <a:rPr lang="sk-SK" dirty="0" smtClean="0"/>
              <a:t>as komunikácie</a:t>
            </a:r>
            <a:r>
              <a:rPr lang="en-US" dirty="0" smtClean="0"/>
              <a:t>: </a:t>
            </a:r>
            <a:r>
              <a:rPr lang="sk-SK" dirty="0" smtClean="0"/>
              <a:t>strata </a:t>
            </a:r>
            <a:r>
              <a:rPr lang="sk-SK" dirty="0" smtClean="0"/>
              <a:t>ANT </a:t>
            </a:r>
            <a:r>
              <a:rPr lang="sk-SK" dirty="0" smtClean="0"/>
              <a:t>paketov.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PKI</a:t>
            </a:r>
            <a:endParaRPr lang="sk-SK" dirty="0" smtClean="0"/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 </a:t>
            </a:r>
            <a:r>
              <a:rPr lang="sk-SK" dirty="0" smtClean="0"/>
              <a:t>SW </a:t>
            </a:r>
            <a:r>
              <a:rPr lang="sk-SK" dirty="0" smtClean="0"/>
              <a:t>knižnice v C</a:t>
            </a:r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25</a:t>
            </a:fld>
            <a:r>
              <a:rPr lang="en-US" dirty="0" smtClean="0"/>
              <a:t>/</a:t>
            </a:r>
            <a:r>
              <a:rPr lang="en-US" dirty="0" smtClean="0"/>
              <a:t>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</a:t>
            </a:r>
            <a:r>
              <a:rPr lang="sk-SK" dirty="0" smtClean="0"/>
              <a:t>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nepodarilo sa zvýšiť zabezpečenie,</a:t>
            </a:r>
          </a:p>
          <a:p>
            <a:pPr lvl="1"/>
            <a:r>
              <a:rPr lang="sk-SK" dirty="0" smtClean="0"/>
              <a:t>na základe výsledkov sa dá spraviť odhad riešenia pomocou </a:t>
            </a:r>
            <a:r>
              <a:rPr lang="sk-SK" dirty="0" smtClean="0"/>
              <a:t>PKI.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PKI by bolo možné, </a:t>
            </a:r>
            <a:r>
              <a:rPr lang="en-US" dirty="0" smtClean="0"/>
              <a:t>r</a:t>
            </a:r>
            <a:r>
              <a:rPr lang="sk-SK" dirty="0" smtClean="0"/>
              <a:t>iešenie by bolo použiteľné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sk-SK" dirty="0" smtClean="0"/>
              <a:t>na </a:t>
            </a:r>
            <a:r>
              <a:rPr lang="sk-SK" dirty="0" smtClean="0"/>
              <a:t>rýchlejších sieťach,</a:t>
            </a:r>
            <a:endParaRPr lang="sk-SK" dirty="0" smtClean="0"/>
          </a:p>
          <a:p>
            <a:pPr lvl="1"/>
            <a:r>
              <a:rPr lang="sk-SK" dirty="0" smtClean="0"/>
              <a:t>malé množstvo </a:t>
            </a:r>
            <a:r>
              <a:rPr lang="sk-SK" dirty="0" smtClean="0"/>
              <a:t>dát (ISO7816).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26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Plány do budúcna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spracovanie RF komunikácie pomocou udalostí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programová synchr</a:t>
            </a:r>
            <a:r>
              <a:rPr lang="en-US" dirty="0" smtClean="0"/>
              <a:t>o</a:t>
            </a:r>
            <a:r>
              <a:rPr lang="sk-SK" dirty="0" smtClean="0"/>
              <a:t>nizácia (</a:t>
            </a:r>
            <a:r>
              <a:rPr lang="sk-SK" i="1" dirty="0" smtClean="0"/>
              <a:t>program, chyby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endParaRPr lang="sk-SK" dirty="0" smtClean="0"/>
          </a:p>
          <a:p>
            <a:r>
              <a:rPr lang="sk-SK" dirty="0" smtClean="0"/>
              <a:t>overenia na iných komunikačných protokoloch</a:t>
            </a:r>
            <a:r>
              <a:rPr lang="en-US" dirty="0" smtClean="0"/>
              <a:t>,</a:t>
            </a:r>
          </a:p>
          <a:p>
            <a:r>
              <a:rPr lang="sk-SK" dirty="0" smtClean="0"/>
              <a:t>väčšiu sieť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testovanie,</a:t>
            </a:r>
            <a:endParaRPr lang="sk-SK" dirty="0" smtClean="0"/>
          </a:p>
          <a:p>
            <a:endParaRPr lang="en-US" dirty="0" smtClean="0"/>
          </a:p>
          <a:p>
            <a:r>
              <a:rPr lang="sk-SK" dirty="0" smtClean="0"/>
              <a:t>urýchlenie </a:t>
            </a:r>
            <a:r>
              <a:rPr lang="sk-SK" dirty="0" smtClean="0"/>
              <a:t>výpočtov</a:t>
            </a:r>
            <a:r>
              <a:rPr lang="en-US" dirty="0" smtClean="0"/>
              <a:t>/</a:t>
            </a:r>
            <a:r>
              <a:rPr lang="en-US" dirty="0" err="1" smtClean="0"/>
              <a:t>komuni</a:t>
            </a:r>
            <a:r>
              <a:rPr lang="sk-SK" dirty="0" smtClean="0"/>
              <a:t>kácie s ISO7816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PKI,</a:t>
            </a:r>
            <a:endParaRPr lang="sk-SK" dirty="0" smtClean="0"/>
          </a:p>
          <a:p>
            <a:pPr lvl="1"/>
            <a:r>
              <a:rPr lang="en-US" dirty="0" smtClean="0"/>
              <a:t>v</a:t>
            </a:r>
            <a:r>
              <a:rPr lang="sk-SK" dirty="0" smtClean="0"/>
              <a:t>yššia rýchlosť CLK (</a:t>
            </a:r>
            <a:r>
              <a:rPr lang="sk-SK" i="1" dirty="0" smtClean="0"/>
              <a:t>nábežné časy, šum</a:t>
            </a:r>
            <a:r>
              <a:rPr lang="sk-SK" dirty="0" smtClean="0"/>
              <a:t>)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Secure </a:t>
            </a:r>
            <a:r>
              <a:rPr lang="sk-SK" dirty="0" smtClean="0"/>
              <a:t>channel</a:t>
            </a:r>
            <a:r>
              <a:rPr lang="sk-SK" dirty="0" smtClean="0"/>
              <a:t> a manuálnu inštaláciu appletu.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27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Ot</a:t>
            </a:r>
            <a:r>
              <a:rPr lang="sk-SK" dirty="0" smtClean="0"/>
              <a:t>ázky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Autofit/>
          </a:bodyPr>
          <a:lstStyle/>
          <a:p>
            <a:r>
              <a:rPr lang="sk-SK" sz="1800" dirty="0" smtClean="0"/>
              <a:t>Motivácia</a:t>
            </a:r>
            <a:endParaRPr lang="en-US" sz="1800" dirty="0" smtClean="0"/>
          </a:p>
          <a:p>
            <a:r>
              <a:rPr lang="sk-SK" sz="1800" dirty="0" smtClean="0"/>
              <a:t>Informačná bezpečnosť</a:t>
            </a:r>
          </a:p>
          <a:p>
            <a:r>
              <a:rPr lang="sk-SK" sz="1800" dirty="0" smtClean="0"/>
              <a:t>Typy útokov</a:t>
            </a:r>
            <a:endParaRPr lang="en-US" sz="1800" dirty="0" smtClean="0"/>
          </a:p>
          <a:p>
            <a:r>
              <a:rPr lang="en-US" sz="1800" dirty="0" err="1" smtClean="0"/>
              <a:t>Aktu</a:t>
            </a:r>
            <a:r>
              <a:rPr lang="sk-SK" sz="1800" dirty="0" smtClean="0"/>
              <a:t>álny s</a:t>
            </a:r>
            <a:r>
              <a:rPr lang="en-US" sz="1800" dirty="0" err="1" smtClean="0"/>
              <a:t>tav</a:t>
            </a:r>
            <a:r>
              <a:rPr lang="en-US" sz="1800" dirty="0" smtClean="0"/>
              <a:t> </a:t>
            </a:r>
            <a:r>
              <a:rPr lang="sk-SK" sz="1800" dirty="0" smtClean="0"/>
              <a:t>vo WPAN 802.15</a:t>
            </a:r>
            <a:endParaRPr lang="en-US" sz="1800" dirty="0" smtClean="0"/>
          </a:p>
          <a:p>
            <a:r>
              <a:rPr lang="sk-SK" sz="1800" dirty="0" smtClean="0"/>
              <a:t>Navrhnuté riešenie</a:t>
            </a:r>
          </a:p>
          <a:p>
            <a:r>
              <a:rPr lang="sk-SK" sz="1800" dirty="0" smtClean="0"/>
              <a:t>Implementácia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Bezdrôtová </a:t>
            </a:r>
            <a:r>
              <a:rPr lang="sk-SK" sz="1800" dirty="0" smtClean="0"/>
              <a:t>komunikácia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Model siete </a:t>
            </a:r>
            <a:endParaRPr lang="sk-SK" sz="1800" dirty="0" smtClean="0"/>
          </a:p>
          <a:p>
            <a:pPr lvl="1">
              <a:spcBef>
                <a:spcPts val="100"/>
              </a:spcBef>
            </a:pPr>
            <a:r>
              <a:rPr lang="en-US" sz="1800" dirty="0" smtClean="0"/>
              <a:t>Segment</a:t>
            </a:r>
            <a:r>
              <a:rPr lang="sk-SK" sz="1800" dirty="0" smtClean="0"/>
              <a:t>ácia správ </a:t>
            </a:r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SW AES-128 a HW AES-128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ISO7816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Schémy</a:t>
            </a:r>
            <a:r>
              <a:rPr lang="sk-SK" sz="1800" dirty="0" smtClean="0"/>
              <a:t>, DPS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JavaCard</a:t>
            </a:r>
            <a:endParaRPr lang="en-US" sz="1800" dirty="0" smtClean="0"/>
          </a:p>
          <a:p>
            <a:pPr lvl="1">
              <a:spcBef>
                <a:spcPts val="100"/>
              </a:spcBef>
            </a:pPr>
            <a:r>
              <a:rPr lang="sk-SK" sz="1800" dirty="0" smtClean="0"/>
              <a:t>Funkcionalita k</a:t>
            </a:r>
            <a:r>
              <a:rPr lang="en-US" sz="1800" dirty="0" err="1" smtClean="0"/>
              <a:t>onzol</a:t>
            </a:r>
            <a:r>
              <a:rPr lang="sk-SK" sz="1800" dirty="0" smtClean="0"/>
              <a:t>y</a:t>
            </a:r>
            <a:endParaRPr lang="en-US" sz="1800" dirty="0" smtClean="0"/>
          </a:p>
          <a:p>
            <a:r>
              <a:rPr lang="sk-SK" sz="1800" dirty="0" smtClean="0"/>
              <a:t>Testovanie a vyhodnotenie</a:t>
            </a:r>
            <a:endParaRPr lang="en-US" sz="1800" dirty="0" smtClean="0"/>
          </a:p>
          <a:p>
            <a:r>
              <a:rPr lang="sk-SK" sz="1800" dirty="0" smtClean="0"/>
              <a:t>Sebakritika</a:t>
            </a:r>
            <a:endParaRPr lang="en-US" sz="1800" dirty="0" smtClean="0"/>
          </a:p>
          <a:p>
            <a:r>
              <a:rPr lang="en-US" sz="1800" dirty="0" smtClean="0"/>
              <a:t>Z</a:t>
            </a:r>
            <a:r>
              <a:rPr lang="sk-SK" sz="1800" dirty="0" smtClean="0"/>
              <a:t>áver</a:t>
            </a:r>
            <a:endParaRPr lang="en-US" sz="1800" dirty="0" smtClean="0"/>
          </a:p>
          <a:p>
            <a:r>
              <a:rPr lang="sk-SK" sz="1800" dirty="0" smtClean="0"/>
              <a:t>Plány do budúcna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Používané technológie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Viac m</a:t>
            </a:r>
            <a:r>
              <a:rPr lang="en-US" dirty="0" err="1" smtClean="0"/>
              <a:t>arketing</a:t>
            </a:r>
            <a:r>
              <a:rPr lang="en-US" dirty="0" smtClean="0"/>
              <a:t> ako </a:t>
            </a:r>
            <a:r>
              <a:rPr lang="en-US" dirty="0" err="1" smtClean="0"/>
              <a:t>technol</a:t>
            </a:r>
            <a:r>
              <a:rPr lang="sk-SK" dirty="0" smtClean="0"/>
              <a:t>ógie</a:t>
            </a:r>
            <a:r>
              <a:rPr lang="en-US" dirty="0" smtClean="0"/>
              <a:t> a </a:t>
            </a:r>
            <a:r>
              <a:rPr lang="en-US" dirty="0" err="1" smtClean="0"/>
              <a:t>parametre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iControl Networks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, Z-Wave</a:t>
            </a:r>
          </a:p>
          <a:p>
            <a:pPr lvl="1"/>
            <a:r>
              <a:rPr lang="en-US" dirty="0" err="1" smtClean="0"/>
              <a:t>BeeWi</a:t>
            </a:r>
            <a:r>
              <a:rPr lang="en-US" dirty="0" smtClean="0"/>
              <a:t>: Bluetooth</a:t>
            </a:r>
            <a:endParaRPr lang="sk-SK" dirty="0" smtClean="0"/>
          </a:p>
          <a:p>
            <a:pPr lvl="1"/>
            <a:r>
              <a:rPr lang="sk-SK" dirty="0" smtClean="0"/>
              <a:t>Samsung SmartThings hub</a:t>
            </a:r>
            <a:r>
              <a:rPr lang="en-US" dirty="0" smtClean="0"/>
              <a:t>: </a:t>
            </a:r>
            <a:r>
              <a:rPr lang="en-US" dirty="0" err="1" smtClean="0"/>
              <a:t>WiFi</a:t>
            </a:r>
            <a:r>
              <a:rPr lang="en-US" dirty="0" smtClean="0"/>
              <a:t>, Z-Wave, LAN, </a:t>
            </a:r>
            <a:r>
              <a:rPr lang="en-US" dirty="0" err="1" smtClean="0"/>
              <a:t>ZigBee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Cie</a:t>
            </a:r>
            <a:r>
              <a:rPr lang="sk-SK" dirty="0" smtClean="0"/>
              <a:t>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Zvýšiť zabezpečenie v bezdrôtových komunikačných sieťach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3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Odpor</a:t>
            </a:r>
            <a:r>
              <a:rPr lang="sk-SK" dirty="0" smtClean="0"/>
              <a:t>účané aplikácie sietí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k-SK" dirty="0" smtClean="0"/>
              <a:t>NFC</a:t>
            </a:r>
          </a:p>
          <a:p>
            <a:r>
              <a:rPr lang="sk-SK" dirty="0" smtClean="0"/>
              <a:t>RFID</a:t>
            </a:r>
          </a:p>
          <a:p>
            <a:r>
              <a:rPr lang="sk-SK" dirty="0" smtClean="0"/>
              <a:t>ANT</a:t>
            </a:r>
          </a:p>
          <a:p>
            <a:r>
              <a:rPr lang="en-US" dirty="0" smtClean="0"/>
              <a:t>Bluetooth</a:t>
            </a:r>
            <a:endParaRPr lang="sk-SK" dirty="0" smtClean="0"/>
          </a:p>
          <a:p>
            <a:r>
              <a:rPr lang="sk-SK" dirty="0" smtClean="0"/>
              <a:t>ZigBee</a:t>
            </a:r>
          </a:p>
          <a:p>
            <a:r>
              <a:rPr lang="sk-SK" dirty="0" smtClean="0"/>
              <a:t>SigFox</a:t>
            </a:r>
            <a:r>
              <a:rPr lang="en-US" dirty="0" smtClean="0"/>
              <a:t>/</a:t>
            </a:r>
            <a:r>
              <a:rPr lang="sk-SK" dirty="0" smtClean="0"/>
              <a:t>LoRa WAN</a:t>
            </a:r>
          </a:p>
          <a:p>
            <a:r>
              <a:rPr lang="sk-SK" dirty="0" smtClean="0"/>
              <a:t>WiFi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33800" y="1600200"/>
            <a:ext cx="1295400" cy="4525963"/>
          </a:xfrm>
        </p:spPr>
        <p:txBody>
          <a:bodyPr/>
          <a:lstStyle/>
          <a:p>
            <a:endParaRPr lang="en-US" dirty="0" smtClean="0"/>
          </a:p>
          <a:p>
            <a:pPr>
              <a:spcBef>
                <a:spcPts val="1700"/>
              </a:spcBef>
            </a:pPr>
            <a:r>
              <a:rPr lang="en-US" dirty="0" smtClean="0"/>
              <a:t>GSM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715000" y="1600200"/>
            <a:ext cx="2819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000222" y="3619222"/>
            <a:ext cx="3885406" cy="1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4"/>
          <p:cNvSpPr txBox="1">
            <a:spLocks/>
          </p:cNvSpPr>
          <p:nvPr/>
        </p:nvSpPr>
        <p:spPr>
          <a:xfrm>
            <a:off x="6096000" y="1798637"/>
            <a:ext cx="2514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Veľkosť</a:t>
            </a:r>
            <a:r>
              <a:rPr kumimoji="0" lang="sk-SK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	</a:t>
            </a:r>
            <a:r>
              <a:rPr lang="sk-SK" sz="2800" dirty="0" smtClean="0"/>
              <a:t>Flexibilita</a:t>
            </a:r>
            <a:endParaRPr lang="sk-SK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Spotreba</a:t>
            </a:r>
            <a:endParaRPr lang="en-US" sz="2800" dirty="0" smtClean="0"/>
          </a:p>
          <a:p>
            <a:pPr marL="342900" indent="-342900">
              <a:spcBef>
                <a:spcPts val="1200"/>
              </a:spcBef>
            </a:pPr>
            <a:r>
              <a:rPr lang="en-US" sz="2800" dirty="0" smtClean="0"/>
              <a:t>	</a:t>
            </a:r>
            <a:r>
              <a:rPr lang="sk-SK" sz="2800" dirty="0" smtClean="0"/>
              <a:t>Kom</a:t>
            </a:r>
            <a:r>
              <a:rPr lang="sk-SK" sz="2800" dirty="0" smtClean="0"/>
              <a:t>. rýchlosť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Dosah</a:t>
            </a:r>
            <a:endParaRPr kumimoji="0" lang="sk-SK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Prečo komunikačný protokol ANT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nutné </a:t>
            </a:r>
            <a:r>
              <a:rPr lang="sk-SK" dirty="0" smtClean="0"/>
              <a:t>na niečom overiť </a:t>
            </a:r>
            <a:r>
              <a:rPr lang="sk-SK" dirty="0" smtClean="0"/>
              <a:t>riešenie a získať </a:t>
            </a:r>
            <a:r>
              <a:rPr lang="sk-SK" dirty="0" smtClean="0"/>
              <a:t>fyzické </a:t>
            </a:r>
            <a:r>
              <a:rPr lang="sk-SK" dirty="0" smtClean="0"/>
              <a:t>výsledky,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g</a:t>
            </a:r>
            <a:r>
              <a:rPr lang="en-US" dirty="0" err="1" smtClean="0"/>
              <a:t>enerick</a:t>
            </a:r>
            <a:r>
              <a:rPr lang="sk-SK" dirty="0" smtClean="0"/>
              <a:t>ý návrh (rôznorodosť),</a:t>
            </a:r>
          </a:p>
          <a:p>
            <a:r>
              <a:rPr lang="sk-SK" dirty="0" smtClean="0"/>
              <a:t>IoT, WSN, vždy </a:t>
            </a:r>
            <a:r>
              <a:rPr lang="sk-SK" dirty="0" smtClean="0"/>
              <a:t>bude </a:t>
            </a:r>
            <a:r>
              <a:rPr lang="sk-SK" dirty="0" smtClean="0"/>
              <a:t>nutnosť optimalizácie </a:t>
            </a:r>
            <a:r>
              <a:rPr lang="sk-SK" dirty="0" smtClean="0"/>
              <a:t>na HW</a:t>
            </a:r>
          </a:p>
          <a:p>
            <a:endParaRPr lang="sk-SK" dirty="0" smtClean="0"/>
          </a:p>
          <a:p>
            <a:r>
              <a:rPr lang="sk-SK" dirty="0" smtClean="0"/>
              <a:t>bol </a:t>
            </a:r>
            <a:r>
              <a:rPr lang="en-US" dirty="0" err="1" smtClean="0"/>
              <a:t>dostupn</a:t>
            </a:r>
            <a:r>
              <a:rPr lang="sk-SK" dirty="0" smtClean="0"/>
              <a:t>ý</a:t>
            </a:r>
            <a:endParaRPr lang="sk-SK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Protiopatrenia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pred-pripravovanie dát, posielanie neskôr,</a:t>
            </a:r>
          </a:p>
          <a:p>
            <a:pPr lvl="1"/>
            <a:r>
              <a:rPr lang="sk-SK" dirty="0" smtClean="0"/>
              <a:t>SoftDevice</a:t>
            </a:r>
            <a:r>
              <a:rPr lang="en-US" dirty="0" smtClean="0"/>
              <a:t>: </a:t>
            </a:r>
            <a:r>
              <a:rPr lang="sk-SK" dirty="0" smtClean="0"/>
              <a:t>kontrola, či sa </a:t>
            </a:r>
            <a:r>
              <a:rPr lang="sk-SK" dirty="0" smtClean="0"/>
              <a:t>niečo posiela</a:t>
            </a:r>
            <a:r>
              <a:rPr lang="sk-SK" dirty="0" smtClean="0"/>
              <a:t>.</a:t>
            </a:r>
            <a:endParaRPr lang="en-US" dirty="0" smtClean="0"/>
          </a:p>
          <a:p>
            <a:endParaRPr lang="sk-SK" dirty="0" smtClean="0"/>
          </a:p>
          <a:p>
            <a:r>
              <a:rPr lang="sk-SK" dirty="0" smtClean="0"/>
              <a:t>P</a:t>
            </a:r>
            <a:r>
              <a:rPr lang="sk-SK" dirty="0" smtClean="0"/>
              <a:t>redpoklad</a:t>
            </a:r>
            <a:r>
              <a:rPr lang="en-US" dirty="0" smtClean="0"/>
              <a:t> </a:t>
            </a:r>
            <a:r>
              <a:rPr lang="sk-SK" dirty="0" smtClean="0"/>
              <a:t>(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podrobn</a:t>
            </a:r>
            <a:r>
              <a:rPr lang="sk-SK" dirty="0" smtClean="0"/>
              <a:t>ého testovania)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komunikáci</a:t>
            </a:r>
            <a:r>
              <a:rPr lang="en-US" dirty="0" smtClean="0"/>
              <a:t>a</a:t>
            </a:r>
            <a:r>
              <a:rPr lang="sk-SK" dirty="0" smtClean="0"/>
              <a:t> s kryptoelementom (atomicky</a:t>
            </a:r>
            <a:r>
              <a:rPr lang="sk-SK" dirty="0" smtClean="0"/>
              <a:t>),</a:t>
            </a:r>
            <a:endParaRPr lang="sk-SK" dirty="0" smtClean="0"/>
          </a:p>
          <a:p>
            <a:pPr lvl="1"/>
            <a:r>
              <a:rPr lang="sk-SK" dirty="0" smtClean="0"/>
              <a:t>zmeškanie časového okna pre posielanie</a:t>
            </a:r>
            <a:r>
              <a:rPr lang="en-US" dirty="0" smtClean="0"/>
              <a:t>: </a:t>
            </a:r>
            <a:r>
              <a:rPr lang="en-US" dirty="0" err="1" smtClean="0"/>
              <a:t>rozsynchronizovanie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sk-SK" dirty="0" smtClean="0"/>
              <a:t>.</a:t>
            </a:r>
            <a:endParaRPr lang="sk-SK" dirty="0" smtClean="0"/>
          </a:p>
          <a:p>
            <a:endParaRPr lang="sk-SK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Najčastejšie dôvody porúch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1658" y="2697163"/>
            <a:ext cx="9167316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Zefek</a:t>
            </a:r>
            <a:r>
              <a:rPr lang="en-US" dirty="0" smtClean="0"/>
              <a:t>t</a:t>
            </a:r>
            <a:r>
              <a:rPr lang="sk-SK" dirty="0" smtClean="0"/>
              <a:t>ívnenie </a:t>
            </a:r>
            <a:r>
              <a:rPr lang="en-US" dirty="0" smtClean="0"/>
              <a:t>HW </a:t>
            </a:r>
            <a:r>
              <a:rPr lang="en-US" dirty="0" err="1" smtClean="0"/>
              <a:t>kryptovani</a:t>
            </a:r>
            <a:r>
              <a:rPr lang="sk-SK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Predpripravi</a:t>
            </a:r>
            <a:r>
              <a:rPr lang="sk-SK" dirty="0" smtClean="0"/>
              <a:t>ť dáta vo vhodný okamich, programovú synchronizáciu,</a:t>
            </a:r>
          </a:p>
          <a:p>
            <a:endParaRPr lang="en-US" dirty="0" smtClean="0"/>
          </a:p>
          <a:p>
            <a:r>
              <a:rPr lang="sk-SK" dirty="0" smtClean="0"/>
              <a:t>vyššia </a:t>
            </a:r>
            <a:r>
              <a:rPr lang="sk-SK" dirty="0" smtClean="0"/>
              <a:t>rýchlosť ext. CLK pomocou </a:t>
            </a:r>
            <a:r>
              <a:rPr lang="sk-SK" dirty="0" smtClean="0"/>
              <a:t>GPIO,</a:t>
            </a:r>
          </a:p>
          <a:p>
            <a:pPr lvl="1"/>
            <a:r>
              <a:rPr lang="sk-SK" dirty="0" smtClean="0"/>
              <a:t>programovo max. 4MHz s 16MHz kryštálom</a:t>
            </a:r>
          </a:p>
          <a:p>
            <a:pPr lvl="1"/>
            <a:r>
              <a:rPr lang="sk-SK" dirty="0" smtClean="0"/>
              <a:t>dedikovaný oscilátor max. 20MHz pri niektorých smart kartách</a:t>
            </a:r>
            <a:endParaRPr lang="sk-SK" dirty="0" smtClean="0"/>
          </a:p>
          <a:p>
            <a:r>
              <a:rPr lang="sk-SK" dirty="0" smtClean="0"/>
              <a:t>dedikované </a:t>
            </a:r>
            <a:r>
              <a:rPr lang="sk-SK" dirty="0" smtClean="0"/>
              <a:t>periférie pre ISO7816 (atmel</a:t>
            </a:r>
            <a:r>
              <a:rPr lang="sk-SK" dirty="0" smtClean="0"/>
              <a:t>),</a:t>
            </a:r>
            <a:endParaRPr lang="sk-SK" dirty="0" smtClean="0"/>
          </a:p>
          <a:p>
            <a:r>
              <a:rPr lang="sk-SK" dirty="0" smtClean="0"/>
              <a:t>konvertor </a:t>
            </a:r>
            <a:r>
              <a:rPr lang="sk-SK" dirty="0" smtClean="0"/>
              <a:t>na </a:t>
            </a:r>
            <a:r>
              <a:rPr lang="sk-SK" dirty="0" smtClean="0"/>
              <a:t>ISO7816.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môže narásť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veľkosť </a:t>
            </a:r>
            <a:r>
              <a:rPr lang="sk-SK" dirty="0" smtClean="0"/>
              <a:t>programu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cena a čas vývoja</a:t>
            </a:r>
            <a:r>
              <a:rPr lang="en-US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možnosť </a:t>
            </a:r>
            <a:r>
              <a:rPr lang="sk-SK" dirty="0" smtClean="0"/>
              <a:t>výskytu </a:t>
            </a:r>
            <a:r>
              <a:rPr lang="sk-SK" dirty="0" smtClean="0"/>
              <a:t>chýb a porúch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APDU</a:t>
            </a:r>
            <a:r>
              <a:rPr lang="en-US" dirty="0" smtClean="0"/>
              <a:t> </a:t>
            </a:r>
            <a:r>
              <a:rPr lang="sk-SK" dirty="0" smtClean="0"/>
              <a:t>(T</a:t>
            </a:r>
            <a:r>
              <a:rPr lang="en-US" dirty="0" smtClean="0"/>
              <a:t>=0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2376"/>
            <a:ext cx="8229600" cy="238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ISO7816</a:t>
            </a:r>
            <a:br>
              <a:rPr lang="sk-SK" dirty="0" smtClean="0"/>
            </a:br>
            <a:r>
              <a:rPr lang="sk-SK" dirty="0" smtClean="0"/>
              <a:t>Blok dát  (T</a:t>
            </a:r>
            <a:r>
              <a:rPr lang="en-US" dirty="0" smtClean="0"/>
              <a:t>=1</a:t>
            </a:r>
            <a:r>
              <a:rPr lang="sk-SK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532122"/>
            <a:ext cx="9144000" cy="286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</a:t>
            </a:r>
            <a:r>
              <a:rPr lang="sk-SK" dirty="0" smtClean="0"/>
              <a:t> </a:t>
            </a:r>
            <a:r>
              <a:rPr lang="sk-SK" dirty="0" smtClean="0"/>
              <a:t>ISO7816</a:t>
            </a:r>
            <a:r>
              <a:rPr lang="en-US" dirty="0" smtClean="0"/>
              <a:t> ATR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126944"/>
            <a:ext cx="4114800" cy="547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Informačná bezpečnosť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4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6" name="Picture 2" descr="C:\Lukas\Skola\FIIT\8. semester\DPII\Obrazky\a_CI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00200"/>
            <a:ext cx="516870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Typy útokov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5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pic>
        <p:nvPicPr>
          <p:cNvPr id="8" name="Picture 3" descr="C:\Lukas\Skola\FIIT\8. semester\DPII\Obrazky\a_attacks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Aktu</a:t>
            </a:r>
            <a:r>
              <a:rPr lang="sk-SK" dirty="0" smtClean="0"/>
              <a:t>álny s</a:t>
            </a:r>
            <a:r>
              <a:rPr lang="en-US" dirty="0" err="1" smtClean="0"/>
              <a:t>tav</a:t>
            </a:r>
            <a:r>
              <a:rPr lang="en-US" dirty="0" smtClean="0"/>
              <a:t> </a:t>
            </a:r>
            <a:r>
              <a:rPr lang="sk-SK" dirty="0" smtClean="0"/>
              <a:t>vo WPAN 802.15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6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Zabezpečenie hlavne </a:t>
            </a:r>
            <a:r>
              <a:rPr lang="sk-SK" dirty="0" smtClean="0"/>
              <a:t>na transpor</a:t>
            </a:r>
            <a:r>
              <a:rPr lang="en-US" dirty="0" smtClean="0"/>
              <a:t>t</a:t>
            </a:r>
            <a:r>
              <a:rPr lang="sk-SK" dirty="0" smtClean="0"/>
              <a:t>nej vrstve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ANT</a:t>
            </a:r>
            <a:r>
              <a:rPr lang="en-US" dirty="0" smtClean="0"/>
              <a:t>:		</a:t>
            </a:r>
            <a:r>
              <a:rPr lang="sk-SK" dirty="0" smtClean="0"/>
              <a:t>AES</a:t>
            </a:r>
            <a:r>
              <a:rPr lang="en-US" dirty="0" smtClean="0"/>
              <a:t>-128</a:t>
            </a:r>
            <a:endParaRPr lang="sk-SK" dirty="0" smtClean="0"/>
          </a:p>
          <a:p>
            <a:r>
              <a:rPr lang="sk-SK" dirty="0" smtClean="0"/>
              <a:t>Bluetooth</a:t>
            </a:r>
            <a:r>
              <a:rPr lang="en-US" dirty="0" smtClean="0"/>
              <a:t>:	AES-CMAC (128)</a:t>
            </a:r>
            <a:endParaRPr lang="sk-SK" dirty="0" smtClean="0"/>
          </a:p>
          <a:p>
            <a:r>
              <a:rPr lang="sk-SK" dirty="0" smtClean="0"/>
              <a:t>ZigBee</a:t>
            </a:r>
            <a:r>
              <a:rPr lang="en-US" dirty="0" smtClean="0"/>
              <a:t>:		AES-128</a:t>
            </a:r>
            <a:endParaRPr lang="sk-SK" dirty="0" smtClean="0"/>
          </a:p>
          <a:p>
            <a:r>
              <a:rPr lang="sk-SK" dirty="0" smtClean="0"/>
              <a:t>LoRa</a:t>
            </a:r>
            <a:r>
              <a:rPr lang="en-US" dirty="0" smtClean="0"/>
              <a:t>WAN:	AES-128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Hardvérové zabezpečenie</a:t>
            </a:r>
          </a:p>
          <a:p>
            <a:pPr lvl="1"/>
            <a:r>
              <a:rPr lang="sk-SK" dirty="0" smtClean="0"/>
              <a:t>každý </a:t>
            </a:r>
            <a:r>
              <a:rPr lang="sk-SK" dirty="0" smtClean="0"/>
              <a:t>senzor osadený </a:t>
            </a:r>
            <a:r>
              <a:rPr lang="sk-SK" dirty="0" smtClean="0"/>
              <a:t>kryptoelement.</a:t>
            </a:r>
            <a:endParaRPr lang="sk-SK" dirty="0" smtClean="0"/>
          </a:p>
          <a:p>
            <a:endParaRPr lang="sk-SK" dirty="0" smtClean="0"/>
          </a:p>
          <a:p>
            <a:r>
              <a:rPr lang="en-US" dirty="0" err="1" smtClean="0"/>
              <a:t>Zabezpe</a:t>
            </a:r>
            <a:r>
              <a:rPr lang="sk-SK" dirty="0" smtClean="0"/>
              <a:t>čiť komunikáci</a:t>
            </a:r>
            <a:r>
              <a:rPr lang="en-US" dirty="0" smtClean="0"/>
              <a:t>u</a:t>
            </a:r>
            <a:r>
              <a:rPr lang="sk-SK" dirty="0" smtClean="0"/>
              <a:t> medzi</a:t>
            </a:r>
            <a:r>
              <a:rPr lang="en-US" dirty="0" smtClean="0"/>
              <a:t>:</a:t>
            </a:r>
            <a:endParaRPr lang="sk-SK" dirty="0" smtClean="0"/>
          </a:p>
          <a:p>
            <a:pPr lvl="1"/>
            <a:r>
              <a:rPr lang="sk-SK" dirty="0" smtClean="0"/>
              <a:t>senzorom,</a:t>
            </a:r>
          </a:p>
          <a:p>
            <a:pPr lvl="1"/>
            <a:r>
              <a:rPr lang="sk-SK" dirty="0" smtClean="0"/>
              <a:t>najbližším zariadením s výpočtovým výkonom (cloud, HUB</a:t>
            </a:r>
            <a:r>
              <a:rPr lang="sk-SK" dirty="0" smtClean="0"/>
              <a:t>).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ľudský faktor</a:t>
            </a:r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7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Navrhnuté riešenie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c</a:t>
            </a:r>
            <a:r>
              <a:rPr lang="en-US" dirty="0" err="1" smtClean="0"/>
              <a:t>entralizovan</a:t>
            </a:r>
            <a:r>
              <a:rPr lang="sk-SK" dirty="0" smtClean="0"/>
              <a:t>á </a:t>
            </a:r>
            <a:r>
              <a:rPr lang="sk-SK" dirty="0" smtClean="0"/>
              <a:t>architektúra siete</a:t>
            </a:r>
            <a:r>
              <a:rPr lang="en-US" dirty="0" smtClean="0"/>
              <a:t>,</a:t>
            </a:r>
            <a:endParaRPr lang="sk-SK" dirty="0" smtClean="0"/>
          </a:p>
          <a:p>
            <a:r>
              <a:rPr lang="sk-SK" dirty="0" smtClean="0"/>
              <a:t>PKI</a:t>
            </a:r>
          </a:p>
          <a:p>
            <a:pPr lvl="1"/>
            <a:r>
              <a:rPr lang="sk-SK" dirty="0" smtClean="0"/>
              <a:t>RSA</a:t>
            </a:r>
            <a:r>
              <a:rPr lang="en-US" dirty="0" smtClean="0"/>
              <a:t>/ECC</a:t>
            </a:r>
            <a:r>
              <a:rPr lang="sk-SK" dirty="0" smtClean="0"/>
              <a:t>-AES</a:t>
            </a:r>
            <a:r>
              <a:rPr lang="en-US" dirty="0" smtClean="0"/>
              <a:t> + </a:t>
            </a:r>
            <a:r>
              <a:rPr lang="en-US" dirty="0" err="1" smtClean="0"/>
              <a:t>podpisov</a:t>
            </a:r>
            <a:r>
              <a:rPr lang="sk-SK" dirty="0" smtClean="0"/>
              <a:t>é schémy</a:t>
            </a:r>
          </a:p>
          <a:p>
            <a:pPr lvl="1"/>
            <a:r>
              <a:rPr lang="sk-SK" dirty="0" smtClean="0"/>
              <a:t>Certifikáty (obmedzenej forme)</a:t>
            </a:r>
          </a:p>
          <a:p>
            <a:pPr lvl="1"/>
            <a:endParaRPr lang="en-US" dirty="0" smtClean="0"/>
          </a:p>
          <a:p>
            <a:r>
              <a:rPr lang="sk-SK" dirty="0" smtClean="0"/>
              <a:t>Autentifikáciu na aplikačnej vrstve</a:t>
            </a:r>
          </a:p>
          <a:p>
            <a:pPr lvl="1"/>
            <a:r>
              <a:rPr lang="sk-SK" dirty="0" smtClean="0"/>
              <a:t>ostatné aspekty inf. bezp. sa dajú z</a:t>
            </a:r>
            <a:r>
              <a:rPr lang="en-US" dirty="0" smtClean="0"/>
              <a:t>a</a:t>
            </a:r>
            <a:r>
              <a:rPr lang="sk-SK" dirty="0" smtClean="0"/>
              <a:t>bezpečiť nad touto vrstvou</a:t>
            </a:r>
          </a:p>
          <a:p>
            <a:pPr lvl="1"/>
            <a:endParaRPr lang="sk-SK" dirty="0"/>
          </a:p>
          <a:p>
            <a:r>
              <a:rPr lang="en-US" dirty="0" err="1" smtClean="0"/>
              <a:t>Overenie</a:t>
            </a:r>
            <a:r>
              <a:rPr lang="sk-SK" dirty="0" smtClean="0"/>
              <a:t> a porovnanie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rovnakej</a:t>
            </a:r>
            <a:r>
              <a:rPr lang="en-US" dirty="0" smtClean="0"/>
              <a:t> </a:t>
            </a:r>
            <a:r>
              <a:rPr lang="en-US" dirty="0" err="1" smtClean="0"/>
              <a:t>architekt</a:t>
            </a:r>
            <a:r>
              <a:rPr lang="sk-SK" dirty="0" smtClean="0"/>
              <a:t>úre</a:t>
            </a:r>
            <a:r>
              <a:rPr lang="en-US" dirty="0" smtClean="0"/>
              <a:t>:</a:t>
            </a:r>
          </a:p>
          <a:p>
            <a:pPr lvl="1"/>
            <a:r>
              <a:rPr lang="sk-SK" dirty="0" smtClean="0"/>
              <a:t>nezabezpečené riešenie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sk-SK" dirty="0" smtClean="0"/>
              <a:t>W </a:t>
            </a:r>
            <a:r>
              <a:rPr lang="sk-SK" dirty="0" smtClean="0"/>
              <a:t>a </a:t>
            </a:r>
            <a:r>
              <a:rPr lang="en-US" dirty="0" smtClean="0"/>
              <a:t>H</a:t>
            </a:r>
            <a:r>
              <a:rPr lang="sk-SK" dirty="0" smtClean="0"/>
              <a:t>W </a:t>
            </a:r>
            <a:r>
              <a:rPr lang="sk-SK" dirty="0" smtClean="0"/>
              <a:t>zabezpečenie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8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Implementácia</a:t>
            </a:r>
            <a:r>
              <a:rPr lang="en-US" dirty="0" smtClean="0"/>
              <a:t>: </a:t>
            </a:r>
            <a:r>
              <a:rPr lang="sk-SK" dirty="0" smtClean="0"/>
              <a:t>Bezdrôtová komunikácia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Nordic </a:t>
            </a:r>
            <a:r>
              <a:rPr lang="en-US" dirty="0" smtClean="0"/>
              <a:t>Semi</a:t>
            </a:r>
            <a:r>
              <a:rPr lang="sk-SK" dirty="0" smtClean="0"/>
              <a:t>conductors</a:t>
            </a:r>
            <a:r>
              <a:rPr lang="en-US" dirty="0" smtClean="0"/>
              <a:t> </a:t>
            </a:r>
            <a:r>
              <a:rPr lang="en-US" dirty="0" smtClean="0"/>
              <a:t>(nRF51422)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sk-SK" dirty="0" smtClean="0"/>
              <a:t>,</a:t>
            </a:r>
            <a:endParaRPr lang="sk-SK" dirty="0" smtClean="0"/>
          </a:p>
          <a:p>
            <a:pPr lvl="1"/>
            <a:r>
              <a:rPr lang="sk-SK" dirty="0" smtClean="0"/>
              <a:t>ANT SoftDevice, 2.4 </a:t>
            </a:r>
            <a:r>
              <a:rPr lang="sk-SK" dirty="0" smtClean="0"/>
              <a:t>GHz,</a:t>
            </a:r>
            <a:endParaRPr lang="sk-SK" dirty="0" smtClean="0"/>
          </a:p>
          <a:p>
            <a:pPr lvl="1"/>
            <a:r>
              <a:rPr lang="sk-SK" dirty="0" smtClean="0"/>
              <a:t>32bit </a:t>
            </a:r>
            <a:r>
              <a:rPr lang="sk-SK" dirty="0" smtClean="0"/>
              <a:t>architektúra,</a:t>
            </a:r>
            <a:endParaRPr lang="sk-SK" dirty="0" smtClean="0"/>
          </a:p>
          <a:p>
            <a:pPr lvl="1"/>
            <a:r>
              <a:rPr lang="sk-SK" dirty="0" smtClean="0"/>
              <a:t>256 kB program, 16kB </a:t>
            </a:r>
            <a:r>
              <a:rPr lang="sk-SK" dirty="0" smtClean="0"/>
              <a:t>RAM.</a:t>
            </a:r>
            <a:endParaRPr lang="sk-SK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4B50-B360-452D-AFC7-DEF83B5F5806}" type="slidenum">
              <a:rPr lang="en-US" smtClean="0"/>
              <a:pPr/>
              <a:t>9</a:t>
            </a:fld>
            <a:r>
              <a:rPr lang="en-US" dirty="0" smtClean="0"/>
              <a:t>/2</a:t>
            </a:r>
            <a:r>
              <a:rPr lang="sk-SK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1211</Words>
  <Application>Microsoft Office PowerPoint</Application>
  <PresentationFormat>On-screen Show (4:3)</PresentationFormat>
  <Paragraphs>381</Paragraphs>
  <Slides>37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Zabezpečenie bezdrôtových komunikačných sietí v inteligentných domácnostiach proti kybernetickým útokom</vt:lpstr>
      <vt:lpstr>Motivácia</vt:lpstr>
      <vt:lpstr>Cieľ</vt:lpstr>
      <vt:lpstr>Informačná bezpečnosť</vt:lpstr>
      <vt:lpstr>Typy útokov</vt:lpstr>
      <vt:lpstr>Aktuálny stav vo WPAN 802.15</vt:lpstr>
      <vt:lpstr>Navrhnuté riešenie</vt:lpstr>
      <vt:lpstr>Navrhnuté riešenie</vt:lpstr>
      <vt:lpstr>Implementácia: Bezdrôtová komunikácia</vt:lpstr>
      <vt:lpstr>Implementácia: Model siete</vt:lpstr>
      <vt:lpstr>Implementácia: Segmentácia správ</vt:lpstr>
      <vt:lpstr>Implementácia: SW AES</vt:lpstr>
      <vt:lpstr>Implementácia: HW AES</vt:lpstr>
      <vt:lpstr>Implementácia: ISO7816</vt:lpstr>
      <vt:lpstr>Implementácia: ISO7816 na UART</vt:lpstr>
      <vt:lpstr>Implementácia: Schémy</vt:lpstr>
      <vt:lpstr>Implementácia: DPS</vt:lpstr>
      <vt:lpstr>Implementácia: JavaCard</vt:lpstr>
      <vt:lpstr>Implementácia: Funkc. konzoly</vt:lpstr>
      <vt:lpstr>Testovanie</vt:lpstr>
      <vt:lpstr>Výsledky testovania</vt:lpstr>
      <vt:lpstr>Výsledky testovania</vt:lpstr>
      <vt:lpstr>Výsledky testovania</vt:lpstr>
      <vt:lpstr>Výsledky testovania</vt:lpstr>
      <vt:lpstr>Vyhodnotenie</vt:lpstr>
      <vt:lpstr>Záver</vt:lpstr>
      <vt:lpstr>Plány do budúcna</vt:lpstr>
      <vt:lpstr>Otázky?</vt:lpstr>
      <vt:lpstr>Používané technológie</vt:lpstr>
      <vt:lpstr>Odporúčané aplikácie sietí</vt:lpstr>
      <vt:lpstr>Prečo komunikačný protokol ANT?</vt:lpstr>
      <vt:lpstr>Najčastejšie dôvody porúch </vt:lpstr>
      <vt:lpstr>Najčastejšie dôvody porúch </vt:lpstr>
      <vt:lpstr>Zefektívnenie HW kryptovania</vt:lpstr>
      <vt:lpstr>Implementácia: ISO7816 APDU (T=0)</vt:lpstr>
      <vt:lpstr>Implementácia: ISO7816 Blok dát  (T=1)</vt:lpstr>
      <vt:lpstr>Implementácia: ISO7816 ATR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Zabezpečenie bezdrôtových komunikačných sietí v inteligentných domácnostiach proti kybernetickým útokom</dc:title>
  <dc:creator>PC-44</dc:creator>
  <cp:lastModifiedBy>PC-44</cp:lastModifiedBy>
  <cp:revision>460</cp:revision>
  <dcterms:created xsi:type="dcterms:W3CDTF">2017-06-11T13:01:34Z</dcterms:created>
  <dcterms:modified xsi:type="dcterms:W3CDTF">2017-06-13T19:01:35Z</dcterms:modified>
</cp:coreProperties>
</file>