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91" r:id="rId15"/>
    <p:sldId id="290" r:id="rId16"/>
    <p:sldId id="276" r:id="rId17"/>
    <p:sldId id="275" r:id="rId18"/>
    <p:sldId id="277" r:id="rId19"/>
    <p:sldId id="284" r:id="rId20"/>
    <p:sldId id="280" r:id="rId21"/>
    <p:sldId id="281" r:id="rId22"/>
    <p:sldId id="265" r:id="rId23"/>
    <p:sldId id="266" r:id="rId24"/>
    <p:sldId id="292" r:id="rId25"/>
    <p:sldId id="293" r:id="rId26"/>
    <p:sldId id="294" r:id="rId27"/>
    <p:sldId id="273" r:id="rId28"/>
    <p:sldId id="274" r:id="rId29"/>
    <p:sldId id="259" r:id="rId30"/>
    <p:sldId id="282" r:id="rId31"/>
    <p:sldId id="263" r:id="rId32"/>
    <p:sldId id="260" r:id="rId33"/>
    <p:sldId id="269" r:id="rId34"/>
    <p:sldId id="261" r:id="rId35"/>
    <p:sldId id="267" r:id="rId36"/>
    <p:sldId id="288" r:id="rId37"/>
    <p:sldId id="26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7" autoAdjust="0"/>
    <p:restoredTop sz="83049" autoAdjust="0"/>
  </p:normalViewPr>
  <p:slideViewPr>
    <p:cSldViewPr>
      <p:cViewPr varScale="1">
        <p:scale>
          <a:sx n="97" d="100"/>
          <a:sy n="97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1.xml"/><Relationship Id="rId18" Type="http://schemas.openxmlformats.org/officeDocument/2006/relationships/slide" Target="slides/slide31.xml"/><Relationship Id="rId3" Type="http://schemas.openxmlformats.org/officeDocument/2006/relationships/slide" Target="slides/slide6.xml"/><Relationship Id="rId21" Type="http://schemas.openxmlformats.org/officeDocument/2006/relationships/slide" Target="slides/slide34.xml"/><Relationship Id="rId7" Type="http://schemas.openxmlformats.org/officeDocument/2006/relationships/slide" Target="slides/slide10.xml"/><Relationship Id="rId12" Type="http://schemas.openxmlformats.org/officeDocument/2006/relationships/slide" Target="slides/slide20.xml"/><Relationship Id="rId17" Type="http://schemas.openxmlformats.org/officeDocument/2006/relationships/slide" Target="slides/slide30.xml"/><Relationship Id="rId2" Type="http://schemas.openxmlformats.org/officeDocument/2006/relationships/slide" Target="slides/slide5.xml"/><Relationship Id="rId16" Type="http://schemas.openxmlformats.org/officeDocument/2006/relationships/slide" Target="slides/slide29.xml"/><Relationship Id="rId20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23" Type="http://schemas.openxmlformats.org/officeDocument/2006/relationships/slide" Target="slides/slide37.xml"/><Relationship Id="rId10" Type="http://schemas.openxmlformats.org/officeDocument/2006/relationships/slide" Target="slides/slide13.xml"/><Relationship Id="rId19" Type="http://schemas.openxmlformats.org/officeDocument/2006/relationships/slide" Target="slides/slide3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7.xml"/><Relationship Id="rId22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Slabiny</a:t>
            </a:r>
          </a:p>
          <a:p>
            <a:r>
              <a:rPr lang="sk-SK" dirty="0" smtClean="0"/>
              <a:t>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Programovo</a:t>
            </a:r>
            <a:r>
              <a:rPr lang="sk-SK" baseline="0" dirty="0" smtClean="0"/>
              <a:t> 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</a:t>
            </a:r>
            <a:r>
              <a:rPr lang="sk-SK" dirty="0" smtClean="0"/>
              <a:t>Doubravský</a:t>
            </a:r>
            <a:endParaRPr lang="en-US" dirty="0" smtClean="0"/>
          </a:p>
          <a:p>
            <a:pPr algn="r"/>
            <a:r>
              <a:rPr lang="en-US" dirty="0" smtClean="0"/>
              <a:t>14. </a:t>
            </a:r>
            <a:r>
              <a:rPr lang="en-US" smtClean="0"/>
              <a:t>06. 2017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FF FF 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00 00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		nezabezpečená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03 03 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860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 implementácia</a:t>
            </a:r>
          </a:p>
          <a:p>
            <a:r>
              <a:rPr lang="sk-SK" dirty="0" smtClean="0"/>
              <a:t>TinyAES-128 C</a:t>
            </a:r>
          </a:p>
          <a:p>
            <a:r>
              <a:rPr lang="sk-SK" dirty="0" smtClean="0"/>
              <a:t>CBC</a:t>
            </a:r>
          </a:p>
          <a:p>
            <a:endParaRPr lang="sk-SK" dirty="0" smtClean="0"/>
          </a:p>
          <a:p>
            <a:r>
              <a:rPr lang="sk-SK" dirty="0" smtClean="0"/>
              <a:t>Použitie viac-menej priamočiare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Secure 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Signály sú generované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 smtClean="0"/>
              <a:t>IO signál UART</a:t>
            </a:r>
          </a:p>
          <a:p>
            <a:pPr lvl="1"/>
            <a:r>
              <a:rPr lang="sk-SK" dirty="0" smtClean="0"/>
              <a:t>2.667 MHz</a:t>
            </a:r>
          </a:p>
          <a:p>
            <a:pPr lvl="1"/>
            <a:r>
              <a:rPr lang="sk-SK" dirty="0" smtClean="0"/>
              <a:t>7168 bps</a:t>
            </a:r>
          </a:p>
          <a:p>
            <a:endParaRPr lang="sk-SK" dirty="0" smtClean="0"/>
          </a:p>
          <a:p>
            <a:r>
              <a:rPr lang="sk-SK" dirty="0" smtClean="0"/>
              <a:t>ATR (answer to reset)</a:t>
            </a:r>
            <a:r>
              <a:rPr lang="en-US" dirty="0" smtClean="0"/>
              <a:t>, </a:t>
            </a:r>
            <a:r>
              <a:rPr lang="en-US" dirty="0" err="1" smtClean="0"/>
              <a:t>nastavenie</a:t>
            </a:r>
            <a:r>
              <a:rPr lang="en-US" dirty="0" smtClean="0"/>
              <a:t> </a:t>
            </a:r>
            <a:r>
              <a:rPr lang="sk-SK" dirty="0" smtClean="0"/>
              <a:t>časovanie</a:t>
            </a:r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 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 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  <a:p>
            <a:r>
              <a:rPr lang="sk-SK" dirty="0" smtClean="0"/>
              <a:t>LRC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Implementácia-ISO7816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5417" y="1600200"/>
            <a:ext cx="65931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45419"/>
            <a:ext cx="8686800" cy="454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6296"/>
            <a:ext cx="8229600" cy="485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0000" t="2628" r="3333" b="1447"/>
          <a:stretch>
            <a:fillRect/>
          </a:stretch>
        </p:blipFill>
        <p:spPr bwMode="auto">
          <a:xfrm>
            <a:off x="5029199" y="3474426"/>
            <a:ext cx="4114801" cy="288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Bezpe</a:t>
            </a:r>
            <a:r>
              <a:rPr lang="sk-SK" dirty="0" smtClean="0"/>
              <a:t>čnosť je hra na mačku a myš</a:t>
            </a:r>
          </a:p>
          <a:p>
            <a:endParaRPr lang="en-US" dirty="0" smtClean="0"/>
          </a:p>
          <a:p>
            <a:r>
              <a:rPr lang="sk-SK" dirty="0" smtClean="0"/>
              <a:t>bezpečnejšie,</a:t>
            </a:r>
          </a:p>
          <a:p>
            <a:r>
              <a:rPr lang="sk-SK" dirty="0" smtClean="0"/>
              <a:t>efektívnejšie,</a:t>
            </a:r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smtClean="0"/>
              <a:t>8-bitov</a:t>
            </a:r>
            <a:r>
              <a:rPr lang="sk-SK" dirty="0" smtClean="0"/>
              <a:t>é zariadenia</a:t>
            </a:r>
            <a:r>
              <a:rPr lang="en-US" dirty="0" smtClean="0"/>
              <a:t>, </a:t>
            </a:r>
            <a:r>
              <a:rPr lang="en-US" dirty="0" err="1" smtClean="0"/>
              <a:t>inteligent</a:t>
            </a:r>
            <a:r>
              <a:rPr lang="sk-SK" dirty="0" smtClean="0"/>
              <a:t>ná domácnosť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r>
              <a:rPr lang="sk-SK" dirty="0" smtClean="0"/>
              <a:t>HW AES-128 CBC</a:t>
            </a:r>
          </a:p>
          <a:p>
            <a:r>
              <a:rPr lang="sk-SK" dirty="0" smtClean="0"/>
              <a:t>APDU</a:t>
            </a:r>
            <a:r>
              <a:rPr lang="en-US" dirty="0" smtClean="0"/>
              <a:t>:</a:t>
            </a:r>
            <a:r>
              <a:rPr lang="sk-SK" dirty="0" smtClean="0"/>
              <a:t> Dáta</a:t>
            </a:r>
          </a:p>
          <a:p>
            <a:pPr lvl="1"/>
            <a:r>
              <a:rPr lang="sk-SK" dirty="0" smtClean="0"/>
              <a:t>id operácie (enum), dáta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152400" y="4114800"/>
            <a:ext cx="890397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K</a:t>
            </a:r>
            <a:r>
              <a:rPr lang="en-US" dirty="0" err="1" smtClean="0"/>
              <a:t>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Segger J-Link RTT</a:t>
            </a:r>
            <a:r>
              <a:rPr lang="en-US" dirty="0" smtClean="0"/>
              <a:t> (Real Time Transfer)</a:t>
            </a:r>
            <a:endParaRPr lang="sk-SK" dirty="0" smtClean="0"/>
          </a:p>
          <a:p>
            <a:pPr lvl="1"/>
            <a:r>
              <a:rPr lang="sk-SK" dirty="0" smtClean="0"/>
              <a:t>monitorovanie, testovanie,</a:t>
            </a:r>
          </a:p>
          <a:p>
            <a:pPr lvl="1"/>
            <a:r>
              <a:rPr lang="sk-SK" dirty="0" smtClean="0"/>
              <a:t>testovacie výpisy,</a:t>
            </a:r>
          </a:p>
          <a:p>
            <a:pPr lvl="1"/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vyhľadávanie card manažéra,</a:t>
            </a:r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luďsky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Metriky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Metriky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Metriky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200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258.35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SW AES 128 CBC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546.75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HW AES 128 CBC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1638.47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Metriky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SW AES 128 CBC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HW AES 128 CBC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Sebakritika</a:t>
            </a:r>
            <a:r>
              <a:rPr lang="en-US" dirty="0" smtClean="0"/>
              <a:t>: </a:t>
            </a:r>
            <a:r>
              <a:rPr lang="sk-SK" dirty="0" smtClean="0"/>
              <a:t>čo sa nepodarilo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knižnice</a:t>
            </a:r>
          </a:p>
          <a:p>
            <a:r>
              <a:rPr lang="sk-SK" dirty="0" smtClean="0"/>
              <a:t>RSA HW (odhad)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Sebakritika</a:t>
            </a:r>
            <a:r>
              <a:rPr lang="en-US" dirty="0" smtClean="0"/>
              <a:t>: </a:t>
            </a:r>
            <a:r>
              <a:rPr lang="sk-SK" dirty="0" smtClean="0"/>
              <a:t>čo sa nefungovalo podľa predstáv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k-SK" dirty="0" smtClean="0"/>
              <a:t>ýsledky opačné, ako sa predpokladalo</a:t>
            </a:r>
          </a:p>
          <a:p>
            <a:pPr lvl="1"/>
            <a:r>
              <a:rPr lang="sk-SK" dirty="0" smtClean="0"/>
              <a:t>v porovnaní s FPGA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GPIO, periférie, komunikácia, program, RAM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postrácanie ANT paketov</a:t>
            </a:r>
            <a:r>
              <a:rPr lang="en-US" dirty="0" smtClean="0"/>
              <a:t>:</a:t>
            </a:r>
            <a:r>
              <a:rPr lang="sk-SK" dirty="0" smtClean="0"/>
              <a:t> po komunikácií s krypto-elementom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Identifikované slabiny daných technológií so Smart kartami</a:t>
            </a:r>
          </a:p>
          <a:p>
            <a:r>
              <a:rPr lang="sk-SK" dirty="0" smtClean="0"/>
              <a:t>Na základe výsledkov sa dá spraviť odhad riešenia pomocou PKI</a:t>
            </a:r>
          </a:p>
          <a:p>
            <a:endParaRPr lang="sk-SK" dirty="0" smtClean="0"/>
          </a:p>
          <a:p>
            <a:r>
              <a:rPr lang="sk-SK" dirty="0" smtClean="0"/>
              <a:t>Riešenie je vhodné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reálnych aplikáciách (štandardizované, bezp.),</a:t>
            </a:r>
          </a:p>
          <a:p>
            <a:pPr lvl="1"/>
            <a:r>
              <a:rPr lang="sk-SK" dirty="0" smtClean="0"/>
              <a:t>na rýchlejšie siete,</a:t>
            </a:r>
          </a:p>
          <a:p>
            <a:pPr lvl="1"/>
            <a:r>
              <a:rPr lang="sk-SK" dirty="0" smtClean="0"/>
              <a:t>malé množstvo dát.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Spracovanie 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</a:p>
          <a:p>
            <a:r>
              <a:rPr lang="sk-SK" dirty="0" smtClean="0"/>
              <a:t>testovanie zásobníka</a:t>
            </a:r>
            <a:r>
              <a:rPr lang="en-US" dirty="0" smtClean="0"/>
              <a:t> v ne</a:t>
            </a:r>
            <a:r>
              <a:rPr lang="sk-SK" dirty="0" smtClean="0"/>
              <a:t>štandardných situáciach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t</a:t>
            </a:r>
            <a:r>
              <a:rPr lang="en-US" dirty="0" err="1" smtClean="0"/>
              <a:t>estovanie</a:t>
            </a:r>
            <a:r>
              <a:rPr lang="en-US" dirty="0" smtClean="0"/>
              <a:t>, </a:t>
            </a:r>
            <a:r>
              <a:rPr lang="sk-SK" dirty="0" smtClean="0"/>
              <a:t>s</a:t>
            </a:r>
            <a:r>
              <a:rPr lang="en-US" dirty="0" err="1" smtClean="0"/>
              <a:t>niffer</a:t>
            </a:r>
            <a:r>
              <a:rPr lang="en-US" dirty="0" smtClean="0"/>
              <a:t>, </a:t>
            </a:r>
            <a:r>
              <a:rPr lang="sk-SK" dirty="0" smtClean="0"/>
              <a:t>Unit testy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Urýchlenie 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messaging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en-US" dirty="0" err="1" smtClean="0"/>
              <a:t>manu</a:t>
            </a:r>
            <a:r>
              <a:rPr lang="sk-SK" dirty="0" smtClean="0"/>
              <a:t>álny</a:t>
            </a:r>
            <a:r>
              <a:rPr lang="en-US" dirty="0" smtClean="0"/>
              <a:t>:</a:t>
            </a:r>
            <a:r>
              <a:rPr lang="sk-SK" dirty="0" smtClean="0"/>
              <a:t> select, upload, install (</a:t>
            </a:r>
            <a:r>
              <a:rPr lang="sk-SK" i="1" dirty="0" smtClean="0"/>
              <a:t>reprogramovanie</a:t>
            </a:r>
            <a:r>
              <a:rPr lang="sk-SK" dirty="0" smtClean="0"/>
              <a:t>)</a:t>
            </a:r>
            <a:r>
              <a:rPr lang="en-US" dirty="0" smtClean="0"/>
              <a:t>.</a:t>
            </a:r>
            <a:endParaRPr lang="sk-SK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600" dirty="0" smtClean="0"/>
              <a:t>Motivácia</a:t>
            </a:r>
            <a:endParaRPr lang="en-US" sz="1600" dirty="0" smtClean="0"/>
          </a:p>
          <a:p>
            <a:r>
              <a:rPr lang="sk-SK" sz="1600" dirty="0" smtClean="0"/>
              <a:t>Informačná bezpečnosť</a:t>
            </a:r>
          </a:p>
          <a:p>
            <a:r>
              <a:rPr lang="sk-SK" sz="1600" dirty="0" smtClean="0"/>
              <a:t>Typy útokov</a:t>
            </a:r>
            <a:endParaRPr lang="en-US" sz="1600" dirty="0" smtClean="0"/>
          </a:p>
          <a:p>
            <a:r>
              <a:rPr lang="en-US" sz="1600" dirty="0" err="1" smtClean="0"/>
              <a:t>Aktu</a:t>
            </a:r>
            <a:r>
              <a:rPr lang="sk-SK" sz="1600" dirty="0" smtClean="0"/>
              <a:t>álny s</a:t>
            </a:r>
            <a:r>
              <a:rPr lang="en-US" sz="1600" dirty="0" err="1" smtClean="0"/>
              <a:t>tav</a:t>
            </a:r>
            <a:r>
              <a:rPr lang="en-US" sz="1600" dirty="0" smtClean="0"/>
              <a:t> </a:t>
            </a:r>
            <a:r>
              <a:rPr lang="sk-SK" sz="1600" dirty="0" smtClean="0"/>
              <a:t>vo WPAN 802.15</a:t>
            </a:r>
            <a:endParaRPr lang="en-US" sz="1600" dirty="0" smtClean="0"/>
          </a:p>
          <a:p>
            <a:r>
              <a:rPr lang="sk-SK" sz="1600" dirty="0" smtClean="0"/>
              <a:t>Navrhnuté riešenie</a:t>
            </a:r>
          </a:p>
          <a:p>
            <a:r>
              <a:rPr lang="sk-SK" sz="1600" dirty="0" smtClean="0"/>
              <a:t>Implementácia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sk-SK" sz="1600" dirty="0" smtClean="0"/>
              <a:t>Komunikačný protokol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en-US" sz="1600" dirty="0" smtClean="0"/>
              <a:t>RF k</a:t>
            </a:r>
            <a:r>
              <a:rPr lang="sk-SK" sz="1600" dirty="0" smtClean="0"/>
              <a:t>omuniká</a:t>
            </a:r>
            <a:r>
              <a:rPr lang="en-US" sz="1600" dirty="0" err="1" smtClean="0"/>
              <a:t>cia</a:t>
            </a:r>
            <a:endParaRPr lang="en-US" sz="1600" i="1" dirty="0" smtClean="0"/>
          </a:p>
          <a:p>
            <a:pPr lvl="1">
              <a:spcBef>
                <a:spcPts val="100"/>
              </a:spcBef>
            </a:pPr>
            <a:r>
              <a:rPr lang="en-US" sz="1600" dirty="0" smtClean="0"/>
              <a:t>Segment</a:t>
            </a:r>
            <a:r>
              <a:rPr lang="sk-SK" sz="16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600" dirty="0" smtClean="0"/>
              <a:t>SW AES-128 a HW AES-128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sk-SK" sz="1600" dirty="0" smtClean="0"/>
              <a:t>ISO7816, APDU, blok dát, UART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sk-SK" sz="1600" dirty="0" smtClean="0"/>
              <a:t>DPS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sk-SK" sz="1600" dirty="0" smtClean="0"/>
              <a:t>JavaCard</a:t>
            </a:r>
            <a:endParaRPr lang="en-US" sz="1600" dirty="0" smtClean="0"/>
          </a:p>
          <a:p>
            <a:pPr lvl="1">
              <a:spcBef>
                <a:spcPts val="100"/>
              </a:spcBef>
            </a:pPr>
            <a:r>
              <a:rPr lang="sk-SK" sz="1600" dirty="0" smtClean="0"/>
              <a:t>K</a:t>
            </a:r>
            <a:r>
              <a:rPr lang="en-US" sz="1600" dirty="0" err="1" smtClean="0"/>
              <a:t>onzola</a:t>
            </a:r>
            <a:endParaRPr lang="en-US" sz="1600" dirty="0" smtClean="0"/>
          </a:p>
          <a:p>
            <a:r>
              <a:rPr lang="sk-SK" sz="1600" dirty="0" smtClean="0"/>
              <a:t>Testovanie  a vyhodnotenie</a:t>
            </a:r>
            <a:endParaRPr lang="en-US" sz="1600" dirty="0" smtClean="0"/>
          </a:p>
          <a:p>
            <a:r>
              <a:rPr lang="sk-SK" sz="1600" dirty="0" smtClean="0"/>
              <a:t>Sebakritika</a:t>
            </a:r>
            <a:endParaRPr lang="en-US" sz="1600" dirty="0" smtClean="0"/>
          </a:p>
          <a:p>
            <a:pPr lvl="1"/>
            <a:r>
              <a:rPr lang="sk-SK" sz="1600" dirty="0" smtClean="0"/>
              <a:t>Čo sa nepodarilo</a:t>
            </a:r>
            <a:endParaRPr lang="en-US" sz="1600" dirty="0" smtClean="0"/>
          </a:p>
          <a:p>
            <a:pPr lvl="1"/>
            <a:r>
              <a:rPr lang="sk-SK" sz="1600" dirty="0" smtClean="0"/>
              <a:t>Čo sa nefungovalo podľa predstáv</a:t>
            </a:r>
            <a:endParaRPr lang="en-US" sz="1600" dirty="0" smtClean="0"/>
          </a:p>
          <a:p>
            <a:r>
              <a:rPr lang="en-US" sz="1600" dirty="0" smtClean="0"/>
              <a:t>Z</a:t>
            </a:r>
            <a:r>
              <a:rPr lang="sk-SK" sz="1600" dirty="0" smtClean="0"/>
              <a:t>áver</a:t>
            </a:r>
            <a:endParaRPr lang="en-US" sz="1600" dirty="0" smtClean="0"/>
          </a:p>
          <a:p>
            <a:r>
              <a:rPr lang="sk-SK" sz="1600" dirty="0" smtClean="0"/>
              <a:t>Plány do budúcna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endParaRPr lang="en-US" dirty="0" smtClean="0"/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771622" y="35430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5867400" y="16002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800" dirty="0" smtClean="0"/>
              <a:t>Flexibilita</a:t>
            </a:r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700"/>
              </a:spcBef>
            </a:pPr>
            <a:r>
              <a:rPr lang="sk-SK" sz="2800" dirty="0" smtClean="0"/>
              <a:t>Kom.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Nutné na niečom overiť riešenie, fyzické výsledky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é riešenie (roznorodosť)</a:t>
            </a:r>
          </a:p>
          <a:p>
            <a:r>
              <a:rPr lang="sk-SK" dirty="0" smtClean="0"/>
              <a:t>vždy bude nutnosť optimalizácie na HW</a:t>
            </a:r>
          </a:p>
          <a:p>
            <a:endParaRPr lang="sk-SK" dirty="0" smtClean="0"/>
          </a:p>
          <a:p>
            <a:r>
              <a:rPr lang="sk-SK" dirty="0" smtClean="0"/>
              <a:t>bol po ruke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predpoklad </a:t>
            </a:r>
            <a:r>
              <a:rPr lang="sk-SK" dirty="0" smtClean="0"/>
              <a:t>že najmä kvôli </a:t>
            </a:r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</a:t>
            </a:r>
            <a:r>
              <a:rPr lang="sk-SK" dirty="0" smtClean="0"/>
              <a:t>s kryptoelementom (atomicky)</a:t>
            </a:r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Protiopatrenia</a:t>
            </a:r>
          </a:p>
          <a:p>
            <a:pPr lvl="1"/>
            <a:r>
              <a:rPr lang="sk-SK" dirty="0" smtClean="0"/>
              <a:t>predpripravovanie dát, posielanie neskôr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nič neposiela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urýchliť </a:t>
            </a:r>
            <a:r>
              <a:rPr lang="en-US" dirty="0" smtClean="0"/>
              <a:t>HW </a:t>
            </a:r>
            <a:r>
              <a:rPr lang="en-US" dirty="0" err="1" smtClean="0"/>
              <a:t>kryptovanie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vyššia rýchlosť ext. CLK pomocou GPIO</a:t>
            </a:r>
          </a:p>
          <a:p>
            <a:r>
              <a:rPr lang="sk-SK" dirty="0" smtClean="0"/>
              <a:t>dedikovaný periférie pre ISO7816 (atmel)</a:t>
            </a:r>
          </a:p>
          <a:p>
            <a:r>
              <a:rPr lang="sk-SK" dirty="0" smtClean="0"/>
              <a:t>konverter na ISO7816</a:t>
            </a:r>
          </a:p>
          <a:p>
            <a:endParaRPr lang="sk-SK" dirty="0" smtClean="0"/>
          </a:p>
          <a:p>
            <a:r>
              <a:rPr lang="sk-SK" dirty="0" smtClean="0"/>
              <a:t>bude to niečo stáť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ývoj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narastie veľkosť </a:t>
            </a:r>
            <a:r>
              <a:rPr lang="sk-SK" dirty="0" smtClean="0"/>
              <a:t>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výskytu </a:t>
            </a:r>
            <a:r>
              <a:rPr lang="sk-SK" dirty="0" smtClean="0"/>
              <a:t>chýb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na transpor</a:t>
            </a:r>
            <a:r>
              <a:rPr lang="en-US" dirty="0" smtClean="0"/>
              <a:t>t</a:t>
            </a:r>
            <a:r>
              <a:rPr lang="sk-SK" dirty="0" smtClean="0"/>
              <a:t>nej ale aj aplikačnej vrstve</a:t>
            </a:r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HW</a:t>
            </a:r>
          </a:p>
          <a:p>
            <a:pPr lvl="1"/>
            <a:r>
              <a:rPr lang="sk-SK" dirty="0" smtClean="0"/>
              <a:t>kryptolementy</a:t>
            </a:r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HUB)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centralizovan</a:t>
            </a:r>
            <a:r>
              <a:rPr lang="sk-SK" dirty="0" smtClean="0"/>
              <a:t>é riešenie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(ale predzdieľané </a:t>
            </a:r>
            <a:r>
              <a:rPr lang="en-US" dirty="0" smtClean="0"/>
              <a:t>“</a:t>
            </a:r>
            <a:r>
              <a:rPr lang="en-US" dirty="0" err="1" smtClean="0"/>
              <a:t>bezpe</a:t>
            </a:r>
            <a:r>
              <a:rPr lang="sk-SK" dirty="0" smtClean="0"/>
              <a:t>čne</a:t>
            </a:r>
            <a:r>
              <a:rPr lang="en-US" dirty="0" smtClean="0"/>
              <a:t>”</a:t>
            </a:r>
            <a:r>
              <a:rPr lang="sk-SK" dirty="0" smtClean="0"/>
              <a:t> NFC)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zebezpečiť nad touto vrstvou</a:t>
            </a:r>
          </a:p>
          <a:p>
            <a:pPr lvl="1"/>
            <a:endParaRPr lang="sk-SK" dirty="0"/>
          </a:p>
          <a:p>
            <a:r>
              <a:rPr lang="sk-SK" dirty="0" smtClean="0"/>
              <a:t>porovnané nezabezpečené riešenie, HW a SW 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Komunikačný </a:t>
            </a:r>
            <a:r>
              <a:rPr lang="sk-SK" dirty="0" smtClean="0"/>
              <a:t>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DK Nordic Semi</a:t>
            </a:r>
            <a:r>
              <a:rPr lang="sk-SK" dirty="0" smtClean="0"/>
              <a:t>conductors</a:t>
            </a:r>
            <a:r>
              <a:rPr lang="en-US" dirty="0" smtClean="0"/>
              <a:t> nRF51422</a:t>
            </a:r>
          </a:p>
          <a:p>
            <a:pPr lvl="1"/>
            <a:r>
              <a:rPr lang="en-US" dirty="0" smtClean="0"/>
              <a:t>C</a:t>
            </a:r>
            <a:endParaRPr lang="sk-SK" dirty="0" smtClean="0"/>
          </a:p>
          <a:p>
            <a:pPr lvl="1"/>
            <a:r>
              <a:rPr lang="sk-SK" dirty="0" smtClean="0"/>
              <a:t>ANT SoftDevice, 2.4 GHz</a:t>
            </a:r>
          </a:p>
          <a:p>
            <a:pPr lvl="1"/>
            <a:r>
              <a:rPr lang="sk-SK" dirty="0" smtClean="0"/>
              <a:t>32bit architektúra</a:t>
            </a:r>
          </a:p>
          <a:p>
            <a:pPr lvl="1"/>
            <a:r>
              <a:rPr lang="sk-SK" dirty="0" smtClean="0"/>
              <a:t>256 kB program, 16kB RAM</a:t>
            </a:r>
          </a:p>
          <a:p>
            <a:endParaRPr lang="sk-SK" dirty="0" smtClean="0"/>
          </a:p>
          <a:p>
            <a:r>
              <a:rPr lang="sk-SK" dirty="0" smtClean="0"/>
              <a:t>Medzi 2 zariadeniami</a:t>
            </a:r>
          </a:p>
          <a:p>
            <a:endParaRPr lang="sk-SK" dirty="0" smtClean="0"/>
          </a:p>
          <a:p>
            <a:r>
              <a:rPr lang="sk-SK" dirty="0" smtClean="0"/>
              <a:t>Zariadenie </a:t>
            </a:r>
            <a:r>
              <a:rPr lang="en-US" dirty="0" smtClean="0"/>
              <a:t>“</a:t>
            </a:r>
            <a:r>
              <a:rPr lang="sk-SK" dirty="0" smtClean="0"/>
              <a:t>Master</a:t>
            </a:r>
            <a:r>
              <a:rPr lang="en-US" dirty="0" smtClean="0"/>
              <a:t>” je </a:t>
            </a:r>
            <a:r>
              <a:rPr lang="en-US" dirty="0" err="1" smtClean="0"/>
              <a:t>osaden</a:t>
            </a:r>
            <a:r>
              <a:rPr lang="sk-SK" dirty="0" smtClean="0"/>
              <a:t>ý na NRF MotherBoard</a:t>
            </a:r>
            <a:r>
              <a:rPr lang="en-US" dirty="0" smtClean="0"/>
              <a:t> </a:t>
            </a:r>
            <a:r>
              <a:rPr lang="sk-SK" dirty="0" smtClean="0"/>
              <a:t>tlačidlá, LED, nastavuje zabezpečenie</a:t>
            </a:r>
          </a:p>
          <a:p>
            <a:r>
              <a:rPr lang="en-US" dirty="0" err="1" smtClean="0"/>
              <a:t>Zariadenie</a:t>
            </a:r>
            <a:r>
              <a:rPr lang="en-US" dirty="0" smtClean="0"/>
              <a:t> “</a:t>
            </a:r>
            <a:r>
              <a:rPr lang="sk-SK" dirty="0" smtClean="0"/>
              <a:t>Slave</a:t>
            </a:r>
            <a:r>
              <a:rPr lang="en-US" dirty="0" smtClean="0"/>
              <a:t>“</a:t>
            </a:r>
            <a:r>
              <a:rPr lang="sk-SK" dirty="0" smtClean="0"/>
              <a:t> prispôsobuje zabezpečeniu podľa prijatých správ, dekóduje, zakóduje a posiela naspäť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 RF k</a:t>
            </a:r>
            <a:r>
              <a:rPr lang="sk-SK" dirty="0" smtClean="0"/>
              <a:t>omuniká</a:t>
            </a:r>
            <a:r>
              <a:rPr lang="en-US" dirty="0" err="1" smtClean="0"/>
              <a:t>cia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i="1" dirty="0" smtClean="0"/>
              <a:t>TODO better photo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11291"/>
            <a:ext cx="6553200" cy="430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1000</Words>
  <Application>Microsoft Office PowerPoint</Application>
  <PresentationFormat>On-screen Show (4:3)</PresentationFormat>
  <Paragraphs>333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Komunikačný protokol</vt:lpstr>
      <vt:lpstr>Implementácia:  RF komunikácia TODO better photo</vt:lpstr>
      <vt:lpstr>Implementácia: Segmentácia správ</vt:lpstr>
      <vt:lpstr>Implementácia: SW AES</vt:lpstr>
      <vt:lpstr>Implementácia: HW AES</vt:lpstr>
      <vt:lpstr>Implementácia: ISO7816</vt:lpstr>
      <vt:lpstr>Implementácia: ISO7816 APDU (T=0)</vt:lpstr>
      <vt:lpstr>Implementácia: ISO7816 Blok dát  (T=1)</vt:lpstr>
      <vt:lpstr>Implementácia-ISO7816 UART</vt:lpstr>
      <vt:lpstr>Implementácia: DPS I</vt:lpstr>
      <vt:lpstr>Implementácia: DPS II</vt:lpstr>
      <vt:lpstr>Implementácia: DPS</vt:lpstr>
      <vt:lpstr>Implementácia: JC</vt:lpstr>
      <vt:lpstr>Implementácia: Konzola</vt:lpstr>
      <vt:lpstr>Testovanie</vt:lpstr>
      <vt:lpstr>Vyhodnotenie testovania</vt:lpstr>
      <vt:lpstr>Vyhodnotenie testovania</vt:lpstr>
      <vt:lpstr>Vyhodnotenie testovania</vt:lpstr>
      <vt:lpstr>Vyhodnotenie testovania</vt:lpstr>
      <vt:lpstr>Sebakritika: čo sa nepodarilo</vt:lpstr>
      <vt:lpstr>Sebakritika: čo sa nefungovalo podľa predstáv</vt:lpstr>
      <vt:lpstr>Záver</vt:lpstr>
      <vt:lpstr>Plány do budúcna</vt:lpstr>
      <vt:lpstr>Otázky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Ako urýchliť HW kryptovanie?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263</cp:revision>
  <dcterms:created xsi:type="dcterms:W3CDTF">2017-06-11T13:01:34Z</dcterms:created>
  <dcterms:modified xsi:type="dcterms:W3CDTF">2017-06-12T17:38:34Z</dcterms:modified>
</cp:coreProperties>
</file>