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sarrollo.dlformacion.com/file.php/38/Tema1/tema1-android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esarrollo.dlformacion.com/mod/glossary/showentry.php?courseid=38&amp;concept=Apach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ndroidelibre.com/wp-content/uploads/2011/03/android-infografia-1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rid.org/blog/dev-platform/android-at-a-glanc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miriadax.net/es/web/android_programacio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vogella.com/android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mecreativelabs.com/curso-gratuito-de-desarrollo-para-android/" TargetMode="External"/><Relationship Id="rId5" Type="http://schemas.openxmlformats.org/officeDocument/2006/relationships/hyperlink" Target="http://www.sgoliver.net/blog/?page_id=3011" TargetMode="External"/><Relationship Id="rId4" Type="http://schemas.openxmlformats.org/officeDocument/2006/relationships/hyperlink" Target="http://developer.android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iriadax.net/es/web/android_programacio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vogella.com/androi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mecreativelabs.com/curso-gratuito-de-desarrollo-para-android/" TargetMode="External"/><Relationship Id="rId5" Type="http://schemas.openxmlformats.org/officeDocument/2006/relationships/hyperlink" Target="http://www.sgoliver.net/blog/?page_id=3011" TargetMode="External"/><Relationship Id="rId4" Type="http://schemas.openxmlformats.org/officeDocument/2006/relationships/hyperlink" Target="http://developer.android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asa.gov/offices/oct/crosscutting_capability/edison/phonesat.html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a.com/statistics/276623/number-of-apps-available-in-leading-app-sto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800"/>
              <a:t>Programando Android: Introducción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José Antonio Vacas				  </a:t>
            </a:r>
            <a:r>
              <a:rPr lang="es" dirty="0" smtClean="0"/>
              <a:t>#</a:t>
            </a:r>
            <a:r>
              <a:rPr lang="es-ES" dirty="0" smtClean="0"/>
              <a:t>android2015</a:t>
            </a:r>
            <a:endParaRPr lang="es" dirty="0"/>
          </a:p>
          <a:p>
            <a:pPr algn="r">
              <a:spcBef>
                <a:spcPts val="0"/>
              </a:spcBef>
              <a:buNone/>
            </a:pPr>
            <a:r>
              <a:rPr lang="es" dirty="0" smtClean="0"/>
              <a:t>9</a:t>
            </a:r>
            <a:r>
              <a:rPr lang="es" dirty="0" smtClean="0"/>
              <a:t>/12/2015</a:t>
            </a:r>
            <a:endParaRPr lang="es" dirty="0"/>
          </a:p>
        </p:txBody>
      </p:sp>
      <p:sp>
        <p:nvSpPr>
          <p:cNvPr id="35" name="Shape 35"/>
          <p:cNvSpPr txBox="1"/>
          <p:nvPr/>
        </p:nvSpPr>
        <p:spPr>
          <a:xfrm>
            <a:off x="1634375" y="5947475"/>
            <a:ext cx="1901400" cy="5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00" y="5947475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050" y="5692900"/>
            <a:ext cx="1924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171575" y="1465625"/>
            <a:ext cx="7012799" cy="454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Pequeña empresa llamada Android Inc., por Andy Rubin en 2003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Google la compra en el año 2005. 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El 5 de noviembre de 2007, se anuncia la distribución de Android junto con la fundación de la Open Handset Alliance</a:t>
            </a:r>
            <a:r>
              <a:rPr lang="es" sz="1800">
                <a:solidFill>
                  <a:srgbClr val="1155CC"/>
                </a:solidFill>
                <a:hlinkClick r:id="rId3"/>
              </a:rPr>
              <a:t>1</a:t>
            </a:r>
            <a:r>
              <a:rPr lang="es" sz="1800">
                <a:solidFill>
                  <a:srgbClr val="1155CC"/>
                </a:solidFill>
              </a:rPr>
              <a:t>, un conjunto de fabricantespromocionan  estándares abiertos para móviles. 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Google lanzó la mayor parte del código de Android bajo la licencia</a:t>
            </a:r>
            <a:r>
              <a:rPr lang="es" sz="1800">
                <a:solidFill>
                  <a:srgbClr val="1155CC"/>
                </a:solidFill>
                <a:hlinkClick r:id="rId4"/>
              </a:rPr>
              <a:t> Apache</a:t>
            </a:r>
            <a:r>
              <a:rPr lang="es" sz="1800">
                <a:solidFill>
                  <a:srgbClr val="1155CC"/>
                </a:solidFill>
                <a:hlinkClick r:id="rId3"/>
              </a:rPr>
              <a:t>2</a:t>
            </a:r>
            <a:r>
              <a:rPr lang="es" sz="1800">
                <a:solidFill>
                  <a:srgbClr val="1155CC"/>
                </a:solidFill>
              </a:rPr>
              <a:t>, una licencia de software libre. Septiembre del 2008 primer terminal con Android, el HTC Dream con Android 1.0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58" name="Shape 158"/>
          <p:cNvCxnSpPr>
            <a:stCxn id="159" idx="0"/>
            <a:endCxn id="159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Historia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709700" y="2161150"/>
            <a:ext cx="5333999" cy="3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28" y="1748628"/>
            <a:ext cx="7480367" cy="406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70" name="Shape 170"/>
          <p:cNvCxnSpPr>
            <a:stCxn id="171" idx="0"/>
            <a:endCxn id="171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4809" y="274637"/>
            <a:ext cx="89142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Fabricantes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709700" y="2161150"/>
            <a:ext cx="5333999" cy="3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98" y="1535884"/>
            <a:ext cx="8063128" cy="438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82" name="Shape 182"/>
          <p:cNvCxnSpPr>
            <a:stCxn id="183" idx="0"/>
            <a:endCxn id="183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Versiones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709700" y="2161150"/>
            <a:ext cx="5333999" cy="3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93" name="Shape 193"/>
          <p:cNvCxnSpPr>
            <a:stCxn id="194" idx="0"/>
            <a:endCxn id="194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Versiones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475" y="2827025"/>
            <a:ext cx="47625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120925" y="1849975"/>
            <a:ext cx="4185600" cy="62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000"/>
              <a:t>Diciembre de 2014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05" name="Shape 205"/>
          <p:cNvCxnSpPr>
            <a:stCxn id="206" idx="0"/>
            <a:endCxn id="206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Versiones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62" y="2282150"/>
            <a:ext cx="332422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825" y="2347950"/>
            <a:ext cx="31623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906025" y="1649650"/>
            <a:ext cx="11960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000"/>
              <a:t>2012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32925" y="1755325"/>
            <a:ext cx="11960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/>
              <a:t>2014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94250" y="1962825"/>
            <a:ext cx="7902000" cy="36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378750" y="1295400"/>
            <a:ext cx="6333000" cy="14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 b="1">
                <a:solidFill>
                  <a:srgbClr val="1155CC"/>
                </a:solidFill>
              </a:rPr>
              <a:t>¿qué es flashear?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517576" y="3550027"/>
            <a:ext cx="6688199" cy="20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s" sz="3000">
                <a:solidFill>
                  <a:srgbClr val="1155CC"/>
                </a:solidFill>
              </a:rPr>
              <a:t>¿alguno lo habéis hecho?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s" sz="3600" b="1">
                <a:solidFill>
                  <a:srgbClr val="1155CC"/>
                </a:solidFill>
              </a:rPr>
              <a:t>¿que es un wipe?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1155CC"/>
              </a:solidFill>
            </a:endParaRPr>
          </a:p>
          <a:p>
            <a:pPr marL="457200" lvl="0" indent="-419100" rtl="0">
              <a:spcBef>
                <a:spcPts val="60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s" sz="3000">
                <a:solidFill>
                  <a:srgbClr val="1155CC"/>
                </a:solidFill>
              </a:rPr>
              <a:t>Wipe de cache</a:t>
            </a:r>
          </a:p>
          <a:p>
            <a:pPr marL="457200" lvl="0" indent="-419100" rtl="0">
              <a:spcBef>
                <a:spcPts val="600"/>
              </a:spcBef>
              <a:buClr>
                <a:srgbClr val="1155CC"/>
              </a:buClr>
              <a:buSzPct val="100000"/>
              <a:buFont typeface="Arial"/>
              <a:buChar char="●"/>
            </a:pPr>
            <a:r>
              <a:rPr lang="es" sz="3000">
                <a:solidFill>
                  <a:srgbClr val="1155CC"/>
                </a:solidFill>
              </a:rPr>
              <a:t>Wipe de configuración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3000">
              <a:solidFill>
                <a:srgbClr val="1155CC"/>
              </a:solidFill>
            </a:endParaRP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s" sz="3000" b="1">
                <a:solidFill>
                  <a:srgbClr val="1155CC"/>
                </a:solidFill>
              </a:rPr>
              <a:t>Factory default</a:t>
            </a:r>
          </a:p>
          <a:p>
            <a:pPr lvl="0" rtl="0">
              <a:spcBef>
                <a:spcPts val="600"/>
              </a:spcBef>
              <a:buNone/>
            </a:pPr>
            <a:endParaRPr sz="300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22" name="Shape 222"/>
          <p:cNvCxnSpPr>
            <a:stCxn id="223" idx="0"/>
            <a:endCxn id="223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14809" y="274637"/>
            <a:ext cx="89142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Arquitectura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594250" y="1641596"/>
            <a:ext cx="7902000" cy="39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54957" y="1590608"/>
            <a:ext cx="1505999" cy="83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Detalle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34" name="Shape 234"/>
          <p:cNvCxnSpPr>
            <a:stCxn id="235" idx="0"/>
            <a:endCxn id="235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197" y="1641596"/>
            <a:ext cx="2626463" cy="48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4809" y="274637"/>
            <a:ext cx="89142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Arquitectura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538060" y="5505551"/>
            <a:ext cx="1010099" cy="3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Detalle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14809" y="274637"/>
            <a:ext cx="89142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Arquitectura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47" name="Shape 247"/>
          <p:cNvCxnSpPr>
            <a:stCxn id="248" idx="0"/>
            <a:endCxn id="248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588" y="1607845"/>
            <a:ext cx="5896798" cy="446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620999" y="1977196"/>
            <a:ext cx="7902000" cy="33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s" sz="1800">
                <a:solidFill>
                  <a:srgbClr val="004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 </a:t>
            </a:r>
            <a:r>
              <a:rPr lang="es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1155CC"/>
                </a:solidFill>
              </a:rPr>
              <a:t>Cada aplicación se ejecuta en su propia máquina virtual Dalvik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  </a:t>
            </a:r>
            <a:r>
              <a:rPr lang="es" sz="1800">
                <a:solidFill>
                  <a:srgbClr val="1155CC"/>
                </a:solidFill>
              </a:rPr>
              <a:t>Dalvik basada en el kernel de linux, poca memoria, bytecode dex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solidFill>
                <a:srgbClr val="1155CC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■   </a:t>
            </a:r>
            <a:r>
              <a:rPr lang="es" sz="1800">
                <a:solidFill>
                  <a:srgbClr val="1155CC"/>
                </a:solidFill>
              </a:rPr>
              <a:t>Hasta 2.2 el bytecode era interpretado, ahora JIT (Just In Time)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58" name="Shape 258"/>
          <p:cNvCxnSpPr>
            <a:stCxn id="259" idx="0"/>
            <a:endCxn id="259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4809" y="274637"/>
            <a:ext cx="89142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Arquitectura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Recursos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269" name="Shape 269"/>
          <p:cNvCxnSpPr>
            <a:stCxn id="270" idx="0"/>
            <a:endCxn id="270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186359" y="2032975"/>
            <a:ext cx="8744100" cy="338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ANDROID		</a:t>
            </a:r>
            <a:r>
              <a:rPr lang="es" u="sng">
                <a:solidFill>
                  <a:schemeClr val="hlink"/>
                </a:solidFill>
                <a:hlinkClick r:id="rId4"/>
              </a:rPr>
              <a:t>developer.android.com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Muy bueno		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http://www.sgoliver.net/blog/?page_id=3011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Avanzado 		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http://www.limecreativelabs.com/curso-gratuito-de-desarrollo-para-android/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Avanzado(En)	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http://www.vogella.com/android.html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MiriadaX		</a:t>
            </a:r>
            <a:r>
              <a:rPr lang="es" u="sng">
                <a:solidFill>
                  <a:schemeClr val="hlink"/>
                </a:solidFill>
                <a:hlinkClick r:id="rId8"/>
              </a:rPr>
              <a:t>http://miriadax.net/es/web/android_programacion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Recursos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66" name="Shape 66"/>
          <p:cNvCxnSpPr>
            <a:stCxn id="67" idx="0"/>
            <a:endCxn id="67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86359" y="2032975"/>
            <a:ext cx="8744100" cy="338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ANDROID		</a:t>
            </a:r>
            <a:r>
              <a:rPr lang="es" u="sng">
                <a:solidFill>
                  <a:schemeClr val="hlink"/>
                </a:solidFill>
                <a:hlinkClick r:id="rId4"/>
              </a:rPr>
              <a:t>developer.android.com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Muy bueno		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http://www.sgoliver.net/blog/?page_id=3011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Avanzado 		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http://www.limecreativelabs.com/curso-gratuito-de-desarrollo-para-android/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Avanzado(En)	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http://www.vogella.com/android.html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MiriadaX		</a:t>
            </a:r>
            <a:r>
              <a:rPr lang="es" u="sng">
                <a:solidFill>
                  <a:schemeClr val="hlink"/>
                </a:solidFill>
                <a:hlinkClick r:id="rId8"/>
              </a:rPr>
              <a:t>http://miriadax.net/es/web/android_programacion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46" name="Shape 46"/>
          <p:cNvCxnSpPr>
            <a:stCxn id="47" idx="0"/>
            <a:endCxn id="47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75" y="2383550"/>
            <a:ext cx="171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320800" y="3659025"/>
            <a:ext cx="2871299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1155CC"/>
                </a:solidFill>
              </a:rPr>
              <a:t>javacasm@elcacharreo.com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3354287" y="4248050"/>
            <a:ext cx="832199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>
                <a:solidFill>
                  <a:srgbClr val="1155CC"/>
                </a:solidFill>
              </a:rPr>
              <a:t>twitter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1155CC"/>
                </a:solidFill>
              </a:rPr>
              <a:t>linkedin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4433250" y="3270500"/>
            <a:ext cx="1225499" cy="3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>
                <a:solidFill>
                  <a:srgbClr val="1155CC"/>
                </a:solidFill>
              </a:rPr>
              <a:t>blog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4383024" y="3651500"/>
            <a:ext cx="1252800" cy="0"/>
            <a:chOff x="5715000" y="4261100"/>
            <a:chExt cx="1252800" cy="0"/>
          </a:xfrm>
        </p:grpSpPr>
        <p:cxnSp>
          <p:nvCxnSpPr>
            <p:cNvPr id="53" name="Shape 53"/>
            <p:cNvCxnSpPr>
              <a:stCxn id="54" idx="0"/>
              <a:endCxn id="54" idx="0"/>
            </p:cNvCxnSpPr>
            <p:nvPr/>
          </p:nvCxnSpPr>
          <p:spPr>
            <a:xfrm>
              <a:off x="5715000" y="4261100"/>
              <a:ext cx="12528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5" name="Shape 55"/>
            <p:cNvCxnSpPr>
              <a:stCxn id="54" idx="0"/>
              <a:endCxn id="54" idx="0"/>
            </p:cNvCxnSpPr>
            <p:nvPr/>
          </p:nvCxnSpPr>
          <p:spPr>
            <a:xfrm rot="10800000">
              <a:off x="5715000" y="4261100"/>
              <a:ext cx="12528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56" name="Shape 56"/>
          <p:cNvCxnSpPr/>
          <p:nvPr/>
        </p:nvCxnSpPr>
        <p:spPr>
          <a:xfrm rot="10800000">
            <a:off x="3395499" y="4157475"/>
            <a:ext cx="740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3310125" y="2398775"/>
            <a:ext cx="4942800" cy="5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3C78D8"/>
                </a:solidFill>
              </a:rPr>
              <a:t>José Antonio Vacas Martínez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Objetivos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77" name="Shape 77"/>
          <p:cNvCxnSpPr>
            <a:stCxn id="78" idx="0"/>
            <a:endCxn id="78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254404" y="2032975"/>
            <a:ext cx="7190699" cy="338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Conocer la plataforma Android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Entorno de programación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Crear proyecto de aplicación básica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Crear "pantallas"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Almacenamiento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7777"/>
              <a:buFont typeface="Arial"/>
              <a:buChar char="●"/>
            </a:pPr>
            <a:r>
              <a:rPr lang="es" sz="1800"/>
              <a:t>Publicación de aplicaciones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00375" y="1961527"/>
            <a:ext cx="5997900" cy="7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s" sz="3600" b="1">
                <a:solidFill>
                  <a:srgbClr val="1155CC"/>
                </a:solidFill>
              </a:rPr>
              <a:t>¿qué sabes de Android?</a:t>
            </a:r>
          </a:p>
          <a:p>
            <a:pPr marL="914400" lvl="0" indent="0" rtl="0">
              <a:spcBef>
                <a:spcPts val="600"/>
              </a:spcBef>
              <a:buNone/>
            </a:pPr>
            <a:endParaRPr sz="3000">
              <a:solidFill>
                <a:srgbClr val="1155CC"/>
              </a:solidFill>
            </a:endParaRPr>
          </a:p>
          <a:p>
            <a:pPr marL="914400" lvl="0" indent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3000">
              <a:solidFill>
                <a:srgbClr val="1155CC"/>
              </a:solidFill>
            </a:endParaRPr>
          </a:p>
          <a:p>
            <a:pPr marL="914400" lvl="0" indent="0" rt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endParaRPr sz="3000">
              <a:solidFill>
                <a:srgbClr val="1155CC"/>
              </a:solidFill>
            </a:endParaRPr>
          </a:p>
          <a:p>
            <a:pPr lvl="0" rtl="0">
              <a:lnSpc>
                <a:spcPct val="200000"/>
              </a:lnSpc>
              <a:spcBef>
                <a:spcPts val="600"/>
              </a:spcBef>
              <a:buNone/>
            </a:pPr>
            <a:endParaRPr sz="1800">
              <a:solidFill>
                <a:srgbClr val="1155CC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00375" y="4975700"/>
            <a:ext cx="5325900" cy="6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000">
                <a:solidFill>
                  <a:srgbClr val="1155CC"/>
                </a:solidFill>
              </a:rPr>
              <a:t>¿para qué lo usas?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00375" y="2798650"/>
            <a:ext cx="5451300" cy="9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rgbClr val="1155CC"/>
                </a:solidFill>
              </a:rPr>
              <a:t>¿qué teléfono tienes?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00375" y="3872650"/>
            <a:ext cx="46634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s" sz="3000">
                <a:solidFill>
                  <a:srgbClr val="1155CC"/>
                </a:solidFill>
              </a:rPr>
              <a:t>¿qué usas?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91" name="Shape 91"/>
          <p:cNvCxnSpPr>
            <a:stCxn id="92" idx="0"/>
            <a:endCxn id="92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9244" y="274637"/>
            <a:ext cx="90266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¿qué sabes?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739225" y="5472875"/>
            <a:ext cx="690599" cy="6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Nasa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825" y="4673375"/>
            <a:ext cx="18764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200" y="2990850"/>
            <a:ext cx="24955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775" y="1600200"/>
            <a:ext cx="20288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300" y="2289250"/>
            <a:ext cx="25336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6275" y="1540250"/>
            <a:ext cx="18764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862" y="4782912"/>
            <a:ext cx="17145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08" name="Shape 108"/>
          <p:cNvCxnSpPr>
            <a:stCxn id="109" idx="0"/>
            <a:endCxn id="109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5034" y="274637"/>
            <a:ext cx="89553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Ecosistema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28300" y="1295400"/>
            <a:ext cx="8186699" cy="44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600"/>
              </a:spcBef>
              <a:buNone/>
            </a:pPr>
            <a:endParaRPr sz="1800">
              <a:solidFill>
                <a:srgbClr val="1155CC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1727625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35" y="1646662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625" y="410517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450" y="4028975"/>
            <a:ext cx="32480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3246" y="4028975"/>
            <a:ext cx="3157353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24" name="Shape 124"/>
          <p:cNvCxnSpPr>
            <a:stCxn id="125" idx="0"/>
            <a:endCxn id="125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47684" y="274637"/>
            <a:ext cx="87506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Alternativas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819620" y="1621259"/>
            <a:ext cx="7595699" cy="390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En la conferencia Google I/O de 2012, al mismo tiempo que se presentaba la nueva versión de Android 4.1 Jelly Bean, se presentaron los números de la plataforma, y son realmente espectaculares: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 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400 millones de dispositivos Android vendidos.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600.000 aplicaciones y juegos disponibles, con aplicaciones gratuitas en 190 países y de pago en 132.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El 50% de los ingresos proviene de la facturación dentro de las aplicaciones.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1155CC"/>
                </a:solidFill>
              </a:rPr>
              <a:t>1 millón de dispositivos activados a diario y 12 cada segundo.</a:t>
            </a:r>
          </a:p>
          <a:p>
            <a:pPr lvl="0" algn="ctr" rtl="0">
              <a:spcBef>
                <a:spcPts val="60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35" name="Shape 135"/>
          <p:cNvCxnSpPr>
            <a:stCxn id="136" idx="0"/>
            <a:endCxn id="136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Números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563675" y="1579901"/>
            <a:ext cx="7688999" cy="143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0000FF"/>
                </a:solidFill>
              </a:rPr>
              <a:t>Julio del 2014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1.300.000 aplicaciones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s" sz="1800">
                <a:solidFill>
                  <a:srgbClr val="0000FF"/>
                </a:solidFill>
              </a:rPr>
              <a:t>1.000.000.000 dispositivos activos en 2014</a:t>
            </a:r>
          </a:p>
          <a:p>
            <a:pPr lvl="0" algn="ctr" rtl="0">
              <a:spcBef>
                <a:spcPts val="60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25" y="6009300"/>
            <a:ext cx="6477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025975" y="6227025"/>
            <a:ext cx="1609799" cy="3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ElCacharreo.com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118181" y="6173325"/>
            <a:ext cx="1568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s" dirty="0" smtClean="0">
                <a:solidFill>
                  <a:schemeClr val="dk2"/>
                </a:solidFill>
              </a:rPr>
              <a:t>#</a:t>
            </a:r>
            <a:r>
              <a:rPr lang="es-ES" dirty="0" smtClean="0">
                <a:solidFill>
                  <a:schemeClr val="dk2"/>
                </a:solidFill>
              </a:rPr>
              <a:t>android2015</a:t>
            </a:r>
            <a:r>
              <a:rPr lang="es" dirty="0" smtClean="0">
                <a:solidFill>
                  <a:schemeClr val="dk2"/>
                </a:solidFill>
              </a:rPr>
              <a:t> </a:t>
            </a:r>
            <a:endParaRPr lang="es" dirty="0">
              <a:solidFill>
                <a:schemeClr val="dk2"/>
              </a:solidFill>
            </a:endParaRPr>
          </a:p>
        </p:txBody>
      </p:sp>
      <p:cxnSp>
        <p:nvCxnSpPr>
          <p:cNvPr id="146" name="Shape 146"/>
          <p:cNvCxnSpPr>
            <a:stCxn id="147" idx="0"/>
            <a:endCxn id="147" idx="0"/>
          </p:cNvCxnSpPr>
          <p:nvPr/>
        </p:nvCxnSpPr>
        <p:spPr>
          <a:xfrm>
            <a:off x="1085850" y="6076950"/>
            <a:ext cx="7434300" cy="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 en Android: Números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700" y="2736150"/>
            <a:ext cx="5166600" cy="31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Presentación en pantalla (4:3)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Custom Theme</vt:lpstr>
      <vt:lpstr>Programando Android: Introducción</vt:lpstr>
      <vt:lpstr>Programación en Android: Recursos</vt:lpstr>
      <vt:lpstr>Programación en Android</vt:lpstr>
      <vt:lpstr>Programación en Android: Objetivos</vt:lpstr>
      <vt:lpstr>Programación en Android: ¿qué sabes?</vt:lpstr>
      <vt:lpstr>Programación en Android: Ecosistema</vt:lpstr>
      <vt:lpstr>Programación en Android: Alternativas</vt:lpstr>
      <vt:lpstr>Programación en Android: Números</vt:lpstr>
      <vt:lpstr>Programación en Android: Números</vt:lpstr>
      <vt:lpstr>Programación en Android: Historia</vt:lpstr>
      <vt:lpstr>Programación en Android: Fabricantes</vt:lpstr>
      <vt:lpstr>Programación en Android: Versiones</vt:lpstr>
      <vt:lpstr>Programación en Android: Versiones</vt:lpstr>
      <vt:lpstr>Programación en Android: Versiones</vt:lpstr>
      <vt:lpstr>Programación en Android: Arquitectura</vt:lpstr>
      <vt:lpstr>Programación en Android: Arquitectura</vt:lpstr>
      <vt:lpstr>Programación en Android: Arquitectura</vt:lpstr>
      <vt:lpstr>Programación en Android: Arquitectura</vt:lpstr>
      <vt:lpstr>Programación en Android: Recursos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Programando Android: Introducción</dc:title>
  <cp:lastModifiedBy>javacasm</cp:lastModifiedBy>
  <cp:revision>1</cp:revision>
  <dcterms:modified xsi:type="dcterms:W3CDTF">2015-11-05T13:40:36Z</dcterms:modified>
</cp:coreProperties>
</file>