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jpeg" ContentType="image/jpe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58720" y="1600200"/>
            <a:ext cx="6225480" cy="496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58720" y="1600200"/>
            <a:ext cx="6225480" cy="496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96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96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58720" y="1600200"/>
            <a:ext cx="6225480" cy="496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58720" y="1600200"/>
            <a:ext cx="6225480" cy="496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4691160"/>
          </a:xfrm>
          <a:prstGeom prst="rect">
            <a:avLst/>
          </a:prstGeom>
          <a:solidFill>
            <a:srgbClr val="2388db"/>
          </a:solidFill>
          <a:ln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4662000"/>
            <a:ext cx="9143640" cy="360"/>
          </a:xfrm>
          <a:prstGeom prst="straightConnector1">
            <a:avLst/>
          </a:prstGeom>
          <a:noFill/>
          <a:ln w="57240">
            <a:solidFill>
              <a:srgbClr val="000000"/>
            </a:solidFill>
            <a:round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2490480"/>
            <a:ext cx="7772040" cy="2198160"/>
          </a:xfrm>
          <a:prstGeom prst="rect">
            <a:avLst/>
          </a:prstGeom>
        </p:spPr>
        <p:txBody>
          <a:bodyPr tIns="91440" bIns="91440" anchor="b"/>
          <a:p>
            <a:r>
              <a:rPr lang="es-ES" sz="72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9143640" cy="1532520"/>
          </a:xfrm>
          <a:prstGeom prst="rect">
            <a:avLst/>
          </a:prstGeom>
          <a:solidFill>
            <a:srgbClr val="2388db"/>
          </a:solidFill>
          <a:ln>
            <a:noFill/>
          </a:ln>
        </p:spPr>
      </p:sp>
      <p:sp>
        <p:nvSpPr>
          <p:cNvPr id="39" name="CustomShape 2"/>
          <p:cNvSpPr/>
          <p:nvPr/>
        </p:nvSpPr>
        <p:spPr>
          <a:xfrm>
            <a:off x="0" y="1503720"/>
            <a:ext cx="9143640" cy="360"/>
          </a:xfrm>
          <a:prstGeom prst="straightConnector1">
            <a:avLst/>
          </a:prstGeom>
          <a:noFill/>
          <a:ln w="57240">
            <a:solidFill>
              <a:srgbClr val="000000"/>
            </a:solidFill>
            <a:round/>
          </a:ln>
        </p:spPr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r>
              <a:rPr lang="es-ES" sz="36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s-ES" sz="3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3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 sz="3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3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3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3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3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685800" y="2490480"/>
            <a:ext cx="7772040" cy="2198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ES" sz="4800">
                <a:solidFill>
                  <a:srgbClr val="ffffff"/>
                </a:solidFill>
                <a:latin typeface="Arial"/>
                <a:ea typeface="Arial"/>
              </a:rPr>
              <a:t>Programando Android: Estructura de aplicación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685800" y="4835880"/>
            <a:ext cx="7772040" cy="10321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 sz="3000">
                <a:solidFill>
                  <a:srgbClr val="2388db"/>
                </a:solidFill>
                <a:latin typeface="Arial"/>
                <a:ea typeface="Arial"/>
              </a:rPr>
              <a:t>José Antonio Vacas            </a:t>
            </a:r>
            <a:r>
              <a:rPr lang="es-ES" sz="3000">
                <a:solidFill>
                  <a:srgbClr val="2388db"/>
                </a:solidFill>
                <a:latin typeface="Arial"/>
                <a:ea typeface="Arial"/>
              </a:rPr>
              <a:t>	</a:t>
            </a:r>
            <a:r>
              <a:rPr lang="es-ES" sz="3000">
                <a:solidFill>
                  <a:srgbClr val="2388db"/>
                </a:solidFill>
                <a:latin typeface="Arial"/>
                <a:ea typeface="Arial"/>
              </a:rPr>
              <a:t>#android2015</a:t>
            </a:r>
            <a:endParaRPr/>
          </a:p>
          <a:p>
            <a:pPr algn="r">
              <a:lnSpc>
                <a:spcPct val="100000"/>
              </a:lnSpc>
            </a:pPr>
            <a:r>
              <a:rPr lang="es-ES" sz="3000">
                <a:solidFill>
                  <a:srgbClr val="2388db"/>
                </a:solidFill>
                <a:latin typeface="Arial"/>
                <a:ea typeface="Arial"/>
              </a:rPr>
              <a:t>9/12/2015</a:t>
            </a:r>
            <a:endParaRPr/>
          </a:p>
        </p:txBody>
      </p:sp>
      <p:sp>
        <p:nvSpPr>
          <p:cNvPr id="78" name="CustomShape 3"/>
          <p:cNvSpPr/>
          <p:nvPr/>
        </p:nvSpPr>
        <p:spPr>
          <a:xfrm>
            <a:off x="1634400" y="5947560"/>
            <a:ext cx="1901160" cy="562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ElCacharreo.com</a:t>
            </a:r>
            <a:endParaRPr/>
          </a:p>
        </p:txBody>
      </p:sp>
      <p:pic>
        <p:nvPicPr>
          <p:cNvPr id="79" name="Shape 3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8280" y="5947560"/>
            <a:ext cx="647280" cy="647280"/>
          </a:xfrm>
          <a:prstGeom prst="rect">
            <a:avLst/>
          </a:prstGeom>
          <a:ln>
            <a:noFill/>
          </a:ln>
        </p:spPr>
      </p:pic>
      <p:pic>
        <p:nvPicPr>
          <p:cNvPr id="80" name="Shape 3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915000" y="5928480"/>
            <a:ext cx="1923840" cy="68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ES" sz="3600">
                <a:solidFill>
                  <a:srgbClr val="ffffff"/>
                </a:solidFill>
                <a:latin typeface="Arial"/>
                <a:ea typeface="Arial"/>
              </a:rPr>
              <a:t>Programación en Android: Recursos</a:t>
            </a:r>
            <a:endParaRPr/>
          </a:p>
        </p:txBody>
      </p:sp>
      <p:pic>
        <p:nvPicPr>
          <p:cNvPr id="146" name="Shape 14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1080" y="6009480"/>
            <a:ext cx="647280" cy="647280"/>
          </a:xfrm>
          <a:prstGeom prst="rect">
            <a:avLst/>
          </a:prstGeom>
          <a:ln>
            <a:noFill/>
          </a:ln>
        </p:spPr>
      </p:pic>
      <p:sp>
        <p:nvSpPr>
          <p:cNvPr id="147" name="CustomShape 2"/>
          <p:cNvSpPr/>
          <p:nvPr/>
        </p:nvSpPr>
        <p:spPr>
          <a:xfrm>
            <a:off x="1026000" y="6226920"/>
            <a:ext cx="1609560" cy="349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ElCacharreo.com</a:t>
            </a:r>
            <a:endParaRPr/>
          </a:p>
        </p:txBody>
      </p:sp>
      <p:sp>
        <p:nvSpPr>
          <p:cNvPr id="148" name="CustomShape 3"/>
          <p:cNvSpPr/>
          <p:nvPr/>
        </p:nvSpPr>
        <p:spPr>
          <a:xfrm>
            <a:off x="7118280" y="6173280"/>
            <a:ext cx="1568160" cy="456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r>
              <a:rPr lang="es-ES" sz="1400">
                <a:solidFill>
                  <a:srgbClr val="2388db"/>
                </a:solidFill>
                <a:latin typeface="Arial"/>
                <a:ea typeface="Arial"/>
              </a:rPr>
              <a:t>#android2015 </a:t>
            </a:r>
            <a:endParaRPr/>
          </a:p>
        </p:txBody>
      </p:sp>
      <p:sp>
        <p:nvSpPr>
          <p:cNvPr id="149" name="CustomShape 4"/>
          <p:cNvSpPr/>
          <p:nvPr/>
        </p:nvSpPr>
        <p:spPr>
          <a:xfrm>
            <a:off x="1085760" y="6076800"/>
            <a:ext cx="7434000" cy="6120"/>
          </a:xfrm>
          <a:prstGeom prst="straightConnector1">
            <a:avLst/>
          </a:prstGeom>
          <a:noFill/>
          <a:ln w="19080">
            <a:solidFill>
              <a:srgbClr val="2388db"/>
            </a:solidFill>
            <a:round/>
          </a:ln>
        </p:spPr>
      </p:sp>
      <p:sp>
        <p:nvSpPr>
          <p:cNvPr id="150" name="CustomShape 5"/>
          <p:cNvSpPr/>
          <p:nvPr/>
        </p:nvSpPr>
        <p:spPr>
          <a:xfrm>
            <a:off x="186480" y="2032920"/>
            <a:ext cx="8743680" cy="3382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ANDROID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 u="sng">
                <a:solidFill>
                  <a:srgbClr val="185da2"/>
                </a:solidFill>
                <a:latin typeface="Arial"/>
                <a:ea typeface="Arial"/>
              </a:rPr>
              <a:t>developer.android.com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Muy bueno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 u="sng">
                <a:solidFill>
                  <a:srgbClr val="185da2"/>
                </a:solidFill>
                <a:latin typeface="Arial"/>
                <a:ea typeface="Arial"/>
              </a:rPr>
              <a:t>http://www.sgoliver.net/blog/?page_id=3011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Avanzado 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 u="sng">
                <a:solidFill>
                  <a:srgbClr val="185da2"/>
                </a:solidFill>
                <a:latin typeface="Arial"/>
                <a:ea typeface="Arial"/>
              </a:rPr>
              <a:t>http://www.limecreativelabs.com/curso-gratuito-de-desarrollo-para-android/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Avanzado(En)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 u="sng">
                <a:solidFill>
                  <a:srgbClr val="185da2"/>
                </a:solidFill>
                <a:latin typeface="Arial"/>
                <a:ea typeface="Arial"/>
              </a:rPr>
              <a:t>http://www.vogella.com/android.html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MiriadaX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 u="sng">
                <a:solidFill>
                  <a:srgbClr val="185da2"/>
                </a:solidFill>
                <a:latin typeface="Arial"/>
                <a:ea typeface="Arial"/>
              </a:rPr>
              <a:t>http://miriadax.net/es/web/android_programacion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ES" sz="3600">
                <a:solidFill>
                  <a:srgbClr val="ffffff"/>
                </a:solidFill>
                <a:latin typeface="Arial"/>
                <a:ea typeface="Arial"/>
              </a:rPr>
              <a:t>Programación en Android</a:t>
            </a:r>
            <a:endParaRPr/>
          </a:p>
        </p:txBody>
      </p:sp>
      <p:pic>
        <p:nvPicPr>
          <p:cNvPr id="82" name="Shape 4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1080" y="6009480"/>
            <a:ext cx="647280" cy="647280"/>
          </a:xfrm>
          <a:prstGeom prst="rect">
            <a:avLst/>
          </a:prstGeom>
          <a:ln>
            <a:noFill/>
          </a:ln>
        </p:spPr>
      </p:pic>
      <p:sp>
        <p:nvSpPr>
          <p:cNvPr id="83" name="CustomShape 2"/>
          <p:cNvSpPr/>
          <p:nvPr/>
        </p:nvSpPr>
        <p:spPr>
          <a:xfrm>
            <a:off x="1026000" y="6226920"/>
            <a:ext cx="1609560" cy="349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ElCacharreo.com</a:t>
            </a:r>
            <a:endParaRPr/>
          </a:p>
        </p:txBody>
      </p:sp>
      <p:sp>
        <p:nvSpPr>
          <p:cNvPr id="84" name="CustomShape 3"/>
          <p:cNvSpPr/>
          <p:nvPr/>
        </p:nvSpPr>
        <p:spPr>
          <a:xfrm>
            <a:off x="7118280" y="6173280"/>
            <a:ext cx="1568160" cy="456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r>
              <a:rPr lang="es-ES" sz="1400">
                <a:solidFill>
                  <a:srgbClr val="2388db"/>
                </a:solidFill>
                <a:latin typeface="Arial"/>
                <a:ea typeface="Arial"/>
              </a:rPr>
              <a:t>#android2015 </a:t>
            </a:r>
            <a:endParaRPr/>
          </a:p>
        </p:txBody>
      </p:sp>
      <p:sp>
        <p:nvSpPr>
          <p:cNvPr id="85" name="CustomShape 4"/>
          <p:cNvSpPr/>
          <p:nvPr/>
        </p:nvSpPr>
        <p:spPr>
          <a:xfrm>
            <a:off x="1085760" y="6076800"/>
            <a:ext cx="7434000" cy="6120"/>
          </a:xfrm>
          <a:prstGeom prst="straightConnector1">
            <a:avLst/>
          </a:prstGeom>
          <a:noFill/>
          <a:ln w="19080">
            <a:solidFill>
              <a:srgbClr val="2388db"/>
            </a:solidFill>
            <a:round/>
          </a:ln>
        </p:spPr>
      </p:sp>
      <p:pic>
        <p:nvPicPr>
          <p:cNvPr id="86" name="Shape 4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5400" y="2383560"/>
            <a:ext cx="1714320" cy="2323800"/>
          </a:xfrm>
          <a:prstGeom prst="rect">
            <a:avLst/>
          </a:prstGeom>
          <a:ln>
            <a:noFill/>
          </a:ln>
        </p:spPr>
      </p:pic>
      <p:sp>
        <p:nvSpPr>
          <p:cNvPr id="87" name="CustomShape 5"/>
          <p:cNvSpPr/>
          <p:nvPr/>
        </p:nvSpPr>
        <p:spPr>
          <a:xfrm>
            <a:off x="3320640" y="3659040"/>
            <a:ext cx="2871000" cy="438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 sz="1400">
                <a:solidFill>
                  <a:srgbClr val="1155cc"/>
                </a:solidFill>
                <a:latin typeface="Arial"/>
                <a:ea typeface="Arial"/>
              </a:rPr>
              <a:t>javacasm@elcacharreo.com</a:t>
            </a:r>
            <a:endParaRPr/>
          </a:p>
        </p:txBody>
      </p:sp>
      <p:sp>
        <p:nvSpPr>
          <p:cNvPr id="88" name="CustomShape 6"/>
          <p:cNvSpPr/>
          <p:nvPr/>
        </p:nvSpPr>
        <p:spPr>
          <a:xfrm>
            <a:off x="3354120" y="4248000"/>
            <a:ext cx="831960" cy="576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lang="es-ES" sz="1400">
                <a:solidFill>
                  <a:srgbClr val="1155cc"/>
                </a:solidFill>
                <a:latin typeface="Arial"/>
                <a:ea typeface="Arial"/>
              </a:rPr>
              <a:t>twitter</a:t>
            </a:r>
            <a:endParaRPr/>
          </a:p>
          <a:p>
            <a:pPr>
              <a:lnSpc>
                <a:spcPct val="100000"/>
              </a:lnSpc>
            </a:pPr>
            <a:r>
              <a:rPr lang="es-ES" sz="1400">
                <a:solidFill>
                  <a:srgbClr val="1155cc"/>
                </a:solidFill>
                <a:latin typeface="Arial"/>
                <a:ea typeface="Arial"/>
              </a:rPr>
              <a:t>linkedin</a:t>
            </a:r>
            <a:endParaRPr/>
          </a:p>
        </p:txBody>
      </p:sp>
      <p:sp>
        <p:nvSpPr>
          <p:cNvPr id="89" name="CustomShape 7"/>
          <p:cNvSpPr/>
          <p:nvPr/>
        </p:nvSpPr>
        <p:spPr>
          <a:xfrm>
            <a:off x="4433400" y="3270600"/>
            <a:ext cx="1225080" cy="338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lang="es-ES" sz="1400">
                <a:solidFill>
                  <a:srgbClr val="1155cc"/>
                </a:solidFill>
                <a:latin typeface="Arial"/>
                <a:ea typeface="Arial"/>
              </a:rPr>
              <a:t>blog</a:t>
            </a:r>
            <a:endParaRPr/>
          </a:p>
        </p:txBody>
      </p:sp>
      <p:sp>
        <p:nvSpPr>
          <p:cNvPr id="90" name="CustomShape 8"/>
          <p:cNvSpPr/>
          <p:nvPr/>
        </p:nvSpPr>
        <p:spPr>
          <a:xfrm>
            <a:off x="4383000" y="3651480"/>
            <a:ext cx="1252440" cy="360"/>
          </a:xfrm>
          <a:prstGeom prst="straightConnector1">
            <a:avLst/>
          </a:prstGeom>
          <a:noFill/>
          <a:ln w="19080">
            <a:solidFill>
              <a:srgbClr val="2388db"/>
            </a:solidFill>
            <a:round/>
            <a:tailEnd len="lg" type="triangle" w="lg"/>
          </a:ln>
        </p:spPr>
      </p:sp>
      <p:sp>
        <p:nvSpPr>
          <p:cNvPr id="91" name="CustomShape 9"/>
          <p:cNvSpPr/>
          <p:nvPr/>
        </p:nvSpPr>
        <p:spPr>
          <a:xfrm rot="10800000">
            <a:off x="4383360" y="3650760"/>
            <a:ext cx="1252440" cy="360"/>
          </a:xfrm>
          <a:prstGeom prst="straightConnector1">
            <a:avLst/>
          </a:prstGeom>
          <a:noFill/>
          <a:ln w="19080">
            <a:solidFill>
              <a:srgbClr val="2388db"/>
            </a:solidFill>
            <a:round/>
            <a:tailEnd len="lg" type="triangle" w="lg"/>
          </a:ln>
        </p:spPr>
      </p:sp>
      <p:sp>
        <p:nvSpPr>
          <p:cNvPr id="92" name="CustomShape 10"/>
          <p:cNvSpPr/>
          <p:nvPr/>
        </p:nvSpPr>
        <p:spPr>
          <a:xfrm rot="10800000">
            <a:off x="3395520" y="4157280"/>
            <a:ext cx="740520" cy="360"/>
          </a:xfrm>
          <a:prstGeom prst="straightConnector1">
            <a:avLst/>
          </a:prstGeom>
          <a:noFill/>
          <a:ln w="19080">
            <a:solidFill>
              <a:srgbClr val="2388db"/>
            </a:solidFill>
            <a:round/>
            <a:tailEnd len="lg" type="triangle" w="lg"/>
          </a:ln>
        </p:spPr>
      </p:sp>
      <p:sp>
        <p:nvSpPr>
          <p:cNvPr id="93" name="CustomShape 11"/>
          <p:cNvSpPr/>
          <p:nvPr/>
        </p:nvSpPr>
        <p:spPr>
          <a:xfrm>
            <a:off x="3310200" y="2398680"/>
            <a:ext cx="4942440" cy="547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 sz="2400">
                <a:solidFill>
                  <a:srgbClr val="3c78d8"/>
                </a:solidFill>
                <a:latin typeface="Arial"/>
                <a:ea typeface="Arial"/>
              </a:rPr>
              <a:t>José Antonio Vacas Martínez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ES" sz="3600">
                <a:solidFill>
                  <a:srgbClr val="ffffff"/>
                </a:solidFill>
                <a:latin typeface="Arial"/>
                <a:ea typeface="Arial"/>
              </a:rPr>
              <a:t>Programación en Android: Recursos</a:t>
            </a:r>
            <a:endParaRPr/>
          </a:p>
        </p:txBody>
      </p:sp>
      <p:pic>
        <p:nvPicPr>
          <p:cNvPr id="95" name="Shape 6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1080" y="6009480"/>
            <a:ext cx="647280" cy="647280"/>
          </a:xfrm>
          <a:prstGeom prst="rect">
            <a:avLst/>
          </a:prstGeom>
          <a:ln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1026000" y="6226920"/>
            <a:ext cx="1609560" cy="349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ElCacharreo.com</a:t>
            </a:r>
            <a:endParaRPr/>
          </a:p>
        </p:txBody>
      </p:sp>
      <p:sp>
        <p:nvSpPr>
          <p:cNvPr id="97" name="CustomShape 3"/>
          <p:cNvSpPr/>
          <p:nvPr/>
        </p:nvSpPr>
        <p:spPr>
          <a:xfrm>
            <a:off x="7118280" y="6173280"/>
            <a:ext cx="1568160" cy="456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r>
              <a:rPr lang="es-ES" sz="1400">
                <a:solidFill>
                  <a:srgbClr val="2388db"/>
                </a:solidFill>
                <a:latin typeface="Arial"/>
                <a:ea typeface="Arial"/>
              </a:rPr>
              <a:t>#android2015 </a:t>
            </a:r>
            <a:endParaRPr/>
          </a:p>
        </p:txBody>
      </p:sp>
      <p:sp>
        <p:nvSpPr>
          <p:cNvPr id="98" name="CustomShape 4"/>
          <p:cNvSpPr/>
          <p:nvPr/>
        </p:nvSpPr>
        <p:spPr>
          <a:xfrm>
            <a:off x="1085760" y="6076800"/>
            <a:ext cx="7434000" cy="6120"/>
          </a:xfrm>
          <a:prstGeom prst="straightConnector1">
            <a:avLst/>
          </a:prstGeom>
          <a:noFill/>
          <a:ln w="19080">
            <a:solidFill>
              <a:srgbClr val="2388db"/>
            </a:solidFill>
            <a:round/>
          </a:ln>
        </p:spPr>
      </p:sp>
      <p:sp>
        <p:nvSpPr>
          <p:cNvPr id="99" name="CustomShape 5"/>
          <p:cNvSpPr/>
          <p:nvPr/>
        </p:nvSpPr>
        <p:spPr>
          <a:xfrm>
            <a:off x="186480" y="2032920"/>
            <a:ext cx="8743680" cy="3382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ANDROID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 u="sng">
                <a:solidFill>
                  <a:srgbClr val="185da2"/>
                </a:solidFill>
                <a:latin typeface="Arial"/>
                <a:ea typeface="Arial"/>
              </a:rPr>
              <a:t>developer.android.com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Muy bueno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 u="sng">
                <a:solidFill>
                  <a:srgbClr val="185da2"/>
                </a:solidFill>
                <a:latin typeface="Arial"/>
                <a:ea typeface="Arial"/>
              </a:rPr>
              <a:t>http://www.sgoliver.net/blog/?page_id=3011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Avanzado 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 u="sng">
                <a:solidFill>
                  <a:srgbClr val="185da2"/>
                </a:solidFill>
                <a:latin typeface="Arial"/>
                <a:ea typeface="Arial"/>
              </a:rPr>
              <a:t>http://www.limecreativelabs.com/curso-gratuito-de-desarrollo-para-android/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Avanzado(En)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 u="sng">
                <a:solidFill>
                  <a:srgbClr val="185da2"/>
                </a:solidFill>
                <a:latin typeface="Arial"/>
                <a:ea typeface="Arial"/>
              </a:rPr>
              <a:t>http://www.vogella.com/android.html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MiriadaX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s-ES" sz="1400" u="sng">
                <a:solidFill>
                  <a:srgbClr val="185da2"/>
                </a:solidFill>
                <a:latin typeface="Arial"/>
                <a:ea typeface="Arial"/>
              </a:rPr>
              <a:t>http://miriadax.net/es/web/android_programacion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ES" sz="3600">
                <a:solidFill>
                  <a:srgbClr val="ffffff"/>
                </a:solidFill>
                <a:latin typeface="Arial"/>
                <a:ea typeface="Arial"/>
              </a:rPr>
              <a:t>Programación en Android: Objetivos</a:t>
            </a:r>
            <a:endParaRPr/>
          </a:p>
        </p:txBody>
      </p:sp>
      <p:pic>
        <p:nvPicPr>
          <p:cNvPr id="101" name="Shape 7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1080" y="6009480"/>
            <a:ext cx="647280" cy="647280"/>
          </a:xfrm>
          <a:prstGeom prst="rect">
            <a:avLst/>
          </a:prstGeom>
          <a:ln>
            <a:noFill/>
          </a:ln>
        </p:spPr>
      </p:pic>
      <p:sp>
        <p:nvSpPr>
          <p:cNvPr id="102" name="CustomShape 2"/>
          <p:cNvSpPr/>
          <p:nvPr/>
        </p:nvSpPr>
        <p:spPr>
          <a:xfrm>
            <a:off x="1026000" y="6226920"/>
            <a:ext cx="1609560" cy="349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ElCacharreo.com</a:t>
            </a:r>
            <a:endParaRPr/>
          </a:p>
        </p:txBody>
      </p:sp>
      <p:sp>
        <p:nvSpPr>
          <p:cNvPr id="103" name="CustomShape 3"/>
          <p:cNvSpPr/>
          <p:nvPr/>
        </p:nvSpPr>
        <p:spPr>
          <a:xfrm>
            <a:off x="7118280" y="6173280"/>
            <a:ext cx="1568160" cy="456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r>
              <a:rPr lang="es-ES" sz="1400">
                <a:solidFill>
                  <a:srgbClr val="2388db"/>
                </a:solidFill>
                <a:latin typeface="Arial"/>
                <a:ea typeface="Arial"/>
              </a:rPr>
              <a:t>#android2015 </a:t>
            </a:r>
            <a:endParaRPr/>
          </a:p>
        </p:txBody>
      </p:sp>
      <p:sp>
        <p:nvSpPr>
          <p:cNvPr id="104" name="CustomShape 4"/>
          <p:cNvSpPr/>
          <p:nvPr/>
        </p:nvSpPr>
        <p:spPr>
          <a:xfrm>
            <a:off x="1085760" y="6076800"/>
            <a:ext cx="7434000" cy="6120"/>
          </a:xfrm>
          <a:prstGeom prst="straightConnector1">
            <a:avLst/>
          </a:prstGeom>
          <a:noFill/>
          <a:ln w="19080">
            <a:solidFill>
              <a:srgbClr val="2388db"/>
            </a:solidFill>
            <a:round/>
          </a:ln>
        </p:spPr>
      </p:sp>
      <p:sp>
        <p:nvSpPr>
          <p:cNvPr id="105" name="CustomShape 5"/>
          <p:cNvSpPr/>
          <p:nvPr/>
        </p:nvSpPr>
        <p:spPr>
          <a:xfrm>
            <a:off x="1254240" y="2032920"/>
            <a:ext cx="7190280" cy="3382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15000"/>
              </a:lnSpc>
              <a:buSzPct val="77000"/>
              <a:buFont typeface="Arial"/>
              <a:buChar char="●"/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Conocer la plataforma Android</a:t>
            </a:r>
            <a:endParaRPr/>
          </a:p>
          <a:p>
            <a:pPr>
              <a:lnSpc>
                <a:spcPct val="115000"/>
              </a:lnSpc>
              <a:buSzPct val="77000"/>
              <a:buFont typeface="Arial"/>
              <a:buChar char="●"/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Entorno de programación</a:t>
            </a:r>
            <a:endParaRPr/>
          </a:p>
          <a:p>
            <a:pPr>
              <a:lnSpc>
                <a:spcPct val="115000"/>
              </a:lnSpc>
              <a:buSzPct val="77000"/>
              <a:buFont typeface="Arial"/>
              <a:buChar char="●"/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Crear proyecto de aplicación básica</a:t>
            </a:r>
            <a:endParaRPr/>
          </a:p>
          <a:p>
            <a:pPr>
              <a:lnSpc>
                <a:spcPct val="115000"/>
              </a:lnSpc>
              <a:buSzPct val="77000"/>
              <a:buFont typeface="Arial"/>
              <a:buChar char="●"/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Crear "pantallas"</a:t>
            </a:r>
            <a:endParaRPr/>
          </a:p>
          <a:p>
            <a:pPr>
              <a:lnSpc>
                <a:spcPct val="115000"/>
              </a:lnSpc>
              <a:buSzPct val="77000"/>
              <a:buFont typeface="Arial"/>
              <a:buChar char="●"/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......</a:t>
            </a:r>
            <a:endParaRPr/>
          </a:p>
          <a:p>
            <a:pPr>
              <a:lnSpc>
                <a:spcPct val="115000"/>
              </a:lnSpc>
              <a:buSzPct val="77000"/>
              <a:buFont typeface="Arial"/>
              <a:buChar char="●"/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Publicación de aplicaciones</a:t>
            </a:r>
            <a:endParaRPr/>
          </a:p>
          <a:p>
            <a:pPr>
              <a:lnSpc>
                <a:spcPct val="115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288360" y="338760"/>
            <a:ext cx="8504640" cy="86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ffffff"/>
                </a:solidFill>
                <a:latin typeface="Arial"/>
                <a:ea typeface="Arial"/>
              </a:rPr>
              <a:t>Programación en Android:Primeros pasos</a:t>
            </a:r>
            <a:endParaRPr/>
          </a:p>
        </p:txBody>
      </p:sp>
      <p:pic>
        <p:nvPicPr>
          <p:cNvPr id="107" name="Shape 8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65640" y="1452600"/>
            <a:ext cx="4470120" cy="4257720"/>
          </a:xfrm>
          <a:prstGeom prst="rect">
            <a:avLst/>
          </a:prstGeom>
          <a:ln>
            <a:noFill/>
          </a:ln>
        </p:spPr>
      </p:pic>
      <p:sp>
        <p:nvSpPr>
          <p:cNvPr id="108" name="CustomShape 2"/>
          <p:cNvSpPr/>
          <p:nvPr/>
        </p:nvSpPr>
        <p:spPr>
          <a:xfrm>
            <a:off x="323280" y="5717520"/>
            <a:ext cx="8425440" cy="594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1155cc"/>
                </a:solidFill>
                <a:latin typeface="Arial"/>
                <a:ea typeface="Arial"/>
              </a:rPr>
              <a:t>Pulsamos sobre New  Project y ahí seleccionamos Android Application Project</a:t>
            </a:r>
            <a:endParaRPr/>
          </a:p>
        </p:txBody>
      </p:sp>
      <p:pic>
        <p:nvPicPr>
          <p:cNvPr id="109" name="Shape 8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1080" y="6009480"/>
            <a:ext cx="647280" cy="64728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1026000" y="6226920"/>
            <a:ext cx="1609560" cy="349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ElCacharreo.com</a:t>
            </a:r>
            <a:endParaRPr/>
          </a:p>
        </p:txBody>
      </p:sp>
      <p:sp>
        <p:nvSpPr>
          <p:cNvPr id="111" name="CustomShape 4"/>
          <p:cNvSpPr/>
          <p:nvPr/>
        </p:nvSpPr>
        <p:spPr>
          <a:xfrm>
            <a:off x="7118280" y="6173280"/>
            <a:ext cx="1568160" cy="456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r>
              <a:rPr lang="es-ES" sz="1400">
                <a:solidFill>
                  <a:srgbClr val="2388db"/>
                </a:solidFill>
                <a:latin typeface="Arial"/>
                <a:ea typeface="Arial"/>
              </a:rPr>
              <a:t>#android2015 </a:t>
            </a:r>
            <a:endParaRPr/>
          </a:p>
        </p:txBody>
      </p:sp>
      <p:sp>
        <p:nvSpPr>
          <p:cNvPr id="112" name="CustomShape 5"/>
          <p:cNvSpPr/>
          <p:nvPr/>
        </p:nvSpPr>
        <p:spPr>
          <a:xfrm>
            <a:off x="1085760" y="6076800"/>
            <a:ext cx="7434000" cy="6120"/>
          </a:xfrm>
          <a:prstGeom prst="straightConnector1">
            <a:avLst/>
          </a:prstGeom>
          <a:noFill/>
          <a:ln w="19080">
            <a:solidFill>
              <a:srgbClr val="2388db"/>
            </a:solidFill>
            <a:round/>
          </a:ln>
        </p:spPr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09520" y="338760"/>
            <a:ext cx="8613360" cy="86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ffffff"/>
                </a:solidFill>
                <a:latin typeface="Arial"/>
                <a:ea typeface="Arial"/>
              </a:rPr>
              <a:t>Programación en Android:Primeros pasos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851400" y="5717520"/>
            <a:ext cx="7596360" cy="594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1155cc"/>
                </a:solidFill>
                <a:latin typeface="Arial"/>
                <a:ea typeface="Arial"/>
              </a:rPr>
              <a:t>Ahora asignamos las propiedades fundamentales del proyecto</a:t>
            </a:r>
            <a:endParaRPr/>
          </a:p>
        </p:txBody>
      </p:sp>
      <p:pic>
        <p:nvPicPr>
          <p:cNvPr id="115" name="Shape 9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69800" y="1488240"/>
            <a:ext cx="4604400" cy="4229280"/>
          </a:xfrm>
          <a:prstGeom prst="rect">
            <a:avLst/>
          </a:prstGeom>
          <a:ln>
            <a:noFill/>
          </a:ln>
        </p:spPr>
      </p:pic>
      <p:sp>
        <p:nvSpPr>
          <p:cNvPr id="116" name="CustomShape 3"/>
          <p:cNvSpPr/>
          <p:nvPr/>
        </p:nvSpPr>
        <p:spPr>
          <a:xfrm>
            <a:off x="3264480" y="2228400"/>
            <a:ext cx="802800" cy="401400"/>
          </a:xfrm>
          <a:prstGeom prst="ellipse">
            <a:avLst/>
          </a:prstGeom>
          <a:noFill/>
          <a:ln w="19080">
            <a:solidFill>
              <a:srgbClr val="2388db"/>
            </a:solidFill>
            <a:round/>
          </a:ln>
        </p:spPr>
      </p:sp>
      <p:sp>
        <p:nvSpPr>
          <p:cNvPr id="117" name="CustomShape 4"/>
          <p:cNvSpPr/>
          <p:nvPr/>
        </p:nvSpPr>
        <p:spPr>
          <a:xfrm>
            <a:off x="3264480" y="2637720"/>
            <a:ext cx="1011600" cy="208800"/>
          </a:xfrm>
          <a:prstGeom prst="ellipse">
            <a:avLst/>
          </a:prstGeom>
          <a:noFill/>
          <a:ln w="19080">
            <a:solidFill>
              <a:srgbClr val="2388db"/>
            </a:solidFill>
            <a:round/>
          </a:ln>
        </p:spPr>
      </p:sp>
      <p:sp>
        <p:nvSpPr>
          <p:cNvPr id="118" name="CustomShape 5"/>
          <p:cNvSpPr/>
          <p:nvPr/>
        </p:nvSpPr>
        <p:spPr>
          <a:xfrm>
            <a:off x="2886840" y="2934720"/>
            <a:ext cx="3485160" cy="304920"/>
          </a:xfrm>
          <a:prstGeom prst="ellipse">
            <a:avLst/>
          </a:prstGeom>
          <a:noFill/>
          <a:ln w="19080">
            <a:solidFill>
              <a:srgbClr val="2388db"/>
            </a:solidFill>
            <a:round/>
          </a:ln>
        </p:spPr>
      </p:sp>
      <p:sp>
        <p:nvSpPr>
          <p:cNvPr id="119" name="CustomShape 6"/>
          <p:cNvSpPr/>
          <p:nvPr/>
        </p:nvSpPr>
        <p:spPr>
          <a:xfrm>
            <a:off x="3240720" y="3119040"/>
            <a:ext cx="3179520" cy="304920"/>
          </a:xfrm>
          <a:prstGeom prst="ellipse">
            <a:avLst/>
          </a:prstGeom>
          <a:noFill/>
          <a:ln w="19080">
            <a:solidFill>
              <a:srgbClr val="2388db"/>
            </a:solidFill>
            <a:round/>
          </a:ln>
        </p:spPr>
      </p:sp>
      <p:pic>
        <p:nvPicPr>
          <p:cNvPr id="120" name="Shape 10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1080" y="6009480"/>
            <a:ext cx="647280" cy="647280"/>
          </a:xfrm>
          <a:prstGeom prst="rect">
            <a:avLst/>
          </a:prstGeom>
          <a:ln>
            <a:noFill/>
          </a:ln>
        </p:spPr>
      </p:pic>
      <p:sp>
        <p:nvSpPr>
          <p:cNvPr id="121" name="CustomShape 7"/>
          <p:cNvSpPr/>
          <p:nvPr/>
        </p:nvSpPr>
        <p:spPr>
          <a:xfrm>
            <a:off x="1026000" y="6226920"/>
            <a:ext cx="1609560" cy="349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ElCacharreo.com</a:t>
            </a:r>
            <a:endParaRPr/>
          </a:p>
        </p:txBody>
      </p:sp>
      <p:sp>
        <p:nvSpPr>
          <p:cNvPr id="122" name="CustomShape 8"/>
          <p:cNvSpPr/>
          <p:nvPr/>
        </p:nvSpPr>
        <p:spPr>
          <a:xfrm>
            <a:off x="7118280" y="6173280"/>
            <a:ext cx="1568160" cy="456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r>
              <a:rPr lang="es-ES" sz="1400">
                <a:solidFill>
                  <a:srgbClr val="2388db"/>
                </a:solidFill>
                <a:latin typeface="Arial"/>
                <a:ea typeface="Arial"/>
              </a:rPr>
              <a:t>#android2015 </a:t>
            </a:r>
            <a:endParaRPr/>
          </a:p>
        </p:txBody>
      </p:sp>
      <p:sp>
        <p:nvSpPr>
          <p:cNvPr id="123" name="CustomShape 9"/>
          <p:cNvSpPr/>
          <p:nvPr/>
        </p:nvSpPr>
        <p:spPr>
          <a:xfrm>
            <a:off x="1085760" y="6076800"/>
            <a:ext cx="7434000" cy="6120"/>
          </a:xfrm>
          <a:prstGeom prst="straightConnector1">
            <a:avLst/>
          </a:prstGeom>
          <a:noFill/>
          <a:ln w="19080">
            <a:solidFill>
              <a:srgbClr val="2388db"/>
            </a:solidFill>
            <a:round/>
          </a:ln>
        </p:spPr>
      </p:sp>
    </p:spTree>
  </p:cSld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87360" y="338760"/>
            <a:ext cx="7715160" cy="86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ffffff"/>
                </a:solidFill>
                <a:latin typeface="Arial"/>
                <a:ea typeface="Arial"/>
              </a:rPr>
              <a:t>Programación en Android: Primeros pasos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851400" y="5717520"/>
            <a:ext cx="7596360" cy="594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1155cc"/>
                </a:solidFill>
                <a:latin typeface="Arial"/>
                <a:ea typeface="Arial"/>
              </a:rPr>
              <a:t>Podemos configurar el icono de nuestra aplicación, a partir de una imagen</a:t>
            </a:r>
            <a:endParaRPr/>
          </a:p>
        </p:txBody>
      </p:sp>
      <p:pic>
        <p:nvPicPr>
          <p:cNvPr id="126" name="Shape 11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52880" y="1371600"/>
            <a:ext cx="4708440" cy="4370760"/>
          </a:xfrm>
          <a:prstGeom prst="rect">
            <a:avLst/>
          </a:prstGeom>
          <a:ln>
            <a:noFill/>
          </a:ln>
        </p:spPr>
      </p:pic>
      <p:pic>
        <p:nvPicPr>
          <p:cNvPr id="127" name="Shape 11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1080" y="6009480"/>
            <a:ext cx="647280" cy="647280"/>
          </a:xfrm>
          <a:prstGeom prst="rect">
            <a:avLst/>
          </a:prstGeom>
          <a:ln>
            <a:noFill/>
          </a:ln>
        </p:spPr>
      </p:pic>
      <p:sp>
        <p:nvSpPr>
          <p:cNvPr id="128" name="CustomShape 3"/>
          <p:cNvSpPr/>
          <p:nvPr/>
        </p:nvSpPr>
        <p:spPr>
          <a:xfrm>
            <a:off x="1026000" y="6226920"/>
            <a:ext cx="1609560" cy="349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ElCacharreo.com</a:t>
            </a:r>
            <a:endParaRPr/>
          </a:p>
        </p:txBody>
      </p:sp>
      <p:sp>
        <p:nvSpPr>
          <p:cNvPr id="129" name="CustomShape 4"/>
          <p:cNvSpPr/>
          <p:nvPr/>
        </p:nvSpPr>
        <p:spPr>
          <a:xfrm>
            <a:off x="7118280" y="6173280"/>
            <a:ext cx="1568160" cy="456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r>
              <a:rPr lang="es-ES" sz="1400">
                <a:solidFill>
                  <a:srgbClr val="2388db"/>
                </a:solidFill>
                <a:latin typeface="Arial"/>
                <a:ea typeface="Arial"/>
              </a:rPr>
              <a:t>#android2015 </a:t>
            </a:r>
            <a:endParaRPr/>
          </a:p>
        </p:txBody>
      </p:sp>
      <p:sp>
        <p:nvSpPr>
          <p:cNvPr id="130" name="CustomShape 5"/>
          <p:cNvSpPr/>
          <p:nvPr/>
        </p:nvSpPr>
        <p:spPr>
          <a:xfrm>
            <a:off x="1085760" y="6076800"/>
            <a:ext cx="7434000" cy="6120"/>
          </a:xfrm>
          <a:prstGeom prst="straightConnector1">
            <a:avLst/>
          </a:prstGeom>
          <a:noFill/>
          <a:ln w="19080">
            <a:solidFill>
              <a:srgbClr val="2388db"/>
            </a:solidFill>
            <a:round/>
          </a:ln>
        </p:spPr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87360" y="338760"/>
            <a:ext cx="7902720" cy="86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ffffff"/>
                </a:solidFill>
                <a:latin typeface="Arial"/>
                <a:ea typeface="Arial"/>
              </a:rPr>
              <a:t>Programación en Android: Primeros pasos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851400" y="5717520"/>
            <a:ext cx="7596360" cy="594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1155cc"/>
                </a:solidFill>
                <a:latin typeface="Arial"/>
                <a:ea typeface="Arial"/>
              </a:rPr>
              <a:t>Ahora seleccionaremos el nombre de esta activity y la forma de la navegación de la aplicación</a:t>
            </a:r>
            <a:endParaRPr/>
          </a:p>
        </p:txBody>
      </p:sp>
      <p:pic>
        <p:nvPicPr>
          <p:cNvPr id="133" name="Shape 12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79720" y="1628640"/>
            <a:ext cx="4404600" cy="4088520"/>
          </a:xfrm>
          <a:prstGeom prst="rect">
            <a:avLst/>
          </a:prstGeom>
          <a:ln>
            <a:noFill/>
          </a:ln>
        </p:spPr>
      </p:pic>
      <p:pic>
        <p:nvPicPr>
          <p:cNvPr id="134" name="Shape 12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1080" y="6009480"/>
            <a:ext cx="647280" cy="647280"/>
          </a:xfrm>
          <a:prstGeom prst="rect">
            <a:avLst/>
          </a:prstGeom>
          <a:ln>
            <a:noFill/>
          </a:ln>
        </p:spPr>
      </p:pic>
      <p:sp>
        <p:nvSpPr>
          <p:cNvPr id="135" name="CustomShape 3"/>
          <p:cNvSpPr/>
          <p:nvPr/>
        </p:nvSpPr>
        <p:spPr>
          <a:xfrm>
            <a:off x="1026000" y="6226920"/>
            <a:ext cx="1609560" cy="349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ElCacharreo.com</a:t>
            </a:r>
            <a:endParaRPr/>
          </a:p>
        </p:txBody>
      </p:sp>
      <p:sp>
        <p:nvSpPr>
          <p:cNvPr id="136" name="CustomShape 4"/>
          <p:cNvSpPr/>
          <p:nvPr/>
        </p:nvSpPr>
        <p:spPr>
          <a:xfrm>
            <a:off x="7118280" y="6173280"/>
            <a:ext cx="1568160" cy="456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r>
              <a:rPr lang="es-ES" sz="1400">
                <a:solidFill>
                  <a:srgbClr val="2388db"/>
                </a:solidFill>
                <a:latin typeface="Arial"/>
                <a:ea typeface="Arial"/>
              </a:rPr>
              <a:t>#android2015 </a:t>
            </a:r>
            <a:endParaRPr/>
          </a:p>
        </p:txBody>
      </p:sp>
      <p:sp>
        <p:nvSpPr>
          <p:cNvPr id="137" name="CustomShape 5"/>
          <p:cNvSpPr/>
          <p:nvPr/>
        </p:nvSpPr>
        <p:spPr>
          <a:xfrm>
            <a:off x="1085760" y="6076800"/>
            <a:ext cx="7434000" cy="6120"/>
          </a:xfrm>
          <a:prstGeom prst="straightConnector1">
            <a:avLst/>
          </a:prstGeom>
          <a:noFill/>
          <a:ln w="19080">
            <a:solidFill>
              <a:srgbClr val="2388db"/>
            </a:solidFill>
            <a:round/>
          </a:ln>
        </p:spPr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7480" y="338760"/>
            <a:ext cx="7783920" cy="86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ffffff"/>
                </a:solidFill>
                <a:latin typeface="Arial"/>
                <a:ea typeface="Arial"/>
              </a:rPr>
              <a:t>Programación en Android: Primeros pasos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851400" y="5717520"/>
            <a:ext cx="8055720" cy="594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>
                <a:solidFill>
                  <a:srgbClr val="1155cc"/>
                </a:solidFill>
                <a:latin typeface="Arial"/>
                <a:ea typeface="Arial"/>
              </a:rPr>
              <a:t>Si todo ha ido correctamente, tendremos cargado nuestro nuevo proyecto</a:t>
            </a:r>
            <a:endParaRPr/>
          </a:p>
        </p:txBody>
      </p:sp>
      <p:pic>
        <p:nvPicPr>
          <p:cNvPr id="140" name="Shape 13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70280" y="1634400"/>
            <a:ext cx="5553000" cy="4162680"/>
          </a:xfrm>
          <a:prstGeom prst="rect">
            <a:avLst/>
          </a:prstGeom>
          <a:ln>
            <a:noFill/>
          </a:ln>
        </p:spPr>
      </p:pic>
      <p:pic>
        <p:nvPicPr>
          <p:cNvPr id="141" name="Shape 13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1080" y="6009480"/>
            <a:ext cx="647280" cy="647280"/>
          </a:xfrm>
          <a:prstGeom prst="rect">
            <a:avLst/>
          </a:prstGeom>
          <a:ln>
            <a:noFill/>
          </a:ln>
        </p:spPr>
      </p:pic>
      <p:sp>
        <p:nvSpPr>
          <p:cNvPr id="142" name="CustomShape 3"/>
          <p:cNvSpPr/>
          <p:nvPr/>
        </p:nvSpPr>
        <p:spPr>
          <a:xfrm>
            <a:off x="1026000" y="6226920"/>
            <a:ext cx="1609560" cy="349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</a:rPr>
              <a:t>ElCacharreo.com</a:t>
            </a:r>
            <a:endParaRPr/>
          </a:p>
        </p:txBody>
      </p:sp>
      <p:sp>
        <p:nvSpPr>
          <p:cNvPr id="143" name="CustomShape 4"/>
          <p:cNvSpPr/>
          <p:nvPr/>
        </p:nvSpPr>
        <p:spPr>
          <a:xfrm>
            <a:off x="7118280" y="6173280"/>
            <a:ext cx="1568160" cy="456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r">
              <a:lnSpc>
                <a:spcPct val="100000"/>
              </a:lnSpc>
            </a:pPr>
            <a:r>
              <a:rPr lang="es-ES" sz="1400">
                <a:solidFill>
                  <a:srgbClr val="2388db"/>
                </a:solidFill>
                <a:latin typeface="Arial"/>
                <a:ea typeface="Arial"/>
              </a:rPr>
              <a:t>#android2015 </a:t>
            </a:r>
            <a:endParaRPr/>
          </a:p>
        </p:txBody>
      </p:sp>
      <p:sp>
        <p:nvSpPr>
          <p:cNvPr id="144" name="CustomShape 5"/>
          <p:cNvSpPr/>
          <p:nvPr/>
        </p:nvSpPr>
        <p:spPr>
          <a:xfrm>
            <a:off x="1085760" y="6076800"/>
            <a:ext cx="7434000" cy="6120"/>
          </a:xfrm>
          <a:prstGeom prst="straightConnector1">
            <a:avLst/>
          </a:prstGeom>
          <a:noFill/>
          <a:ln w="19080">
            <a:solidFill>
              <a:srgbClr val="2388db"/>
            </a:solidFill>
            <a:round/>
          </a:ln>
        </p:spPr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