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015FBBD-B249-4FE7-A285-F8EF70F62AF6}">
  <a:tblStyle styleId="{4015FBBD-B249-4FE7-A285-F8EF70F62AF6}"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2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4691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4662139"/>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9pPr>
          </a:lstStyle>
          <a:p>
            <a:endParaRPr/>
          </a:p>
        </p:txBody>
      </p:sp>
      <p:sp>
        <p:nvSpPr>
          <p:cNvPr id="11" name="Shape 11"/>
          <p:cNvSpPr txBox="1">
            <a:spLocks noGrp="1"/>
          </p:cNvSpPr>
          <p:nvPr>
            <p:ph type="subTitle" idx="1"/>
          </p:nvPr>
        </p:nvSpPr>
        <p:spPr>
          <a:xfrm>
            <a:off x="685800" y="4836035"/>
            <a:ext cx="7772400" cy="1032599"/>
          </a:xfrm>
          <a:prstGeom prst="rect">
            <a:avLst/>
          </a:prstGeom>
          <a:noFill/>
          <a:ln>
            <a:noFill/>
          </a:ln>
        </p:spPr>
        <p:txBody>
          <a:bodyPr lIns="91425" tIns="91425" rIns="91425" bIns="91425" anchor="t" anchorCtr="0"/>
          <a:lstStyle>
            <a:lvl1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defRPr sz="3600"/>
            </a:lvl1pPr>
            <a:lvl2pPr rtl="0">
              <a:spcBef>
                <a:spcPts val="0"/>
              </a:spcBef>
              <a:defRPr sz="3600"/>
            </a:lvl2pPr>
            <a:lvl3pPr rtl="0">
              <a:spcBef>
                <a:spcPts val="0"/>
              </a:spcBef>
              <a:defRPr sz="3600"/>
            </a:lvl3pPr>
            <a:lvl4pPr rtl="0">
              <a:spcBef>
                <a:spcPts val="0"/>
              </a:spcBef>
              <a:defRPr sz="3600"/>
            </a:lvl4pPr>
            <a:lvl5pPr rtl="0">
              <a:spcBef>
                <a:spcPts val="0"/>
              </a:spcBef>
              <a:defRPr sz="3600"/>
            </a:lvl5pPr>
            <a:lvl6pPr rtl="0">
              <a:spcBef>
                <a:spcPts val="0"/>
              </a:spcBef>
              <a:defRPr sz="3600"/>
            </a:lvl6pPr>
            <a:lvl7pPr rtl="0">
              <a:spcBef>
                <a:spcPts val="0"/>
              </a:spcBef>
              <a:defRPr sz="3600"/>
            </a:lvl7pPr>
            <a:lvl8pPr rtl="0">
              <a:spcBef>
                <a:spcPts val="0"/>
              </a:spcBef>
              <a:defRPr sz="3600"/>
            </a:lvl8pPr>
            <a:lvl9pPr rtl="0">
              <a:spcBef>
                <a:spcPts val="0"/>
              </a:spcBef>
              <a:defRPr sz="3600"/>
            </a:lvl9pPr>
          </a:lstStyle>
          <a:p>
            <a:endParaRPr/>
          </a:p>
        </p:txBody>
      </p:sp>
      <p:sp>
        <p:nvSpPr>
          <p:cNvPr id="16" name="Shape 1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5329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9" name="Shape 19"/>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21" name="Shape 21"/>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2" name="Shape 22"/>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5" name="Shape 25"/>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algn="l" rtl="0">
              <a:lnSpc>
                <a:spcPct val="100000"/>
              </a:lnSpc>
              <a:spcBef>
                <a:spcPts val="0"/>
              </a:spcBef>
              <a:spcAft>
                <a:spcPts val="0"/>
              </a:spcAft>
              <a:buClr>
                <a:schemeClr val="dk2"/>
              </a:buClr>
              <a:buSzPct val="100000"/>
              <a:buFont typeface="Arial"/>
              <a:buChar char="●"/>
              <a:defRPr sz="1800" b="0">
                <a:solidFill>
                  <a:schemeClr val="dk2"/>
                </a:solidFill>
              </a:defRPr>
            </a:lvl1pPr>
            <a:lvl2pPr algn="l" rtl="0">
              <a:lnSpc>
                <a:spcPct val="100000"/>
              </a:lnSpc>
              <a:spcBef>
                <a:spcPts val="0"/>
              </a:spcBef>
              <a:spcAft>
                <a:spcPts val="0"/>
              </a:spcAft>
              <a:buClr>
                <a:schemeClr val="dk2"/>
              </a:buClr>
              <a:buSzPct val="100000"/>
              <a:buFont typeface="Courier New"/>
              <a:buChar char="o"/>
              <a:defRPr sz="1800" b="0">
                <a:solidFill>
                  <a:schemeClr val="dk2"/>
                </a:solidFill>
              </a:defRPr>
            </a:lvl2pPr>
            <a:lvl3pPr algn="l" rtl="0">
              <a:lnSpc>
                <a:spcPct val="100000"/>
              </a:lnSpc>
              <a:spcBef>
                <a:spcPts val="0"/>
              </a:spcBef>
              <a:spcAft>
                <a:spcPts val="0"/>
              </a:spcAft>
              <a:buClr>
                <a:schemeClr val="dk2"/>
              </a:buClr>
              <a:buSzPct val="100000"/>
              <a:buFont typeface="Wingdings"/>
              <a:buChar char="§"/>
              <a:defRPr sz="1800" b="0">
                <a:solidFill>
                  <a:schemeClr val="dk2"/>
                </a:solidFill>
              </a:defRPr>
            </a:lvl3pPr>
            <a:lvl4pPr algn="l" rtl="0">
              <a:lnSpc>
                <a:spcPct val="100000"/>
              </a:lnSpc>
              <a:spcBef>
                <a:spcPts val="0"/>
              </a:spcBef>
              <a:spcAft>
                <a:spcPts val="0"/>
              </a:spcAft>
              <a:buClr>
                <a:schemeClr val="dk2"/>
              </a:buClr>
              <a:buSzPct val="100000"/>
              <a:buFont typeface="Arial"/>
              <a:buChar char="●"/>
              <a:defRPr sz="1800" b="0">
                <a:solidFill>
                  <a:schemeClr val="dk2"/>
                </a:solidFill>
              </a:defRPr>
            </a:lvl4pPr>
            <a:lvl5pPr algn="l" rtl="0">
              <a:lnSpc>
                <a:spcPct val="100000"/>
              </a:lnSpc>
              <a:spcBef>
                <a:spcPts val="0"/>
              </a:spcBef>
              <a:spcAft>
                <a:spcPts val="0"/>
              </a:spcAft>
              <a:buClr>
                <a:schemeClr val="dk2"/>
              </a:buClr>
              <a:buSzPct val="100000"/>
              <a:buFont typeface="Courier New"/>
              <a:buChar char="o"/>
              <a:defRPr sz="1800" b="0">
                <a:solidFill>
                  <a:schemeClr val="dk2"/>
                </a:solidFill>
              </a:defRPr>
            </a:lvl5pPr>
            <a:lvl6pPr algn="l" rtl="0">
              <a:lnSpc>
                <a:spcPct val="100000"/>
              </a:lnSpc>
              <a:spcBef>
                <a:spcPts val="0"/>
              </a:spcBef>
              <a:spcAft>
                <a:spcPts val="0"/>
              </a:spcAft>
              <a:buClr>
                <a:schemeClr val="dk2"/>
              </a:buClr>
              <a:buSzPct val="100000"/>
              <a:buFont typeface="Wingdings"/>
              <a:buChar char="§"/>
              <a:defRPr sz="1800" b="0">
                <a:solidFill>
                  <a:schemeClr val="dk2"/>
                </a:solidFill>
              </a:defRPr>
            </a:lvl6pPr>
            <a:lvl7pPr algn="l" rtl="0">
              <a:lnSpc>
                <a:spcPct val="100000"/>
              </a:lnSpc>
              <a:spcBef>
                <a:spcPts val="0"/>
              </a:spcBef>
              <a:spcAft>
                <a:spcPts val="0"/>
              </a:spcAft>
              <a:buClr>
                <a:schemeClr val="dk2"/>
              </a:buClr>
              <a:buSzPct val="100000"/>
              <a:buFont typeface="Arial"/>
              <a:buChar char="●"/>
              <a:defRPr sz="1800" b="0">
                <a:solidFill>
                  <a:schemeClr val="dk2"/>
                </a:solidFill>
              </a:defRPr>
            </a:lvl7pPr>
            <a:lvl8pPr algn="l" rtl="0">
              <a:lnSpc>
                <a:spcPct val="100000"/>
              </a:lnSpc>
              <a:spcBef>
                <a:spcPts val="0"/>
              </a:spcBef>
              <a:spcAft>
                <a:spcPts val="0"/>
              </a:spcAft>
              <a:buClr>
                <a:schemeClr val="dk2"/>
              </a:buClr>
              <a:buSzPct val="100000"/>
              <a:buFont typeface="Courier New"/>
              <a:buChar char="o"/>
              <a:defRPr sz="1800" b="0">
                <a:solidFill>
                  <a:schemeClr val="dk2"/>
                </a:solidFill>
              </a:defRPr>
            </a:lvl8pPr>
            <a:lvl9pPr algn="l" rtl="0">
              <a:lnSpc>
                <a:spcPct val="100000"/>
              </a:lnSpc>
              <a:spcBef>
                <a:spcPts val="0"/>
              </a:spcBef>
              <a:spcAft>
                <a:spcPts val="0"/>
              </a:spcAft>
              <a:buClr>
                <a:schemeClr val="dk2"/>
              </a:buClr>
              <a:buSzPct val="100000"/>
              <a:buFont typeface="Wingdings"/>
              <a:buChar char="§"/>
              <a:defRPr sz="1800" b="0">
                <a:solidFill>
                  <a:schemeClr val="dk2"/>
                </a:solidFill>
              </a:defRPr>
            </a:lvl9pPr>
          </a:lstStyle>
          <a:p>
            <a:endParaRPr/>
          </a:p>
        </p:txBody>
      </p:sp>
      <p:sp>
        <p:nvSpPr>
          <p:cNvPr id="29" name="Shape 29"/>
          <p:cNvSpPr/>
          <p:nvPr/>
        </p:nvSpPr>
        <p:spPr>
          <a:xfrm>
            <a:off x="4274" y="0"/>
            <a:ext cx="9144000" cy="58752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0" name="Shape 30"/>
          <p:cNvCxnSpPr/>
          <p:nvPr/>
        </p:nvCxnSpPr>
        <p:spPr>
          <a:xfrm>
            <a:off x="0" y="5845828"/>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hyperlink" Target="http://miriadax.net/es/web/android_programacion" TargetMode="External"/><Relationship Id="rId3" Type="http://schemas.openxmlformats.org/officeDocument/2006/relationships/image" Target="../media/image1.png"/><Relationship Id="rId7" Type="http://schemas.openxmlformats.org/officeDocument/2006/relationships/hyperlink" Target="http://www.vogella.com/android.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www.limecreativelabs.com/curso-gratuito-de-desarrollo-para-android/" TargetMode="External"/><Relationship Id="rId5" Type="http://schemas.openxmlformats.org/officeDocument/2006/relationships/hyperlink" Target="http://www.sgoliver.net/blog/?page_id=3011" TargetMode="External"/><Relationship Id="rId4" Type="http://schemas.openxmlformats.org/officeDocument/2006/relationships/hyperlink" Target="http://developer.android.com"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miriadax.net/es/web/android_programacion" TargetMode="External"/><Relationship Id="rId3" Type="http://schemas.openxmlformats.org/officeDocument/2006/relationships/image" Target="../media/image1.png"/><Relationship Id="rId7" Type="http://schemas.openxmlformats.org/officeDocument/2006/relationships/hyperlink" Target="http://www.vogella.com/androi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limecreativelabs.com/curso-gratuito-de-desarrollo-para-android/" TargetMode="External"/><Relationship Id="rId5" Type="http://schemas.openxmlformats.org/officeDocument/2006/relationships/hyperlink" Target="http://www.sgoliver.net/blog/?page_id=3011" TargetMode="External"/><Relationship Id="rId4" Type="http://schemas.openxmlformats.org/officeDocument/2006/relationships/hyperlink" Target="http://developer.android.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ubrid.org/blog/dev-platform/android-at-a-gla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2490375"/>
            <a:ext cx="7772400" cy="2198400"/>
          </a:xfrm>
          <a:prstGeom prst="rect">
            <a:avLst/>
          </a:prstGeom>
        </p:spPr>
        <p:txBody>
          <a:bodyPr lIns="91425" tIns="91425" rIns="91425" bIns="91425" anchor="b" anchorCtr="0">
            <a:noAutofit/>
          </a:bodyPr>
          <a:lstStyle/>
          <a:p>
            <a:pPr rtl="0">
              <a:spcBef>
                <a:spcPts val="0"/>
              </a:spcBef>
              <a:buNone/>
            </a:pPr>
            <a:r>
              <a:rPr lang="es" sz="3600"/>
              <a:t>Programando Android - </a:t>
            </a:r>
          </a:p>
          <a:p>
            <a:pPr>
              <a:spcBef>
                <a:spcPts val="0"/>
              </a:spcBef>
              <a:buNone/>
            </a:pPr>
            <a:r>
              <a:rPr lang="es" sz="3600"/>
              <a:t>Estructura de aplicación</a:t>
            </a:r>
          </a:p>
        </p:txBody>
      </p:sp>
      <p:sp>
        <p:nvSpPr>
          <p:cNvPr id="34" name="Shape 34"/>
          <p:cNvSpPr txBox="1">
            <a:spLocks noGrp="1"/>
          </p:cNvSpPr>
          <p:nvPr>
            <p:ph type="subTitle" idx="1"/>
          </p:nvPr>
        </p:nvSpPr>
        <p:spPr>
          <a:xfrm>
            <a:off x="685800" y="4836035"/>
            <a:ext cx="7772400" cy="1032599"/>
          </a:xfrm>
          <a:prstGeom prst="rect">
            <a:avLst/>
          </a:prstGeom>
        </p:spPr>
        <p:txBody>
          <a:bodyPr lIns="91425" tIns="91425" rIns="91425" bIns="91425" anchor="t" anchorCtr="0">
            <a:noAutofit/>
          </a:bodyPr>
          <a:lstStyle/>
          <a:p>
            <a:pPr lvl="0" rtl="0">
              <a:spcBef>
                <a:spcPts val="0"/>
              </a:spcBef>
              <a:buNone/>
            </a:pPr>
            <a:r>
              <a:rPr lang="es" dirty="0"/>
              <a:t>José Antonio Vacas		 		  #</a:t>
            </a:r>
            <a:r>
              <a:rPr lang="es" dirty="0" smtClean="0"/>
              <a:t>android2015</a:t>
            </a:r>
            <a:endParaRPr lang="es" dirty="0"/>
          </a:p>
          <a:p>
            <a:pPr algn="r">
              <a:spcBef>
                <a:spcPts val="0"/>
              </a:spcBef>
              <a:buNone/>
            </a:pPr>
            <a:r>
              <a:rPr lang="es" dirty="0" smtClean="0"/>
              <a:t>09/12/2015</a:t>
            </a:r>
            <a:endParaRPr lang="es" dirty="0"/>
          </a:p>
        </p:txBody>
      </p:sp>
      <p:sp>
        <p:nvSpPr>
          <p:cNvPr id="35" name="Shape 35"/>
          <p:cNvSpPr txBox="1"/>
          <p:nvPr/>
        </p:nvSpPr>
        <p:spPr>
          <a:xfrm>
            <a:off x="1634375" y="5947475"/>
            <a:ext cx="1901400" cy="562500"/>
          </a:xfrm>
          <a:prstGeom prst="rect">
            <a:avLst/>
          </a:prstGeom>
          <a:noFill/>
          <a:ln>
            <a:noFill/>
          </a:ln>
        </p:spPr>
        <p:txBody>
          <a:bodyPr lIns="91425" tIns="91425" rIns="91425" bIns="91425" anchor="ctr" anchorCtr="0">
            <a:noAutofit/>
          </a:bodyPr>
          <a:lstStyle/>
          <a:p>
            <a:pPr lvl="0" rtl="0">
              <a:spcBef>
                <a:spcPts val="0"/>
              </a:spcBef>
              <a:buNone/>
            </a:pPr>
            <a:endParaRPr/>
          </a:p>
          <a:p>
            <a:pPr lvl="0" rtl="0">
              <a:spcBef>
                <a:spcPts val="0"/>
              </a:spcBef>
              <a:buNone/>
            </a:pPr>
            <a:r>
              <a:rPr lang="es"/>
              <a:t>ElCacharreo.com</a:t>
            </a:r>
          </a:p>
        </p:txBody>
      </p:sp>
      <p:pic>
        <p:nvPicPr>
          <p:cNvPr id="36" name="Shape 36"/>
          <p:cNvPicPr preferRelativeResize="0"/>
          <p:nvPr/>
        </p:nvPicPr>
        <p:blipFill>
          <a:blip r:embed="rId3">
            <a:alphaModFix/>
          </a:blip>
          <a:stretch>
            <a:fillRect/>
          </a:stretch>
        </p:blipFill>
        <p:spPr>
          <a:xfrm>
            <a:off x="548300" y="5947475"/>
            <a:ext cx="647700" cy="647700"/>
          </a:xfrm>
          <a:prstGeom prst="rect">
            <a:avLst/>
          </a:prstGeom>
          <a:noFill/>
          <a:ln>
            <a:noFill/>
          </a:ln>
        </p:spPr>
      </p:pic>
      <p:pic>
        <p:nvPicPr>
          <p:cNvPr id="37" name="Shape 37"/>
          <p:cNvPicPr preferRelativeResize="0"/>
          <p:nvPr/>
        </p:nvPicPr>
        <p:blipFill>
          <a:blip r:embed="rId4">
            <a:alphaModFix/>
          </a:blip>
          <a:stretch>
            <a:fillRect/>
          </a:stretch>
        </p:blipFill>
        <p:spPr>
          <a:xfrm>
            <a:off x="3609975" y="5692900"/>
            <a:ext cx="1924050" cy="685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904669" y="1590464"/>
            <a:ext cx="7397699" cy="4304400"/>
          </a:xfrm>
          <a:prstGeom prst="rect">
            <a:avLst/>
          </a:prstGeom>
          <a:noFill/>
          <a:ln>
            <a:noFill/>
          </a:ln>
        </p:spPr>
        <p:txBody>
          <a:bodyPr lIns="91425" tIns="91425" rIns="91425" bIns="91425" anchor="t" anchorCtr="0">
            <a:noAutofit/>
          </a:bodyPr>
          <a:lstStyle/>
          <a:p>
            <a:pPr lvl="0" rtl="0">
              <a:spcBef>
                <a:spcPts val="0"/>
              </a:spcBef>
              <a:buNone/>
            </a:pPr>
            <a:r>
              <a:rPr lang="es" sz="2400">
                <a:solidFill>
                  <a:srgbClr val="1155CC"/>
                </a:solidFill>
              </a:rPr>
              <a:t>Framework de aplicación</a:t>
            </a:r>
          </a:p>
          <a:p>
            <a:pPr lvl="0" rtl="0">
              <a:spcBef>
                <a:spcPts val="0"/>
              </a:spcBef>
              <a:buNone/>
            </a:pPr>
            <a:endParaRPr>
              <a:solidFill>
                <a:srgbClr val="1155CC"/>
              </a:solidFill>
            </a:endParaRPr>
          </a:p>
          <a:p>
            <a:pPr lvl="0" rtl="0">
              <a:spcBef>
                <a:spcPts val="0"/>
              </a:spcBef>
              <a:buNone/>
            </a:pPr>
            <a:r>
              <a:rPr lang="es">
                <a:solidFill>
                  <a:srgbClr val="1155CC"/>
                </a:solidFill>
                <a:latin typeface="Times New Roman"/>
                <a:ea typeface="Times New Roman"/>
                <a:cs typeface="Times New Roman"/>
                <a:sym typeface="Times New Roman"/>
              </a:rPr>
              <a:t>■        </a:t>
            </a:r>
            <a:r>
              <a:rPr lang="es" b="1">
                <a:solidFill>
                  <a:srgbClr val="1155CC"/>
                </a:solidFill>
              </a:rPr>
              <a:t>Views</a:t>
            </a:r>
            <a:r>
              <a:rPr lang="es">
                <a:solidFill>
                  <a:srgbClr val="1155CC"/>
                </a:solidFill>
              </a:rPr>
              <a:t> (vistas): se utilizan para construir una aplicación, incluyendo lists (listas), grids (rejillas), text box (cajas de texto), buttons (botones), e incluso un navegador web embebido</a:t>
            </a:r>
          </a:p>
          <a:p>
            <a:pPr lvl="0" rtl="0">
              <a:spcBef>
                <a:spcPts val="0"/>
              </a:spcBef>
              <a:buNone/>
            </a:pPr>
            <a:endParaRPr>
              <a:solidFill>
                <a:srgbClr val="1155CC"/>
              </a:solidFill>
            </a:endParaRPr>
          </a:p>
          <a:p>
            <a:pPr lvl="0" rtl="0">
              <a:spcBef>
                <a:spcPts val="0"/>
              </a:spcBef>
              <a:buNone/>
            </a:pPr>
            <a:r>
              <a:rPr lang="es">
                <a:solidFill>
                  <a:srgbClr val="1155CC"/>
                </a:solidFill>
                <a:latin typeface="Times New Roman"/>
                <a:ea typeface="Times New Roman"/>
                <a:cs typeface="Times New Roman"/>
                <a:sym typeface="Times New Roman"/>
              </a:rPr>
              <a:t>■        </a:t>
            </a:r>
            <a:r>
              <a:rPr lang="es" b="1">
                <a:solidFill>
                  <a:srgbClr val="1155CC"/>
                </a:solidFill>
              </a:rPr>
              <a:t>Content Providers</a:t>
            </a:r>
            <a:r>
              <a:rPr lang="es">
                <a:solidFill>
                  <a:srgbClr val="1155CC"/>
                </a:solidFill>
              </a:rPr>
              <a:t> (proveedores de contenido) que permiten a las aplicaciones acceder a datos de otras aplicaciones (como los contactos), o compartir sus propios datos</a:t>
            </a:r>
          </a:p>
          <a:p>
            <a:pPr lvl="0" rtl="0">
              <a:spcBef>
                <a:spcPts val="0"/>
              </a:spcBef>
              <a:buNone/>
            </a:pPr>
            <a:endParaRPr>
              <a:solidFill>
                <a:srgbClr val="1155CC"/>
              </a:solidFill>
            </a:endParaRPr>
          </a:p>
          <a:p>
            <a:pPr lvl="0" rtl="0">
              <a:spcBef>
                <a:spcPts val="0"/>
              </a:spcBef>
              <a:buNone/>
            </a:pPr>
            <a:r>
              <a:rPr lang="es">
                <a:solidFill>
                  <a:srgbClr val="1155CC"/>
                </a:solidFill>
                <a:latin typeface="Times New Roman"/>
                <a:ea typeface="Times New Roman"/>
                <a:cs typeface="Times New Roman"/>
                <a:sym typeface="Times New Roman"/>
              </a:rPr>
              <a:t>■        </a:t>
            </a:r>
            <a:r>
              <a:rPr lang="es" b="1">
                <a:solidFill>
                  <a:srgbClr val="1155CC"/>
                </a:solidFill>
              </a:rPr>
              <a:t>Resource</a:t>
            </a:r>
            <a:r>
              <a:rPr lang="es">
                <a:solidFill>
                  <a:srgbClr val="1155CC"/>
                </a:solidFill>
              </a:rPr>
              <a:t> </a:t>
            </a:r>
            <a:r>
              <a:rPr lang="es" b="1">
                <a:solidFill>
                  <a:srgbClr val="1155CC"/>
                </a:solidFill>
              </a:rPr>
              <a:t>Manager</a:t>
            </a:r>
            <a:r>
              <a:rPr lang="es">
                <a:solidFill>
                  <a:srgbClr val="1155CC"/>
                </a:solidFill>
              </a:rPr>
              <a:t> (administrador de recursos), facilitar el acceso a los recursos no son de código tales como cadenas localizadas, gráficos y archivos de diseño</a:t>
            </a:r>
          </a:p>
          <a:p>
            <a:pPr lvl="0" rtl="0">
              <a:spcBef>
                <a:spcPts val="0"/>
              </a:spcBef>
              <a:buNone/>
            </a:pPr>
            <a:endParaRPr>
              <a:solidFill>
                <a:srgbClr val="1155CC"/>
              </a:solidFill>
              <a:latin typeface="Times New Roman"/>
              <a:ea typeface="Times New Roman"/>
              <a:cs typeface="Times New Roman"/>
              <a:sym typeface="Times New Roman"/>
            </a:endParaRPr>
          </a:p>
          <a:p>
            <a:pPr lvl="0" rtl="0">
              <a:spcBef>
                <a:spcPts val="0"/>
              </a:spcBef>
              <a:buNone/>
            </a:pPr>
            <a:r>
              <a:rPr lang="es">
                <a:solidFill>
                  <a:srgbClr val="1155CC"/>
                </a:solidFill>
                <a:latin typeface="Times New Roman"/>
                <a:ea typeface="Times New Roman"/>
                <a:cs typeface="Times New Roman"/>
                <a:sym typeface="Times New Roman"/>
              </a:rPr>
              <a:t>■        </a:t>
            </a:r>
            <a:r>
              <a:rPr lang="es" b="1">
                <a:solidFill>
                  <a:srgbClr val="1155CC"/>
                </a:solidFill>
              </a:rPr>
              <a:t>Notification Manager</a:t>
            </a:r>
            <a:r>
              <a:rPr lang="es">
                <a:solidFill>
                  <a:srgbClr val="1155CC"/>
                </a:solidFill>
              </a:rPr>
              <a:t> (Administrador de notificaciones) que permite a todas las aplicaciones mostrar alertas personalizadas en la barra de estado</a:t>
            </a:r>
          </a:p>
          <a:p>
            <a:pPr lvl="0" rtl="0">
              <a:spcBef>
                <a:spcPts val="0"/>
              </a:spcBef>
              <a:buNone/>
            </a:pPr>
            <a:endParaRPr>
              <a:solidFill>
                <a:srgbClr val="1155CC"/>
              </a:solidFill>
              <a:latin typeface="Times New Roman"/>
              <a:ea typeface="Times New Roman"/>
              <a:cs typeface="Times New Roman"/>
              <a:sym typeface="Times New Roman"/>
            </a:endParaRPr>
          </a:p>
          <a:p>
            <a:pPr lvl="0" rtl="0">
              <a:spcBef>
                <a:spcPts val="0"/>
              </a:spcBef>
              <a:buNone/>
            </a:pPr>
            <a:r>
              <a:rPr lang="es">
                <a:solidFill>
                  <a:srgbClr val="1155CC"/>
                </a:solidFill>
                <a:latin typeface="Times New Roman"/>
                <a:ea typeface="Times New Roman"/>
                <a:cs typeface="Times New Roman"/>
                <a:sym typeface="Times New Roman"/>
              </a:rPr>
              <a:t>■        </a:t>
            </a:r>
            <a:r>
              <a:rPr lang="es" b="1">
                <a:solidFill>
                  <a:srgbClr val="1155CC"/>
                </a:solidFill>
              </a:rPr>
              <a:t>Activity Manager</a:t>
            </a:r>
            <a:r>
              <a:rPr lang="es">
                <a:solidFill>
                  <a:srgbClr val="1155CC"/>
                </a:solidFill>
              </a:rPr>
              <a:t> (gestor de actividad) que gestiona el ciclo de vida de las aplicaciones y proporciona una navegación común</a:t>
            </a:r>
          </a:p>
          <a:p>
            <a:pPr>
              <a:spcBef>
                <a:spcPts val="0"/>
              </a:spcBef>
              <a:buNone/>
            </a:pPr>
            <a:endParaRPr/>
          </a:p>
        </p:txBody>
      </p:sp>
      <p:sp>
        <p:nvSpPr>
          <p:cNvPr id="141" name="Shape 141"/>
          <p:cNvSpPr txBox="1">
            <a:spLocks noGrp="1"/>
          </p:cNvSpPr>
          <p:nvPr>
            <p:ph type="title"/>
          </p:nvPr>
        </p:nvSpPr>
        <p:spPr>
          <a:xfrm>
            <a:off x="114809" y="274637"/>
            <a:ext cx="8914200" cy="1143000"/>
          </a:xfrm>
          <a:prstGeom prst="rect">
            <a:avLst/>
          </a:prstGeom>
        </p:spPr>
        <p:txBody>
          <a:bodyPr lIns="91425" tIns="91425" rIns="91425" bIns="91425" anchor="b" anchorCtr="0">
            <a:noAutofit/>
          </a:bodyPr>
          <a:lstStyle/>
          <a:p>
            <a:pPr lvl="0" rtl="0">
              <a:spcBef>
                <a:spcPts val="0"/>
              </a:spcBef>
              <a:buNone/>
            </a:pPr>
            <a:r>
              <a:rPr lang="es"/>
              <a:t>Programación en Android: Arquitectura</a:t>
            </a:r>
          </a:p>
        </p:txBody>
      </p:sp>
      <p:pic>
        <p:nvPicPr>
          <p:cNvPr id="142" name="Shape 142"/>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143" name="Shape 143"/>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144" name="Shape 144"/>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45" name="Shape 145"/>
          <p:cNvCxnSpPr>
            <a:stCxn id="146" idx="0"/>
            <a:endCxn id="146"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p:nvPr/>
        </p:nvSpPr>
        <p:spPr>
          <a:xfrm>
            <a:off x="972675" y="2191575"/>
            <a:ext cx="7350000" cy="646199"/>
          </a:xfrm>
          <a:prstGeom prst="rect">
            <a:avLst/>
          </a:prstGeom>
          <a:noFill/>
          <a:ln>
            <a:noFill/>
          </a:ln>
        </p:spPr>
        <p:txBody>
          <a:bodyPr lIns="91425" tIns="91425" rIns="91425" bIns="91425" anchor="t" anchorCtr="0">
            <a:noAutofit/>
          </a:bodyPr>
          <a:lstStyle/>
          <a:p>
            <a:pPr lvl="0" rtl="0">
              <a:spcBef>
                <a:spcPts val="0"/>
              </a:spcBef>
              <a:buNone/>
            </a:pPr>
            <a:r>
              <a:rPr lang="es" sz="1800">
                <a:solidFill>
                  <a:srgbClr val="1155CC"/>
                </a:solidFill>
                <a:latin typeface="Times New Roman"/>
                <a:ea typeface="Times New Roman"/>
                <a:cs typeface="Times New Roman"/>
                <a:sym typeface="Times New Roman"/>
              </a:rPr>
              <a:t>■        </a:t>
            </a:r>
            <a:r>
              <a:rPr lang="es" sz="1800" b="1">
                <a:solidFill>
                  <a:srgbClr val="1155CC"/>
                </a:solidFill>
              </a:rPr>
              <a:t>Activities</a:t>
            </a:r>
            <a:r>
              <a:rPr lang="es" sz="1800">
                <a:solidFill>
                  <a:srgbClr val="1155CC"/>
                </a:solidFill>
              </a:rPr>
              <a:t>: manejan la interfaz de usuario y  la pantalla del smartphone. Se van añadiendo a una cola LIFO</a:t>
            </a:r>
          </a:p>
          <a:p>
            <a:pPr>
              <a:spcBef>
                <a:spcPts val="0"/>
              </a:spcBef>
              <a:buNone/>
            </a:pPr>
            <a:endParaRPr/>
          </a:p>
        </p:txBody>
      </p:sp>
      <p:sp>
        <p:nvSpPr>
          <p:cNvPr id="152" name="Shape 152"/>
          <p:cNvSpPr txBox="1"/>
          <p:nvPr/>
        </p:nvSpPr>
        <p:spPr>
          <a:xfrm>
            <a:off x="972675" y="2871500"/>
            <a:ext cx="7320899" cy="684900"/>
          </a:xfrm>
          <a:prstGeom prst="rect">
            <a:avLst/>
          </a:prstGeom>
          <a:noFill/>
          <a:ln>
            <a:noFill/>
          </a:ln>
        </p:spPr>
        <p:txBody>
          <a:bodyPr lIns="91425" tIns="91425" rIns="91425" bIns="91425" anchor="t" anchorCtr="0">
            <a:noAutofit/>
          </a:bodyPr>
          <a:lstStyle/>
          <a:p>
            <a:pPr lvl="0" rtl="0">
              <a:spcBef>
                <a:spcPts val="0"/>
              </a:spcBef>
              <a:buClr>
                <a:srgbClr val="000000"/>
              </a:buClr>
              <a:buSzPct val="61111"/>
              <a:buFont typeface="Arial"/>
              <a:buNone/>
            </a:pPr>
            <a:r>
              <a:rPr lang="es" sz="1800">
                <a:solidFill>
                  <a:srgbClr val="1155CC"/>
                </a:solidFill>
                <a:latin typeface="Times New Roman"/>
                <a:ea typeface="Times New Roman"/>
                <a:cs typeface="Times New Roman"/>
                <a:sym typeface="Times New Roman"/>
              </a:rPr>
              <a:t>■        </a:t>
            </a:r>
            <a:r>
              <a:rPr lang="es" sz="1800" b="1">
                <a:solidFill>
                  <a:srgbClr val="1155CC"/>
                </a:solidFill>
              </a:rPr>
              <a:t>Services</a:t>
            </a:r>
            <a:r>
              <a:rPr lang="es" sz="1800">
                <a:solidFill>
                  <a:srgbClr val="1155CC"/>
                </a:solidFill>
              </a:rPr>
              <a:t>: manejan los procesamiento en segundo plano.</a:t>
            </a:r>
          </a:p>
          <a:p>
            <a:pPr lvl="0" rtl="0">
              <a:spcBef>
                <a:spcPts val="0"/>
              </a:spcBef>
              <a:buClr>
                <a:srgbClr val="000000"/>
              </a:buClr>
              <a:buFont typeface="Arial"/>
              <a:buNone/>
            </a:pPr>
            <a:endParaRPr sz="1800">
              <a:solidFill>
                <a:srgbClr val="1155CC"/>
              </a:solidFill>
            </a:endParaRPr>
          </a:p>
          <a:p>
            <a:pPr>
              <a:spcBef>
                <a:spcPts val="0"/>
              </a:spcBef>
              <a:buNone/>
            </a:pPr>
            <a:endParaRPr/>
          </a:p>
        </p:txBody>
      </p:sp>
      <p:sp>
        <p:nvSpPr>
          <p:cNvPr id="153" name="Shape 153"/>
          <p:cNvSpPr txBox="1"/>
          <p:nvPr/>
        </p:nvSpPr>
        <p:spPr>
          <a:xfrm>
            <a:off x="1198950" y="3582375"/>
            <a:ext cx="6346800" cy="762000"/>
          </a:xfrm>
          <a:prstGeom prst="rect">
            <a:avLst/>
          </a:prstGeom>
          <a:noFill/>
          <a:ln>
            <a:noFill/>
          </a:ln>
        </p:spPr>
        <p:txBody>
          <a:bodyPr lIns="91425" tIns="91425" rIns="91425" bIns="91425" anchor="t" anchorCtr="0">
            <a:noAutofit/>
          </a:bodyPr>
          <a:lstStyle/>
          <a:p>
            <a:pPr>
              <a:spcBef>
                <a:spcPts val="0"/>
              </a:spcBef>
              <a:buNone/>
            </a:pPr>
            <a:endParaRPr/>
          </a:p>
        </p:txBody>
      </p:sp>
      <p:sp>
        <p:nvSpPr>
          <p:cNvPr id="154" name="Shape 154"/>
          <p:cNvSpPr txBox="1"/>
          <p:nvPr/>
        </p:nvSpPr>
        <p:spPr>
          <a:xfrm>
            <a:off x="972675" y="3590125"/>
            <a:ext cx="7388699" cy="675299"/>
          </a:xfrm>
          <a:prstGeom prst="rect">
            <a:avLst/>
          </a:prstGeom>
          <a:noFill/>
          <a:ln>
            <a:noFill/>
          </a:ln>
        </p:spPr>
        <p:txBody>
          <a:bodyPr lIns="91425" tIns="91425" rIns="91425" bIns="91425" anchor="ctr" anchorCtr="0">
            <a:noAutofit/>
          </a:bodyPr>
          <a:lstStyle/>
          <a:p>
            <a:pPr lvl="0" rtl="0">
              <a:spcBef>
                <a:spcPts val="0"/>
              </a:spcBef>
              <a:buNone/>
            </a:pPr>
            <a:r>
              <a:rPr lang="es" sz="1800">
                <a:solidFill>
                  <a:srgbClr val="1155CC"/>
                </a:solidFill>
                <a:latin typeface="Times New Roman"/>
                <a:ea typeface="Times New Roman"/>
                <a:cs typeface="Times New Roman"/>
                <a:sym typeface="Times New Roman"/>
              </a:rPr>
              <a:t>■        </a:t>
            </a:r>
            <a:r>
              <a:rPr lang="es" sz="1800" b="1">
                <a:solidFill>
                  <a:srgbClr val="1155CC"/>
                </a:solidFill>
              </a:rPr>
              <a:t>Broadcast receivers</a:t>
            </a:r>
            <a:r>
              <a:rPr lang="es" sz="1800">
                <a:solidFill>
                  <a:srgbClr val="1155CC"/>
                </a:solidFill>
              </a:rPr>
              <a:t>: manejan la comunicación entre sus aplicaciones.</a:t>
            </a:r>
          </a:p>
          <a:p>
            <a:pPr lvl="0" rtl="0">
              <a:spcBef>
                <a:spcPts val="0"/>
              </a:spcBef>
              <a:buNone/>
            </a:pPr>
            <a:endParaRPr/>
          </a:p>
        </p:txBody>
      </p:sp>
      <p:sp>
        <p:nvSpPr>
          <p:cNvPr id="155" name="Shape 155"/>
          <p:cNvSpPr txBox="1"/>
          <p:nvPr/>
        </p:nvSpPr>
        <p:spPr>
          <a:xfrm>
            <a:off x="972675" y="4299150"/>
            <a:ext cx="7408199" cy="646499"/>
          </a:xfrm>
          <a:prstGeom prst="rect">
            <a:avLst/>
          </a:prstGeom>
          <a:noFill/>
          <a:ln>
            <a:noFill/>
          </a:ln>
        </p:spPr>
        <p:txBody>
          <a:bodyPr lIns="91425" tIns="91425" rIns="91425" bIns="91425" anchor="ctr" anchorCtr="0">
            <a:noAutofit/>
          </a:bodyPr>
          <a:lstStyle/>
          <a:p>
            <a:pPr lvl="0" rtl="0">
              <a:spcBef>
                <a:spcPts val="0"/>
              </a:spcBef>
              <a:buNone/>
            </a:pPr>
            <a:r>
              <a:rPr lang="es" sz="1800">
                <a:solidFill>
                  <a:srgbClr val="1155CC"/>
                </a:solidFill>
                <a:latin typeface="Times New Roman"/>
                <a:ea typeface="Times New Roman"/>
                <a:cs typeface="Times New Roman"/>
                <a:sym typeface="Times New Roman"/>
              </a:rPr>
              <a:t>■        </a:t>
            </a:r>
            <a:r>
              <a:rPr lang="es" sz="1800" b="1">
                <a:solidFill>
                  <a:srgbClr val="1155CC"/>
                </a:solidFill>
              </a:rPr>
              <a:t>Content providers</a:t>
            </a:r>
            <a:r>
              <a:rPr lang="es" sz="1800">
                <a:solidFill>
                  <a:srgbClr val="1155CC"/>
                </a:solidFill>
              </a:rPr>
              <a:t>: manejan los datos y todo lo relacionado con la gestión de datos.</a:t>
            </a:r>
          </a:p>
          <a:p>
            <a:pPr lvl="0" rtl="0">
              <a:spcBef>
                <a:spcPts val="0"/>
              </a:spcBef>
              <a:buNone/>
            </a:pPr>
            <a:endParaRPr/>
          </a:p>
        </p:txBody>
      </p:sp>
      <p:sp>
        <p:nvSpPr>
          <p:cNvPr id="156" name="Shape 156"/>
          <p:cNvSpPr txBox="1"/>
          <p:nvPr/>
        </p:nvSpPr>
        <p:spPr>
          <a:xfrm>
            <a:off x="972675" y="4945650"/>
            <a:ext cx="7408199" cy="646499"/>
          </a:xfrm>
          <a:prstGeom prst="rect">
            <a:avLst/>
          </a:prstGeom>
          <a:noFill/>
          <a:ln>
            <a:noFill/>
          </a:ln>
        </p:spPr>
        <p:txBody>
          <a:bodyPr lIns="91425" tIns="91425" rIns="91425" bIns="91425" anchor="ctr" anchorCtr="0">
            <a:noAutofit/>
          </a:bodyPr>
          <a:lstStyle/>
          <a:p>
            <a:pPr lvl="0" rtl="0">
              <a:spcBef>
                <a:spcPts val="0"/>
              </a:spcBef>
              <a:buNone/>
            </a:pPr>
            <a:r>
              <a:rPr lang="es" sz="1800">
                <a:solidFill>
                  <a:srgbClr val="1155CC"/>
                </a:solidFill>
                <a:latin typeface="Times New Roman"/>
                <a:ea typeface="Times New Roman"/>
                <a:cs typeface="Times New Roman"/>
                <a:sym typeface="Times New Roman"/>
              </a:rPr>
              <a:t>■        </a:t>
            </a:r>
            <a:r>
              <a:rPr lang="es" sz="1800" b="1">
                <a:solidFill>
                  <a:srgbClr val="1155CC"/>
                </a:solidFill>
              </a:rPr>
              <a:t>Intent</a:t>
            </a:r>
            <a:r>
              <a:rPr lang="es" sz="1800">
                <a:solidFill>
                  <a:srgbClr val="1155CC"/>
                </a:solidFill>
              </a:rPr>
              <a:t>: contiene un mensaje que se envía entre los diferentes módulos.</a:t>
            </a:r>
          </a:p>
        </p:txBody>
      </p:sp>
      <p:sp>
        <p:nvSpPr>
          <p:cNvPr id="157" name="Shape 157"/>
          <p:cNvSpPr txBox="1">
            <a:spLocks noGrp="1"/>
          </p:cNvSpPr>
          <p:nvPr>
            <p:ph type="title"/>
          </p:nvPr>
        </p:nvSpPr>
        <p:spPr>
          <a:xfrm>
            <a:off x="267209" y="427037"/>
            <a:ext cx="8914200" cy="1143000"/>
          </a:xfrm>
          <a:prstGeom prst="rect">
            <a:avLst/>
          </a:prstGeom>
        </p:spPr>
        <p:txBody>
          <a:bodyPr lIns="91425" tIns="91425" rIns="91425" bIns="91425" anchor="b" anchorCtr="0">
            <a:noAutofit/>
          </a:bodyPr>
          <a:lstStyle/>
          <a:p>
            <a:pPr lvl="0" rtl="0">
              <a:spcBef>
                <a:spcPts val="0"/>
              </a:spcBef>
              <a:buNone/>
            </a:pPr>
            <a:r>
              <a:rPr lang="es"/>
              <a:t>Programación en Android: Arquitectura</a:t>
            </a:r>
          </a:p>
        </p:txBody>
      </p:sp>
      <p:pic>
        <p:nvPicPr>
          <p:cNvPr id="158" name="Shape 158"/>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159" name="Shape 159"/>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160" name="Shape 160"/>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61" name="Shape 161"/>
          <p:cNvCxnSpPr>
            <a:stCxn id="162" idx="0"/>
            <a:endCxn id="162"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10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fade">
                                      <p:cBhvr>
                                        <p:cTn id="17" dur="10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p:nvPr/>
        </p:nvSpPr>
        <p:spPr>
          <a:xfrm>
            <a:off x="753675" y="1789907"/>
            <a:ext cx="5985900" cy="545399"/>
          </a:xfrm>
          <a:prstGeom prst="rect">
            <a:avLst/>
          </a:prstGeom>
          <a:noFill/>
          <a:ln>
            <a:noFill/>
          </a:ln>
        </p:spPr>
        <p:txBody>
          <a:bodyPr lIns="91425" tIns="91425" rIns="91425" bIns="91425" anchor="t" anchorCtr="0">
            <a:noAutofit/>
          </a:bodyPr>
          <a:lstStyle/>
          <a:p>
            <a:pPr lvl="0" rtl="0">
              <a:spcBef>
                <a:spcPts val="0"/>
              </a:spcBef>
              <a:buNone/>
            </a:pPr>
            <a:r>
              <a:rPr lang="es" sz="2400">
                <a:solidFill>
                  <a:srgbClr val="1155CC"/>
                </a:solidFill>
              </a:rPr>
              <a:t>Fichero Manifest.xml</a:t>
            </a:r>
          </a:p>
        </p:txBody>
      </p:sp>
      <p:sp>
        <p:nvSpPr>
          <p:cNvPr id="168" name="Shape 168"/>
          <p:cNvSpPr txBox="1"/>
          <p:nvPr/>
        </p:nvSpPr>
        <p:spPr>
          <a:xfrm>
            <a:off x="1427550" y="3887175"/>
            <a:ext cx="6346800" cy="7620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69" name="Shape 169"/>
          <p:cNvSpPr txBox="1"/>
          <p:nvPr/>
        </p:nvSpPr>
        <p:spPr>
          <a:xfrm>
            <a:off x="708900" y="2038950"/>
            <a:ext cx="7726200" cy="4253999"/>
          </a:xfrm>
          <a:prstGeom prst="rect">
            <a:avLst/>
          </a:prstGeom>
          <a:noFill/>
          <a:ln>
            <a:noFill/>
          </a:ln>
        </p:spPr>
        <p:txBody>
          <a:bodyPr lIns="91425" tIns="91425" rIns="91425" bIns="91425" anchor="ctr" anchorCtr="0">
            <a:noAutofit/>
          </a:bodyPr>
          <a:lstStyle/>
          <a:p>
            <a:pPr lvl="0" rtl="0">
              <a:spcBef>
                <a:spcPts val="0"/>
              </a:spcBef>
              <a:buNone/>
            </a:pPr>
            <a:r>
              <a:rPr lang="es" sz="1800">
                <a:solidFill>
                  <a:srgbClr val="1155CC"/>
                </a:solidFill>
              </a:rPr>
              <a:t>El fichero manifest sirve para muchos más propósitos que simplemente definir los componentes de nuestra aplicación. La siguiente lista resume las partes relevantes de un fichero manifest en el contexto del desarrollo de juegos:</a:t>
            </a:r>
          </a:p>
          <a:p>
            <a:pPr lvl="0" rtl="0">
              <a:spcBef>
                <a:spcPts val="0"/>
              </a:spcBef>
              <a:buNone/>
            </a:pPr>
            <a:endParaRPr sz="1800">
              <a:solidFill>
                <a:srgbClr val="1155CC"/>
              </a:solidFill>
            </a:endParaRPr>
          </a:p>
          <a:p>
            <a:pPr lvl="0" rtl="0">
              <a:spcBef>
                <a:spcPts val="0"/>
              </a:spcBef>
              <a:buNone/>
            </a:pPr>
            <a:r>
              <a:rPr lang="es" sz="1800">
                <a:solidFill>
                  <a:srgbClr val="1155CC"/>
                </a:solidFill>
                <a:latin typeface="Times New Roman"/>
                <a:ea typeface="Times New Roman"/>
                <a:cs typeface="Times New Roman"/>
                <a:sym typeface="Times New Roman"/>
              </a:rPr>
              <a:t>■        </a:t>
            </a:r>
            <a:r>
              <a:rPr lang="es" sz="1800">
                <a:solidFill>
                  <a:srgbClr val="1155CC"/>
                </a:solidFill>
              </a:rPr>
              <a:t>La versión de nuestra aplicación tal y como se muestra y utiliza en el Market de Android</a:t>
            </a:r>
          </a:p>
          <a:p>
            <a:pPr lvl="0" rtl="0">
              <a:spcBef>
                <a:spcPts val="0"/>
              </a:spcBef>
              <a:buNone/>
            </a:pPr>
            <a:r>
              <a:rPr lang="es" sz="1800">
                <a:solidFill>
                  <a:srgbClr val="1155CC"/>
                </a:solidFill>
                <a:latin typeface="Times New Roman"/>
                <a:ea typeface="Times New Roman"/>
                <a:cs typeface="Times New Roman"/>
                <a:sym typeface="Times New Roman"/>
              </a:rPr>
              <a:t>■        </a:t>
            </a:r>
            <a:r>
              <a:rPr lang="es" sz="1800">
                <a:solidFill>
                  <a:srgbClr val="1155CC"/>
                </a:solidFill>
              </a:rPr>
              <a:t>La versión de Android en la que nuestra aplicación puede funcionar</a:t>
            </a:r>
          </a:p>
          <a:p>
            <a:pPr lvl="0" rtl="0">
              <a:spcBef>
                <a:spcPts val="0"/>
              </a:spcBef>
              <a:buNone/>
            </a:pPr>
            <a:r>
              <a:rPr lang="es" sz="1800">
                <a:solidFill>
                  <a:srgbClr val="1155CC"/>
                </a:solidFill>
                <a:latin typeface="Times New Roman"/>
                <a:ea typeface="Times New Roman"/>
                <a:cs typeface="Times New Roman"/>
                <a:sym typeface="Times New Roman"/>
              </a:rPr>
              <a:t>■        </a:t>
            </a:r>
            <a:r>
              <a:rPr lang="es" sz="1800">
                <a:solidFill>
                  <a:srgbClr val="1155CC"/>
                </a:solidFill>
              </a:rPr>
              <a:t>Perfiles de hardware que nuestra aplicación requiere (ie: multitáctil, resoluciones de pantalla específicas o soporte para OpenGL ES 2.0)</a:t>
            </a:r>
          </a:p>
          <a:p>
            <a:pPr lvl="0" rtl="0">
              <a:spcBef>
                <a:spcPts val="0"/>
              </a:spcBef>
              <a:buNone/>
            </a:pPr>
            <a:r>
              <a:rPr lang="es" sz="1800">
                <a:solidFill>
                  <a:srgbClr val="1155CC"/>
                </a:solidFill>
                <a:latin typeface="Times New Roman"/>
                <a:ea typeface="Times New Roman"/>
                <a:cs typeface="Times New Roman"/>
                <a:sym typeface="Times New Roman"/>
              </a:rPr>
              <a:t>■        </a:t>
            </a:r>
            <a:r>
              <a:rPr lang="es" sz="1800">
                <a:solidFill>
                  <a:srgbClr val="1155CC"/>
                </a:solidFill>
              </a:rPr>
              <a:t>Permisos para usar componentes específicos, tales como escritura en la tarjeta SD o acceso a la pila de red.</a:t>
            </a:r>
          </a:p>
          <a:p>
            <a:pPr lvl="0" rtl="0">
              <a:spcBef>
                <a:spcPts val="0"/>
              </a:spcBef>
              <a:buNone/>
            </a:pPr>
            <a:endParaRPr/>
          </a:p>
        </p:txBody>
      </p:sp>
      <p:pic>
        <p:nvPicPr>
          <p:cNvPr id="170" name="Shape 170"/>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171" name="Shape 171"/>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172" name="Shape 172"/>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73" name="Shape 173"/>
          <p:cNvCxnSpPr>
            <a:stCxn id="174" idx="0"/>
            <a:endCxn id="174"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
        <p:nvSpPr>
          <p:cNvPr id="175" name="Shape 175"/>
          <p:cNvSpPr txBox="1">
            <a:spLocks noGrp="1"/>
          </p:cNvSpPr>
          <p:nvPr>
            <p:ph type="title"/>
          </p:nvPr>
        </p:nvSpPr>
        <p:spPr>
          <a:xfrm>
            <a:off x="267209" y="427037"/>
            <a:ext cx="8914200" cy="1143000"/>
          </a:xfrm>
          <a:prstGeom prst="rect">
            <a:avLst/>
          </a:prstGeom>
        </p:spPr>
        <p:txBody>
          <a:bodyPr lIns="91425" tIns="91425" rIns="91425" bIns="91425" anchor="b" anchorCtr="0">
            <a:noAutofit/>
          </a:bodyPr>
          <a:lstStyle/>
          <a:p>
            <a:pPr lvl="0" rtl="0">
              <a:spcBef>
                <a:spcPts val="0"/>
              </a:spcBef>
              <a:buNone/>
            </a:pPr>
            <a:r>
              <a:rPr lang="es"/>
              <a:t>Programación en Android: Arquitectura</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p:nvPr/>
        </p:nvSpPr>
        <p:spPr>
          <a:xfrm>
            <a:off x="377333" y="338750"/>
            <a:ext cx="7735199" cy="864599"/>
          </a:xfrm>
          <a:prstGeom prst="rect">
            <a:avLst/>
          </a:prstGeom>
          <a:noFill/>
          <a:ln>
            <a:noFill/>
          </a:ln>
        </p:spPr>
        <p:txBody>
          <a:bodyPr lIns="91425" tIns="91425" rIns="91425" bIns="91425" anchor="t" anchorCtr="0">
            <a:noAutofit/>
          </a:bodyPr>
          <a:lstStyle/>
          <a:p>
            <a:pPr lvl="0" rtl="0">
              <a:spcBef>
                <a:spcPts val="0"/>
              </a:spcBef>
              <a:buNone/>
            </a:pPr>
            <a:endParaRPr sz="2400" b="1">
              <a:solidFill>
                <a:srgbClr val="1155CC"/>
              </a:solidFill>
            </a:endParaRPr>
          </a:p>
          <a:p>
            <a:pPr lvl="0" rtl="0">
              <a:spcBef>
                <a:spcPts val="0"/>
              </a:spcBef>
              <a:buNone/>
            </a:pPr>
            <a:r>
              <a:rPr lang="es" sz="2400" b="1">
                <a:solidFill>
                  <a:srgbClr val="FFFFFF"/>
                </a:solidFill>
              </a:rPr>
              <a:t>Programación en Android: Estructura de aplicación</a:t>
            </a:r>
            <a:r>
              <a:rPr lang="es" sz="2400" b="1">
                <a:solidFill>
                  <a:srgbClr val="1155CC"/>
                </a:solidFill>
              </a:rPr>
              <a:t>	</a:t>
            </a:r>
          </a:p>
        </p:txBody>
      </p:sp>
      <p:pic>
        <p:nvPicPr>
          <p:cNvPr id="181" name="Shape 181"/>
          <p:cNvPicPr preferRelativeResize="0"/>
          <p:nvPr/>
        </p:nvPicPr>
        <p:blipFill>
          <a:blip r:embed="rId3">
            <a:alphaModFix/>
          </a:blip>
          <a:stretch>
            <a:fillRect/>
          </a:stretch>
        </p:blipFill>
        <p:spPr>
          <a:xfrm>
            <a:off x="2443250" y="1534413"/>
            <a:ext cx="3584580" cy="4682161"/>
          </a:xfrm>
          <a:prstGeom prst="rect">
            <a:avLst/>
          </a:prstGeom>
          <a:noFill/>
          <a:ln>
            <a:noFill/>
          </a:ln>
        </p:spPr>
      </p:pic>
      <p:pic>
        <p:nvPicPr>
          <p:cNvPr id="182" name="Shape 182"/>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183" name="Shape 183"/>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184" name="Shape 184"/>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85" name="Shape 185"/>
          <p:cNvCxnSpPr>
            <a:stCxn id="186" idx="0"/>
            <a:endCxn id="186"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p:nvPr/>
        </p:nvSpPr>
        <p:spPr>
          <a:xfrm>
            <a:off x="288508" y="338750"/>
            <a:ext cx="8505000" cy="864599"/>
          </a:xfrm>
          <a:prstGeom prst="rect">
            <a:avLst/>
          </a:prstGeom>
          <a:noFill/>
          <a:ln>
            <a:noFill/>
          </a:ln>
        </p:spPr>
        <p:txBody>
          <a:bodyPr lIns="91425" tIns="91425" rIns="91425" bIns="91425" anchor="t" anchorCtr="0">
            <a:noAutofit/>
          </a:bodyPr>
          <a:lstStyle/>
          <a:p>
            <a:pPr lvl="0" rtl="0">
              <a:spcBef>
                <a:spcPts val="0"/>
              </a:spcBef>
              <a:buNone/>
            </a:pPr>
            <a:endParaRPr sz="2400" b="1">
              <a:solidFill>
                <a:srgbClr val="1155CC"/>
              </a:solidFill>
            </a:endParaRPr>
          </a:p>
          <a:p>
            <a:pPr lvl="0" rtl="0">
              <a:spcBef>
                <a:spcPts val="0"/>
              </a:spcBef>
              <a:buNone/>
            </a:pPr>
            <a:r>
              <a:rPr lang="es" sz="2400" b="1">
                <a:solidFill>
                  <a:srgbClr val="FFFFFF"/>
                </a:solidFill>
              </a:rPr>
              <a:t>Programación en Android:Primeros pasos</a:t>
            </a:r>
          </a:p>
        </p:txBody>
      </p:sp>
      <p:pic>
        <p:nvPicPr>
          <p:cNvPr id="192" name="Shape 192"/>
          <p:cNvPicPr preferRelativeResize="0"/>
          <p:nvPr/>
        </p:nvPicPr>
        <p:blipFill>
          <a:blip r:embed="rId3">
            <a:alphaModFix/>
          </a:blip>
          <a:stretch>
            <a:fillRect/>
          </a:stretch>
        </p:blipFill>
        <p:spPr>
          <a:xfrm>
            <a:off x="2465536" y="1452562"/>
            <a:ext cx="4470613" cy="4257970"/>
          </a:xfrm>
          <a:prstGeom prst="rect">
            <a:avLst/>
          </a:prstGeom>
          <a:noFill/>
          <a:ln>
            <a:noFill/>
          </a:ln>
        </p:spPr>
      </p:pic>
      <p:sp>
        <p:nvSpPr>
          <p:cNvPr id="193" name="Shape 193"/>
          <p:cNvSpPr txBox="1"/>
          <p:nvPr/>
        </p:nvSpPr>
        <p:spPr>
          <a:xfrm>
            <a:off x="323300" y="5717675"/>
            <a:ext cx="8425799" cy="594300"/>
          </a:xfrm>
          <a:prstGeom prst="rect">
            <a:avLst/>
          </a:prstGeom>
          <a:noFill/>
          <a:ln>
            <a:noFill/>
          </a:ln>
        </p:spPr>
        <p:txBody>
          <a:bodyPr lIns="91425" tIns="91425" rIns="91425" bIns="91425" anchor="t" anchorCtr="0">
            <a:noAutofit/>
          </a:bodyPr>
          <a:lstStyle/>
          <a:p>
            <a:pPr lvl="0" rtl="0">
              <a:spcBef>
                <a:spcPts val="0"/>
              </a:spcBef>
              <a:buNone/>
            </a:pPr>
            <a:r>
              <a:rPr lang="es" sz="1800">
                <a:solidFill>
                  <a:srgbClr val="1155CC"/>
                </a:solidFill>
              </a:rPr>
              <a:t>Pulsamos sobre New  Project y ahí seleccionamos Android Application Project</a:t>
            </a:r>
          </a:p>
        </p:txBody>
      </p:sp>
      <p:pic>
        <p:nvPicPr>
          <p:cNvPr id="194" name="Shape 194"/>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195" name="Shape 195"/>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196" name="Shape 196"/>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97" name="Shape 197"/>
          <p:cNvCxnSpPr>
            <a:stCxn id="198" idx="0"/>
            <a:endCxn id="198"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p:nvPr/>
        </p:nvSpPr>
        <p:spPr>
          <a:xfrm>
            <a:off x="209583" y="338750"/>
            <a:ext cx="8613600" cy="864599"/>
          </a:xfrm>
          <a:prstGeom prst="rect">
            <a:avLst/>
          </a:prstGeom>
          <a:noFill/>
          <a:ln>
            <a:noFill/>
          </a:ln>
        </p:spPr>
        <p:txBody>
          <a:bodyPr lIns="91425" tIns="91425" rIns="91425" bIns="91425" anchor="t" anchorCtr="0">
            <a:noAutofit/>
          </a:bodyPr>
          <a:lstStyle/>
          <a:p>
            <a:pPr lvl="0" rtl="0">
              <a:spcBef>
                <a:spcPts val="0"/>
              </a:spcBef>
              <a:buNone/>
            </a:pPr>
            <a:endParaRPr sz="2400" b="1">
              <a:solidFill>
                <a:srgbClr val="1155CC"/>
              </a:solidFill>
            </a:endParaRPr>
          </a:p>
          <a:p>
            <a:pPr lvl="0" rtl="0">
              <a:spcBef>
                <a:spcPts val="0"/>
              </a:spcBef>
              <a:buNone/>
            </a:pPr>
            <a:r>
              <a:rPr lang="es" sz="2400" b="1">
                <a:solidFill>
                  <a:srgbClr val="FFFFFF"/>
                </a:solidFill>
              </a:rPr>
              <a:t>Programación en Android:Primeros pasos</a:t>
            </a:r>
          </a:p>
          <a:p>
            <a:pPr lvl="0" rtl="0">
              <a:spcBef>
                <a:spcPts val="0"/>
              </a:spcBef>
              <a:buNone/>
            </a:pPr>
            <a:endParaRPr sz="2400" b="1">
              <a:solidFill>
                <a:srgbClr val="1155CC"/>
              </a:solidFill>
            </a:endParaRPr>
          </a:p>
        </p:txBody>
      </p:sp>
      <p:sp>
        <p:nvSpPr>
          <p:cNvPr id="204" name="Shape 204"/>
          <p:cNvSpPr txBox="1"/>
          <p:nvPr/>
        </p:nvSpPr>
        <p:spPr>
          <a:xfrm>
            <a:off x="851225" y="5717675"/>
            <a:ext cx="7596899" cy="594300"/>
          </a:xfrm>
          <a:prstGeom prst="rect">
            <a:avLst/>
          </a:prstGeom>
          <a:noFill/>
          <a:ln>
            <a:noFill/>
          </a:ln>
        </p:spPr>
        <p:txBody>
          <a:bodyPr lIns="91425" tIns="91425" rIns="91425" bIns="91425" anchor="t" anchorCtr="0">
            <a:noAutofit/>
          </a:bodyPr>
          <a:lstStyle/>
          <a:p>
            <a:pPr lvl="0" rtl="0">
              <a:spcBef>
                <a:spcPts val="0"/>
              </a:spcBef>
              <a:buNone/>
            </a:pPr>
            <a:r>
              <a:rPr lang="es" sz="1800">
                <a:solidFill>
                  <a:srgbClr val="1155CC"/>
                </a:solidFill>
              </a:rPr>
              <a:t>Ahora asignamos las propiedades fundamentales del proyecto</a:t>
            </a:r>
          </a:p>
        </p:txBody>
      </p:sp>
      <p:pic>
        <p:nvPicPr>
          <p:cNvPr id="205" name="Shape 205"/>
          <p:cNvPicPr preferRelativeResize="0"/>
          <p:nvPr/>
        </p:nvPicPr>
        <p:blipFill>
          <a:blip r:embed="rId3">
            <a:alphaModFix/>
          </a:blip>
          <a:stretch>
            <a:fillRect/>
          </a:stretch>
        </p:blipFill>
        <p:spPr>
          <a:xfrm>
            <a:off x="2269684" y="1488129"/>
            <a:ext cx="4604630" cy="4229545"/>
          </a:xfrm>
          <a:prstGeom prst="rect">
            <a:avLst/>
          </a:prstGeom>
          <a:noFill/>
          <a:ln>
            <a:noFill/>
          </a:ln>
        </p:spPr>
      </p:pic>
      <p:sp>
        <p:nvSpPr>
          <p:cNvPr id="206" name="Shape 206"/>
          <p:cNvSpPr/>
          <p:nvPr/>
        </p:nvSpPr>
        <p:spPr>
          <a:xfrm>
            <a:off x="3264475" y="2228342"/>
            <a:ext cx="803099" cy="401700"/>
          </a:xfrm>
          <a:prstGeom prst="ellipse">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7" name="Shape 207"/>
          <p:cNvSpPr/>
          <p:nvPr/>
        </p:nvSpPr>
        <p:spPr>
          <a:xfrm>
            <a:off x="3264475" y="2637697"/>
            <a:ext cx="1011900" cy="209100"/>
          </a:xfrm>
          <a:prstGeom prst="ellipse">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8" name="Shape 208"/>
          <p:cNvSpPr/>
          <p:nvPr/>
        </p:nvSpPr>
        <p:spPr>
          <a:xfrm>
            <a:off x="2886875" y="2934667"/>
            <a:ext cx="3485400" cy="305400"/>
          </a:xfrm>
          <a:prstGeom prst="ellipse">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9" name="Shape 209"/>
          <p:cNvSpPr/>
          <p:nvPr/>
        </p:nvSpPr>
        <p:spPr>
          <a:xfrm>
            <a:off x="3240675" y="3119192"/>
            <a:ext cx="3179999" cy="305400"/>
          </a:xfrm>
          <a:prstGeom prst="ellipse">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pic>
        <p:nvPicPr>
          <p:cNvPr id="210" name="Shape 210"/>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211" name="Shape 211"/>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212" name="Shape 212"/>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213" name="Shape 213"/>
          <p:cNvCxnSpPr>
            <a:stCxn id="214" idx="0"/>
            <a:endCxn id="214"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1000"/>
                                        <p:tgtEl>
                                          <p:spTgt spid="2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8"/>
                                        </p:tgtEl>
                                        <p:attrNameLst>
                                          <p:attrName>style.visibility</p:attrName>
                                        </p:attrNameLst>
                                      </p:cBhvr>
                                      <p:to>
                                        <p:strVal val="visible"/>
                                      </p:to>
                                    </p:set>
                                    <p:animEffect transition="in" filter="fade">
                                      <p:cBhvr>
                                        <p:cTn id="17" dur="1000"/>
                                        <p:tgtEl>
                                          <p:spTgt spid="2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gtEl>
                                        <p:attrNameLst>
                                          <p:attrName>style.visibility</p:attrName>
                                        </p:attrNameLst>
                                      </p:cBhvr>
                                      <p:to>
                                        <p:strVal val="visible"/>
                                      </p:to>
                                    </p:set>
                                    <p:animEffect transition="in" filter="fade">
                                      <p:cBhvr>
                                        <p:cTn id="22"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p:nvPr/>
        </p:nvSpPr>
        <p:spPr>
          <a:xfrm>
            <a:off x="387183" y="338750"/>
            <a:ext cx="7715699" cy="864599"/>
          </a:xfrm>
          <a:prstGeom prst="rect">
            <a:avLst/>
          </a:prstGeom>
          <a:noFill/>
          <a:ln>
            <a:noFill/>
          </a:ln>
        </p:spPr>
        <p:txBody>
          <a:bodyPr lIns="91425" tIns="91425" rIns="91425" bIns="91425" anchor="t" anchorCtr="0">
            <a:noAutofit/>
          </a:bodyPr>
          <a:lstStyle/>
          <a:p>
            <a:pPr lvl="0" rtl="0">
              <a:spcBef>
                <a:spcPts val="0"/>
              </a:spcBef>
              <a:buNone/>
            </a:pPr>
            <a:endParaRPr sz="2400" b="1">
              <a:solidFill>
                <a:srgbClr val="1155CC"/>
              </a:solidFill>
            </a:endParaRPr>
          </a:p>
          <a:p>
            <a:pPr lvl="0" rtl="0">
              <a:spcBef>
                <a:spcPts val="0"/>
              </a:spcBef>
              <a:buNone/>
            </a:pPr>
            <a:r>
              <a:rPr lang="es" sz="2400" b="1">
                <a:solidFill>
                  <a:srgbClr val="FFFFFF"/>
                </a:solidFill>
              </a:rPr>
              <a:t>Programación en Android: Primeros pasos</a:t>
            </a:r>
          </a:p>
        </p:txBody>
      </p:sp>
      <p:sp>
        <p:nvSpPr>
          <p:cNvPr id="220" name="Shape 220"/>
          <p:cNvSpPr txBox="1"/>
          <p:nvPr/>
        </p:nvSpPr>
        <p:spPr>
          <a:xfrm>
            <a:off x="851225" y="5717675"/>
            <a:ext cx="7596899" cy="594300"/>
          </a:xfrm>
          <a:prstGeom prst="rect">
            <a:avLst/>
          </a:prstGeom>
          <a:noFill/>
          <a:ln>
            <a:noFill/>
          </a:ln>
        </p:spPr>
        <p:txBody>
          <a:bodyPr lIns="91425" tIns="91425" rIns="91425" bIns="91425" anchor="t" anchorCtr="0">
            <a:noAutofit/>
          </a:bodyPr>
          <a:lstStyle/>
          <a:p>
            <a:pPr lvl="0" rtl="0">
              <a:spcBef>
                <a:spcPts val="0"/>
              </a:spcBef>
              <a:buNone/>
            </a:pPr>
            <a:r>
              <a:rPr lang="es" sz="1800">
                <a:solidFill>
                  <a:srgbClr val="1155CC"/>
                </a:solidFill>
              </a:rPr>
              <a:t>Podemos configurar el icono de nuestra aplicación, a partir de una imagen</a:t>
            </a:r>
          </a:p>
        </p:txBody>
      </p:sp>
      <p:pic>
        <p:nvPicPr>
          <p:cNvPr id="221" name="Shape 221"/>
          <p:cNvPicPr preferRelativeResize="0"/>
          <p:nvPr/>
        </p:nvPicPr>
        <p:blipFill>
          <a:blip r:embed="rId3">
            <a:alphaModFix/>
          </a:blip>
          <a:stretch>
            <a:fillRect/>
          </a:stretch>
        </p:blipFill>
        <p:spPr>
          <a:xfrm>
            <a:off x="2252943" y="1371600"/>
            <a:ext cx="4708805" cy="4371193"/>
          </a:xfrm>
          <a:prstGeom prst="rect">
            <a:avLst/>
          </a:prstGeom>
          <a:noFill/>
          <a:ln>
            <a:noFill/>
          </a:ln>
        </p:spPr>
      </p:pic>
      <p:pic>
        <p:nvPicPr>
          <p:cNvPr id="222" name="Shape 222"/>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223" name="Shape 223"/>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224" name="Shape 224"/>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225" name="Shape 225"/>
          <p:cNvCxnSpPr>
            <a:stCxn id="226" idx="0"/>
            <a:endCxn id="226"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387183" y="338750"/>
            <a:ext cx="7903199" cy="864599"/>
          </a:xfrm>
          <a:prstGeom prst="rect">
            <a:avLst/>
          </a:prstGeom>
          <a:noFill/>
          <a:ln>
            <a:noFill/>
          </a:ln>
        </p:spPr>
        <p:txBody>
          <a:bodyPr lIns="91425" tIns="91425" rIns="91425" bIns="91425" anchor="t" anchorCtr="0">
            <a:noAutofit/>
          </a:bodyPr>
          <a:lstStyle/>
          <a:p>
            <a:pPr lvl="0" rtl="0">
              <a:spcBef>
                <a:spcPts val="0"/>
              </a:spcBef>
              <a:buNone/>
            </a:pPr>
            <a:endParaRPr sz="2400" b="1">
              <a:solidFill>
                <a:srgbClr val="1155CC"/>
              </a:solidFill>
            </a:endParaRPr>
          </a:p>
          <a:p>
            <a:pPr lvl="0" rtl="0">
              <a:spcBef>
                <a:spcPts val="0"/>
              </a:spcBef>
              <a:buNone/>
            </a:pPr>
            <a:r>
              <a:rPr lang="es" sz="2400" b="1">
                <a:solidFill>
                  <a:srgbClr val="FFFFFF"/>
                </a:solidFill>
              </a:rPr>
              <a:t>Programación en Android: Primeros pasos</a:t>
            </a:r>
          </a:p>
        </p:txBody>
      </p:sp>
      <p:sp>
        <p:nvSpPr>
          <p:cNvPr id="232" name="Shape 232"/>
          <p:cNvSpPr txBox="1"/>
          <p:nvPr/>
        </p:nvSpPr>
        <p:spPr>
          <a:xfrm>
            <a:off x="851225" y="5717675"/>
            <a:ext cx="7596899" cy="594300"/>
          </a:xfrm>
          <a:prstGeom prst="rect">
            <a:avLst/>
          </a:prstGeom>
          <a:noFill/>
          <a:ln>
            <a:noFill/>
          </a:ln>
        </p:spPr>
        <p:txBody>
          <a:bodyPr lIns="91425" tIns="91425" rIns="91425" bIns="91425" anchor="t" anchorCtr="0">
            <a:noAutofit/>
          </a:bodyPr>
          <a:lstStyle/>
          <a:p>
            <a:pPr lvl="0" rtl="0">
              <a:spcBef>
                <a:spcPts val="0"/>
              </a:spcBef>
              <a:buNone/>
            </a:pPr>
            <a:r>
              <a:rPr lang="es" sz="1800">
                <a:solidFill>
                  <a:srgbClr val="1155CC"/>
                </a:solidFill>
              </a:rPr>
              <a:t>Ahora seleccionaremos el nombre de esta activity y la forma de la navegación de la aplicación</a:t>
            </a:r>
          </a:p>
        </p:txBody>
      </p:sp>
      <p:pic>
        <p:nvPicPr>
          <p:cNvPr id="233" name="Shape 233"/>
          <p:cNvPicPr preferRelativeResize="0"/>
          <p:nvPr/>
        </p:nvPicPr>
        <p:blipFill>
          <a:blip r:embed="rId3">
            <a:alphaModFix/>
          </a:blip>
          <a:stretch>
            <a:fillRect/>
          </a:stretch>
        </p:blipFill>
        <p:spPr>
          <a:xfrm>
            <a:off x="2079700" y="1628751"/>
            <a:ext cx="4404926" cy="4088922"/>
          </a:xfrm>
          <a:prstGeom prst="rect">
            <a:avLst/>
          </a:prstGeom>
          <a:noFill/>
          <a:ln>
            <a:noFill/>
          </a:ln>
        </p:spPr>
      </p:pic>
      <p:pic>
        <p:nvPicPr>
          <p:cNvPr id="234" name="Shape 234"/>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235" name="Shape 235"/>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236" name="Shape 236"/>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237" name="Shape 237"/>
          <p:cNvCxnSpPr>
            <a:stCxn id="238" idx="0"/>
            <a:endCxn id="238"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p:nvPr/>
        </p:nvSpPr>
        <p:spPr>
          <a:xfrm>
            <a:off x="357583" y="338750"/>
            <a:ext cx="7784399" cy="864599"/>
          </a:xfrm>
          <a:prstGeom prst="rect">
            <a:avLst/>
          </a:prstGeom>
          <a:noFill/>
          <a:ln>
            <a:noFill/>
          </a:ln>
        </p:spPr>
        <p:txBody>
          <a:bodyPr lIns="91425" tIns="91425" rIns="91425" bIns="91425" anchor="t" anchorCtr="0">
            <a:noAutofit/>
          </a:bodyPr>
          <a:lstStyle/>
          <a:p>
            <a:pPr lvl="0" rtl="0">
              <a:spcBef>
                <a:spcPts val="0"/>
              </a:spcBef>
              <a:buNone/>
            </a:pPr>
            <a:endParaRPr sz="2400" b="1">
              <a:solidFill>
                <a:srgbClr val="FFFFFF"/>
              </a:solidFill>
            </a:endParaRPr>
          </a:p>
          <a:p>
            <a:pPr lvl="0" rtl="0">
              <a:spcBef>
                <a:spcPts val="0"/>
              </a:spcBef>
              <a:buNone/>
            </a:pPr>
            <a:r>
              <a:rPr lang="es" sz="2400" b="1">
                <a:solidFill>
                  <a:srgbClr val="FFFFFF"/>
                </a:solidFill>
              </a:rPr>
              <a:t>Programación en Android: Primeros pasos</a:t>
            </a:r>
          </a:p>
        </p:txBody>
      </p:sp>
      <p:sp>
        <p:nvSpPr>
          <p:cNvPr id="244" name="Shape 244"/>
          <p:cNvSpPr txBox="1"/>
          <p:nvPr/>
        </p:nvSpPr>
        <p:spPr>
          <a:xfrm>
            <a:off x="851225" y="5717675"/>
            <a:ext cx="8055900" cy="594300"/>
          </a:xfrm>
          <a:prstGeom prst="rect">
            <a:avLst/>
          </a:prstGeom>
          <a:noFill/>
          <a:ln>
            <a:noFill/>
          </a:ln>
        </p:spPr>
        <p:txBody>
          <a:bodyPr lIns="91425" tIns="91425" rIns="91425" bIns="91425" anchor="t" anchorCtr="0">
            <a:noAutofit/>
          </a:bodyPr>
          <a:lstStyle/>
          <a:p>
            <a:pPr lvl="0" rtl="0">
              <a:spcBef>
                <a:spcPts val="0"/>
              </a:spcBef>
              <a:buNone/>
            </a:pPr>
            <a:r>
              <a:rPr lang="es" sz="1800">
                <a:solidFill>
                  <a:srgbClr val="1155CC"/>
                </a:solidFill>
              </a:rPr>
              <a:t>Si todo ha ido correctamente, tendremos cargado nuestro nuevo proyecto</a:t>
            </a:r>
          </a:p>
        </p:txBody>
      </p:sp>
      <p:pic>
        <p:nvPicPr>
          <p:cNvPr id="245" name="Shape 245"/>
          <p:cNvPicPr preferRelativeResize="0"/>
          <p:nvPr/>
        </p:nvPicPr>
        <p:blipFill>
          <a:blip r:embed="rId3">
            <a:alphaModFix/>
          </a:blip>
          <a:stretch>
            <a:fillRect/>
          </a:stretch>
        </p:blipFill>
        <p:spPr>
          <a:xfrm>
            <a:off x="1970373" y="1634374"/>
            <a:ext cx="5553210" cy="4162901"/>
          </a:xfrm>
          <a:prstGeom prst="rect">
            <a:avLst/>
          </a:prstGeom>
          <a:noFill/>
          <a:ln>
            <a:noFill/>
          </a:ln>
        </p:spPr>
      </p:pic>
      <p:pic>
        <p:nvPicPr>
          <p:cNvPr id="246" name="Shape 246"/>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247" name="Shape 247"/>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248" name="Shape 248"/>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249" name="Shape 249"/>
          <p:cNvCxnSpPr>
            <a:stCxn id="250" idx="0"/>
            <a:endCxn id="250"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p:nvPr/>
        </p:nvSpPr>
        <p:spPr>
          <a:xfrm>
            <a:off x="1201275" y="338750"/>
            <a:ext cx="5090700" cy="864599"/>
          </a:xfrm>
          <a:prstGeom prst="rect">
            <a:avLst/>
          </a:prstGeom>
          <a:noFill/>
          <a:ln>
            <a:noFill/>
          </a:ln>
        </p:spPr>
        <p:txBody>
          <a:bodyPr lIns="91425" tIns="91425" rIns="91425" bIns="91425" anchor="t" anchorCtr="0">
            <a:noAutofit/>
          </a:bodyPr>
          <a:lstStyle/>
          <a:p>
            <a:pPr lvl="0" rtl="0">
              <a:spcBef>
                <a:spcPts val="0"/>
              </a:spcBef>
              <a:buNone/>
            </a:pPr>
            <a:r>
              <a:rPr lang="es" sz="2400" b="1">
                <a:solidFill>
                  <a:srgbClr val="FFFFFF"/>
                </a:solidFill>
              </a:rPr>
              <a:t>Programación en Android</a:t>
            </a:r>
          </a:p>
          <a:p>
            <a:pPr lvl="0" rtl="0">
              <a:spcBef>
                <a:spcPts val="0"/>
              </a:spcBef>
              <a:buNone/>
            </a:pPr>
            <a:r>
              <a:rPr lang="es" sz="2400" b="1">
                <a:solidFill>
                  <a:srgbClr val="FFFFFF"/>
                </a:solidFill>
              </a:rPr>
              <a:t>Estructura de proyecto</a:t>
            </a:r>
          </a:p>
        </p:txBody>
      </p:sp>
      <p:sp>
        <p:nvSpPr>
          <p:cNvPr id="256" name="Shape 256"/>
          <p:cNvSpPr txBox="1"/>
          <p:nvPr/>
        </p:nvSpPr>
        <p:spPr>
          <a:xfrm>
            <a:off x="3235600" y="1468275"/>
            <a:ext cx="5324399" cy="4719299"/>
          </a:xfrm>
          <a:prstGeom prst="rect">
            <a:avLst/>
          </a:prstGeom>
          <a:noFill/>
          <a:ln>
            <a:noFill/>
          </a:ln>
        </p:spPr>
        <p:txBody>
          <a:bodyPr lIns="91425" tIns="91425" rIns="91425" bIns="91425" anchor="ctr" anchorCtr="0">
            <a:noAutofit/>
          </a:bodyPr>
          <a:lstStyle/>
          <a:p>
            <a:pPr lvl="0" rtl="0">
              <a:spcBef>
                <a:spcPts val="0"/>
              </a:spcBef>
              <a:buNone/>
            </a:pPr>
            <a:r>
              <a:rPr lang="es" sz="1100">
                <a:solidFill>
                  <a:srgbClr val="004990"/>
                </a:solidFill>
                <a:latin typeface="Times New Roman"/>
                <a:ea typeface="Times New Roman"/>
                <a:cs typeface="Times New Roman"/>
                <a:sym typeface="Times New Roman"/>
              </a:rPr>
              <a:t>■</a:t>
            </a:r>
            <a:r>
              <a:rPr lang="es" sz="700">
                <a:solidFill>
                  <a:srgbClr val="004990"/>
                </a:solidFill>
                <a:latin typeface="Times New Roman"/>
                <a:ea typeface="Times New Roman"/>
                <a:cs typeface="Times New Roman"/>
                <a:sym typeface="Times New Roman"/>
              </a:rPr>
              <a:t>        </a:t>
            </a:r>
            <a:r>
              <a:rPr lang="es" sz="1100"/>
              <a:t>AndroidManifest.xml describe su aplicación. Define de qué actividades y servicios está compuesto, qué versiones mínima y objetivo de Android se suponen que van a ejecutarse y qué permisos necesitan</a:t>
            </a:r>
          </a:p>
          <a:p>
            <a:pPr lvl="0" rtl="0">
              <a:spcBef>
                <a:spcPts val="0"/>
              </a:spcBef>
              <a:buNone/>
            </a:pPr>
            <a:r>
              <a:rPr lang="es" sz="1100">
                <a:solidFill>
                  <a:srgbClr val="004990"/>
                </a:solidFill>
                <a:latin typeface="Times New Roman"/>
                <a:ea typeface="Times New Roman"/>
                <a:cs typeface="Times New Roman"/>
                <a:sym typeface="Times New Roman"/>
              </a:rPr>
              <a:t>■</a:t>
            </a:r>
            <a:r>
              <a:rPr lang="es" sz="700">
                <a:solidFill>
                  <a:srgbClr val="004990"/>
                </a:solidFill>
                <a:latin typeface="Times New Roman"/>
                <a:ea typeface="Times New Roman"/>
                <a:cs typeface="Times New Roman"/>
                <a:sym typeface="Times New Roman"/>
              </a:rPr>
              <a:t>        </a:t>
            </a:r>
            <a:r>
              <a:rPr lang="es" sz="1100"/>
              <a:t>project.properties contiene varias configuraciones para construir el sistema. No debemos tocar aquí ya que el plug-in de ADT lo modifica cuando es necesario</a:t>
            </a:r>
          </a:p>
          <a:p>
            <a:pPr lvl="0" rtl="0">
              <a:spcBef>
                <a:spcPts val="0"/>
              </a:spcBef>
              <a:buNone/>
            </a:pPr>
            <a:r>
              <a:rPr lang="es" sz="1100">
                <a:solidFill>
                  <a:srgbClr val="004990"/>
                </a:solidFill>
                <a:latin typeface="Times New Roman"/>
                <a:ea typeface="Times New Roman"/>
                <a:cs typeface="Times New Roman"/>
                <a:sym typeface="Times New Roman"/>
              </a:rPr>
              <a:t>■</a:t>
            </a:r>
            <a:r>
              <a:rPr lang="es" sz="700">
                <a:solidFill>
                  <a:srgbClr val="004990"/>
                </a:solidFill>
                <a:latin typeface="Times New Roman"/>
                <a:ea typeface="Times New Roman"/>
                <a:cs typeface="Times New Roman"/>
                <a:sym typeface="Times New Roman"/>
              </a:rPr>
              <a:t>        </a:t>
            </a:r>
            <a:r>
              <a:rPr lang="es" sz="1100"/>
              <a:t>src/ contiene todos los ficheros fuente Java. Note que el paquete tiene el mismo nombre que el nombre del proyecto Android</a:t>
            </a:r>
          </a:p>
          <a:p>
            <a:pPr lvl="0" rtl="0">
              <a:spcBef>
                <a:spcPts val="0"/>
              </a:spcBef>
              <a:buNone/>
            </a:pPr>
            <a:r>
              <a:rPr lang="es" sz="1100">
                <a:solidFill>
                  <a:srgbClr val="004990"/>
                </a:solidFill>
                <a:latin typeface="Times New Roman"/>
                <a:ea typeface="Times New Roman"/>
                <a:cs typeface="Times New Roman"/>
                <a:sym typeface="Times New Roman"/>
              </a:rPr>
              <a:t>■</a:t>
            </a:r>
            <a:r>
              <a:rPr lang="es" sz="700">
                <a:solidFill>
                  <a:srgbClr val="004990"/>
                </a:solidFill>
                <a:latin typeface="Times New Roman"/>
                <a:ea typeface="Times New Roman"/>
                <a:cs typeface="Times New Roman"/>
                <a:sym typeface="Times New Roman"/>
              </a:rPr>
              <a:t>        </a:t>
            </a:r>
            <a:r>
              <a:rPr lang="es" sz="1100"/>
              <a:t>gen/ contiene los ficheros fuente Java generados oir el sistema de construcción de Android. Estos se generan automáticamente en algunos caso. El más importante es el que se puede observar en la imagen, el fichero R.java, y la clase R.  Esta clase R contendrá en todo momento una serie de constantes con los ID de todos los recursos de la aplicación incluidos en la carpeta /res/, de forma que podamos acceder fácilmente a estos recursos desde nuestro código a través de este dato. Así, por ejemplo, la constante R.drawable.icon contendrá el ID de la imagen “icon.png” contenida en la carpeta /res/drawable/</a:t>
            </a:r>
          </a:p>
          <a:p>
            <a:pPr lvl="0" rtl="0">
              <a:spcBef>
                <a:spcPts val="0"/>
              </a:spcBef>
              <a:buNone/>
            </a:pPr>
            <a:r>
              <a:rPr lang="es" sz="1100">
                <a:solidFill>
                  <a:srgbClr val="004990"/>
                </a:solidFill>
                <a:latin typeface="Times New Roman"/>
                <a:ea typeface="Times New Roman"/>
                <a:cs typeface="Times New Roman"/>
                <a:sym typeface="Times New Roman"/>
              </a:rPr>
              <a:t>■</a:t>
            </a:r>
            <a:r>
              <a:rPr lang="es" sz="700">
                <a:solidFill>
                  <a:srgbClr val="004990"/>
                </a:solidFill>
                <a:latin typeface="Times New Roman"/>
                <a:ea typeface="Times New Roman"/>
                <a:cs typeface="Times New Roman"/>
                <a:sym typeface="Times New Roman"/>
              </a:rPr>
              <a:t>        </a:t>
            </a:r>
            <a:r>
              <a:rPr lang="es" sz="1100"/>
              <a:t>assets/ es donde se almacenan los ficheros que nuestra aplicación necesite (i.e. ficheros de configuración, ficheros de audio, etc.). Estos ficheros se empaquetarán con la aplicación Android</a:t>
            </a:r>
          </a:p>
          <a:p>
            <a:pPr lvl="0" rtl="0">
              <a:spcBef>
                <a:spcPts val="0"/>
              </a:spcBef>
              <a:buNone/>
            </a:pPr>
            <a:r>
              <a:rPr lang="es" sz="1100">
                <a:solidFill>
                  <a:srgbClr val="004990"/>
                </a:solidFill>
                <a:latin typeface="Times New Roman"/>
                <a:ea typeface="Times New Roman"/>
                <a:cs typeface="Times New Roman"/>
                <a:sym typeface="Times New Roman"/>
              </a:rPr>
              <a:t>■</a:t>
            </a:r>
            <a:r>
              <a:rPr lang="es" sz="700">
                <a:solidFill>
                  <a:srgbClr val="004990"/>
                </a:solidFill>
                <a:latin typeface="Times New Roman"/>
                <a:ea typeface="Times New Roman"/>
                <a:cs typeface="Times New Roman"/>
                <a:sym typeface="Times New Roman"/>
              </a:rPr>
              <a:t>        </a:t>
            </a:r>
            <a:r>
              <a:rPr lang="es" sz="1100"/>
              <a:t>res/ contiene recursos que la aplicación necesite como iconos, cadenas de texto para internacionalización, apariencia del UI definidos vía XML. También se empaquetarán con la aplicación Android</a:t>
            </a:r>
          </a:p>
          <a:p>
            <a:pPr lvl="0" rtl="0">
              <a:spcBef>
                <a:spcPts val="0"/>
              </a:spcBef>
              <a:buNone/>
            </a:pPr>
            <a:r>
              <a:rPr lang="es" sz="1100">
                <a:solidFill>
                  <a:srgbClr val="004990"/>
                </a:solidFill>
                <a:latin typeface="Times New Roman"/>
                <a:ea typeface="Times New Roman"/>
                <a:cs typeface="Times New Roman"/>
                <a:sym typeface="Times New Roman"/>
              </a:rPr>
              <a:t>■</a:t>
            </a:r>
            <a:r>
              <a:rPr lang="es" sz="700">
                <a:solidFill>
                  <a:srgbClr val="004990"/>
                </a:solidFill>
                <a:latin typeface="Times New Roman"/>
                <a:ea typeface="Times New Roman"/>
                <a:cs typeface="Times New Roman"/>
                <a:sym typeface="Times New Roman"/>
              </a:rPr>
              <a:t>        </a:t>
            </a:r>
            <a:r>
              <a:rPr lang="es" sz="1100"/>
              <a:t>Android 4.0.3 indica que se está generando contra una versión  de Android 4.0.3. Esto es normalmente una dependencia en la forma de un JAR estándar que contiene las clases de la API Android 4.0.3.</a:t>
            </a:r>
          </a:p>
          <a:p>
            <a:pPr lvl="0" rtl="0">
              <a:spcBef>
                <a:spcPts val="0"/>
              </a:spcBef>
              <a:buNone/>
            </a:pPr>
            <a:r>
              <a:rPr lang="es" sz="1100">
                <a:solidFill>
                  <a:srgbClr val="004990"/>
                </a:solidFill>
                <a:latin typeface="Times New Roman"/>
                <a:ea typeface="Times New Roman"/>
                <a:cs typeface="Times New Roman"/>
                <a:sym typeface="Times New Roman"/>
              </a:rPr>
              <a:t>■</a:t>
            </a:r>
            <a:r>
              <a:rPr lang="es" sz="700">
                <a:solidFill>
                  <a:srgbClr val="004990"/>
                </a:solidFill>
                <a:latin typeface="Times New Roman"/>
                <a:ea typeface="Times New Roman"/>
                <a:cs typeface="Times New Roman"/>
                <a:sym typeface="Times New Roman"/>
              </a:rPr>
              <a:t>        </a:t>
            </a:r>
            <a:r>
              <a:rPr lang="es" sz="1100"/>
              <a:t>El Explorador de Paquetes contiene otro directorio llamado bin/ que aloja el código compilado que se necesita para el dispositivo o el emulador. Al igual que la carpeta gen/ no nos preocupamos mucho de ellos.</a:t>
            </a:r>
          </a:p>
          <a:p>
            <a:pPr lvl="0" rtl="0">
              <a:spcBef>
                <a:spcPts val="0"/>
              </a:spcBef>
              <a:buNone/>
            </a:pPr>
            <a:endParaRPr/>
          </a:p>
        </p:txBody>
      </p:sp>
      <p:pic>
        <p:nvPicPr>
          <p:cNvPr id="257" name="Shape 257"/>
          <p:cNvPicPr preferRelativeResize="0"/>
          <p:nvPr/>
        </p:nvPicPr>
        <p:blipFill>
          <a:blip r:embed="rId3">
            <a:alphaModFix/>
          </a:blip>
          <a:stretch>
            <a:fillRect/>
          </a:stretch>
        </p:blipFill>
        <p:spPr>
          <a:xfrm>
            <a:off x="501775" y="1323591"/>
            <a:ext cx="2700866" cy="4680608"/>
          </a:xfrm>
          <a:prstGeom prst="rect">
            <a:avLst/>
          </a:prstGeom>
          <a:noFill/>
          <a:ln>
            <a:noFill/>
          </a:ln>
        </p:spPr>
      </p:pic>
      <p:pic>
        <p:nvPicPr>
          <p:cNvPr id="258" name="Shape 258"/>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259" name="Shape 259"/>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260" name="Shape 260"/>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261" name="Shape 261"/>
          <p:cNvCxnSpPr>
            <a:stCxn id="262" idx="0"/>
            <a:endCxn id="262"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s"/>
              <a:t>Programación en Android</a:t>
            </a:r>
          </a:p>
        </p:txBody>
      </p:sp>
      <p:pic>
        <p:nvPicPr>
          <p:cNvPr id="43" name="Shape 43"/>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44" name="Shape 44"/>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45" name="Shape 45"/>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46" name="Shape 46"/>
          <p:cNvCxnSpPr>
            <a:stCxn id="47" idx="0"/>
            <a:endCxn id="47"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pic>
        <p:nvPicPr>
          <p:cNvPr id="48" name="Shape 48"/>
          <p:cNvPicPr preferRelativeResize="0"/>
          <p:nvPr/>
        </p:nvPicPr>
        <p:blipFill>
          <a:blip r:embed="rId4">
            <a:alphaModFix/>
          </a:blip>
          <a:stretch>
            <a:fillRect/>
          </a:stretch>
        </p:blipFill>
        <p:spPr>
          <a:xfrm>
            <a:off x="545575" y="2383550"/>
            <a:ext cx="1714500" cy="2324100"/>
          </a:xfrm>
          <a:prstGeom prst="rect">
            <a:avLst/>
          </a:prstGeom>
          <a:noFill/>
          <a:ln>
            <a:noFill/>
          </a:ln>
        </p:spPr>
      </p:pic>
      <p:sp>
        <p:nvSpPr>
          <p:cNvPr id="49" name="Shape 49"/>
          <p:cNvSpPr txBox="1"/>
          <p:nvPr/>
        </p:nvSpPr>
        <p:spPr>
          <a:xfrm>
            <a:off x="3320800" y="3659025"/>
            <a:ext cx="2871299" cy="438900"/>
          </a:xfrm>
          <a:prstGeom prst="rect">
            <a:avLst/>
          </a:prstGeom>
          <a:noFill/>
          <a:ln>
            <a:noFill/>
          </a:ln>
        </p:spPr>
        <p:txBody>
          <a:bodyPr lIns="91425" tIns="91425" rIns="91425" bIns="91425" anchor="t" anchorCtr="0">
            <a:noAutofit/>
          </a:bodyPr>
          <a:lstStyle/>
          <a:p>
            <a:pPr lvl="0" rtl="0">
              <a:spcBef>
                <a:spcPts val="0"/>
              </a:spcBef>
              <a:buNone/>
            </a:pPr>
            <a:r>
              <a:rPr lang="es">
                <a:solidFill>
                  <a:srgbClr val="1155CC"/>
                </a:solidFill>
              </a:rPr>
              <a:t>javacasm@elcacharreo.com</a:t>
            </a:r>
          </a:p>
        </p:txBody>
      </p:sp>
      <p:sp>
        <p:nvSpPr>
          <p:cNvPr id="50" name="Shape 50"/>
          <p:cNvSpPr txBox="1"/>
          <p:nvPr/>
        </p:nvSpPr>
        <p:spPr>
          <a:xfrm>
            <a:off x="3354287" y="4248050"/>
            <a:ext cx="832199" cy="576300"/>
          </a:xfrm>
          <a:prstGeom prst="rect">
            <a:avLst/>
          </a:prstGeom>
          <a:noFill/>
          <a:ln>
            <a:noFill/>
          </a:ln>
        </p:spPr>
        <p:txBody>
          <a:bodyPr lIns="91425" tIns="91425" rIns="91425" bIns="91425" anchor="t" anchorCtr="0">
            <a:noAutofit/>
          </a:bodyPr>
          <a:lstStyle/>
          <a:p>
            <a:pPr lvl="0" algn="ctr" rtl="0">
              <a:spcBef>
                <a:spcPts val="0"/>
              </a:spcBef>
              <a:buNone/>
            </a:pPr>
            <a:r>
              <a:rPr lang="es">
                <a:solidFill>
                  <a:srgbClr val="1155CC"/>
                </a:solidFill>
              </a:rPr>
              <a:t>twitter</a:t>
            </a:r>
          </a:p>
          <a:p>
            <a:pPr lvl="0" rtl="0">
              <a:spcBef>
                <a:spcPts val="0"/>
              </a:spcBef>
              <a:buNone/>
            </a:pPr>
            <a:r>
              <a:rPr lang="es">
                <a:solidFill>
                  <a:srgbClr val="1155CC"/>
                </a:solidFill>
              </a:rPr>
              <a:t>linkedin</a:t>
            </a:r>
          </a:p>
        </p:txBody>
      </p:sp>
      <p:sp>
        <p:nvSpPr>
          <p:cNvPr id="51" name="Shape 51"/>
          <p:cNvSpPr txBox="1"/>
          <p:nvPr/>
        </p:nvSpPr>
        <p:spPr>
          <a:xfrm>
            <a:off x="4433250" y="3270500"/>
            <a:ext cx="1225499" cy="338400"/>
          </a:xfrm>
          <a:prstGeom prst="rect">
            <a:avLst/>
          </a:prstGeom>
          <a:noFill/>
          <a:ln>
            <a:noFill/>
          </a:ln>
        </p:spPr>
        <p:txBody>
          <a:bodyPr lIns="91425" tIns="91425" rIns="91425" bIns="91425" anchor="t" anchorCtr="0">
            <a:noAutofit/>
          </a:bodyPr>
          <a:lstStyle/>
          <a:p>
            <a:pPr lvl="0" algn="ctr" rtl="0">
              <a:spcBef>
                <a:spcPts val="0"/>
              </a:spcBef>
              <a:buNone/>
            </a:pPr>
            <a:r>
              <a:rPr lang="es">
                <a:solidFill>
                  <a:srgbClr val="1155CC"/>
                </a:solidFill>
              </a:rPr>
              <a:t>blog</a:t>
            </a:r>
          </a:p>
        </p:txBody>
      </p:sp>
      <p:grpSp>
        <p:nvGrpSpPr>
          <p:cNvPr id="52" name="Shape 52"/>
          <p:cNvGrpSpPr/>
          <p:nvPr/>
        </p:nvGrpSpPr>
        <p:grpSpPr>
          <a:xfrm>
            <a:off x="4383024" y="3651500"/>
            <a:ext cx="1252800" cy="0"/>
            <a:chOff x="5715000" y="4261100"/>
            <a:chExt cx="1252800" cy="0"/>
          </a:xfrm>
        </p:grpSpPr>
        <p:cxnSp>
          <p:nvCxnSpPr>
            <p:cNvPr id="53" name="Shape 53"/>
            <p:cNvCxnSpPr>
              <a:stCxn id="54" idx="0"/>
              <a:endCxn id="54" idx="0"/>
            </p:cNvCxnSpPr>
            <p:nvPr/>
          </p:nvCxnSpPr>
          <p:spPr>
            <a:xfrm>
              <a:off x="5715000" y="4261100"/>
              <a:ext cx="1252800" cy="0"/>
            </a:xfrm>
            <a:prstGeom prst="straightConnector1">
              <a:avLst/>
            </a:prstGeom>
            <a:noFill/>
            <a:ln w="19050" cap="flat">
              <a:solidFill>
                <a:schemeClr val="dk2"/>
              </a:solidFill>
              <a:prstDash val="solid"/>
              <a:round/>
              <a:headEnd type="none" w="lg" len="lg"/>
              <a:tailEnd type="triangle" w="lg" len="lg"/>
            </a:ln>
          </p:spPr>
        </p:cxnSp>
        <p:cxnSp>
          <p:nvCxnSpPr>
            <p:cNvPr id="55" name="Shape 55"/>
            <p:cNvCxnSpPr>
              <a:stCxn id="54" idx="0"/>
              <a:endCxn id="54" idx="0"/>
            </p:cNvCxnSpPr>
            <p:nvPr/>
          </p:nvCxnSpPr>
          <p:spPr>
            <a:xfrm rot="10800000">
              <a:off x="5715000" y="4261100"/>
              <a:ext cx="1252800" cy="0"/>
            </a:xfrm>
            <a:prstGeom prst="straightConnector1">
              <a:avLst/>
            </a:prstGeom>
            <a:noFill/>
            <a:ln w="19050" cap="flat">
              <a:solidFill>
                <a:schemeClr val="dk2"/>
              </a:solidFill>
              <a:prstDash val="solid"/>
              <a:round/>
              <a:headEnd type="none" w="lg" len="lg"/>
              <a:tailEnd type="triangle" w="lg" len="lg"/>
            </a:ln>
          </p:spPr>
        </p:cxnSp>
      </p:grpSp>
      <p:cxnSp>
        <p:nvCxnSpPr>
          <p:cNvPr id="56" name="Shape 56"/>
          <p:cNvCxnSpPr/>
          <p:nvPr/>
        </p:nvCxnSpPr>
        <p:spPr>
          <a:xfrm rot="10800000">
            <a:off x="3395499" y="4157475"/>
            <a:ext cx="740700" cy="0"/>
          </a:xfrm>
          <a:prstGeom prst="straightConnector1">
            <a:avLst/>
          </a:prstGeom>
          <a:noFill/>
          <a:ln w="19050" cap="flat">
            <a:solidFill>
              <a:schemeClr val="dk2"/>
            </a:solidFill>
            <a:prstDash val="solid"/>
            <a:round/>
            <a:headEnd type="none" w="lg" len="lg"/>
            <a:tailEnd type="triangle" w="lg" len="lg"/>
          </a:ln>
        </p:spPr>
      </p:cxnSp>
      <p:sp>
        <p:nvSpPr>
          <p:cNvPr id="57" name="Shape 57"/>
          <p:cNvSpPr txBox="1"/>
          <p:nvPr/>
        </p:nvSpPr>
        <p:spPr>
          <a:xfrm>
            <a:off x="3310125" y="2398775"/>
            <a:ext cx="4942800" cy="548399"/>
          </a:xfrm>
          <a:prstGeom prst="rect">
            <a:avLst/>
          </a:prstGeom>
          <a:noFill/>
          <a:ln>
            <a:noFill/>
          </a:ln>
        </p:spPr>
        <p:txBody>
          <a:bodyPr lIns="91425" tIns="91425" rIns="91425" bIns="91425" anchor="t" anchorCtr="0">
            <a:noAutofit/>
          </a:bodyPr>
          <a:lstStyle/>
          <a:p>
            <a:pPr lvl="0" rtl="0">
              <a:spcBef>
                <a:spcPts val="0"/>
              </a:spcBef>
              <a:buNone/>
            </a:pPr>
            <a:r>
              <a:rPr lang="es" sz="2400">
                <a:solidFill>
                  <a:srgbClr val="3C78D8"/>
                </a:solidFill>
              </a:rPr>
              <a:t>José Antonio Vacas Martínez</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p:nvPr/>
        </p:nvSpPr>
        <p:spPr>
          <a:xfrm>
            <a:off x="278658" y="338750"/>
            <a:ext cx="8573699" cy="864599"/>
          </a:xfrm>
          <a:prstGeom prst="rect">
            <a:avLst/>
          </a:prstGeom>
          <a:noFill/>
          <a:ln>
            <a:noFill/>
          </a:ln>
        </p:spPr>
        <p:txBody>
          <a:bodyPr lIns="91425" tIns="91425" rIns="91425" bIns="91425" anchor="t" anchorCtr="0">
            <a:noAutofit/>
          </a:bodyPr>
          <a:lstStyle/>
          <a:p>
            <a:pPr lvl="0" rtl="0">
              <a:spcBef>
                <a:spcPts val="0"/>
              </a:spcBef>
              <a:buNone/>
            </a:pPr>
            <a:endParaRPr sz="2400" b="1">
              <a:solidFill>
                <a:srgbClr val="1155CC"/>
              </a:solidFill>
            </a:endParaRPr>
          </a:p>
          <a:p>
            <a:pPr lvl="0" rtl="0">
              <a:spcBef>
                <a:spcPts val="0"/>
              </a:spcBef>
              <a:buNone/>
            </a:pPr>
            <a:r>
              <a:rPr lang="es" sz="2400" b="1">
                <a:solidFill>
                  <a:srgbClr val="FFFFFF"/>
                </a:solidFill>
              </a:rPr>
              <a:t>Programación en Android: Recursos - Traducciones</a:t>
            </a:r>
          </a:p>
        </p:txBody>
      </p:sp>
      <p:sp>
        <p:nvSpPr>
          <p:cNvPr id="268" name="Shape 268"/>
          <p:cNvSpPr txBox="1"/>
          <p:nvPr/>
        </p:nvSpPr>
        <p:spPr>
          <a:xfrm>
            <a:off x="3620823" y="1629750"/>
            <a:ext cx="4832700" cy="1419599"/>
          </a:xfrm>
          <a:prstGeom prst="rect">
            <a:avLst/>
          </a:prstGeom>
          <a:noFill/>
          <a:ln>
            <a:noFill/>
          </a:ln>
        </p:spPr>
        <p:txBody>
          <a:bodyPr lIns="91425" tIns="91425" rIns="91425" bIns="91425" anchor="ctr" anchorCtr="0">
            <a:noAutofit/>
          </a:bodyPr>
          <a:lstStyle/>
          <a:p>
            <a:pPr lvl="0" rtl="0">
              <a:spcBef>
                <a:spcPts val="0"/>
              </a:spcBef>
              <a:buClr>
                <a:srgbClr val="000000"/>
              </a:buClr>
              <a:buSzPct val="78571"/>
              <a:buFont typeface="Arial"/>
              <a:buNone/>
            </a:pPr>
            <a:r>
              <a:rPr lang="es">
                <a:solidFill>
                  <a:srgbClr val="1155CC"/>
                </a:solidFill>
              </a:rPr>
              <a:t>Del mismo modo en el caso de que tengamos imágenes distintas dependiendo del idioma duplicaremos la carpeta para cada idioma con los diferentes contenidos. </a:t>
            </a:r>
          </a:p>
          <a:p>
            <a:pPr lvl="0" rtl="0">
              <a:spcBef>
                <a:spcPts val="0"/>
              </a:spcBef>
              <a:buClr>
                <a:srgbClr val="000000"/>
              </a:buClr>
              <a:buFont typeface="Arial"/>
              <a:buNone/>
            </a:pPr>
            <a:endParaRPr>
              <a:solidFill>
                <a:srgbClr val="1155CC"/>
              </a:solidFill>
            </a:endParaRPr>
          </a:p>
          <a:p>
            <a:pPr lvl="0" rtl="0">
              <a:spcBef>
                <a:spcPts val="0"/>
              </a:spcBef>
              <a:buClr>
                <a:srgbClr val="000000"/>
              </a:buClr>
              <a:buSzPct val="78571"/>
              <a:buFont typeface="Arial"/>
              <a:buNone/>
            </a:pPr>
            <a:r>
              <a:rPr lang="es">
                <a:solidFill>
                  <a:srgbClr val="1155CC"/>
                </a:solidFill>
              </a:rPr>
              <a:t>En el ejemplo:</a:t>
            </a:r>
          </a:p>
          <a:p>
            <a:pPr lvl="0" rtl="0">
              <a:spcBef>
                <a:spcPts val="0"/>
              </a:spcBef>
              <a:buNone/>
            </a:pPr>
            <a:endParaRPr/>
          </a:p>
        </p:txBody>
      </p:sp>
      <p:pic>
        <p:nvPicPr>
          <p:cNvPr id="269" name="Shape 269"/>
          <p:cNvPicPr preferRelativeResize="0"/>
          <p:nvPr/>
        </p:nvPicPr>
        <p:blipFill>
          <a:blip r:embed="rId3">
            <a:alphaModFix/>
          </a:blip>
          <a:stretch>
            <a:fillRect/>
          </a:stretch>
        </p:blipFill>
        <p:spPr>
          <a:xfrm>
            <a:off x="995317" y="1660450"/>
            <a:ext cx="2471851" cy="4263703"/>
          </a:xfrm>
          <a:prstGeom prst="rect">
            <a:avLst/>
          </a:prstGeom>
          <a:noFill/>
          <a:ln>
            <a:noFill/>
          </a:ln>
        </p:spPr>
      </p:pic>
      <p:graphicFrame>
        <p:nvGraphicFramePr>
          <p:cNvPr id="270" name="Shape 270"/>
          <p:cNvGraphicFramePr/>
          <p:nvPr/>
        </p:nvGraphicFramePr>
        <p:xfrm>
          <a:off x="3704275" y="3792900"/>
          <a:ext cx="4907650" cy="1893570"/>
        </p:xfrm>
        <a:graphic>
          <a:graphicData uri="http://schemas.openxmlformats.org/drawingml/2006/table">
            <a:tbl>
              <a:tblPr>
                <a:noFill/>
                <a:tableStyleId>{4015FBBD-B249-4FE7-A285-F8EF70F62AF6}</a:tableStyleId>
              </a:tblPr>
              <a:tblGrid>
                <a:gridCol w="1933100"/>
                <a:gridCol w="2974550"/>
              </a:tblGrid>
              <a:tr h="261075">
                <a:tc>
                  <a:txBody>
                    <a:bodyPr/>
                    <a:lstStyle/>
                    <a:p>
                      <a:pPr lvl="0" rtl="0">
                        <a:spcBef>
                          <a:spcPts val="0"/>
                        </a:spcBef>
                        <a:buNone/>
                      </a:pPr>
                      <a:r>
                        <a:rPr lang="es" sz="1400"/>
                        <a:t>Italian</a:t>
                      </a:r>
                    </a:p>
                  </a:txBody>
                  <a:tcPr marL="57150" marR="57150" marT="28575" marB="28575">
                    <a:lnR w="9525" cap="flat">
                      <a:solidFill>
                        <a:srgbClr val="CCCCCC"/>
                      </a:solidFill>
                      <a:prstDash val="solid"/>
                      <a:round/>
                      <a:headEnd type="none" w="med" len="med"/>
                      <a:tailEnd type="none" w="med" len="med"/>
                    </a:lnR>
                    <a:lnB w="9525" cap="flat">
                      <a:solidFill>
                        <a:srgbClr val="CCCCCC"/>
                      </a:solidFill>
                      <a:prstDash val="solid"/>
                      <a:round/>
                      <a:headEnd type="none" w="med" len="med"/>
                      <a:tailEnd type="none" w="med" len="med"/>
                    </a:lnB>
                  </a:tcPr>
                </a:tc>
                <a:tc>
                  <a:txBody>
                    <a:bodyPr/>
                    <a:lstStyle/>
                    <a:p>
                      <a:pPr lvl="0" rtl="0">
                        <a:spcBef>
                          <a:spcPts val="0"/>
                        </a:spcBef>
                        <a:buNone/>
                      </a:pPr>
                      <a:r>
                        <a:rPr lang="es" sz="1400"/>
                        <a:t>drawable-it-rIT/background.png</a:t>
                      </a:r>
                    </a:p>
                  </a:txBody>
                  <a:tcPr marL="57150" marR="57150" marT="28575" marB="28575">
                    <a:lnL w="9525" cap="flat">
                      <a:solidFill>
                        <a:srgbClr val="CCCCCC"/>
                      </a:solidFill>
                      <a:prstDash val="solid"/>
                      <a:round/>
                      <a:headEnd type="none" w="med" len="med"/>
                      <a:tailEnd type="none" w="med" len="med"/>
                    </a:lnL>
                    <a:lnR w="9525" cap="flat">
                      <a:solidFill>
                        <a:srgbClr val="CCCCCC"/>
                      </a:solidFill>
                      <a:prstDash val="solid"/>
                      <a:round/>
                      <a:headEnd type="none" w="med" len="med"/>
                      <a:tailEnd type="none" w="med" len="med"/>
                    </a:lnR>
                    <a:lnB w="9525" cap="flat">
                      <a:solidFill>
                        <a:srgbClr val="CCCCCC"/>
                      </a:solidFill>
                      <a:prstDash val="solid"/>
                      <a:round/>
                      <a:headEnd type="none" w="med" len="med"/>
                      <a:tailEnd type="none" w="med" len="med"/>
                    </a:lnB>
                  </a:tcPr>
                </a:tc>
              </a:tr>
              <a:tr h="261075">
                <a:tc>
                  <a:txBody>
                    <a:bodyPr/>
                    <a:lstStyle/>
                    <a:p>
                      <a:pPr lvl="0" rtl="0">
                        <a:spcBef>
                          <a:spcPts val="0"/>
                        </a:spcBef>
                        <a:buNone/>
                      </a:pPr>
                      <a:r>
                        <a:rPr lang="es" sz="1400"/>
                        <a:t>French</a:t>
                      </a:r>
                    </a:p>
                  </a:txBody>
                  <a:tcPr marL="57150" marR="57150" marT="28575" marB="28575">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c>
                  <a:txBody>
                    <a:bodyPr/>
                    <a:lstStyle/>
                    <a:p>
                      <a:pPr lvl="0" rtl="0">
                        <a:spcBef>
                          <a:spcPts val="0"/>
                        </a:spcBef>
                        <a:buNone/>
                      </a:pPr>
                      <a:r>
                        <a:rPr lang="es" sz="1400"/>
                        <a:t>drawable-fr-rFR/background.png</a:t>
                      </a:r>
                    </a:p>
                  </a:txBody>
                  <a:tcPr marL="57150" marR="57150" marT="28575" marB="28575">
                    <a:lnL w="9525" cap="flat">
                      <a:solidFill>
                        <a:srgbClr val="CCCCCC"/>
                      </a:solidFill>
                      <a:prstDash val="solid"/>
                      <a:round/>
                      <a:headEnd type="none" w="med" len="med"/>
                      <a:tailEnd type="none" w="med" len="med"/>
                    </a:lnL>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r>
              <a:tr h="261075">
                <a:tc>
                  <a:txBody>
                    <a:bodyPr/>
                    <a:lstStyle/>
                    <a:p>
                      <a:pPr lvl="0" rtl="0">
                        <a:spcBef>
                          <a:spcPts val="0"/>
                        </a:spcBef>
                        <a:buNone/>
                      </a:pPr>
                      <a:r>
                        <a:rPr lang="es" sz="1400"/>
                        <a:t>French (Canada)</a:t>
                      </a:r>
                    </a:p>
                  </a:txBody>
                  <a:tcPr marL="57150" marR="57150" marT="28575" marB="28575">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c>
                  <a:txBody>
                    <a:bodyPr/>
                    <a:lstStyle/>
                    <a:p>
                      <a:pPr lvl="0" rtl="0">
                        <a:spcBef>
                          <a:spcPts val="0"/>
                        </a:spcBef>
                        <a:buNone/>
                      </a:pPr>
                      <a:r>
                        <a:rPr lang="es" sz="1400"/>
                        <a:t>drawable-fr-rCA/background.png</a:t>
                      </a:r>
                    </a:p>
                  </a:txBody>
                  <a:tcPr marL="57150" marR="57150" marT="28575" marB="28575">
                    <a:lnL w="9525" cap="flat">
                      <a:solidFill>
                        <a:srgbClr val="CCCCCC"/>
                      </a:solidFill>
                      <a:prstDash val="solid"/>
                      <a:round/>
                      <a:headEnd type="none" w="med" len="med"/>
                      <a:tailEnd type="none" w="med" len="med"/>
                    </a:lnL>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r>
              <a:tr h="261075">
                <a:tc>
                  <a:txBody>
                    <a:bodyPr/>
                    <a:lstStyle/>
                    <a:p>
                      <a:pPr lvl="0" rtl="0">
                        <a:spcBef>
                          <a:spcPts val="0"/>
                        </a:spcBef>
                        <a:buNone/>
                      </a:pPr>
                      <a:r>
                        <a:rPr lang="es" sz="1400"/>
                        <a:t>English (Canada)</a:t>
                      </a:r>
                    </a:p>
                  </a:txBody>
                  <a:tcPr marL="57150" marR="57150" marT="28575" marB="28575">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c>
                  <a:txBody>
                    <a:bodyPr/>
                    <a:lstStyle/>
                    <a:p>
                      <a:pPr lvl="0" rtl="0">
                        <a:spcBef>
                          <a:spcPts val="0"/>
                        </a:spcBef>
                        <a:buNone/>
                      </a:pPr>
                      <a:r>
                        <a:rPr lang="es" sz="1400"/>
                        <a:t>drawable-en-rCA/background.png</a:t>
                      </a:r>
                    </a:p>
                  </a:txBody>
                  <a:tcPr marL="57150" marR="57150" marT="28575" marB="28575">
                    <a:lnL w="9525" cap="flat">
                      <a:solidFill>
                        <a:srgbClr val="CCCCCC"/>
                      </a:solidFill>
                      <a:prstDash val="solid"/>
                      <a:round/>
                      <a:headEnd type="none" w="med" len="med"/>
                      <a:tailEnd type="none" w="med" len="med"/>
                    </a:lnL>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r>
              <a:tr h="261075">
                <a:tc>
                  <a:txBody>
                    <a:bodyPr/>
                    <a:lstStyle/>
                    <a:p>
                      <a:pPr lvl="0" rtl="0">
                        <a:spcBef>
                          <a:spcPts val="0"/>
                        </a:spcBef>
                        <a:buNone/>
                      </a:pPr>
                      <a:r>
                        <a:rPr lang="es" sz="1400"/>
                        <a:t>Russian</a:t>
                      </a:r>
                    </a:p>
                  </a:txBody>
                  <a:tcPr marL="57150" marR="57150" marT="28575" marB="28575">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c>
                  <a:txBody>
                    <a:bodyPr/>
                    <a:lstStyle/>
                    <a:p>
                      <a:pPr lvl="0" rtl="0">
                        <a:spcBef>
                          <a:spcPts val="0"/>
                        </a:spcBef>
                        <a:buNone/>
                      </a:pPr>
                      <a:r>
                        <a:rPr lang="es" sz="1400"/>
                        <a:t>drawable-ru-rRU/background.png</a:t>
                      </a:r>
                    </a:p>
                  </a:txBody>
                  <a:tcPr marL="57150" marR="57150" marT="28575" marB="28575">
                    <a:lnL w="9525" cap="flat">
                      <a:solidFill>
                        <a:srgbClr val="CCCCCC"/>
                      </a:solidFill>
                      <a:prstDash val="solid"/>
                      <a:round/>
                      <a:headEnd type="none" w="med" len="med"/>
                      <a:tailEnd type="none" w="med" len="med"/>
                    </a:lnL>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r>
              <a:tr h="261075">
                <a:tc>
                  <a:txBody>
                    <a:bodyPr/>
                    <a:lstStyle/>
                    <a:p>
                      <a:pPr lvl="0" rtl="0">
                        <a:spcBef>
                          <a:spcPts val="0"/>
                        </a:spcBef>
                        <a:buNone/>
                      </a:pPr>
                      <a:r>
                        <a:rPr lang="es" sz="1400"/>
                        <a:t>US English</a:t>
                      </a:r>
                    </a:p>
                  </a:txBody>
                  <a:tcPr marL="57150" marR="57150" marT="28575" marB="28575">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c>
                  <a:txBody>
                    <a:bodyPr/>
                    <a:lstStyle/>
                    <a:p>
                      <a:pPr lvl="0" rtl="0">
                        <a:spcBef>
                          <a:spcPts val="0"/>
                        </a:spcBef>
                        <a:buNone/>
                      </a:pPr>
                      <a:r>
                        <a:rPr lang="es" sz="1400"/>
                        <a:t>drawable-en-rUS/background.png</a:t>
                      </a:r>
                    </a:p>
                  </a:txBody>
                  <a:tcPr marL="57150" marR="57150" marT="28575" marB="28575">
                    <a:lnL w="9525" cap="flat">
                      <a:solidFill>
                        <a:srgbClr val="CCCCCC"/>
                      </a:solidFill>
                      <a:prstDash val="solid"/>
                      <a:round/>
                      <a:headEnd type="none" w="med" len="med"/>
                      <a:tailEnd type="none" w="med" len="med"/>
                    </a:lnL>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r>
              <a:tr h="261075">
                <a:tc>
                  <a:txBody>
                    <a:bodyPr/>
                    <a:lstStyle/>
                    <a:p>
                      <a:pPr lvl="0" rtl="0">
                        <a:spcBef>
                          <a:spcPts val="0"/>
                        </a:spcBef>
                        <a:buNone/>
                      </a:pPr>
                      <a:r>
                        <a:rPr lang="es" sz="1400"/>
                        <a:t>Default (Earth image)</a:t>
                      </a:r>
                    </a:p>
                  </a:txBody>
                  <a:tcPr marL="57150" marR="57150" marT="28575" marB="28575">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c>
                  <a:txBody>
                    <a:bodyPr/>
                    <a:lstStyle/>
                    <a:p>
                      <a:pPr lvl="0" rtl="0">
                        <a:spcBef>
                          <a:spcPts val="0"/>
                        </a:spcBef>
                        <a:buNone/>
                      </a:pPr>
                      <a:r>
                        <a:rPr lang="es" sz="1400"/>
                        <a:t>drawable/background.png</a:t>
                      </a:r>
                    </a:p>
                  </a:txBody>
                  <a:tcPr marL="57150" marR="57150" marT="28575" marB="28575">
                    <a:lnL w="9525" cap="flat">
                      <a:solidFill>
                        <a:srgbClr val="CCCCCC"/>
                      </a:solidFill>
                      <a:prstDash val="solid"/>
                      <a:round/>
                      <a:headEnd type="none" w="med" len="med"/>
                      <a:tailEnd type="none" w="med" len="med"/>
                    </a:lnL>
                    <a:lnR w="9525" cap="flat">
                      <a:solidFill>
                        <a:srgbClr val="CCCCCC"/>
                      </a:solidFill>
                      <a:prstDash val="solid"/>
                      <a:round/>
                      <a:headEnd type="none" w="med" len="med"/>
                      <a:tailEnd type="none" w="med" len="med"/>
                    </a:lnR>
                    <a:lnT w="9525" cap="flat">
                      <a:solidFill>
                        <a:srgbClr val="CCCCCC"/>
                      </a:solidFill>
                      <a:prstDash val="solid"/>
                      <a:round/>
                      <a:headEnd type="none" w="med" len="med"/>
                      <a:tailEnd type="none" w="med" len="med"/>
                    </a:lnT>
                    <a:lnB w="9525" cap="flat">
                      <a:solidFill>
                        <a:srgbClr val="CCCCCC"/>
                      </a:solidFill>
                      <a:prstDash val="solid"/>
                      <a:round/>
                      <a:headEnd type="none" w="med" len="med"/>
                      <a:tailEnd type="none" w="med" len="med"/>
                    </a:lnB>
                  </a:tcPr>
                </a:tc>
              </a:tr>
            </a:tbl>
          </a:graphicData>
        </a:graphic>
      </p:graphicFrame>
      <p:pic>
        <p:nvPicPr>
          <p:cNvPr id="271" name="Shape 271"/>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272" name="Shape 272"/>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273" name="Shape 273"/>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274" name="Shape 274"/>
          <p:cNvCxnSpPr>
            <a:stCxn id="275" idx="0"/>
            <a:endCxn id="275"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s"/>
              <a:t>Programación en Android: Recursos</a:t>
            </a:r>
          </a:p>
        </p:txBody>
      </p:sp>
      <p:pic>
        <p:nvPicPr>
          <p:cNvPr id="281" name="Shape 281"/>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282" name="Shape 282"/>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283" name="Shape 283"/>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284" name="Shape 284"/>
          <p:cNvCxnSpPr>
            <a:stCxn id="285" idx="0"/>
            <a:endCxn id="285"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
        <p:nvSpPr>
          <p:cNvPr id="286" name="Shape 286"/>
          <p:cNvSpPr txBox="1"/>
          <p:nvPr/>
        </p:nvSpPr>
        <p:spPr>
          <a:xfrm>
            <a:off x="186359" y="2032975"/>
            <a:ext cx="8744100" cy="3383399"/>
          </a:xfrm>
          <a:prstGeom prst="rect">
            <a:avLst/>
          </a:prstGeom>
          <a:noFill/>
          <a:ln>
            <a:noFill/>
          </a:ln>
        </p:spPr>
        <p:txBody>
          <a:bodyPr lIns="91425" tIns="91425" rIns="91425" bIns="91425" anchor="ctr" anchorCtr="0">
            <a:noAutofit/>
          </a:bodyPr>
          <a:lstStyle/>
          <a:p>
            <a:pPr lvl="0" rtl="0">
              <a:spcBef>
                <a:spcPts val="0"/>
              </a:spcBef>
              <a:buNone/>
            </a:pPr>
            <a:r>
              <a:rPr lang="es"/>
              <a:t>ANDROID		</a:t>
            </a:r>
            <a:r>
              <a:rPr lang="es" u="sng">
                <a:solidFill>
                  <a:schemeClr val="hlink"/>
                </a:solidFill>
                <a:hlinkClick r:id="rId4"/>
              </a:rPr>
              <a:t>developer.android.com</a:t>
            </a:r>
          </a:p>
          <a:p>
            <a:pPr lvl="0" rtl="0">
              <a:spcBef>
                <a:spcPts val="0"/>
              </a:spcBef>
              <a:buNone/>
            </a:pPr>
            <a:endParaRPr/>
          </a:p>
          <a:p>
            <a:pPr lvl="0" rtl="0">
              <a:spcBef>
                <a:spcPts val="0"/>
              </a:spcBef>
              <a:buNone/>
            </a:pPr>
            <a:endParaRPr/>
          </a:p>
          <a:p>
            <a:pPr lvl="0" rtl="0">
              <a:spcBef>
                <a:spcPts val="0"/>
              </a:spcBef>
              <a:buNone/>
            </a:pPr>
            <a:r>
              <a:rPr lang="es"/>
              <a:t>Muy bueno		</a:t>
            </a:r>
            <a:r>
              <a:rPr lang="es" u="sng">
                <a:solidFill>
                  <a:schemeClr val="hlink"/>
                </a:solidFill>
                <a:hlinkClick r:id="rId5"/>
              </a:rPr>
              <a:t>http://www.sgoliver.net/blog/?page_id=3011</a:t>
            </a:r>
          </a:p>
          <a:p>
            <a:pPr lvl="0" rtl="0">
              <a:spcBef>
                <a:spcPts val="0"/>
              </a:spcBef>
              <a:buNone/>
            </a:pPr>
            <a:endParaRPr/>
          </a:p>
          <a:p>
            <a:pPr lvl="0" rtl="0">
              <a:spcBef>
                <a:spcPts val="0"/>
              </a:spcBef>
              <a:buNone/>
            </a:pPr>
            <a:r>
              <a:rPr lang="es"/>
              <a:t>Avanzado 		</a:t>
            </a:r>
            <a:r>
              <a:rPr lang="es" u="sng">
                <a:solidFill>
                  <a:schemeClr val="hlink"/>
                </a:solidFill>
                <a:hlinkClick r:id="rId6"/>
              </a:rPr>
              <a:t>http://www.limecreativelabs.com/curso-gratuito-de-desarrollo-para-android/</a:t>
            </a:r>
          </a:p>
          <a:p>
            <a:pPr lvl="0" rtl="0">
              <a:spcBef>
                <a:spcPts val="0"/>
              </a:spcBef>
              <a:buNone/>
            </a:pPr>
            <a:endParaRPr/>
          </a:p>
          <a:p>
            <a:pPr lvl="0" rtl="0">
              <a:spcBef>
                <a:spcPts val="0"/>
              </a:spcBef>
              <a:buNone/>
            </a:pPr>
            <a:r>
              <a:rPr lang="es"/>
              <a:t>Avanzado(En)	</a:t>
            </a:r>
            <a:r>
              <a:rPr lang="es" u="sng">
                <a:solidFill>
                  <a:schemeClr val="hlink"/>
                </a:solidFill>
                <a:hlinkClick r:id="rId7"/>
              </a:rPr>
              <a:t>http://www.vogella.com/android.html</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s"/>
              <a:t>MiriadaX		</a:t>
            </a:r>
            <a:r>
              <a:rPr lang="es" u="sng">
                <a:solidFill>
                  <a:schemeClr val="hlink"/>
                </a:solidFill>
                <a:hlinkClick r:id="rId8"/>
              </a:rPr>
              <a:t>http://miriadax.net/es/web/android_programacion</a:t>
            </a:r>
          </a:p>
          <a:p>
            <a:pPr lvl="0" rtl="0">
              <a:spcBef>
                <a:spcPts val="0"/>
              </a:spcBef>
              <a:buNone/>
            </a:pPr>
            <a:endParaRPr/>
          </a:p>
          <a:p>
            <a:pPr lvl="0" rtl="0">
              <a:spcBef>
                <a:spcPts val="0"/>
              </a:spcBef>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s"/>
              <a:t>Programación en Android: Recursos</a:t>
            </a:r>
          </a:p>
        </p:txBody>
      </p:sp>
      <p:pic>
        <p:nvPicPr>
          <p:cNvPr id="63" name="Shape 63"/>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64" name="Shape 64"/>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65" name="Shape 65"/>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66" name="Shape 66"/>
          <p:cNvCxnSpPr>
            <a:stCxn id="67" idx="0"/>
            <a:endCxn id="67"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
        <p:nvSpPr>
          <p:cNvPr id="68" name="Shape 68"/>
          <p:cNvSpPr txBox="1"/>
          <p:nvPr/>
        </p:nvSpPr>
        <p:spPr>
          <a:xfrm>
            <a:off x="186359" y="2032975"/>
            <a:ext cx="8744100" cy="3383399"/>
          </a:xfrm>
          <a:prstGeom prst="rect">
            <a:avLst/>
          </a:prstGeom>
          <a:noFill/>
          <a:ln>
            <a:noFill/>
          </a:ln>
        </p:spPr>
        <p:txBody>
          <a:bodyPr lIns="91425" tIns="91425" rIns="91425" bIns="91425" anchor="ctr" anchorCtr="0">
            <a:noAutofit/>
          </a:bodyPr>
          <a:lstStyle/>
          <a:p>
            <a:pPr lvl="0" rtl="0">
              <a:spcBef>
                <a:spcPts val="0"/>
              </a:spcBef>
              <a:buNone/>
            </a:pPr>
            <a:r>
              <a:rPr lang="es"/>
              <a:t>ANDROID		</a:t>
            </a:r>
            <a:r>
              <a:rPr lang="es" u="sng">
                <a:solidFill>
                  <a:schemeClr val="hlink"/>
                </a:solidFill>
                <a:hlinkClick r:id="rId4"/>
              </a:rPr>
              <a:t>developer.android.com</a:t>
            </a:r>
          </a:p>
          <a:p>
            <a:pPr lvl="0" rtl="0">
              <a:spcBef>
                <a:spcPts val="0"/>
              </a:spcBef>
              <a:buNone/>
            </a:pPr>
            <a:endParaRPr/>
          </a:p>
          <a:p>
            <a:pPr lvl="0" rtl="0">
              <a:spcBef>
                <a:spcPts val="0"/>
              </a:spcBef>
              <a:buNone/>
            </a:pPr>
            <a:endParaRPr/>
          </a:p>
          <a:p>
            <a:pPr lvl="0" rtl="0">
              <a:spcBef>
                <a:spcPts val="0"/>
              </a:spcBef>
              <a:buNone/>
            </a:pPr>
            <a:r>
              <a:rPr lang="es"/>
              <a:t>Muy bueno		</a:t>
            </a:r>
            <a:r>
              <a:rPr lang="es" u="sng">
                <a:solidFill>
                  <a:schemeClr val="hlink"/>
                </a:solidFill>
                <a:hlinkClick r:id="rId5"/>
              </a:rPr>
              <a:t>http://www.sgoliver.net/blog/?page_id=3011</a:t>
            </a:r>
          </a:p>
          <a:p>
            <a:pPr lvl="0" rtl="0">
              <a:spcBef>
                <a:spcPts val="0"/>
              </a:spcBef>
              <a:buNone/>
            </a:pPr>
            <a:endParaRPr/>
          </a:p>
          <a:p>
            <a:pPr lvl="0" rtl="0">
              <a:spcBef>
                <a:spcPts val="0"/>
              </a:spcBef>
              <a:buNone/>
            </a:pPr>
            <a:r>
              <a:rPr lang="es"/>
              <a:t>Avanzado 		</a:t>
            </a:r>
            <a:r>
              <a:rPr lang="es" u="sng">
                <a:solidFill>
                  <a:schemeClr val="hlink"/>
                </a:solidFill>
                <a:hlinkClick r:id="rId6"/>
              </a:rPr>
              <a:t>http://www.limecreativelabs.com/curso-gratuito-de-desarrollo-para-android/</a:t>
            </a:r>
          </a:p>
          <a:p>
            <a:pPr lvl="0" rtl="0">
              <a:spcBef>
                <a:spcPts val="0"/>
              </a:spcBef>
              <a:buNone/>
            </a:pPr>
            <a:endParaRPr/>
          </a:p>
          <a:p>
            <a:pPr lvl="0" rtl="0">
              <a:spcBef>
                <a:spcPts val="0"/>
              </a:spcBef>
              <a:buNone/>
            </a:pPr>
            <a:r>
              <a:rPr lang="es"/>
              <a:t>Avanzado(En)	</a:t>
            </a:r>
            <a:r>
              <a:rPr lang="es" u="sng">
                <a:solidFill>
                  <a:schemeClr val="hlink"/>
                </a:solidFill>
                <a:hlinkClick r:id="rId7"/>
              </a:rPr>
              <a:t>http://www.vogella.com/android.html</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s"/>
              <a:t>MiriadaX		</a:t>
            </a:r>
            <a:r>
              <a:rPr lang="es" u="sng">
                <a:solidFill>
                  <a:schemeClr val="hlink"/>
                </a:solidFill>
                <a:hlinkClick r:id="rId8"/>
              </a:rPr>
              <a:t>http://miriadax.net/es/web/android_programacion</a:t>
            </a:r>
          </a:p>
          <a:p>
            <a:pPr lvl="0" rtl="0">
              <a:spcBef>
                <a:spcPts val="0"/>
              </a:spcBef>
              <a:buNone/>
            </a:pPr>
            <a:endParaRPr/>
          </a:p>
          <a:p>
            <a:pPr lvl="0" rtl="0">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s"/>
              <a:t>Programación en Android: Objetivos</a:t>
            </a:r>
          </a:p>
        </p:txBody>
      </p:sp>
      <p:pic>
        <p:nvPicPr>
          <p:cNvPr id="74" name="Shape 74"/>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75" name="Shape 75"/>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76" name="Shape 76"/>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77" name="Shape 77"/>
          <p:cNvCxnSpPr>
            <a:stCxn id="78" idx="0"/>
            <a:endCxn id="78"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
        <p:nvSpPr>
          <p:cNvPr id="79" name="Shape 79"/>
          <p:cNvSpPr txBox="1"/>
          <p:nvPr/>
        </p:nvSpPr>
        <p:spPr>
          <a:xfrm>
            <a:off x="1254404" y="2032975"/>
            <a:ext cx="7190699" cy="3383399"/>
          </a:xfrm>
          <a:prstGeom prst="rect">
            <a:avLst/>
          </a:prstGeom>
          <a:noFill/>
          <a:ln>
            <a:noFill/>
          </a:ln>
        </p:spPr>
        <p:txBody>
          <a:bodyPr lIns="91425" tIns="91425" rIns="91425" bIns="91425" anchor="ctr" anchorCtr="0">
            <a:noAutofit/>
          </a:bodyPr>
          <a:lstStyle/>
          <a:p>
            <a:pPr marL="457200" lvl="0" indent="-298450" rtl="0">
              <a:lnSpc>
                <a:spcPct val="115000"/>
              </a:lnSpc>
              <a:spcBef>
                <a:spcPts val="0"/>
              </a:spcBef>
              <a:buClr>
                <a:srgbClr val="000000"/>
              </a:buClr>
              <a:buSzPct val="61111"/>
              <a:buFont typeface="Arial"/>
              <a:buChar char="●"/>
            </a:pPr>
            <a:r>
              <a:rPr lang="es" sz="1800"/>
              <a:t>Conocer la plataforma Android</a:t>
            </a:r>
          </a:p>
          <a:p>
            <a:pPr marL="457200" lvl="0" indent="-298450" rtl="0">
              <a:lnSpc>
                <a:spcPct val="115000"/>
              </a:lnSpc>
              <a:spcBef>
                <a:spcPts val="0"/>
              </a:spcBef>
              <a:buClr>
                <a:srgbClr val="000000"/>
              </a:buClr>
              <a:buSzPct val="61111"/>
              <a:buFont typeface="Arial"/>
              <a:buChar char="●"/>
            </a:pPr>
            <a:r>
              <a:rPr lang="es" sz="1800"/>
              <a:t>Entorno de programación</a:t>
            </a:r>
          </a:p>
          <a:p>
            <a:pPr marL="457200" lvl="0" indent="-298450" rtl="0">
              <a:lnSpc>
                <a:spcPct val="115000"/>
              </a:lnSpc>
              <a:spcBef>
                <a:spcPts val="0"/>
              </a:spcBef>
              <a:buClr>
                <a:srgbClr val="000000"/>
              </a:buClr>
              <a:buSzPct val="61111"/>
              <a:buFont typeface="Arial"/>
              <a:buChar char="●"/>
            </a:pPr>
            <a:r>
              <a:rPr lang="es" sz="1800"/>
              <a:t>Crear proyecto de aplicación básica</a:t>
            </a:r>
          </a:p>
          <a:p>
            <a:pPr marL="457200" lvl="0" indent="-298450" rtl="0">
              <a:lnSpc>
                <a:spcPct val="115000"/>
              </a:lnSpc>
              <a:spcBef>
                <a:spcPts val="0"/>
              </a:spcBef>
              <a:buClr>
                <a:srgbClr val="000000"/>
              </a:buClr>
              <a:buSzPct val="61111"/>
              <a:buFont typeface="Arial"/>
              <a:buChar char="●"/>
            </a:pPr>
            <a:r>
              <a:rPr lang="es" sz="1800"/>
              <a:t>Crear "pantallas"</a:t>
            </a:r>
          </a:p>
          <a:p>
            <a:pPr marL="457200" lvl="0" indent="-298450" rtl="0">
              <a:lnSpc>
                <a:spcPct val="115000"/>
              </a:lnSpc>
              <a:spcBef>
                <a:spcPts val="0"/>
              </a:spcBef>
              <a:buClr>
                <a:srgbClr val="000000"/>
              </a:buClr>
              <a:buSzPct val="61111"/>
              <a:buFont typeface="Arial"/>
              <a:buChar char="●"/>
            </a:pPr>
            <a:r>
              <a:rPr lang="es" sz="1800"/>
              <a:t>Almacenamiento</a:t>
            </a:r>
          </a:p>
          <a:p>
            <a:pPr marL="457200" lvl="0" indent="-298450" rtl="0">
              <a:lnSpc>
                <a:spcPct val="115000"/>
              </a:lnSpc>
              <a:spcBef>
                <a:spcPts val="0"/>
              </a:spcBef>
              <a:buClr>
                <a:srgbClr val="000000"/>
              </a:buClr>
              <a:buSzPct val="61111"/>
              <a:buFont typeface="Arial"/>
              <a:buChar char="●"/>
            </a:pPr>
            <a:r>
              <a:rPr lang="es" sz="1800"/>
              <a:t>Publicación de aplicaciones</a:t>
            </a:r>
          </a:p>
          <a:p>
            <a:pPr lvl="0" rtl="0">
              <a:lnSpc>
                <a:spcPct val="115000"/>
              </a:lnSpc>
              <a:spcBef>
                <a:spcPts val="0"/>
              </a:spcBef>
              <a:buNone/>
            </a:pPr>
            <a:r>
              <a:rPr lang="es" sz="1800"/>
              <a:t>	</a:t>
            </a:r>
          </a:p>
          <a:p>
            <a:pPr lvl="0" rtl="0">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538060" y="5505551"/>
            <a:ext cx="1010099" cy="342000"/>
          </a:xfrm>
          <a:prstGeom prst="rect">
            <a:avLst/>
          </a:prstGeom>
        </p:spPr>
        <p:txBody>
          <a:bodyPr lIns="91425" tIns="91425" rIns="91425" bIns="91425" anchor="t" anchorCtr="0">
            <a:noAutofit/>
          </a:bodyPr>
          <a:lstStyle/>
          <a:p>
            <a:pPr lvl="0" rtl="0">
              <a:spcBef>
                <a:spcPts val="0"/>
              </a:spcBef>
              <a:buNone/>
            </a:pPr>
            <a:r>
              <a:rPr lang="es" sz="1200" u="sng">
                <a:solidFill>
                  <a:schemeClr val="hlink"/>
                </a:solidFill>
                <a:hlinkClick r:id="rId3"/>
              </a:rPr>
              <a:t>Detalle</a:t>
            </a:r>
          </a:p>
        </p:txBody>
      </p:sp>
      <p:sp>
        <p:nvSpPr>
          <p:cNvPr id="85" name="Shape 85"/>
          <p:cNvSpPr txBox="1">
            <a:spLocks noGrp="1"/>
          </p:cNvSpPr>
          <p:nvPr>
            <p:ph type="title"/>
          </p:nvPr>
        </p:nvSpPr>
        <p:spPr>
          <a:xfrm>
            <a:off x="114809" y="274637"/>
            <a:ext cx="8914200" cy="1143000"/>
          </a:xfrm>
          <a:prstGeom prst="rect">
            <a:avLst/>
          </a:prstGeom>
        </p:spPr>
        <p:txBody>
          <a:bodyPr lIns="91425" tIns="91425" rIns="91425" bIns="91425" anchor="b" anchorCtr="0">
            <a:noAutofit/>
          </a:bodyPr>
          <a:lstStyle/>
          <a:p>
            <a:pPr lvl="0" rtl="0">
              <a:spcBef>
                <a:spcPts val="0"/>
              </a:spcBef>
              <a:buNone/>
            </a:pPr>
            <a:r>
              <a:rPr lang="es"/>
              <a:t>Programación en Android: Arquitectura</a:t>
            </a:r>
          </a:p>
        </p:txBody>
      </p:sp>
      <p:pic>
        <p:nvPicPr>
          <p:cNvPr id="86" name="Shape 86"/>
          <p:cNvPicPr preferRelativeResize="0"/>
          <p:nvPr/>
        </p:nvPicPr>
        <p:blipFill>
          <a:blip r:embed="rId4">
            <a:alphaModFix/>
          </a:blip>
          <a:stretch>
            <a:fillRect/>
          </a:stretch>
        </p:blipFill>
        <p:spPr>
          <a:xfrm>
            <a:off x="270925" y="6009300"/>
            <a:ext cx="647700" cy="647700"/>
          </a:xfrm>
          <a:prstGeom prst="rect">
            <a:avLst/>
          </a:prstGeom>
          <a:noFill/>
          <a:ln>
            <a:noFill/>
          </a:ln>
        </p:spPr>
      </p:pic>
      <p:sp>
        <p:nvSpPr>
          <p:cNvPr id="87" name="Shape 87"/>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88" name="Shape 88"/>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89" name="Shape 89"/>
          <p:cNvCxnSpPr>
            <a:stCxn id="90" idx="0"/>
            <a:endCxn id="90"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pic>
        <p:nvPicPr>
          <p:cNvPr id="91" name="Shape 91"/>
          <p:cNvPicPr preferRelativeResize="0"/>
          <p:nvPr/>
        </p:nvPicPr>
        <p:blipFill>
          <a:blip r:embed="rId5">
            <a:alphaModFix/>
          </a:blip>
          <a:stretch>
            <a:fillRect/>
          </a:stretch>
        </p:blipFill>
        <p:spPr>
          <a:xfrm>
            <a:off x="1578588" y="1607845"/>
            <a:ext cx="5896798" cy="446173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620999" y="1977196"/>
            <a:ext cx="7902000" cy="3348899"/>
          </a:xfrm>
          <a:prstGeom prst="rect">
            <a:avLst/>
          </a:prstGeom>
          <a:noFill/>
          <a:ln>
            <a:noFill/>
          </a:ln>
        </p:spPr>
        <p:txBody>
          <a:bodyPr lIns="91425" tIns="91425" rIns="91425" bIns="91425" anchor="ctr" anchorCtr="0">
            <a:noAutofit/>
          </a:bodyPr>
          <a:lstStyle/>
          <a:p>
            <a:pPr marL="457200" lvl="0" indent="0" rtl="0">
              <a:spcBef>
                <a:spcPts val="0"/>
              </a:spcBef>
              <a:buNone/>
            </a:pPr>
            <a:r>
              <a:rPr lang="es" sz="1800">
                <a:solidFill>
                  <a:srgbClr val="004990"/>
                </a:solidFill>
                <a:latin typeface="Times New Roman"/>
                <a:ea typeface="Times New Roman"/>
                <a:cs typeface="Times New Roman"/>
                <a:sym typeface="Times New Roman"/>
              </a:rPr>
              <a:t>■  </a:t>
            </a:r>
            <a:r>
              <a:rPr lang="es" sz="1800">
                <a:solidFill>
                  <a:srgbClr val="1155CC"/>
                </a:solidFill>
                <a:latin typeface="Times New Roman"/>
                <a:ea typeface="Times New Roman"/>
                <a:cs typeface="Times New Roman"/>
                <a:sym typeface="Times New Roman"/>
              </a:rPr>
              <a:t> </a:t>
            </a:r>
            <a:r>
              <a:rPr lang="es" sz="1800">
                <a:solidFill>
                  <a:srgbClr val="1155CC"/>
                </a:solidFill>
              </a:rPr>
              <a:t>Cada aplicación se ejecuta en su propia máquina virtual Dalvik</a:t>
            </a:r>
          </a:p>
          <a:p>
            <a:pPr marL="457200" lvl="0" indent="0" rtl="0">
              <a:spcBef>
                <a:spcPts val="0"/>
              </a:spcBef>
              <a:buNone/>
            </a:pPr>
            <a:endParaRPr sz="1800">
              <a:solidFill>
                <a:srgbClr val="1155CC"/>
              </a:solidFill>
            </a:endParaRPr>
          </a:p>
          <a:p>
            <a:pPr marL="457200" lvl="0" indent="0" rtl="0">
              <a:spcBef>
                <a:spcPts val="0"/>
              </a:spcBef>
              <a:buNone/>
            </a:pPr>
            <a:endParaRPr sz="1800">
              <a:solidFill>
                <a:srgbClr val="1155CC"/>
              </a:solidFill>
            </a:endParaRPr>
          </a:p>
          <a:p>
            <a:pPr marL="457200" lvl="0" indent="0" rtl="0">
              <a:spcBef>
                <a:spcPts val="0"/>
              </a:spcBef>
              <a:buNone/>
            </a:pPr>
            <a:r>
              <a:rPr lang="es" sz="1800">
                <a:solidFill>
                  <a:srgbClr val="1155CC"/>
                </a:solidFill>
                <a:latin typeface="Times New Roman"/>
                <a:ea typeface="Times New Roman"/>
                <a:cs typeface="Times New Roman"/>
                <a:sym typeface="Times New Roman"/>
              </a:rPr>
              <a:t>■   </a:t>
            </a:r>
            <a:r>
              <a:rPr lang="es" sz="1800">
                <a:solidFill>
                  <a:srgbClr val="1155CC"/>
                </a:solidFill>
              </a:rPr>
              <a:t>Dalvik basada en el kernel de linux, poca memoria, bytecode dex</a:t>
            </a:r>
          </a:p>
          <a:p>
            <a:pPr marL="457200" lvl="0" indent="0" rtl="0">
              <a:spcBef>
                <a:spcPts val="0"/>
              </a:spcBef>
              <a:buNone/>
            </a:pPr>
            <a:endParaRPr sz="1800">
              <a:solidFill>
                <a:srgbClr val="1155CC"/>
              </a:solidFill>
            </a:endParaRPr>
          </a:p>
          <a:p>
            <a:pPr marL="457200" lvl="0" indent="0" rtl="0">
              <a:spcBef>
                <a:spcPts val="0"/>
              </a:spcBef>
              <a:buNone/>
            </a:pPr>
            <a:endParaRPr sz="1800">
              <a:solidFill>
                <a:srgbClr val="1155CC"/>
              </a:solidFill>
            </a:endParaRPr>
          </a:p>
          <a:p>
            <a:pPr marL="457200" lvl="0" indent="0" rtl="0">
              <a:spcBef>
                <a:spcPts val="0"/>
              </a:spcBef>
              <a:buNone/>
            </a:pPr>
            <a:r>
              <a:rPr lang="es" sz="1800">
                <a:solidFill>
                  <a:srgbClr val="1155CC"/>
                </a:solidFill>
                <a:latin typeface="Times New Roman"/>
                <a:ea typeface="Times New Roman"/>
                <a:cs typeface="Times New Roman"/>
                <a:sym typeface="Times New Roman"/>
              </a:rPr>
              <a:t>■   </a:t>
            </a:r>
            <a:r>
              <a:rPr lang="es" sz="1800">
                <a:solidFill>
                  <a:srgbClr val="1155CC"/>
                </a:solidFill>
              </a:rPr>
              <a:t>Hasta 2.2 el bytecode era interpretado, ahora JIT (Just In Time)</a:t>
            </a:r>
          </a:p>
        </p:txBody>
      </p:sp>
      <p:pic>
        <p:nvPicPr>
          <p:cNvPr id="97" name="Shape 97"/>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98" name="Shape 98"/>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99" name="Shape 99"/>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00" name="Shape 100"/>
          <p:cNvCxnSpPr>
            <a:stCxn id="101" idx="0"/>
            <a:endCxn id="101"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
        <p:nvSpPr>
          <p:cNvPr id="102" name="Shape 102"/>
          <p:cNvSpPr txBox="1">
            <a:spLocks noGrp="1"/>
          </p:cNvSpPr>
          <p:nvPr>
            <p:ph type="title"/>
          </p:nvPr>
        </p:nvSpPr>
        <p:spPr>
          <a:xfrm>
            <a:off x="114809" y="274637"/>
            <a:ext cx="8914200" cy="1143000"/>
          </a:xfrm>
          <a:prstGeom prst="rect">
            <a:avLst/>
          </a:prstGeom>
        </p:spPr>
        <p:txBody>
          <a:bodyPr lIns="91425" tIns="91425" rIns="91425" bIns="91425" anchor="b" anchorCtr="0">
            <a:noAutofit/>
          </a:bodyPr>
          <a:lstStyle/>
          <a:p>
            <a:pPr lvl="0" rtl="0">
              <a:spcBef>
                <a:spcPts val="0"/>
              </a:spcBef>
              <a:buNone/>
            </a:pPr>
            <a:r>
              <a:rPr lang="es"/>
              <a:t>Programación en Android: Arquitectura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108" name="Shape 108"/>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109" name="Shape 109"/>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10" name="Shape 110"/>
          <p:cNvCxnSpPr>
            <a:stCxn id="111" idx="0"/>
            <a:endCxn id="111"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
        <p:nvSpPr>
          <p:cNvPr id="112" name="Shape 112"/>
          <p:cNvSpPr txBox="1">
            <a:spLocks noGrp="1"/>
          </p:cNvSpPr>
          <p:nvPr>
            <p:ph type="title"/>
          </p:nvPr>
        </p:nvSpPr>
        <p:spPr>
          <a:xfrm>
            <a:off x="114809" y="274637"/>
            <a:ext cx="8914200" cy="1143000"/>
          </a:xfrm>
          <a:prstGeom prst="rect">
            <a:avLst/>
          </a:prstGeom>
        </p:spPr>
        <p:txBody>
          <a:bodyPr lIns="91425" tIns="91425" rIns="91425" bIns="91425" anchor="b" anchorCtr="0">
            <a:noAutofit/>
          </a:bodyPr>
          <a:lstStyle/>
          <a:p>
            <a:pPr lvl="0" rtl="0">
              <a:spcBef>
                <a:spcPts val="0"/>
              </a:spcBef>
              <a:buNone/>
            </a:pPr>
            <a:r>
              <a:rPr lang="es"/>
              <a:t>Programación en Android: Desarrollo</a:t>
            </a:r>
          </a:p>
        </p:txBody>
      </p:sp>
      <p:pic>
        <p:nvPicPr>
          <p:cNvPr id="113" name="Shape 113"/>
          <p:cNvPicPr preferRelativeResize="0"/>
          <p:nvPr/>
        </p:nvPicPr>
        <p:blipFill>
          <a:blip r:embed="rId4">
            <a:alphaModFix/>
          </a:blip>
          <a:stretch>
            <a:fillRect/>
          </a:stretch>
        </p:blipFill>
        <p:spPr>
          <a:xfrm>
            <a:off x="1382250" y="1745000"/>
            <a:ext cx="6706199" cy="40643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119" name="Shape 119"/>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120" name="Shape 120"/>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21" name="Shape 121"/>
          <p:cNvCxnSpPr>
            <a:stCxn id="122" idx="0"/>
            <a:endCxn id="122"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
        <p:nvSpPr>
          <p:cNvPr id="123" name="Shape 123"/>
          <p:cNvSpPr txBox="1">
            <a:spLocks noGrp="1"/>
          </p:cNvSpPr>
          <p:nvPr>
            <p:ph type="title"/>
          </p:nvPr>
        </p:nvSpPr>
        <p:spPr>
          <a:xfrm>
            <a:off x="114809" y="274637"/>
            <a:ext cx="8914200" cy="1143000"/>
          </a:xfrm>
          <a:prstGeom prst="rect">
            <a:avLst/>
          </a:prstGeom>
        </p:spPr>
        <p:txBody>
          <a:bodyPr lIns="91425" tIns="91425" rIns="91425" bIns="91425" anchor="b" anchorCtr="0">
            <a:noAutofit/>
          </a:bodyPr>
          <a:lstStyle/>
          <a:p>
            <a:pPr lvl="0" rtl="0">
              <a:spcBef>
                <a:spcPts val="0"/>
              </a:spcBef>
              <a:buNone/>
            </a:pPr>
            <a:r>
              <a:rPr lang="es"/>
              <a:t>Programación en Android: Desarrollo</a:t>
            </a:r>
          </a:p>
        </p:txBody>
      </p:sp>
      <p:pic>
        <p:nvPicPr>
          <p:cNvPr id="124" name="Shape 124"/>
          <p:cNvPicPr preferRelativeResize="0"/>
          <p:nvPr/>
        </p:nvPicPr>
        <p:blipFill>
          <a:blip r:embed="rId4">
            <a:alphaModFix/>
          </a:blip>
          <a:stretch>
            <a:fillRect/>
          </a:stretch>
        </p:blipFill>
        <p:spPr>
          <a:xfrm>
            <a:off x="1143800" y="1859250"/>
            <a:ext cx="6982846" cy="411563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270925" y="6009300"/>
            <a:ext cx="647700" cy="647700"/>
          </a:xfrm>
          <a:prstGeom prst="rect">
            <a:avLst/>
          </a:prstGeom>
          <a:noFill/>
          <a:ln>
            <a:noFill/>
          </a:ln>
        </p:spPr>
      </p:pic>
      <p:sp>
        <p:nvSpPr>
          <p:cNvPr id="130" name="Shape 130"/>
          <p:cNvSpPr txBox="1"/>
          <p:nvPr/>
        </p:nvSpPr>
        <p:spPr>
          <a:xfrm>
            <a:off x="1025975" y="6227025"/>
            <a:ext cx="1609799" cy="349799"/>
          </a:xfrm>
          <a:prstGeom prst="rect">
            <a:avLst/>
          </a:prstGeom>
          <a:noFill/>
          <a:ln>
            <a:noFill/>
          </a:ln>
        </p:spPr>
        <p:txBody>
          <a:bodyPr lIns="91425" tIns="91425" rIns="91425" bIns="91425" anchor="t" anchorCtr="0">
            <a:noAutofit/>
          </a:bodyPr>
          <a:lstStyle/>
          <a:p>
            <a:pPr lvl="0" rtl="0">
              <a:spcBef>
                <a:spcPts val="0"/>
              </a:spcBef>
              <a:buNone/>
            </a:pPr>
            <a:r>
              <a:rPr lang="es"/>
              <a:t>ElCacharreo.com</a:t>
            </a:r>
          </a:p>
        </p:txBody>
      </p:sp>
      <p:sp>
        <p:nvSpPr>
          <p:cNvPr id="131" name="Shape 131"/>
          <p:cNvSpPr txBox="1"/>
          <p:nvPr/>
        </p:nvSpPr>
        <p:spPr>
          <a:xfrm>
            <a:off x="7118181" y="6173325"/>
            <a:ext cx="1568699" cy="457200"/>
          </a:xfrm>
          <a:prstGeom prst="rect">
            <a:avLst/>
          </a:prstGeom>
          <a:noFill/>
          <a:ln>
            <a:noFill/>
          </a:ln>
        </p:spPr>
        <p:txBody>
          <a:bodyPr lIns="91425" tIns="91425" rIns="91425" bIns="91425" anchor="t" anchorCtr="0">
            <a:noAutofit/>
          </a:bodyPr>
          <a:lstStyle/>
          <a:p>
            <a:pPr lvl="0" algn="r" rtl="0">
              <a:spcBef>
                <a:spcPts val="0"/>
              </a:spcBef>
              <a:buNone/>
            </a:pPr>
            <a:r>
              <a:rPr lang="es" dirty="0" smtClean="0">
                <a:solidFill>
                  <a:schemeClr val="dk2"/>
                </a:solidFill>
              </a:rPr>
              <a:t>#</a:t>
            </a:r>
            <a:r>
              <a:rPr lang="es-ES" dirty="0" smtClean="0">
                <a:solidFill>
                  <a:schemeClr val="dk2"/>
                </a:solidFill>
              </a:rPr>
              <a:t>android2015</a:t>
            </a:r>
            <a:r>
              <a:rPr lang="es" dirty="0" smtClean="0">
                <a:solidFill>
                  <a:schemeClr val="dk2"/>
                </a:solidFill>
              </a:rPr>
              <a:t> </a:t>
            </a:r>
            <a:endParaRPr lang="es" dirty="0">
              <a:solidFill>
                <a:schemeClr val="dk2"/>
              </a:solidFill>
            </a:endParaRPr>
          </a:p>
        </p:txBody>
      </p:sp>
      <p:cxnSp>
        <p:nvCxnSpPr>
          <p:cNvPr id="132" name="Shape 132"/>
          <p:cNvCxnSpPr>
            <a:stCxn id="133" idx="0"/>
            <a:endCxn id="133" idx="0"/>
          </p:cNvCxnSpPr>
          <p:nvPr/>
        </p:nvCxnSpPr>
        <p:spPr>
          <a:xfrm>
            <a:off x="1085850" y="6076950"/>
            <a:ext cx="7434300" cy="6600"/>
          </a:xfrm>
          <a:prstGeom prst="straightConnector1">
            <a:avLst/>
          </a:prstGeom>
          <a:noFill/>
          <a:ln w="19050" cap="flat">
            <a:solidFill>
              <a:schemeClr val="dk2"/>
            </a:solidFill>
            <a:prstDash val="solid"/>
            <a:round/>
            <a:headEnd type="none" w="lg" len="lg"/>
            <a:tailEnd type="none" w="lg" len="lg"/>
          </a:ln>
        </p:spPr>
      </p:cxnSp>
      <p:sp>
        <p:nvSpPr>
          <p:cNvPr id="134" name="Shape 134"/>
          <p:cNvSpPr txBox="1">
            <a:spLocks noGrp="1"/>
          </p:cNvSpPr>
          <p:nvPr>
            <p:ph type="title"/>
          </p:nvPr>
        </p:nvSpPr>
        <p:spPr>
          <a:xfrm>
            <a:off x="114809" y="274637"/>
            <a:ext cx="8914200" cy="1143000"/>
          </a:xfrm>
          <a:prstGeom prst="rect">
            <a:avLst/>
          </a:prstGeom>
        </p:spPr>
        <p:txBody>
          <a:bodyPr lIns="91425" tIns="91425" rIns="91425" bIns="91425" anchor="b" anchorCtr="0">
            <a:noAutofit/>
          </a:bodyPr>
          <a:lstStyle/>
          <a:p>
            <a:pPr lvl="0" rtl="0">
              <a:spcBef>
                <a:spcPts val="0"/>
              </a:spcBef>
              <a:buNone/>
            </a:pPr>
            <a:r>
              <a:rPr lang="es"/>
              <a:t>Programación en Android: Desarrollo</a:t>
            </a:r>
          </a:p>
        </p:txBody>
      </p:sp>
      <p:pic>
        <p:nvPicPr>
          <p:cNvPr id="135" name="Shape 135"/>
          <p:cNvPicPr preferRelativeResize="0"/>
          <p:nvPr/>
        </p:nvPicPr>
        <p:blipFill>
          <a:blip r:embed="rId4">
            <a:alphaModFix/>
          </a:blip>
          <a:stretch>
            <a:fillRect/>
          </a:stretch>
        </p:blipFill>
        <p:spPr>
          <a:xfrm>
            <a:off x="1154025" y="2417725"/>
            <a:ext cx="7225795" cy="2856872"/>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Custom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1026</Words>
  <Application>Microsoft Office PowerPoint</Application>
  <PresentationFormat>Presentación en pantalla (4:3)</PresentationFormat>
  <Paragraphs>171</Paragraphs>
  <Slides>21</Slides>
  <Notes>21</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Custom Theme</vt:lpstr>
      <vt:lpstr>Programando Android -  Estructura de aplicación</vt:lpstr>
      <vt:lpstr>Programación en Android</vt:lpstr>
      <vt:lpstr>Programación en Android: Recursos</vt:lpstr>
      <vt:lpstr>Programación en Android: Objetivos</vt:lpstr>
      <vt:lpstr>Programación en Android: Arquitectura</vt:lpstr>
      <vt:lpstr>Programación en Android: Arquitectura</vt:lpstr>
      <vt:lpstr>Programación en Android: Desarrollo</vt:lpstr>
      <vt:lpstr>Programación en Android: Desarrollo</vt:lpstr>
      <vt:lpstr>Programación en Android: Desarrollo</vt:lpstr>
      <vt:lpstr>Programación en Android: Arquitectura</vt:lpstr>
      <vt:lpstr>Programación en Android: Arquitectura</vt:lpstr>
      <vt:lpstr>Programación en Android: Arquitectura</vt:lpstr>
      <vt:lpstr>Diapositiva 13</vt:lpstr>
      <vt:lpstr>Diapositiva 14</vt:lpstr>
      <vt:lpstr>Diapositiva 15</vt:lpstr>
      <vt:lpstr>Diapositiva 16</vt:lpstr>
      <vt:lpstr>Diapositiva 17</vt:lpstr>
      <vt:lpstr>Diapositiva 18</vt:lpstr>
      <vt:lpstr>Diapositiva 19</vt:lpstr>
      <vt:lpstr>Diapositiva 20</vt:lpstr>
      <vt:lpstr>Programación en Android: Recursos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Programando Android -  Estructura de aplicación</dc:title>
  <cp:lastModifiedBy>javacasm</cp:lastModifiedBy>
  <cp:revision>1</cp:revision>
  <dcterms:modified xsi:type="dcterms:W3CDTF">2015-11-05T13:37:37Z</dcterms:modified>
</cp:coreProperties>
</file>