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86" r:id="rId9"/>
    <p:sldId id="293" r:id="rId10"/>
    <p:sldId id="291" r:id="rId11"/>
    <p:sldId id="292" r:id="rId12"/>
    <p:sldId id="288" r:id="rId13"/>
    <p:sldId id="287" r:id="rId14"/>
    <p:sldId id="289" r:id="rId15"/>
    <p:sldId id="290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/>
    <p:restoredTop sz="74775"/>
  </p:normalViewPr>
  <p:slideViewPr>
    <p:cSldViewPr snapToGrid="0" snapToObjects="1">
      <p:cViewPr varScale="1">
        <p:scale>
          <a:sx n="115" d="100"/>
          <a:sy n="115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E300C-12CE-9A45-80AF-F2F3915704B3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E36FE-7ABE-734D-A738-D745095634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87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E36FE-7ABE-734D-A738-D7450956349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17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E36FE-7ABE-734D-A738-D7450956349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77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E36FE-7ABE-734D-A738-D7450956349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32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E36FE-7ABE-734D-A738-D7450956349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095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E36FE-7ABE-734D-A738-D7450956349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46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E36FE-7ABE-734D-A738-D7450956349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864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E36FE-7ABE-734D-A738-D7450956349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68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ED72-698F-6946-BC3B-94615E6F23E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B748-2AB0-6C46-A0A9-3C67AA9965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0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ED72-698F-6946-BC3B-94615E6F23E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B748-2AB0-6C46-A0A9-3C67AA9965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02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ED72-698F-6946-BC3B-94615E6F23E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B748-2AB0-6C46-A0A9-3C67AA9965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04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ED72-698F-6946-BC3B-94615E6F23E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B748-2AB0-6C46-A0A9-3C67AA9965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3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ED72-698F-6946-BC3B-94615E6F23E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B748-2AB0-6C46-A0A9-3C67AA9965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58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ED72-698F-6946-BC3B-94615E6F23E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B748-2AB0-6C46-A0A9-3C67AA9965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8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ED72-698F-6946-BC3B-94615E6F23E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B748-2AB0-6C46-A0A9-3C67AA9965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99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ED72-698F-6946-BC3B-94615E6F23E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B748-2AB0-6C46-A0A9-3C67AA9965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6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ED72-698F-6946-BC3B-94615E6F23E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B748-2AB0-6C46-A0A9-3C67AA9965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ED72-698F-6946-BC3B-94615E6F23E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B748-2AB0-6C46-A0A9-3C67AA9965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83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ED72-698F-6946-BC3B-94615E6F23E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B748-2AB0-6C46-A0A9-3C67AA9965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22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ED72-698F-6946-BC3B-94615E6F23EB}" type="datetimeFigureOut">
              <a:rPr kumimoji="1" lang="zh-CN" altLang="en-US" smtClean="0"/>
              <a:t>2020/3/15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B748-2AB0-6C46-A0A9-3C67AA9965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94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7678" y="2956264"/>
            <a:ext cx="8040210" cy="953194"/>
          </a:xfrm>
        </p:spPr>
        <p:txBody>
          <a:bodyPr/>
          <a:lstStyle/>
          <a:p>
            <a:r>
              <a:rPr kumimoji="1" lang="zh-CN" altLang="en-US" dirty="0" smtClean="0"/>
              <a:t>聊聊</a:t>
            </a:r>
            <a:r>
              <a:rPr kumimoji="1" lang="en-US" altLang="zh-CN" dirty="0" smtClean="0"/>
              <a:t>JUC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4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JUC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主要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内容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锁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lang="en-US" altLang="zh-CN" sz="2800" b="1" dirty="0" err="1" smtClean="0"/>
              <a:t>ReentrantLock</a:t>
            </a:r>
            <a:endParaRPr lang="en-US" altLang="zh-CN" sz="2800" b="1" dirty="0"/>
          </a:p>
          <a:p>
            <a:endParaRPr kumimoji="1" lang="en-US" altLang="zh-CN" sz="2800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81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en-US" smtClean="0"/>
              <a:t>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080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JUC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主要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内容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锁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lang="en-US" altLang="zh-CN" sz="2800" b="1" dirty="0" err="1" smtClean="0"/>
              <a:t>ReentrantReadWriteLock</a:t>
            </a:r>
            <a:endParaRPr lang="en-US" altLang="zh-CN" sz="2800" b="1" dirty="0"/>
          </a:p>
          <a:p>
            <a:endParaRPr kumimoji="1" lang="en-US" altLang="zh-CN" sz="2800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81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en-US" dirty="0" smtClean="0"/>
              <a:t>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60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标</a:t>
            </a:r>
            <a:r>
              <a:rPr kumimoji="1" lang="en-US" altLang="zh-CN" sz="2800" b="1" dirty="0">
                <a:latin typeface="STZhongsong" charset="-122"/>
                <a:ea typeface="STZhongsong" charset="-122"/>
                <a:cs typeface="STZhongsong" charset="-122"/>
              </a:rPr>
              <a:t>JUC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主要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内容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工具类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CountDownLatch</a:t>
            </a:r>
            <a:endParaRPr kumimoji="1" lang="en-US" altLang="zh-CN" sz="2800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499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AQS</a:t>
            </a:r>
            <a:r>
              <a:rPr kumimoji="1" lang="zh-CN" altLang="en-US" dirty="0" smtClean="0"/>
              <a:t>共享锁实现的线程协同工具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A,B</a:t>
            </a:r>
            <a:r>
              <a:rPr kumimoji="1" lang="zh-CN" altLang="en-US" dirty="0" smtClean="0"/>
              <a:t>两组线程，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组线程完成，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组线程开始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使用场景 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一次使用</a:t>
            </a: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132" y="2678209"/>
            <a:ext cx="39624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7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标</a:t>
            </a:r>
            <a:r>
              <a:rPr kumimoji="1" lang="en-US" altLang="zh-CN" sz="2800" b="1" dirty="0">
                <a:latin typeface="STZhongsong" charset="-122"/>
                <a:ea typeface="STZhongsong" charset="-122"/>
                <a:cs typeface="STZhongsong" charset="-122"/>
              </a:rPr>
              <a:t>JUC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主要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内容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容器</a:t>
            </a:r>
            <a:endParaRPr kumimoji="1" lang="en-US" altLang="zh-CN" sz="2800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499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标题</a:t>
            </a:r>
            <a:r>
              <a:rPr kumimoji="1" lang="en-US" altLang="zh-CN" dirty="0" smtClean="0"/>
              <a:t>1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2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3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4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84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标</a:t>
            </a:r>
            <a:r>
              <a:rPr kumimoji="1" lang="en-US" altLang="zh-CN" sz="2800" b="1" dirty="0">
                <a:latin typeface="STZhongsong" charset="-122"/>
                <a:ea typeface="STZhongsong" charset="-122"/>
                <a:cs typeface="STZhongsong" charset="-122"/>
              </a:rPr>
              <a:t>JUC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主要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内容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线程池</a:t>
            </a:r>
            <a:endParaRPr kumimoji="1" lang="en-US" altLang="zh-CN" sz="2800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499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标题</a:t>
            </a:r>
            <a:r>
              <a:rPr kumimoji="1" lang="en-US" altLang="zh-CN" dirty="0" smtClean="0"/>
              <a:t>1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2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3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4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80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标</a:t>
            </a:r>
            <a:r>
              <a:rPr kumimoji="1" lang="en-US" altLang="zh-CN" sz="2800" b="1" dirty="0">
                <a:latin typeface="STZhongsong" charset="-122"/>
                <a:ea typeface="STZhongsong" charset="-122"/>
                <a:cs typeface="STZhongsong" charset="-122"/>
              </a:rPr>
              <a:t>JUC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主要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内容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框架</a:t>
            </a:r>
            <a:endParaRPr kumimoji="1" lang="en-US" altLang="zh-CN" sz="2800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499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标题</a:t>
            </a:r>
            <a:r>
              <a:rPr kumimoji="1" lang="en-US" altLang="zh-CN" dirty="0" smtClean="0"/>
              <a:t>1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2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3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4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2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标题</a:t>
            </a:r>
            <a:endParaRPr kumimoji="1" lang="zh-CN" altLang="en-US" sz="2800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499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标题</a:t>
            </a:r>
            <a:r>
              <a:rPr kumimoji="1" lang="en-US" altLang="zh-CN" dirty="0" smtClean="0"/>
              <a:t>1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2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3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4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07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目录</a:t>
            </a:r>
            <a:endParaRPr kumimoji="1" lang="zh-CN" altLang="en-US" sz="2800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499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为什么是</a:t>
            </a:r>
            <a:r>
              <a:rPr kumimoji="1" lang="en-US" altLang="zh-CN" dirty="0" smtClean="0"/>
              <a:t>JUC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并发安全产生的原因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计算机层面</a:t>
            </a:r>
            <a:r>
              <a:rPr kumimoji="1" lang="en-US" altLang="zh-CN" dirty="0" smtClean="0"/>
              <a:t>)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对症下药</a:t>
            </a:r>
            <a:r>
              <a:rPr kumimoji="1" lang="en-US" altLang="zh-CN" dirty="0" smtClean="0"/>
              <a:t>(java</a:t>
            </a:r>
            <a:r>
              <a:rPr kumimoji="1" lang="zh-CN" altLang="en-US" dirty="0" smtClean="0"/>
              <a:t>层面</a:t>
            </a:r>
            <a:r>
              <a:rPr kumimoji="1" lang="en-US" altLang="zh-CN" dirty="0" smtClean="0"/>
              <a:t>)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/>
              <a:t>JUC</a:t>
            </a:r>
            <a:r>
              <a:rPr kumimoji="1" lang="zh-CN" altLang="en-US" dirty="0" smtClean="0"/>
              <a:t>主要内容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24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为什么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是</a:t>
            </a:r>
            <a:r>
              <a:rPr kumimoji="1" lang="en-US" altLang="zh-CN" sz="2800" b="1" dirty="0">
                <a:latin typeface="STZhongsong" charset="-122"/>
                <a:ea typeface="STZhongsong" charset="-122"/>
                <a:cs typeface="STZhongsong" charset="-122"/>
              </a:rPr>
              <a:t>JUC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499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并发</a:t>
            </a:r>
            <a:r>
              <a:rPr kumimoji="1" lang="zh-CN" altLang="en-US" dirty="0"/>
              <a:t>使用比较少</a:t>
            </a:r>
            <a:r>
              <a:rPr kumimoji="1" lang="zh-CN" altLang="en-US" dirty="0" smtClean="0"/>
              <a:t>，但又是高并</a:t>
            </a:r>
            <a:r>
              <a:rPr kumimoji="1" lang="zh-CN" altLang="en-US" dirty="0"/>
              <a:t>发代码的利器。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/>
              <a:t>通俗理解就是保证共享资源的多线程下并发修改，也就是如何保证同一时刻只允许一个线程</a:t>
            </a:r>
            <a:r>
              <a:rPr kumimoji="1" lang="zh-CN" altLang="en-US" dirty="0" smtClean="0"/>
              <a:t>修改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742950" lvl="1" indent="-285750">
              <a:buFont typeface="Wingdings" charset="2"/>
              <a:buChar char="n"/>
            </a:pPr>
            <a:r>
              <a:rPr kumimoji="1" lang="zh-CN" altLang="en-US" dirty="0"/>
              <a:t>单机资源：单机</a:t>
            </a:r>
            <a:r>
              <a:rPr kumimoji="1" lang="zh-CN" altLang="en-US" dirty="0" smtClean="0"/>
              <a:t>加锁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n"/>
            </a:pPr>
            <a:endParaRPr kumimoji="1"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kumimoji="1" lang="zh-CN" altLang="en-US" dirty="0"/>
              <a:t>分布式资源：分布式锁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/>
              <a:t>咱们主要聊单机下</a:t>
            </a:r>
            <a:r>
              <a:rPr kumimoji="1" lang="en-US" altLang="zh-CN" dirty="0" err="1"/>
              <a:t>juc</a:t>
            </a:r>
            <a:r>
              <a:rPr kumimoji="1" lang="zh-CN" altLang="en-US" dirty="0"/>
              <a:t>的认识使用，单机理解好了，分布式比较好理解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97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并发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安全产生的原因</a:t>
            </a:r>
            <a:r>
              <a:rPr kumimoji="1" lang="en-US" altLang="zh-CN" sz="2800" b="1" dirty="0">
                <a:latin typeface="STZhongsong" charset="-122"/>
                <a:ea typeface="STZhongsong" charset="-122"/>
                <a:cs typeface="STZhongsong" charset="-122"/>
              </a:rPr>
              <a:t>(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计算机层面</a:t>
            </a:r>
            <a:r>
              <a:rPr kumimoji="1" lang="en-US" altLang="zh-CN" sz="2800" b="1" dirty="0">
                <a:latin typeface="STZhongsong" charset="-122"/>
                <a:ea typeface="STZhongsong" charset="-122"/>
                <a:cs typeface="STZhongsong" charset="-122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499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/>
              <a:t>（缓存，内存副本），内存，</a:t>
            </a:r>
            <a:r>
              <a:rPr kumimoji="1" lang="en-US" altLang="zh-CN" dirty="0" smtClean="0"/>
              <a:t>IO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可见性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l"/>
            </a:pPr>
            <a:endParaRPr kumimoji="1" lang="en-US" altLang="zh-CN" dirty="0"/>
          </a:p>
          <a:p>
            <a:pPr lvl="1"/>
            <a:r>
              <a:rPr kumimoji="1" lang="zh-CN" altLang="en-US" dirty="0"/>
              <a:t>多核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各自操作自己缓存对其他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不可见（单核不存在这个问题）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原子性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 smtClean="0"/>
          </a:p>
          <a:p>
            <a:pPr lvl="1"/>
            <a:r>
              <a:rPr kumimoji="1" lang="en-US" altLang="zh-CN" dirty="0"/>
              <a:t>CPU</a:t>
            </a:r>
            <a:r>
              <a:rPr kumimoji="1" lang="zh-CN" altLang="en-US" dirty="0"/>
              <a:t>操作不被中断特性叫原子性，一条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代码往往反映到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上就是多条指令，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切换导致多条不能一起</a:t>
            </a:r>
            <a:r>
              <a:rPr kumimoji="1" lang="zh-CN" altLang="en-US" dirty="0" smtClean="0"/>
              <a:t>执行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有序性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lvl="1"/>
            <a:r>
              <a:rPr kumimoji="1" lang="en-US" altLang="zh-CN" dirty="0"/>
              <a:t>JVM</a:t>
            </a:r>
            <a:r>
              <a:rPr kumimoji="1" lang="zh-CN" altLang="en-US" dirty="0"/>
              <a:t>编译优化导致代码语句重排</a:t>
            </a:r>
          </a:p>
          <a:p>
            <a:pPr marL="742950" lvl="1" indent="-285750">
              <a:buFont typeface="Wingdings" charset="2"/>
              <a:buChar char="l"/>
            </a:pP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744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对症下药</a:t>
            </a:r>
            <a:r>
              <a:rPr kumimoji="1" lang="en-US" altLang="zh-CN" sz="2800" b="1" dirty="0">
                <a:latin typeface="STZhongsong" charset="-122"/>
                <a:ea typeface="STZhongsong" charset="-122"/>
                <a:cs typeface="STZhongsong" charset="-122"/>
              </a:rPr>
              <a:t>(java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层面</a:t>
            </a:r>
            <a:r>
              <a:rPr kumimoji="1" lang="en-US" altLang="zh-CN" sz="2800" b="1" dirty="0">
                <a:latin typeface="STZhongsong" charset="-122"/>
                <a:ea typeface="STZhongsong" charset="-122"/>
                <a:cs typeface="STZhongsong" charset="-122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100133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可见性</a:t>
            </a:r>
            <a:r>
              <a:rPr kumimoji="1" lang="zh-CN" altLang="en-US" dirty="0"/>
              <a:t>，有序性		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kumimoji="1" lang="en-US" altLang="zh-CN" dirty="0" smtClean="0"/>
              <a:t>Happens-Before</a:t>
            </a:r>
            <a:r>
              <a:rPr kumimoji="1" lang="zh-CN" altLang="en-US" dirty="0"/>
              <a:t>：规则</a:t>
            </a:r>
            <a:r>
              <a:rPr kumimoji="1" lang="zh-CN" altLang="en-US" dirty="0" smtClean="0"/>
              <a:t>中部分</a:t>
            </a:r>
            <a:r>
              <a:rPr kumimoji="1" lang="zh-CN" altLang="en-US" dirty="0"/>
              <a:t>规则				</a:t>
            </a:r>
            <a:endParaRPr kumimoji="1" lang="en-US" altLang="zh-CN" dirty="0" smtClean="0"/>
          </a:p>
          <a:p>
            <a:pPr marL="1200150" lvl="2" indent="-285750">
              <a:buFont typeface="Wingdings" charset="2"/>
              <a:buChar char="u"/>
            </a:pPr>
            <a:r>
              <a:rPr kumimoji="1" lang="zh-CN" altLang="en-US" dirty="0" smtClean="0"/>
              <a:t>程序</a:t>
            </a:r>
            <a:r>
              <a:rPr kumimoji="1" lang="zh-CN" altLang="en-US" dirty="0"/>
              <a:t>次序规则：书写在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前面的操作先行发生于获取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修饰的变量的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pPr marL="1200150" lvl="2" indent="-285750">
              <a:buFont typeface="Wingdings" charset="2"/>
              <a:buChar char="u"/>
            </a:pPr>
            <a:r>
              <a:rPr kumimoji="1" lang="zh-CN" altLang="en-US" dirty="0" smtClean="0"/>
              <a:t>锁定</a:t>
            </a:r>
            <a:r>
              <a:rPr kumimoji="1" lang="zh-CN" altLang="en-US" dirty="0"/>
              <a:t>规则：</a:t>
            </a:r>
            <a:r>
              <a:rPr kumimoji="1" lang="en-US" altLang="zh-CN" dirty="0"/>
              <a:t>synchronized</a:t>
            </a:r>
            <a:r>
              <a:rPr kumimoji="1" lang="zh-CN" altLang="en-US" dirty="0"/>
              <a:t>（其他锁），一个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先行发生于同一个锁的</a:t>
            </a:r>
            <a:r>
              <a:rPr kumimoji="1" lang="en-US" altLang="zh-CN" dirty="0"/>
              <a:t>lock</a:t>
            </a:r>
            <a:r>
              <a:rPr kumimoji="1" lang="zh-CN" altLang="en-US" dirty="0" smtClean="0"/>
              <a:t>之前</a:t>
            </a:r>
            <a:endParaRPr kumimoji="1" lang="en-US" altLang="zh-CN" dirty="0" smtClean="0"/>
          </a:p>
          <a:p>
            <a:pPr marL="1200150" lvl="2" indent="-285750">
              <a:buFont typeface="Wingdings" charset="2"/>
              <a:buChar char="u"/>
            </a:pPr>
            <a:r>
              <a:rPr kumimoji="1" lang="en-US" altLang="zh-CN" dirty="0" smtClean="0"/>
              <a:t>volatile  </a:t>
            </a:r>
            <a:r>
              <a:rPr kumimoji="1" lang="zh-CN" altLang="en-US" dirty="0"/>
              <a:t>：禁用缓存，直接内存读取（具有可见性，不具备原子性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1200150" lvl="2" indent="-285750">
              <a:buFont typeface="Wingdings" charset="2"/>
              <a:buChar char="u"/>
            </a:pPr>
            <a:r>
              <a:rPr kumimoji="1" lang="zh-CN" altLang="en-US" dirty="0" smtClean="0"/>
              <a:t>线程</a:t>
            </a:r>
            <a:r>
              <a:rPr kumimoji="1" lang="zh-CN" altLang="en-US" dirty="0"/>
              <a:t>启动规则：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对象的</a:t>
            </a:r>
            <a:r>
              <a:rPr kumimoji="1" lang="en-US" altLang="zh-CN" dirty="0"/>
              <a:t>start()</a:t>
            </a:r>
            <a:r>
              <a:rPr kumimoji="1" lang="zh-CN" altLang="en-US" dirty="0"/>
              <a:t>方法先行发生于此线程的每一个动作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1200150" lvl="2" indent="-285750">
              <a:buFont typeface="Wingdings" charset="2"/>
              <a:buChar char="u"/>
            </a:pPr>
            <a:r>
              <a:rPr kumimoji="1" lang="zh-CN" altLang="en-US" dirty="0" smtClean="0"/>
              <a:t>传递性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Happens-Before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传递性</a:t>
            </a:r>
            <a:endParaRPr kumimoji="1" lang="en-US" altLang="zh-CN" dirty="0"/>
          </a:p>
          <a:p>
            <a:pPr marL="1200150" lvl="2" indent="-285750">
              <a:buFont typeface="Wingdings" charset="2"/>
              <a:buChar char="u"/>
            </a:pPr>
            <a:r>
              <a:rPr kumimoji="1" lang="zh-CN" altLang="en-US" dirty="0" smtClean="0"/>
              <a:t>线程</a:t>
            </a:r>
            <a:r>
              <a:rPr kumimoji="1" lang="zh-CN" altLang="en-US" dirty="0"/>
              <a:t>终止规则：主线程语句在子线程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（）之后的</a:t>
            </a:r>
            <a:r>
              <a:rPr kumimoji="1" lang="zh-CN" altLang="en-US" dirty="0" smtClean="0"/>
              <a:t>可见性</a:t>
            </a:r>
            <a:endParaRPr kumimoji="1" lang="en-US" altLang="zh-CN" dirty="0" smtClean="0"/>
          </a:p>
          <a:p>
            <a:pPr marL="1200150" lvl="2" indent="-285750">
              <a:buFont typeface="Wingdings" charset="2"/>
              <a:buChar char="u"/>
            </a:pPr>
            <a:r>
              <a:rPr kumimoji="1" lang="zh-CN" altLang="en-US" dirty="0" smtClean="0"/>
              <a:t>线程</a:t>
            </a:r>
            <a:r>
              <a:rPr kumimoji="1" lang="zh-CN" altLang="en-US" dirty="0"/>
              <a:t>中断规则：对线程</a:t>
            </a:r>
            <a:r>
              <a:rPr kumimoji="1" lang="en-US" altLang="zh-CN" dirty="0"/>
              <a:t>interrupt()</a:t>
            </a:r>
            <a:r>
              <a:rPr kumimoji="1" lang="zh-CN" altLang="en-US" dirty="0"/>
              <a:t>方法的调用先行发生于被中断线程的代码检测到中断事件的发生，可以通过</a:t>
            </a:r>
            <a:r>
              <a:rPr kumimoji="1" lang="en-US" altLang="zh-CN" dirty="0" err="1"/>
              <a:t>Thread.interrupted</a:t>
            </a:r>
            <a:r>
              <a:rPr kumimoji="1" lang="en-US" altLang="zh-CN" dirty="0"/>
              <a:t>()</a:t>
            </a:r>
            <a:r>
              <a:rPr kumimoji="1" lang="zh-CN" altLang="en-US" dirty="0"/>
              <a:t>方法检测到是否有中断发生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pPr marL="1200150" lvl="2" indent="-285750">
              <a:buFont typeface="Wingdings" charset="2"/>
              <a:buChar char="u"/>
            </a:pPr>
            <a:r>
              <a:rPr kumimoji="1" lang="zh-CN" altLang="en-US" dirty="0" smtClean="0"/>
              <a:t>对象</a:t>
            </a:r>
            <a:r>
              <a:rPr kumimoji="1" lang="zh-CN" altLang="en-US" dirty="0"/>
              <a:t>终结规则：一个对象的初始化完成</a:t>
            </a:r>
            <a:r>
              <a:rPr kumimoji="1" lang="en-US" altLang="zh-CN" dirty="0"/>
              <a:t>(</a:t>
            </a:r>
            <a:r>
              <a:rPr kumimoji="1" lang="zh-CN" altLang="en-US" dirty="0"/>
              <a:t>构造函数执行结束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先行发生于它的</a:t>
            </a:r>
            <a:r>
              <a:rPr kumimoji="1" lang="en-US" altLang="zh-CN" dirty="0"/>
              <a:t>finalize()</a:t>
            </a:r>
            <a:r>
              <a:rPr kumimoji="1" lang="zh-CN" altLang="en-US" dirty="0"/>
              <a:t>方法的开始。		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kumimoji="1" lang="en-US" altLang="zh-CN" dirty="0" smtClean="0"/>
              <a:t>final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jvm</a:t>
            </a:r>
            <a:r>
              <a:rPr kumimoji="1" lang="zh-CN" altLang="en-US" dirty="0"/>
              <a:t>可以编译优化	</a:t>
            </a:r>
            <a:endParaRPr kumimoji="1" lang="en-US" altLang="zh-CN" dirty="0"/>
          </a:p>
          <a:p>
            <a:pPr marL="285750" indent="-285750">
              <a:buFont typeface="Wingdings" charset="2"/>
              <a:buChar char="n"/>
            </a:pP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原子性</a:t>
            </a:r>
            <a:r>
              <a:rPr kumimoji="1" lang="zh-CN" altLang="en-US" dirty="0"/>
              <a:t>（高级语言业务的原子性，区别于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原子特性）		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kumimoji="1" lang="en-US" altLang="zh-CN" dirty="0" smtClean="0"/>
              <a:t>synchronized</a:t>
            </a: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kumimoji="1" lang="en-US" altLang="zh-CN" dirty="0" err="1" smtClean="0"/>
              <a:t>ReentrantLock</a:t>
            </a:r>
            <a:r>
              <a:rPr kumimoji="1" lang="en-US" altLang="zh-CN" dirty="0"/>
              <a:t>		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kumimoji="1" lang="en-US" altLang="zh-CN" dirty="0" err="1" smtClean="0"/>
              <a:t>ReentrantReadWriteLock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1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标</a:t>
            </a:r>
            <a:r>
              <a:rPr kumimoji="1" lang="en-US" altLang="zh-CN" sz="2800" b="1" dirty="0">
                <a:latin typeface="STZhongsong" charset="-122"/>
                <a:ea typeface="STZhongsong" charset="-122"/>
                <a:cs typeface="STZhongsong" charset="-122"/>
              </a:rPr>
              <a:t>JUC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主要内容</a:t>
            </a:r>
            <a:endParaRPr kumimoji="1" lang="en-US" altLang="zh-CN" sz="2800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38" y="1465725"/>
            <a:ext cx="7708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4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标</a:t>
            </a:r>
            <a:r>
              <a:rPr kumimoji="1" lang="en-US" altLang="zh-CN" sz="2800" b="1" dirty="0">
                <a:latin typeface="STZhongsong" charset="-122"/>
                <a:ea typeface="STZhongsong" charset="-122"/>
                <a:cs typeface="STZhongsong" charset="-122"/>
              </a:rPr>
              <a:t>JUC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主要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内容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原子类</a:t>
            </a:r>
            <a:endParaRPr kumimoji="1" lang="en-US" altLang="zh-CN" sz="2800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499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原子类鼻祖：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sun.misc.Unsafe</a:t>
            </a:r>
            <a:r>
              <a:rPr kumimoji="1" lang="zh-CN" altLang="en-US" dirty="0" smtClean="0"/>
              <a:t>，保证操作原子性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lang="zh-CN" altLang="en-US" dirty="0"/>
              <a:t>基于</a:t>
            </a:r>
            <a:r>
              <a:rPr lang="en-US" altLang="zh-CN" dirty="0"/>
              <a:t>CAS(Compare And </a:t>
            </a:r>
            <a:r>
              <a:rPr lang="en-US" altLang="zh-CN" dirty="0" smtClean="0"/>
              <a:t>Swap)</a:t>
            </a:r>
            <a:r>
              <a:rPr lang="zh-CN" altLang="en-US" dirty="0" smtClean="0"/>
              <a:t>的无锁编程实现</a:t>
            </a:r>
            <a:endParaRPr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lang="en-US" altLang="zh-CN" dirty="0"/>
              <a:t>CAS</a:t>
            </a:r>
            <a:r>
              <a:rPr lang="zh-CN" altLang="en-US" dirty="0"/>
              <a:t>利用了</a:t>
            </a:r>
            <a:r>
              <a:rPr lang="en-US" altLang="zh-CN" dirty="0"/>
              <a:t>CPU</a:t>
            </a:r>
            <a:r>
              <a:rPr lang="zh-CN" altLang="en-US" dirty="0"/>
              <a:t>的硬件锁来实现对共享资源的串行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kumimoji="1" lang="zh-CN" altLang="en-US" dirty="0" smtClean="0"/>
              <a:t>存在</a:t>
            </a:r>
            <a:r>
              <a:rPr kumimoji="1" lang="en-US" altLang="zh-CN" dirty="0" smtClean="0"/>
              <a:t>ABA</a:t>
            </a:r>
            <a:r>
              <a:rPr kumimoji="1" lang="zh-CN" altLang="en-US" dirty="0" smtClean="0"/>
              <a:t>问题</a:t>
            </a:r>
            <a:r>
              <a:rPr kumimoji="1" lang="zh-CN" altLang="en-US" dirty="0"/>
              <a:t>；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空自旋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n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使用</a:t>
            </a:r>
            <a:endParaRPr kumimoji="1" lang="en-US" altLang="zh-CN" dirty="0"/>
          </a:p>
          <a:p>
            <a:pPr marL="742950" lvl="1" indent="-285750">
              <a:buFont typeface="Wingdings" charset="2"/>
              <a:buChar char="n"/>
            </a:pPr>
            <a:r>
              <a:rPr kumimoji="1" lang="zh-CN" altLang="en-US" dirty="0" smtClean="0"/>
              <a:t>由于安全问题，不能直接获取，反射获取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lang="zh-CN" altLang="en-US" dirty="0"/>
              <a:t>原子</a:t>
            </a:r>
            <a:r>
              <a:rPr lang="zh-CN" altLang="en-US" dirty="0" smtClean="0"/>
              <a:t>类包主要提供</a:t>
            </a:r>
            <a:r>
              <a:rPr lang="en-US" altLang="zh-CN" dirty="0"/>
              <a:t>3</a:t>
            </a:r>
            <a:r>
              <a:rPr lang="zh-CN" altLang="en-US" dirty="0" smtClean="0"/>
              <a:t>类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long</a:t>
            </a:r>
            <a:r>
              <a:rPr lang="zh-CN" altLang="en-US" dirty="0"/>
              <a:t>，</a:t>
            </a:r>
            <a:r>
              <a:rPr lang="en-US" altLang="zh-CN" dirty="0" smtClean="0"/>
              <a:t>Reference(Boolean</a:t>
            </a:r>
            <a:r>
              <a:rPr lang="zh-CN" altLang="en-US" dirty="0" smtClean="0"/>
              <a:t>转化</a:t>
            </a:r>
            <a:r>
              <a:rPr lang="zh-CN" altLang="en-US" dirty="0"/>
              <a:t>为</a:t>
            </a:r>
            <a:r>
              <a:rPr lang="en-US" altLang="zh-CN" dirty="0" err="1"/>
              <a:t>int</a:t>
            </a:r>
            <a:r>
              <a:rPr lang="en-US" altLang="zh-CN" dirty="0" smtClean="0"/>
              <a:t>)</a:t>
            </a:r>
          </a:p>
          <a:p>
            <a:pPr marL="1200150" lvl="2" indent="-285750">
              <a:buFont typeface="Wingdings" charset="2"/>
              <a:buChar char="u"/>
            </a:pPr>
            <a:r>
              <a:rPr lang="zh-CN" altLang="en-US" dirty="0" smtClean="0"/>
              <a:t>每</a:t>
            </a:r>
            <a:r>
              <a:rPr lang="zh-CN" altLang="en-US" dirty="0"/>
              <a:t>类</a:t>
            </a:r>
            <a:r>
              <a:rPr lang="en-US" altLang="zh-CN" dirty="0"/>
              <a:t>3</a:t>
            </a:r>
            <a:r>
              <a:rPr lang="zh-CN" altLang="en-US" dirty="0"/>
              <a:t>种（本身，数组，字段）的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,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kumimoji="1" lang="en-US" altLang="zh-CN" dirty="0" smtClean="0"/>
              <a:t>U</a:t>
            </a:r>
            <a:r>
              <a:rPr kumimoji="1" lang="en-US" altLang="zh-CN" dirty="0" smtClean="0"/>
              <a:t>nsafe</a:t>
            </a:r>
            <a:r>
              <a:rPr kumimoji="1" lang="zh-CN" altLang="en-US" dirty="0" smtClean="0"/>
              <a:t>对应方法</a:t>
            </a:r>
            <a:endParaRPr kumimoji="1" lang="en-US" altLang="zh-CN" dirty="0" smtClean="0"/>
          </a:p>
          <a:p>
            <a:pPr marL="1200150" lvl="2" indent="-285750">
              <a:buFont typeface="Wingdings" charset="2"/>
              <a:buChar char="u"/>
            </a:pPr>
            <a:r>
              <a:rPr lang="en-US" altLang="zh-CN" dirty="0" err="1" smtClean="0"/>
              <a:t>unsafe.compareAndSwapInt</a:t>
            </a:r>
            <a:r>
              <a:rPr lang="en-US" altLang="zh-CN" dirty="0" smtClean="0"/>
              <a:t>(arg0</a:t>
            </a:r>
            <a:r>
              <a:rPr lang="en-US" altLang="zh-CN" dirty="0"/>
              <a:t>, arg1, arg2, arg3</a:t>
            </a:r>
            <a:r>
              <a:rPr lang="en-US" altLang="zh-CN" dirty="0" smtClean="0"/>
              <a:t>)</a:t>
            </a:r>
          </a:p>
          <a:p>
            <a:pPr marL="1200150" lvl="2" indent="-285750">
              <a:buFont typeface="Wingdings" charset="2"/>
              <a:buChar char="u"/>
            </a:pPr>
            <a:r>
              <a:rPr lang="en-US" altLang="zh-CN" dirty="0" err="1" smtClean="0"/>
              <a:t>unsafe.compareAndSwapLong</a:t>
            </a:r>
            <a:r>
              <a:rPr lang="en-US" altLang="zh-CN" dirty="0" smtClean="0"/>
              <a:t>(arg0</a:t>
            </a:r>
            <a:r>
              <a:rPr lang="en-US" altLang="zh-CN" dirty="0"/>
              <a:t>, arg1, arg2, arg3</a:t>
            </a:r>
            <a:r>
              <a:rPr lang="en-US" altLang="zh-CN" dirty="0" smtClean="0"/>
              <a:t>)</a:t>
            </a:r>
          </a:p>
          <a:p>
            <a:pPr marL="1200150" lvl="2" indent="-285750">
              <a:buFont typeface="Wingdings" charset="2"/>
              <a:buChar char="u"/>
            </a:pPr>
            <a:r>
              <a:rPr lang="en-US" altLang="zh-CN" dirty="0" err="1" smtClean="0"/>
              <a:t>unsafe.compareAndSwapObject</a:t>
            </a:r>
            <a:r>
              <a:rPr lang="en-US" altLang="zh-CN" dirty="0" smtClean="0"/>
              <a:t>(arg0</a:t>
            </a:r>
            <a:r>
              <a:rPr lang="en-US" altLang="zh-CN" dirty="0"/>
              <a:t>, arg1, arg2, arg3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476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JUC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主要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内容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锁</a:t>
            </a:r>
            <a:endParaRPr kumimoji="1" lang="en-US" altLang="zh-CN" sz="2800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81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n"/>
            </a:pPr>
            <a:endParaRPr kumimoji="1" lang="en-US" altLang="zh-CN" dirty="0"/>
          </a:p>
          <a:p>
            <a:pPr marL="742950" lvl="1" indent="-285750">
              <a:buFont typeface="Wingdings" charset="2"/>
              <a:buChar char="n"/>
            </a:pP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91" y="1377246"/>
            <a:ext cx="6566984" cy="504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5119" y="722621"/>
            <a:ext cx="996808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JUC</a:t>
            </a:r>
            <a:r>
              <a:rPr kumimoji="1" lang="zh-CN" altLang="en-US" sz="2800" b="1" dirty="0">
                <a:latin typeface="STZhongsong" charset="-122"/>
                <a:ea typeface="STZhongsong" charset="-122"/>
                <a:cs typeface="STZhongsong" charset="-122"/>
              </a:rPr>
              <a:t>主要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内容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锁</a:t>
            </a:r>
            <a:r>
              <a:rPr kumimoji="1" lang="en-US" altLang="zh-CN" sz="2800" b="1" dirty="0" smtClean="0">
                <a:latin typeface="STZhongsong" charset="-122"/>
                <a:ea typeface="STZhongsong" charset="-122"/>
                <a:cs typeface="STZhongsong" charset="-122"/>
              </a:rPr>
              <a:t>-</a:t>
            </a:r>
            <a:r>
              <a:rPr kumimoji="1" lang="zh-CN" altLang="en-US" sz="2800" b="1" dirty="0" smtClean="0">
                <a:latin typeface="STZhongsong" charset="-122"/>
                <a:ea typeface="STZhongsong" charset="-122"/>
                <a:cs typeface="STZhongsong" charset="-122"/>
              </a:rPr>
              <a:t>同步器</a:t>
            </a:r>
            <a:endParaRPr kumimoji="1" lang="en-US" altLang="zh-CN" sz="2800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3162" y="1566086"/>
            <a:ext cx="98100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en-US" dirty="0"/>
              <a:t>锁是面向用户的，</a:t>
            </a:r>
            <a:r>
              <a:rPr lang="zh-CN" altLang="en-US" dirty="0" smtClean="0"/>
              <a:t>同步器</a:t>
            </a:r>
            <a:r>
              <a:rPr lang="en-US" altLang="zh-CN" dirty="0"/>
              <a:t>(</a:t>
            </a:r>
            <a:r>
              <a:rPr lang="en-US" altLang="zh-CN" dirty="0" err="1"/>
              <a:t>AbstractQueuedSynchronizer</a:t>
            </a:r>
            <a:r>
              <a:rPr lang="en-US" altLang="zh-CN" dirty="0"/>
              <a:t>)</a:t>
            </a:r>
            <a:r>
              <a:rPr lang="zh-CN" altLang="en-US" dirty="0" smtClean="0"/>
              <a:t>是</a:t>
            </a:r>
            <a:r>
              <a:rPr lang="zh-CN" altLang="en-US" dirty="0"/>
              <a:t>面向锁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就</a:t>
            </a:r>
            <a:r>
              <a:rPr lang="zh-CN" altLang="en-US" dirty="0"/>
              <a:t>是锁的内部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),AQS</a:t>
            </a:r>
            <a:r>
              <a:rPr lang="zh-CN" altLang="en-US" dirty="0"/>
              <a:t>支持互斥锁，共</a:t>
            </a:r>
            <a:r>
              <a:rPr lang="zh-CN" altLang="en-US" dirty="0" smtClean="0"/>
              <a:t>享锁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锁实现：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lang="zh-CN" altLang="en-US" dirty="0"/>
              <a:t>通过对</a:t>
            </a:r>
            <a:r>
              <a:rPr lang="en-US" altLang="zh-CN" dirty="0"/>
              <a:t>state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</a:t>
            </a:r>
            <a:r>
              <a:rPr lang="zh-CN" altLang="en-US" dirty="0"/>
              <a:t>原子修改</a:t>
            </a:r>
            <a:r>
              <a:rPr lang="en-US" altLang="zh-CN" dirty="0"/>
              <a:t>+</a:t>
            </a:r>
            <a:r>
              <a:rPr kumimoji="1" lang="en-US" altLang="zh-CN" dirty="0" smtClean="0"/>
              <a:t>volatile</a:t>
            </a:r>
            <a:r>
              <a:rPr lang="en-US" altLang="zh-CN" dirty="0" smtClean="0"/>
              <a:t>)</a:t>
            </a:r>
            <a:r>
              <a:rPr lang="zh-CN" altLang="en-US" dirty="0" smtClean="0"/>
              <a:t>修饰实现</a:t>
            </a:r>
            <a:r>
              <a:rPr lang="zh-CN" altLang="en-US" dirty="0"/>
              <a:t>获取</a:t>
            </a:r>
            <a:r>
              <a:rPr lang="zh-CN" altLang="en-US" dirty="0" smtClean="0"/>
              <a:t>锁（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）和</a:t>
            </a:r>
            <a:r>
              <a:rPr lang="zh-CN" altLang="en-US" dirty="0"/>
              <a:t>释放</a:t>
            </a:r>
            <a:r>
              <a:rPr lang="zh-CN" altLang="en-US" dirty="0" smtClean="0"/>
              <a:t>锁（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b="1" dirty="0"/>
              <a:t>private volatile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state</a:t>
            </a:r>
          </a:p>
          <a:p>
            <a:pPr marL="742950" lvl="1" indent="-285750">
              <a:buFont typeface="Wingdings" charset="2"/>
              <a:buChar char="n"/>
            </a:pPr>
            <a:r>
              <a:rPr lang="zh-CN" altLang="en-US" dirty="0" smtClean="0"/>
              <a:t>如果获取不到锁，任务暂时在哪里？</a:t>
            </a:r>
            <a:endParaRPr lang="en-US" altLang="zh-CN" dirty="0" smtClean="0"/>
          </a:p>
          <a:p>
            <a:pPr marL="1200150" lvl="2" indent="-285750">
              <a:buFont typeface="Wingdings" charset="2"/>
              <a:buChar char="u"/>
            </a:pPr>
            <a:r>
              <a:rPr lang="zh-CN" altLang="en-US" dirty="0" smtClean="0"/>
              <a:t>同步</a:t>
            </a:r>
            <a:r>
              <a:rPr lang="zh-CN" altLang="en-US" dirty="0"/>
              <a:t>队列：保存等待获取锁的线程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1200150" lvl="2" indent="-285750">
              <a:buFont typeface="Wingdings" charset="2"/>
              <a:buChar char="u"/>
            </a:pPr>
            <a:r>
              <a:rPr lang="zh-CN" altLang="en-US" dirty="0" smtClean="0"/>
              <a:t>阻塞队</a:t>
            </a:r>
            <a:r>
              <a:rPr lang="zh-CN" altLang="en-US" dirty="0"/>
              <a:t>列：保存执行了</a:t>
            </a:r>
            <a:r>
              <a:rPr lang="en-US" altLang="zh-CN" dirty="0"/>
              <a:t>await</a:t>
            </a:r>
            <a:r>
              <a:rPr lang="zh-CN" altLang="en-US" dirty="0"/>
              <a:t>的线程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2"/>
            <a:r>
              <a:rPr lang="zh-CN" altLang="en-US" dirty="0"/>
              <a:t> </a:t>
            </a:r>
            <a:r>
              <a:rPr lang="zh-CN" altLang="en-US" dirty="0" smtClean="0"/>
              <a:t>    同步队列和</a:t>
            </a:r>
            <a:r>
              <a:rPr lang="zh-CN" altLang="en-US" dirty="0"/>
              <a:t>阻塞队列的节点互相</a:t>
            </a:r>
            <a:r>
              <a:rPr lang="zh-CN" altLang="en-US" dirty="0" smtClean="0"/>
              <a:t>转化</a:t>
            </a:r>
            <a:r>
              <a:rPr lang="zh-CN" altLang="en-US" dirty="0"/>
              <a:t>。</a:t>
            </a:r>
            <a:r>
              <a:rPr lang="zh-CN" altLang="en-US" dirty="0" smtClean="0"/>
              <a:t>首先</a:t>
            </a:r>
            <a:r>
              <a:rPr lang="zh-CN" altLang="en-US" dirty="0"/>
              <a:t>所有节点会被加入同步队列，在执行</a:t>
            </a:r>
            <a:r>
              <a:rPr lang="en-US" altLang="zh-CN" dirty="0"/>
              <a:t>await</a:t>
            </a:r>
            <a:r>
              <a:rPr lang="zh-CN" altLang="en-US" dirty="0"/>
              <a:t>后会加入阻塞队列，唤醒时又会被转化回同步队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lang="zh-CN" altLang="en-US" dirty="0" smtClean="0"/>
              <a:t>锁种类</a:t>
            </a:r>
            <a:endParaRPr lang="en-US" altLang="zh-CN" dirty="0"/>
          </a:p>
          <a:p>
            <a:pPr marL="742950" lvl="1" indent="-285750">
              <a:buFont typeface="Wingdings" charset="2"/>
              <a:buChar char="n"/>
            </a:pPr>
            <a:r>
              <a:rPr lang="zh-CN" altLang="en-US" dirty="0" smtClean="0"/>
              <a:t>互斥</a:t>
            </a:r>
            <a:r>
              <a:rPr lang="zh-CN" altLang="en-US" dirty="0"/>
              <a:t>锁：</a:t>
            </a:r>
            <a:r>
              <a:rPr lang="en-US" altLang="zh-CN" dirty="0"/>
              <a:t>state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时可以实现互斥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marL="742950" lvl="1" indent="-285750">
              <a:buFont typeface="Wingdings" charset="2"/>
              <a:buChar char="n"/>
            </a:pPr>
            <a:r>
              <a:rPr lang="zh-CN" altLang="en-US" dirty="0" smtClean="0"/>
              <a:t>共享</a:t>
            </a:r>
            <a:r>
              <a:rPr lang="zh-CN" altLang="en-US" dirty="0"/>
              <a:t>锁：</a:t>
            </a:r>
            <a:r>
              <a:rPr lang="en-US" altLang="zh-CN" dirty="0"/>
              <a:t>state</a:t>
            </a:r>
            <a:r>
              <a:rPr lang="zh-CN" altLang="en-US" dirty="0"/>
              <a:t>大于</a:t>
            </a:r>
            <a:r>
              <a:rPr lang="en-US" altLang="zh-CN" dirty="0"/>
              <a:t>1</a:t>
            </a:r>
            <a:r>
              <a:rPr lang="zh-CN" altLang="en-US" dirty="0"/>
              <a:t>时可以实现共享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marL="742950" lvl="1" indent="-285750">
              <a:buFont typeface="Wingdings" charset="2"/>
              <a:buChar char="n"/>
            </a:pPr>
            <a:endParaRPr kumimoji="1" lang="en-US" altLang="zh-CN" dirty="0"/>
          </a:p>
          <a:p>
            <a:pPr marL="742950" lvl="1" indent="-285750">
              <a:buFont typeface="Wingdings" charset="2"/>
              <a:buChar char="n"/>
            </a:pP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596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109105</TotalTime>
  <Words>567</Words>
  <Application>Microsoft Macintosh PowerPoint</Application>
  <PresentationFormat>宽屏</PresentationFormat>
  <Paragraphs>142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DengXian</vt:lpstr>
      <vt:lpstr>DengXian Light</vt:lpstr>
      <vt:lpstr>STZhongsong</vt:lpstr>
      <vt:lpstr>Wingdings</vt:lpstr>
      <vt:lpstr>Arial</vt:lpstr>
      <vt:lpstr>Office 主题</vt:lpstr>
      <vt:lpstr>聊聊JUC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聊聊JUC</dc:title>
  <dc:creator>Microsoft Office 用户</dc:creator>
  <cp:lastModifiedBy>Microsoft Office 用户</cp:lastModifiedBy>
  <cp:revision>30</cp:revision>
  <dcterms:created xsi:type="dcterms:W3CDTF">2020-03-15T11:27:35Z</dcterms:created>
  <dcterms:modified xsi:type="dcterms:W3CDTF">2020-05-30T05:53:47Z</dcterms:modified>
</cp:coreProperties>
</file>