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4"/>
  </p:sldMasterIdLst>
  <p:notesMasterIdLst>
    <p:notesMasterId r:id="rId27"/>
  </p:notesMasterIdLst>
  <p:handoutMasterIdLst>
    <p:handoutMasterId r:id="rId28"/>
  </p:handoutMasterIdLst>
  <p:sldIdLst>
    <p:sldId id="278" r:id="rId5"/>
    <p:sldId id="282" r:id="rId6"/>
    <p:sldId id="271" r:id="rId7"/>
    <p:sldId id="283" r:id="rId8"/>
    <p:sldId id="300" r:id="rId9"/>
    <p:sldId id="299" r:id="rId10"/>
    <p:sldId id="293" r:id="rId11"/>
    <p:sldId id="294" r:id="rId12"/>
    <p:sldId id="301" r:id="rId13"/>
    <p:sldId id="296" r:id="rId14"/>
    <p:sldId id="297" r:id="rId15"/>
    <p:sldId id="302" r:id="rId16"/>
    <p:sldId id="295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0" autoAdjust="0"/>
    <p:restoredTop sz="95388" autoAdjust="0"/>
  </p:normalViewPr>
  <p:slideViewPr>
    <p:cSldViewPr snapToGrid="0">
      <p:cViewPr varScale="1">
        <p:scale>
          <a:sx n="77" d="100"/>
          <a:sy n="77" d="100"/>
        </p:scale>
        <p:origin x="76" y="520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43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5F4DCF1-ECAF-F7A7-2FE7-5E8E893BC44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1330B0-5BAC-7408-8C3C-78D8336840E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BC71B-6527-4638-937B-C93EB849CB02}" type="datetimeFigureOut">
              <a:rPr lang="en-US" smtClean="0"/>
              <a:t>3/15/2024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D7EEB3-E0A5-7440-F7ED-F59975ED1E8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548D11-7466-6432-3BF5-64A1A1FA59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A70580-B89C-4157-871D-6B9318EE5F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157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5465A2-8C9C-419F-9FD8-234480873777}" type="datetimeFigureOut">
              <a:rPr lang="en-US" smtClean="0"/>
              <a:t>3/15/2024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AF00E9-A49D-4007-B3B9-A3783809E5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69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2237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899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0567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488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649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1917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635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1898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6233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1397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7432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899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3626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30566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93063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18020" y="662937"/>
            <a:ext cx="4624442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88CE9D0-E6DB-A38D-ED84-A53D0493E6D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267450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4119266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43C4A872-A473-BFD2-150E-387250C2B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5C8D53B-A579-BCFA-58E8-C386DABC92CD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3A34CAC-4A03-ADDB-E97F-8675E68FC0B3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C733506-2F0D-8F31-52D1-5244F04A706B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9356E3D-E14C-9C43-7CE4-A7156B1E10DB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Title 19">
            <a:extLst>
              <a:ext uri="{FF2B5EF4-FFF2-40B4-BE49-F238E27FC236}">
                <a16:creationId xmlns:a16="http://schemas.microsoft.com/office/drawing/2014/main" id="{85C652DA-55F6-9691-4254-344E0A4E9A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483924"/>
            <a:ext cx="11090275" cy="168405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4DB7AC4F-2818-7F0D-AC6A-736D5F2C739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0863" y="2419350"/>
            <a:ext cx="11090274" cy="39131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C61DF04-D7CB-2B19-8BB9-3E90A6619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10824" y="1514007"/>
            <a:ext cx="734257" cy="760506"/>
            <a:chOff x="5243759" y="1363788"/>
            <a:chExt cx="734257" cy="760506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5DE1CC00-F893-E215-8086-65B6605C5F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6EBF50D9-F9B8-ADB3-8B4A-AF19564EE6E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80BE1060-7183-58F8-EEBF-64135EE82BC5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E597A3BE-0D13-9033-E3FD-78202DB799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168304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8867D9A-3F3B-94C3-244B-0006226AE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063019" y="3199533"/>
            <a:ext cx="3597052" cy="2615018"/>
            <a:chOff x="4541453" y="3199533"/>
            <a:chExt cx="3597052" cy="2615018"/>
          </a:xfrm>
        </p:grpSpPr>
        <p:sp>
          <p:nvSpPr>
            <p:cNvPr id="13" name="Freeform: Shape 38">
              <a:extLst>
                <a:ext uri="{FF2B5EF4-FFF2-40B4-BE49-F238E27FC236}">
                  <a16:creationId xmlns:a16="http://schemas.microsoft.com/office/drawing/2014/main" id="{955FC3D1-6227-A188-CCDB-11D573FD807A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602175" y="3958416"/>
              <a:ext cx="3536330" cy="1853969"/>
            </a:xfrm>
            <a:custGeom>
              <a:avLst/>
              <a:gdLst>
                <a:gd name="connsiteX0" fmla="*/ 3536330 w 3536330"/>
                <a:gd name="connsiteY0" fmla="*/ 1853969 h 1853969"/>
                <a:gd name="connsiteX1" fmla="*/ 1682362 w 3536330"/>
                <a:gd name="connsiteY1" fmla="*/ 0 h 1853969"/>
                <a:gd name="connsiteX2" fmla="*/ 52157 w 3536330"/>
                <a:gd name="connsiteY2" fmla="*/ 970257 h 1853969"/>
                <a:gd name="connsiteX3" fmla="*/ 0 w 3536330"/>
                <a:gd name="connsiteY3" fmla="*/ 1078528 h 1853969"/>
                <a:gd name="connsiteX4" fmla="*/ 757215 w 3536330"/>
                <a:gd name="connsiteY4" fmla="*/ 1835743 h 1853969"/>
                <a:gd name="connsiteX5" fmla="*/ 774211 w 3536330"/>
                <a:gd name="connsiteY5" fmla="*/ 1667149 h 1853969"/>
                <a:gd name="connsiteX6" fmla="*/ 1682362 w 3536330"/>
                <a:gd name="connsiteY6" fmla="*/ 926985 h 1853969"/>
                <a:gd name="connsiteX7" fmla="*/ 2609345 w 3536330"/>
                <a:gd name="connsiteY7" fmla="*/ 1853969 h 1853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36330" h="1853969">
                  <a:moveTo>
                    <a:pt x="3536330" y="1853969"/>
                  </a:moveTo>
                  <a:cubicBezTo>
                    <a:pt x="3536330" y="830051"/>
                    <a:pt x="2706280" y="0"/>
                    <a:pt x="1682362" y="0"/>
                  </a:cubicBezTo>
                  <a:cubicBezTo>
                    <a:pt x="978418" y="0"/>
                    <a:pt x="366107" y="392328"/>
                    <a:pt x="52157" y="970257"/>
                  </a:cubicBezTo>
                  <a:lnTo>
                    <a:pt x="0" y="1078528"/>
                  </a:lnTo>
                  <a:lnTo>
                    <a:pt x="757215" y="1835743"/>
                  </a:lnTo>
                  <a:lnTo>
                    <a:pt x="774211" y="1667149"/>
                  </a:lnTo>
                  <a:cubicBezTo>
                    <a:pt x="860649" y="1244739"/>
                    <a:pt x="1234397" y="926985"/>
                    <a:pt x="1682362" y="926985"/>
                  </a:cubicBezTo>
                  <a:cubicBezTo>
                    <a:pt x="2194320" y="926985"/>
                    <a:pt x="2609345" y="1342010"/>
                    <a:pt x="2609345" y="1853969"/>
                  </a:cubicBezTo>
                  <a:close/>
                </a:path>
              </a:pathLst>
            </a:custGeom>
            <a:gradFill flip="none" rotWithShape="1">
              <a:gsLst>
                <a:gs pos="97000">
                  <a:schemeClr val="bg2"/>
                </a:gs>
                <a:gs pos="31000">
                  <a:schemeClr val="bg2">
                    <a:lumMod val="90000"/>
                    <a:lumOff val="10000"/>
                  </a:schemeClr>
                </a:gs>
              </a:gsLst>
              <a:lin ang="15000000" scaled="0"/>
              <a:tileRect/>
            </a:gradFill>
            <a:ln>
              <a:noFill/>
            </a:ln>
            <a:effectLst>
              <a:innerShdw blurRad="355600" dist="101600" dir="16200000">
                <a:schemeClr val="accent1">
                  <a:lumMod val="60000"/>
                  <a:lumOff val="40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E6BE70E-C41E-449D-A48C-4EB6BB7DC20D}"/>
                </a:ext>
              </a:extLst>
            </p:cNvPr>
            <p:cNvGrpSpPr/>
            <p:nvPr/>
          </p:nvGrpSpPr>
          <p:grpSpPr>
            <a:xfrm>
              <a:off x="4541453" y="3199533"/>
              <a:ext cx="3478701" cy="2615018"/>
              <a:chOff x="-481151" y="3199533"/>
              <a:chExt cx="3478701" cy="2615018"/>
            </a:xfrm>
          </p:grpSpPr>
          <p:sp>
            <p:nvSpPr>
              <p:cNvPr id="15" name="Freeform: Shape 32">
                <a:extLst>
                  <a:ext uri="{FF2B5EF4-FFF2-40B4-BE49-F238E27FC236}">
                    <a16:creationId xmlns:a16="http://schemas.microsoft.com/office/drawing/2014/main" id="{B7C0B12B-49BE-7855-18FB-8583C8DD9617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8900000" flipV="1">
                <a:off x="-481151" y="3649708"/>
                <a:ext cx="3478701" cy="2164843"/>
              </a:xfrm>
              <a:custGeom>
                <a:avLst/>
                <a:gdLst>
                  <a:gd name="connsiteX0" fmla="*/ 3478701 w 3478701"/>
                  <a:gd name="connsiteY0" fmla="*/ 2164843 h 2164843"/>
                  <a:gd name="connsiteX1" fmla="*/ 1624733 w 3478701"/>
                  <a:gd name="connsiteY1" fmla="*/ 0 h 2164843"/>
                  <a:gd name="connsiteX2" fmla="*/ 87393 w 3478701"/>
                  <a:gd name="connsiteY2" fmla="*/ 954459 h 2164843"/>
                  <a:gd name="connsiteX3" fmla="*/ 0 w 3478701"/>
                  <a:gd name="connsiteY3" fmla="*/ 1122434 h 2164843"/>
                  <a:gd name="connsiteX4" fmla="*/ 736015 w 3478701"/>
                  <a:gd name="connsiteY4" fmla="*/ 1858449 h 2164843"/>
                  <a:gd name="connsiteX5" fmla="*/ 739424 w 3478701"/>
                  <a:gd name="connsiteY5" fmla="*/ 1842964 h 2164843"/>
                  <a:gd name="connsiteX6" fmla="*/ 1624733 w 3478701"/>
                  <a:gd name="connsiteY6" fmla="*/ 1082422 h 2164843"/>
                  <a:gd name="connsiteX7" fmla="*/ 2551716 w 3478701"/>
                  <a:gd name="connsiteY7" fmla="*/ 2164843 h 2164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78701" h="2164843">
                    <a:moveTo>
                      <a:pt x="3478701" y="2164843"/>
                    </a:moveTo>
                    <a:cubicBezTo>
                      <a:pt x="3478701" y="969234"/>
                      <a:pt x="2648651" y="0"/>
                      <a:pt x="1624733" y="0"/>
                    </a:cubicBezTo>
                    <a:cubicBezTo>
                      <a:pt x="984784" y="0"/>
                      <a:pt x="420564" y="378607"/>
                      <a:pt x="87393" y="954459"/>
                    </a:cubicBezTo>
                    <a:lnTo>
                      <a:pt x="0" y="1122434"/>
                    </a:lnTo>
                    <a:lnTo>
                      <a:pt x="736015" y="1858449"/>
                    </a:lnTo>
                    <a:lnTo>
                      <a:pt x="739424" y="1842964"/>
                    </a:lnTo>
                    <a:cubicBezTo>
                      <a:pt x="856791" y="1402344"/>
                      <a:pt x="1208766" y="1082422"/>
                      <a:pt x="1624733" y="1082422"/>
                    </a:cubicBezTo>
                    <a:cubicBezTo>
                      <a:pt x="2136692" y="1082422"/>
                      <a:pt x="2551716" y="1567038"/>
                      <a:pt x="2551716" y="2164843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  <a:lumOff val="50000"/>
                  <a:alpha val="40000"/>
                </a:schemeClr>
              </a:solidFill>
              <a:ln>
                <a:noFill/>
              </a:ln>
              <a:effectLst>
                <a:softEdge rad="381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67C78A37-D378-70D3-D6E3-AB9400EB583E}"/>
                  </a:ext>
                </a:extLst>
              </p:cNvPr>
              <p:cNvSpPr/>
              <p:nvPr userDrawn="1"/>
            </p:nvSpPr>
            <p:spPr>
              <a:xfrm rot="13500000" flipV="1">
                <a:off x="1512277" y="2840042"/>
                <a:ext cx="214196" cy="933178"/>
              </a:xfrm>
              <a:prstGeom prst="ellipse">
                <a:avLst/>
              </a:prstGeom>
              <a:solidFill>
                <a:schemeClr val="bg2">
                  <a:lumMod val="90000"/>
                  <a:lumOff val="10000"/>
                </a:schemeClr>
              </a:solidFill>
              <a:ln>
                <a:noFill/>
              </a:ln>
              <a:effectLst>
                <a:innerShdw blurRad="1270000" dist="2540000">
                  <a:schemeClr val="accent1">
                    <a:lumMod val="60000"/>
                    <a:lumOff val="40000"/>
                    <a:alpha val="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2491172-466F-19CC-B639-A1C3CAB1D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90545" y="4100655"/>
            <a:ext cx="1335600" cy="1262947"/>
            <a:chOff x="10145015" y="2343978"/>
            <a:chExt cx="1335600" cy="1262947"/>
          </a:xfrm>
        </p:grpSpPr>
        <p:sp>
          <p:nvSpPr>
            <p:cNvPr id="18" name="Freeform: Shape 25">
              <a:extLst>
                <a:ext uri="{FF2B5EF4-FFF2-40B4-BE49-F238E27FC236}">
                  <a16:creationId xmlns:a16="http://schemas.microsoft.com/office/drawing/2014/main" id="{45EC885D-265C-397B-5DAF-57A66CDA30B5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601DB21-D937-2F89-DC26-063DFC7800C8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076535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076C4EAC-BBDE-1963-BD72-3BD2A47DC59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0863" y="4045464"/>
            <a:ext cx="11115355" cy="2286000"/>
          </a:xfrm>
        </p:spPr>
        <p:txBody>
          <a:bodyPr anchor="ctr">
            <a:no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592AF4F-2F83-7005-B3AC-6FCC7FB1914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4594"/>
            <a:ext cx="12192000" cy="3771878"/>
          </a:xfrm>
        </p:spPr>
        <p:txBody>
          <a:bodyPr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7BF9F63-86BE-5515-AD3C-59481B3FF4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2996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0863" y="196900"/>
            <a:ext cx="4159160" cy="3155900"/>
          </a:xfrm>
        </p:spPr>
        <p:txBody>
          <a:bodyPr lIns="91440" anchor="b">
            <a:no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47271" y="3505200"/>
            <a:ext cx="4159160" cy="2352356"/>
          </a:xfrm>
        </p:spPr>
        <p:txBody>
          <a:bodyPr lIns="91440" rIns="9144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0ABD6E1-FE78-D78B-E80C-09490F5D8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2BB1BCD-5C1C-ED05-D6B4-F92367209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700A5CAB-28E9-FB7A-E72E-39F3ADE58C6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BA2D9BC-CA87-28FA-7A02-455E740EAC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734E5ADF-EEF0-2501-9D7B-8FC1A49F60A7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8" name="Picture Placeholder 14">
            <a:extLst>
              <a:ext uri="{FF2B5EF4-FFF2-40B4-BE49-F238E27FC236}">
                <a16:creationId xmlns:a16="http://schemas.microsoft.com/office/drawing/2014/main" id="{780F3839-9B1B-2346-C1F4-E876E6AE32E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78049" y="78871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70940-5919-2C95-2278-32E50BF1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7D599-49CF-19FE-6D86-C5EDB765F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31DF1-1C8D-86B9-BFDD-098FFC00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7428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87E98C0-6053-9701-92D0-4EF9ADBC5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9063019" y="746716"/>
            <a:ext cx="3597052" cy="2615018"/>
            <a:chOff x="4541453" y="3199533"/>
            <a:chExt cx="3597052" cy="2615018"/>
          </a:xfrm>
        </p:grpSpPr>
        <p:sp>
          <p:nvSpPr>
            <p:cNvPr id="8" name="Freeform: Shape 38">
              <a:extLst>
                <a:ext uri="{FF2B5EF4-FFF2-40B4-BE49-F238E27FC236}">
                  <a16:creationId xmlns:a16="http://schemas.microsoft.com/office/drawing/2014/main" id="{C32B1A1D-760B-9D3D-A869-E50FC962A629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602175" y="3958416"/>
              <a:ext cx="3536330" cy="1853969"/>
            </a:xfrm>
            <a:custGeom>
              <a:avLst/>
              <a:gdLst>
                <a:gd name="connsiteX0" fmla="*/ 3536330 w 3536330"/>
                <a:gd name="connsiteY0" fmla="*/ 1853969 h 1853969"/>
                <a:gd name="connsiteX1" fmla="*/ 1682362 w 3536330"/>
                <a:gd name="connsiteY1" fmla="*/ 0 h 1853969"/>
                <a:gd name="connsiteX2" fmla="*/ 52157 w 3536330"/>
                <a:gd name="connsiteY2" fmla="*/ 970257 h 1853969"/>
                <a:gd name="connsiteX3" fmla="*/ 0 w 3536330"/>
                <a:gd name="connsiteY3" fmla="*/ 1078528 h 1853969"/>
                <a:gd name="connsiteX4" fmla="*/ 757215 w 3536330"/>
                <a:gd name="connsiteY4" fmla="*/ 1835743 h 1853969"/>
                <a:gd name="connsiteX5" fmla="*/ 774211 w 3536330"/>
                <a:gd name="connsiteY5" fmla="*/ 1667149 h 1853969"/>
                <a:gd name="connsiteX6" fmla="*/ 1682362 w 3536330"/>
                <a:gd name="connsiteY6" fmla="*/ 926985 h 1853969"/>
                <a:gd name="connsiteX7" fmla="*/ 2609345 w 3536330"/>
                <a:gd name="connsiteY7" fmla="*/ 1853969 h 1853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36330" h="1853969">
                  <a:moveTo>
                    <a:pt x="3536330" y="1853969"/>
                  </a:moveTo>
                  <a:cubicBezTo>
                    <a:pt x="3536330" y="830051"/>
                    <a:pt x="2706280" y="0"/>
                    <a:pt x="1682362" y="0"/>
                  </a:cubicBezTo>
                  <a:cubicBezTo>
                    <a:pt x="978418" y="0"/>
                    <a:pt x="366107" y="392328"/>
                    <a:pt x="52157" y="970257"/>
                  </a:cubicBezTo>
                  <a:lnTo>
                    <a:pt x="0" y="1078528"/>
                  </a:lnTo>
                  <a:lnTo>
                    <a:pt x="757215" y="1835743"/>
                  </a:lnTo>
                  <a:lnTo>
                    <a:pt x="774211" y="1667149"/>
                  </a:lnTo>
                  <a:cubicBezTo>
                    <a:pt x="860649" y="1244739"/>
                    <a:pt x="1234397" y="926985"/>
                    <a:pt x="1682362" y="926985"/>
                  </a:cubicBezTo>
                  <a:cubicBezTo>
                    <a:pt x="2194320" y="926985"/>
                    <a:pt x="2609345" y="1342010"/>
                    <a:pt x="2609345" y="1853969"/>
                  </a:cubicBezTo>
                  <a:close/>
                </a:path>
              </a:pathLst>
            </a:custGeom>
            <a:gradFill flip="none" rotWithShape="1">
              <a:gsLst>
                <a:gs pos="97000">
                  <a:schemeClr val="bg2"/>
                </a:gs>
                <a:gs pos="31000">
                  <a:schemeClr val="bg2">
                    <a:lumMod val="90000"/>
                    <a:lumOff val="10000"/>
                  </a:schemeClr>
                </a:gs>
              </a:gsLst>
              <a:lin ang="15000000" scaled="0"/>
              <a:tileRect/>
            </a:gradFill>
            <a:ln>
              <a:noFill/>
            </a:ln>
            <a:effectLst>
              <a:innerShdw blurRad="355600" dist="101600" dir="16200000">
                <a:schemeClr val="accent1">
                  <a:lumMod val="60000"/>
                  <a:lumOff val="40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02EF78B-5BDF-8632-B9B1-087DB042EEC7}"/>
                </a:ext>
              </a:extLst>
            </p:cNvPr>
            <p:cNvGrpSpPr/>
            <p:nvPr/>
          </p:nvGrpSpPr>
          <p:grpSpPr>
            <a:xfrm>
              <a:off x="4541453" y="3199533"/>
              <a:ext cx="3478701" cy="2615018"/>
              <a:chOff x="-481151" y="3199533"/>
              <a:chExt cx="3478701" cy="2615018"/>
            </a:xfrm>
          </p:grpSpPr>
          <p:sp>
            <p:nvSpPr>
              <p:cNvPr id="10" name="Freeform: Shape 32">
                <a:extLst>
                  <a:ext uri="{FF2B5EF4-FFF2-40B4-BE49-F238E27FC236}">
                    <a16:creationId xmlns:a16="http://schemas.microsoft.com/office/drawing/2014/main" id="{5C54B3E8-515B-0865-9321-DB3793A62240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8900000" flipV="1">
                <a:off x="-481151" y="3649708"/>
                <a:ext cx="3478701" cy="2164843"/>
              </a:xfrm>
              <a:custGeom>
                <a:avLst/>
                <a:gdLst>
                  <a:gd name="connsiteX0" fmla="*/ 3478701 w 3478701"/>
                  <a:gd name="connsiteY0" fmla="*/ 2164843 h 2164843"/>
                  <a:gd name="connsiteX1" fmla="*/ 1624733 w 3478701"/>
                  <a:gd name="connsiteY1" fmla="*/ 0 h 2164843"/>
                  <a:gd name="connsiteX2" fmla="*/ 87393 w 3478701"/>
                  <a:gd name="connsiteY2" fmla="*/ 954459 h 2164843"/>
                  <a:gd name="connsiteX3" fmla="*/ 0 w 3478701"/>
                  <a:gd name="connsiteY3" fmla="*/ 1122434 h 2164843"/>
                  <a:gd name="connsiteX4" fmla="*/ 736015 w 3478701"/>
                  <a:gd name="connsiteY4" fmla="*/ 1858449 h 2164843"/>
                  <a:gd name="connsiteX5" fmla="*/ 739424 w 3478701"/>
                  <a:gd name="connsiteY5" fmla="*/ 1842964 h 2164843"/>
                  <a:gd name="connsiteX6" fmla="*/ 1624733 w 3478701"/>
                  <a:gd name="connsiteY6" fmla="*/ 1082422 h 2164843"/>
                  <a:gd name="connsiteX7" fmla="*/ 2551716 w 3478701"/>
                  <a:gd name="connsiteY7" fmla="*/ 2164843 h 2164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78701" h="2164843">
                    <a:moveTo>
                      <a:pt x="3478701" y="2164843"/>
                    </a:moveTo>
                    <a:cubicBezTo>
                      <a:pt x="3478701" y="969234"/>
                      <a:pt x="2648651" y="0"/>
                      <a:pt x="1624733" y="0"/>
                    </a:cubicBezTo>
                    <a:cubicBezTo>
                      <a:pt x="984784" y="0"/>
                      <a:pt x="420564" y="378607"/>
                      <a:pt x="87393" y="954459"/>
                    </a:cubicBezTo>
                    <a:lnTo>
                      <a:pt x="0" y="1122434"/>
                    </a:lnTo>
                    <a:lnTo>
                      <a:pt x="736015" y="1858449"/>
                    </a:lnTo>
                    <a:lnTo>
                      <a:pt x="739424" y="1842964"/>
                    </a:lnTo>
                    <a:cubicBezTo>
                      <a:pt x="856791" y="1402344"/>
                      <a:pt x="1208766" y="1082422"/>
                      <a:pt x="1624733" y="1082422"/>
                    </a:cubicBezTo>
                    <a:cubicBezTo>
                      <a:pt x="2136692" y="1082422"/>
                      <a:pt x="2551716" y="1567038"/>
                      <a:pt x="2551716" y="2164843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  <a:lumOff val="50000"/>
                  <a:alpha val="40000"/>
                </a:schemeClr>
              </a:solidFill>
              <a:ln>
                <a:noFill/>
              </a:ln>
              <a:effectLst>
                <a:softEdge rad="381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6E92718-2CCD-B15D-8DE5-46285BEA256B}"/>
                  </a:ext>
                </a:extLst>
              </p:cNvPr>
              <p:cNvSpPr/>
              <p:nvPr userDrawn="1"/>
            </p:nvSpPr>
            <p:spPr>
              <a:xfrm rot="13500000" flipV="1">
                <a:off x="1512277" y="2840042"/>
                <a:ext cx="214196" cy="933178"/>
              </a:xfrm>
              <a:prstGeom prst="ellipse">
                <a:avLst/>
              </a:prstGeom>
              <a:solidFill>
                <a:schemeClr val="bg2">
                  <a:lumMod val="90000"/>
                  <a:lumOff val="10000"/>
                </a:schemeClr>
              </a:solidFill>
              <a:ln>
                <a:noFill/>
              </a:ln>
              <a:effectLst>
                <a:innerShdw blurRad="1270000" dist="2540000">
                  <a:schemeClr val="accent1">
                    <a:lumMod val="60000"/>
                    <a:lumOff val="40000"/>
                    <a:alpha val="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EA0B78B-84F0-8B85-40E8-678689DC1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723112" y="5088958"/>
            <a:ext cx="1335600" cy="1262947"/>
            <a:chOff x="10145015" y="2343978"/>
            <a:chExt cx="1335600" cy="1262947"/>
          </a:xfrm>
        </p:grpSpPr>
        <p:sp>
          <p:nvSpPr>
            <p:cNvPr id="20" name="Freeform: Shape 25">
              <a:extLst>
                <a:ext uri="{FF2B5EF4-FFF2-40B4-BE49-F238E27FC236}">
                  <a16:creationId xmlns:a16="http://schemas.microsoft.com/office/drawing/2014/main" id="{2E5D7C6F-BF77-9B7D-5B12-7AF3ED280B43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A599EE6-2673-0AD8-EAE0-45C79326015E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2" y="498474"/>
            <a:ext cx="7960421" cy="145021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4000" dirty="0"/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81343" y="2103039"/>
            <a:ext cx="7929940" cy="397962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630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96D26C0-4AFC-33CC-99BE-317E9A84435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376680"/>
            <a:ext cx="9144000" cy="2286000"/>
          </a:xfrm>
        </p:spPr>
        <p:txBody>
          <a:bodyPr anchor="b">
            <a:no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799840"/>
            <a:ext cx="9144000" cy="228600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70940-5919-2C95-2278-32E50BF1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7D599-49CF-19FE-6D86-C5EDB765F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31DF1-1C8D-86B9-BFDD-098FFC00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994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508635"/>
            <a:ext cx="11090274" cy="13320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50862" y="2097175"/>
            <a:ext cx="5435600" cy="399565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 marL="228600">
              <a:spcBef>
                <a:spcPts val="1000"/>
              </a:spcBef>
              <a:defRPr sz="1800">
                <a:solidFill>
                  <a:schemeClr val="tx1"/>
                </a:solidFill>
              </a:defRPr>
            </a:lvl2pPr>
            <a:lvl3pPr marL="411480" indent="-228600">
              <a:spcBef>
                <a:spcPts val="1000"/>
              </a:spcBef>
              <a:defRPr sz="1800">
                <a:solidFill>
                  <a:schemeClr val="tx1"/>
                </a:solidFill>
              </a:defRPr>
            </a:lvl3pPr>
            <a:lvl4pPr marL="594360">
              <a:spcBef>
                <a:spcPts val="1000"/>
              </a:spcBef>
              <a:defRPr sz="1800">
                <a:solidFill>
                  <a:schemeClr val="tx1"/>
                </a:solidFill>
              </a:defRPr>
            </a:lvl4pPr>
            <a:lvl5pPr marL="777240">
              <a:spcBef>
                <a:spcPts val="1000"/>
              </a:spcBef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B65629D-0977-C0EA-5E0B-C4822F43DAEE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205540" y="2097175"/>
            <a:ext cx="5435600" cy="399565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 marL="228600">
              <a:spcBef>
                <a:spcPts val="1000"/>
              </a:spcBef>
              <a:defRPr sz="1800">
                <a:solidFill>
                  <a:schemeClr val="tx1"/>
                </a:solidFill>
              </a:defRPr>
            </a:lvl2pPr>
            <a:lvl3pPr marL="411480" indent="-228600">
              <a:spcBef>
                <a:spcPts val="1000"/>
              </a:spcBef>
              <a:defRPr sz="1800">
                <a:solidFill>
                  <a:schemeClr val="tx1"/>
                </a:solidFill>
              </a:defRPr>
            </a:lvl3pPr>
            <a:lvl4pPr marL="594360">
              <a:spcBef>
                <a:spcPts val="1000"/>
              </a:spcBef>
              <a:defRPr sz="1800">
                <a:solidFill>
                  <a:schemeClr val="tx1"/>
                </a:solidFill>
              </a:defRPr>
            </a:lvl4pPr>
            <a:lvl5pPr marL="777240">
              <a:spcBef>
                <a:spcPts val="1000"/>
              </a:spcBef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9829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+ 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0974" y="196900"/>
            <a:ext cx="4899628" cy="2331490"/>
          </a:xfrm>
        </p:spPr>
        <p:txBody>
          <a:bodyPr anchor="b" anchorCtr="0">
            <a:noAutofit/>
          </a:bodyPr>
          <a:lstStyle>
            <a:lvl1pPr algn="r"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83162" y="2827209"/>
            <a:ext cx="4917440" cy="344214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algn="r">
              <a:defRPr sz="1200">
                <a:solidFill>
                  <a:schemeClr val="tx1"/>
                </a:solidFill>
              </a:defRPr>
            </a:lvl2pPr>
            <a:lvl3pPr algn="r">
              <a:defRPr sz="1200">
                <a:solidFill>
                  <a:schemeClr val="tx1"/>
                </a:solidFill>
              </a:defRPr>
            </a:lvl3pPr>
            <a:lvl4pPr algn="r">
              <a:defRPr sz="1200">
                <a:solidFill>
                  <a:schemeClr val="tx1"/>
                </a:solidFill>
              </a:defRPr>
            </a:lvl4pPr>
            <a:lvl5pPr algn="r"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C013AD6-0EF3-2B25-DDBD-2DF706123AE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5588" y="0"/>
            <a:ext cx="6095998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904CD02-7C7D-28DD-85A8-2FD92C29D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803321" y="682622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FB7341D0-DC30-9661-B3E0-91DE7C37946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92A118B5-9F91-EA1B-3F95-6BFA5095544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208891A5-91FA-D924-CB46-E74B50635001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BE5F7483-2261-D4C4-30E3-2D379D8CA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189378" y="523262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47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234630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+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550801"/>
            <a:ext cx="11090275" cy="1237360"/>
          </a:xfrm>
        </p:spPr>
        <p:txBody>
          <a:bodyPr anchor="t" anchorCtr="0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53720" y="1917065"/>
            <a:ext cx="2921000" cy="429768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423FEB60-8FB5-7F10-EDD7-8AB4B3139EF6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4048759" y="1917065"/>
            <a:ext cx="7591799" cy="429768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8155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488315"/>
            <a:ext cx="11090274" cy="13320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EFC6ED4-22DD-0C3B-D15A-218307AB6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12" name="Freeform: Shape 25">
              <a:extLst>
                <a:ext uri="{FF2B5EF4-FFF2-40B4-BE49-F238E27FC236}">
                  <a16:creationId xmlns:a16="http://schemas.microsoft.com/office/drawing/2014/main" id="{E4CD0F67-4BE8-1120-FCAE-806F9E18DD5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9B74B85-E3CB-E24E-54C6-AB161411D93A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5" name="Freeform: Shape 21">
            <a:extLst>
              <a:ext uri="{FF2B5EF4-FFF2-40B4-BE49-F238E27FC236}">
                <a16:creationId xmlns:a16="http://schemas.microsoft.com/office/drawing/2014/main" id="{5781DEED-6608-D622-CA5E-C91FD8645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50862" y="1965095"/>
            <a:ext cx="5435600" cy="399565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C4B946DE-F802-2F36-2789-09D7F8604081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301305" y="1965095"/>
            <a:ext cx="5339397" cy="399565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6596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560961"/>
            <a:ext cx="11090275" cy="1186560"/>
          </a:xfrm>
        </p:spPr>
        <p:txBody>
          <a:bodyPr anchor="t" anchorCtr="0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28186-3489-427F-79D0-B7844402362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50861" y="1917064"/>
            <a:ext cx="11090275" cy="4297679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766890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E57989ED-9663-5033-AA83-267069FC5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9536" y="549274"/>
            <a:ext cx="5179330" cy="2841829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5400" dirty="0"/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49537" y="3646704"/>
            <a:ext cx="5179330" cy="270616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spcBef>
                <a:spcPts val="1000"/>
              </a:spcBef>
              <a:buNone/>
              <a:defRPr sz="1200">
                <a:solidFill>
                  <a:schemeClr val="tx1"/>
                </a:solidFill>
              </a:defRPr>
            </a:lvl2pPr>
            <a:lvl3pPr marL="914400" indent="0">
              <a:spcBef>
                <a:spcPts val="1000"/>
              </a:spcBef>
              <a:buNone/>
              <a:defRPr sz="1200">
                <a:solidFill>
                  <a:schemeClr val="tx1"/>
                </a:solidFill>
              </a:defRPr>
            </a:lvl3pPr>
            <a:lvl4pPr marL="1371600" indent="0">
              <a:spcBef>
                <a:spcPts val="1000"/>
              </a:spcBef>
              <a:buNone/>
              <a:defRPr sz="1200">
                <a:solidFill>
                  <a:schemeClr val="tx1"/>
                </a:solidFill>
              </a:defRPr>
            </a:lvl4pPr>
            <a:lvl5pPr marL="1828800" indent="0">
              <a:spcBef>
                <a:spcPts val="1000"/>
              </a:spcBef>
              <a:buNone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5392876F-0BBD-F80A-DE7F-8831AD3BF35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926138" y="549275"/>
            <a:ext cx="5654675" cy="5788025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4E08E8E-10CB-55BC-8AFF-E64C800B9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0" name="Freeform: Shape 15">
              <a:extLst>
                <a:ext uri="{FF2B5EF4-FFF2-40B4-BE49-F238E27FC236}">
                  <a16:creationId xmlns:a16="http://schemas.microsoft.com/office/drawing/2014/main" id="{B439260B-AC6B-1C83-1A63-058A7E7EFCC9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ADD32DC-9BAF-DA32-4E29-A6D403E04377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739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65650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89351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85868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5413379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67432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48230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67354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0587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  <p:sldLayoutId id="2147483723" r:id="rId18"/>
    <p:sldLayoutId id="2147483724" r:id="rId19"/>
    <p:sldLayoutId id="2147483725" r:id="rId20"/>
    <p:sldLayoutId id="2147483726" r:id="rId21"/>
    <p:sldLayoutId id="2147483727" r:id="rId22"/>
    <p:sldLayoutId id="2147483728" r:id="rId2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047101-8D42-6100-9CEA-AEC0FAEAB606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anchor="ctr">
            <a:noAutofit/>
          </a:bodyPr>
          <a:lstStyle/>
          <a:p>
            <a:r>
              <a:rPr lang="en-US" dirty="0"/>
              <a:t>DEVOPS FOR FRESHER</a:t>
            </a:r>
          </a:p>
        </p:txBody>
      </p:sp>
      <p:pic>
        <p:nvPicPr>
          <p:cNvPr id="8" name="Picture Placeholder 13" descr="Data points digital background">
            <a:extLst>
              <a:ext uri="{FF2B5EF4-FFF2-40B4-BE49-F238E27FC236}">
                <a16:creationId xmlns:a16="http://schemas.microsoft.com/office/drawing/2014/main" id="{53227D59-33F9-9DDB-1C5C-A938A989EE5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6" r="7936"/>
          <a:stretch/>
        </p:blipFill>
        <p:spPr/>
      </p:pic>
    </p:spTree>
    <p:extLst>
      <p:ext uri="{BB962C8B-B14F-4D97-AF65-F5344CB8AC3E}">
        <p14:creationId xmlns:p14="http://schemas.microsoft.com/office/powerpoint/2010/main" val="2803092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0034E89-1952-5288-08A0-70A4A73BE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</p:spPr>
        <p:txBody>
          <a:bodyPr anchor="ctr"/>
          <a:lstStyle/>
          <a:p>
            <a:pPr algn="ctr"/>
            <a:r>
              <a:rPr lang="en-US" dirty="0"/>
              <a:t>GIT</a:t>
            </a:r>
          </a:p>
        </p:txBody>
      </p:sp>
      <p:pic>
        <p:nvPicPr>
          <p:cNvPr id="11" name="Picture Placeholder 15" descr="Data points digital background">
            <a:extLst>
              <a:ext uri="{FF2B5EF4-FFF2-40B4-BE49-F238E27FC236}">
                <a16:creationId xmlns:a16="http://schemas.microsoft.com/office/drawing/2014/main" id="{A496DCE5-C34A-22C2-A9D8-E90DFC8CE86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" b="52"/>
          <a:stretch/>
        </p:blipFill>
        <p:spPr/>
      </p:pic>
    </p:spTree>
    <p:extLst>
      <p:ext uri="{BB962C8B-B14F-4D97-AF65-F5344CB8AC3E}">
        <p14:creationId xmlns:p14="http://schemas.microsoft.com/office/powerpoint/2010/main" val="3707044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ABE40-AA00-F366-A36A-B3F1AADBF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632" y="1835128"/>
            <a:ext cx="4453399" cy="975360"/>
          </a:xfrm>
          <a:noFill/>
        </p:spPr>
        <p:txBody>
          <a:bodyPr>
            <a:noAutofit/>
          </a:bodyPr>
          <a:lstStyle/>
          <a:p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nền</a:t>
            </a:r>
            <a:r>
              <a:rPr lang="en-US" dirty="0"/>
              <a:t> </a:t>
            </a:r>
            <a:r>
              <a:rPr lang="en-US" dirty="0" err="1"/>
              <a:t>tảng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446868-83F0-CEEF-5E60-6D55C93B52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0769" y="3094392"/>
            <a:ext cx="3526889" cy="2352356"/>
          </a:xfrm>
          <a:noFill/>
        </p:spPr>
        <p:txBody>
          <a:bodyPr/>
          <a:lstStyle/>
          <a:p>
            <a:r>
              <a:rPr lang="en-US" dirty="0"/>
              <a:t>Git workflows</a:t>
            </a:r>
          </a:p>
        </p:txBody>
      </p:sp>
      <p:pic>
        <p:nvPicPr>
          <p:cNvPr id="7" name="Picture Placeholder 17" descr="A person drawing on a white board">
            <a:extLst>
              <a:ext uri="{FF2B5EF4-FFF2-40B4-BE49-F238E27FC236}">
                <a16:creationId xmlns:a16="http://schemas.microsoft.com/office/drawing/2014/main" id="{58104626-8F66-9575-5E49-2907EACF11C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88326" y="73814"/>
            <a:ext cx="2903674" cy="2903674"/>
          </a:xfrm>
          <a:solidFill>
            <a:schemeClr val="accent5"/>
          </a:solidFill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D253F52A-AAA2-49AC-90A7-5B690A33BEDD}"/>
              </a:ext>
            </a:extLst>
          </p:cNvPr>
          <p:cNvSpPr txBox="1">
            <a:spLocks/>
          </p:cNvSpPr>
          <p:nvPr/>
        </p:nvSpPr>
        <p:spPr>
          <a:xfrm>
            <a:off x="253759" y="196900"/>
            <a:ext cx="1127804" cy="663356"/>
          </a:xfrm>
          <a:prstGeom prst="rect">
            <a:avLst/>
          </a:prstGeom>
          <a:noFill/>
        </p:spPr>
        <p:txBody>
          <a:bodyPr vert="horz" wrap="square" lIns="91440" tIns="0" rIns="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GIT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644DA6-E6D9-440A-827B-5329CA6AD2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625" y="3607725"/>
            <a:ext cx="4695210" cy="257155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C46AEC7-A2E5-43F5-A727-2823076967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2908" y="3441307"/>
            <a:ext cx="6068323" cy="3342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609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ABE40-AA00-F366-A36A-B3F1AADBF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051" y="860256"/>
            <a:ext cx="5315768" cy="975360"/>
          </a:xfrm>
          <a:noFill/>
        </p:spPr>
        <p:txBody>
          <a:bodyPr>
            <a:noAutofit/>
          </a:bodyPr>
          <a:lstStyle/>
          <a:p>
            <a:r>
              <a:rPr lang="en-US" dirty="0"/>
              <a:t>Git commit convention</a:t>
            </a:r>
          </a:p>
        </p:txBody>
      </p:sp>
      <p:pic>
        <p:nvPicPr>
          <p:cNvPr id="7" name="Picture Placeholder 17" descr="A person drawing on a white board">
            <a:extLst>
              <a:ext uri="{FF2B5EF4-FFF2-40B4-BE49-F238E27FC236}">
                <a16:creationId xmlns:a16="http://schemas.microsoft.com/office/drawing/2014/main" id="{58104626-8F66-9575-5E49-2907EACF11C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88326" y="73814"/>
            <a:ext cx="2903674" cy="2903674"/>
          </a:xfrm>
          <a:solidFill>
            <a:schemeClr val="accent5"/>
          </a:solidFill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D253F52A-AAA2-49AC-90A7-5B690A33BEDD}"/>
              </a:ext>
            </a:extLst>
          </p:cNvPr>
          <p:cNvSpPr txBox="1">
            <a:spLocks/>
          </p:cNvSpPr>
          <p:nvPr/>
        </p:nvSpPr>
        <p:spPr>
          <a:xfrm>
            <a:off x="253759" y="196900"/>
            <a:ext cx="1127804" cy="663356"/>
          </a:xfrm>
          <a:prstGeom prst="rect">
            <a:avLst/>
          </a:prstGeom>
          <a:noFill/>
        </p:spPr>
        <p:txBody>
          <a:bodyPr vert="horz" wrap="square" lIns="91440" tIns="0" rIns="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GIT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D0296481-8662-4CF2-935D-D3B1949C7ED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53759" y="1870349"/>
            <a:ext cx="6942252" cy="2646878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Thêm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chức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năng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mới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: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feat: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Thêm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chức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năng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đăng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nhập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Sửa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lỗi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: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fix: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Sửa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lỗi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không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hiển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thị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thông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báo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lỗi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Cải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thiện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mã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nguồn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: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refactor: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Tinh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chỉnh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cấu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trúc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dữ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liệu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Tài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liệu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: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docs: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Cập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nhật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tài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liệu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hướng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dẫn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sử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dụng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Kiểm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thử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: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test: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Thêm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kiểm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thử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đơn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vị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cho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lớp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UserService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Tối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ưu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hóa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hiệu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suất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: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perf: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Tối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ưu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hóa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thời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gian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phản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hồi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của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API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7"/>
              <a:tabLst/>
            </a:pP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Loại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bỏ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mã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không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sử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dụng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: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chore: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Loại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bỏ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các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import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không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sử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dụng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8"/>
              <a:tabLst/>
            </a:pP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Tích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hợp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/CI/CD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: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ci: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Cấu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hình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GitLab CI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cho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quy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trình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kiểm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thử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tự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động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9"/>
              <a:tabLst/>
            </a:pP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Revert commit </a:t>
            </a: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trước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: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revert: Revert 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Thêm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chức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năng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đăng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nhập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0"/>
              <a:tabLst/>
            </a:pP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Chung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apple-system"/>
              </a:rPr>
              <a:t>: 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docs: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Cập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nhật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README.md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FE4375F-B91E-43E4-B444-519C7D160B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0640" y="4162905"/>
            <a:ext cx="3895403" cy="29718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8570C79-30EB-482E-BC67-1CDE8CD3DA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6043" y="1106822"/>
            <a:ext cx="6164443" cy="554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804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9D0B7-16A4-4F7B-AB48-7397B8BD20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F3526F-1E08-4515-9020-8D31BDA651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CDE3E7E-C7BF-4342-9514-AE5E542A276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37125012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2343A-9CB0-F2AD-EF62-5DEE3E97F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Engaging the audience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744DD-5BC8-42C8-4313-13CE95ED5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eye contact with your audience to create a sense of intimacy and involvement</a:t>
            </a:r>
          </a:p>
          <a:p>
            <a:r>
              <a:rPr lang="en-US" dirty="0"/>
              <a:t>Weave relatable stories into your presentation using narratives that make your message memorable and impactful</a:t>
            </a:r>
          </a:p>
          <a:p>
            <a:r>
              <a:rPr lang="en-US" dirty="0"/>
              <a:t>Encourage questions and provide thoughtful responses to enhance audience participation</a:t>
            </a:r>
          </a:p>
          <a:p>
            <a:r>
              <a:rPr lang="en-US" dirty="0"/>
              <a:t>Use live polls or surveys to gather audience opinions, promoting engagement and making sure the audience feel involved</a:t>
            </a:r>
          </a:p>
        </p:txBody>
      </p:sp>
    </p:spTree>
    <p:extLst>
      <p:ext uri="{BB962C8B-B14F-4D97-AF65-F5344CB8AC3E}">
        <p14:creationId xmlns:p14="http://schemas.microsoft.com/office/powerpoint/2010/main" val="6528417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7" descr="Data Points Digital background">
            <a:extLst>
              <a:ext uri="{FF2B5EF4-FFF2-40B4-BE49-F238E27FC236}">
                <a16:creationId xmlns:a16="http://schemas.microsoft.com/office/drawing/2014/main" id="{1358CD3B-43A8-5BF7-2E60-B0563F068D1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8A84D4AF-8D29-5A55-F3F8-1E928E3B08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Selecting visual aids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6450744F-A4B6-FD90-F6DA-4EF9A192E3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Enhancing your presentation</a:t>
            </a:r>
          </a:p>
        </p:txBody>
      </p:sp>
    </p:spTree>
    <p:extLst>
      <p:ext uri="{BB962C8B-B14F-4D97-AF65-F5344CB8AC3E}">
        <p14:creationId xmlns:p14="http://schemas.microsoft.com/office/powerpoint/2010/main" val="28555141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76CC09F-7383-3A4C-555C-35DA0BB4B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Effective delivery techniques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E7E655-DBBE-1E38-D543-EB34028F2F2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This is a powerful tool in public speaking. It involves varying pitch, tone, and volume to convey emotion, emphasize points, and maintain interest. </a:t>
            </a:r>
          </a:p>
          <a:p>
            <a:pPr lvl="1"/>
            <a:r>
              <a:rPr lang="en-US" dirty="0"/>
              <a:t>Pitch variation</a:t>
            </a:r>
          </a:p>
          <a:p>
            <a:pPr lvl="1"/>
            <a:r>
              <a:rPr lang="en-US" dirty="0"/>
              <a:t>Tone inflection</a:t>
            </a:r>
          </a:p>
          <a:p>
            <a:pPr lvl="1"/>
            <a:r>
              <a:rPr lang="en-US" dirty="0"/>
              <a:t>Volume control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45A03A5-6D4D-7072-B3BD-F2DA38CADEB0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en-US" dirty="0"/>
              <a:t>Effective body language enhances your message, making it more impactful and memorable.</a:t>
            </a:r>
          </a:p>
          <a:p>
            <a:pPr lvl="1"/>
            <a:r>
              <a:rPr lang="en-US" dirty="0"/>
              <a:t>Meaningful eye contact</a:t>
            </a:r>
          </a:p>
          <a:p>
            <a:pPr lvl="1"/>
            <a:r>
              <a:rPr lang="en-US" dirty="0"/>
              <a:t>Purposeful gestures</a:t>
            </a:r>
          </a:p>
          <a:p>
            <a:pPr lvl="1"/>
            <a:r>
              <a:rPr lang="en-US" dirty="0"/>
              <a:t>Maintain good posture</a:t>
            </a:r>
          </a:p>
          <a:p>
            <a:pPr lvl="1"/>
            <a:r>
              <a:rPr lang="en-US" dirty="0"/>
              <a:t>Control your expressions</a:t>
            </a:r>
          </a:p>
        </p:txBody>
      </p:sp>
    </p:spTree>
    <p:extLst>
      <p:ext uri="{BB962C8B-B14F-4D97-AF65-F5344CB8AC3E}">
        <p14:creationId xmlns:p14="http://schemas.microsoft.com/office/powerpoint/2010/main" val="2330188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76CC09F-7383-3A4C-555C-35DA0BB4B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Navigating Q&amp;A sessions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E7E655-DBBE-1E38-D543-EB34028F2F2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 lang="en-US" dirty="0"/>
              <a:t>Know your material in advance</a:t>
            </a:r>
          </a:p>
          <a:p>
            <a:pPr lvl="1"/>
            <a:r>
              <a:rPr lang="en-US" dirty="0"/>
              <a:t>Anticipate common questions</a:t>
            </a:r>
          </a:p>
          <a:p>
            <a:pPr lvl="1"/>
            <a:r>
              <a:rPr lang="en-US" dirty="0"/>
              <a:t>Rehearse your responses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45A03A5-6D4D-7072-B3BD-F2DA38CADEB0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en-US" dirty="0"/>
              <a:t>Maintaining composure during the Q&amp;A session is essential for projecting confidence and authority. Consider the following tips for staying composed:</a:t>
            </a:r>
          </a:p>
          <a:p>
            <a:pPr lvl="1"/>
            <a:r>
              <a:rPr lang="en-US" dirty="0"/>
              <a:t>Stay calm</a:t>
            </a:r>
          </a:p>
          <a:p>
            <a:pPr lvl="1"/>
            <a:r>
              <a:rPr lang="en-US" dirty="0"/>
              <a:t>Actively listen</a:t>
            </a:r>
          </a:p>
          <a:p>
            <a:pPr lvl="1"/>
            <a:r>
              <a:rPr lang="en-US" dirty="0"/>
              <a:t>Pause and reflect</a:t>
            </a:r>
          </a:p>
          <a:p>
            <a:pPr lvl="1"/>
            <a:r>
              <a:rPr lang="en-US" dirty="0"/>
              <a:t>Maintain eye contact</a:t>
            </a:r>
          </a:p>
        </p:txBody>
      </p:sp>
    </p:spTree>
    <p:extLst>
      <p:ext uri="{BB962C8B-B14F-4D97-AF65-F5344CB8AC3E}">
        <p14:creationId xmlns:p14="http://schemas.microsoft.com/office/powerpoint/2010/main" val="33534607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1106B59-80B8-CEED-0BCA-BC3F80A85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803321" y="682622"/>
            <a:ext cx="734257" cy="760506"/>
            <a:chOff x="5243759" y="1363788"/>
            <a:chExt cx="734257" cy="760506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73C2F317-81E4-3678-2FF2-495B3A95470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A7C6D33A-37B7-D2C4-2C1C-6D5253D0D480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18145A95-72C3-9BFC-32D2-908F235E389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38A15DE-D135-0710-9984-A0A55E960CB0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anchor="b"/>
          <a:lstStyle/>
          <a:p>
            <a:r>
              <a:rPr lang="en-US" dirty="0"/>
              <a:t>Speaking 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8AA23-D8D0-93BE-5C5F-103A750B0D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Your ability to communicate effectively will leave a lasting impact on your audience</a:t>
            </a:r>
          </a:p>
          <a:p>
            <a:r>
              <a:rPr lang="en-US" dirty="0"/>
              <a:t>Effectively communicating involves not only delivering a message but also resonating with the experiences, values, and emotions of those listening</a:t>
            </a:r>
          </a:p>
        </p:txBody>
      </p:sp>
      <p:pic>
        <p:nvPicPr>
          <p:cNvPr id="20" name="Picture Placeholder 19" descr="A close-up of a graph">
            <a:extLst>
              <a:ext uri="{FF2B5EF4-FFF2-40B4-BE49-F238E27FC236}">
                <a16:creationId xmlns:a16="http://schemas.microsoft.com/office/drawing/2014/main" id="{A7019768-5E2A-F9D1-62D6-EC7C5F0BBEC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" r="9"/>
          <a:stretch/>
        </p:blipFill>
        <p:spPr/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5C4A7DC2-42C3-FDDF-02BF-9598D75A6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189378" y="523262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238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45968-70F7-0180-6448-3547E442EF4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anchor="t">
            <a:noAutofit/>
          </a:bodyPr>
          <a:lstStyle/>
          <a:p>
            <a:r>
              <a:rPr lang="en-US" dirty="0"/>
              <a:t>Dynamic delivery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15CE58D-2739-522B-7C3A-6A7C985360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noFill/>
        </p:spPr>
        <p:txBody>
          <a:bodyPr vert="horz" lIns="0" tIns="0" rIns="91440" bIns="45720" rtlCol="0" anchor="t">
            <a:normAutofit/>
          </a:bodyPr>
          <a:lstStyle/>
          <a:p>
            <a:r>
              <a:rPr lang="en-US" dirty="0"/>
              <a:t>Learn to infuse energy into your delivery to leave a lasting impression</a:t>
            </a:r>
          </a:p>
          <a:p>
            <a:r>
              <a:rPr lang="en-US" dirty="0"/>
              <a:t>One of the goals of effective communication is to motivate your audience</a:t>
            </a:r>
          </a:p>
        </p:txBody>
      </p:sp>
      <p:graphicFrame>
        <p:nvGraphicFramePr>
          <p:cNvPr id="16" name="Table Placeholder 2">
            <a:extLst>
              <a:ext uri="{FF2B5EF4-FFF2-40B4-BE49-F238E27FC236}">
                <a16:creationId xmlns:a16="http://schemas.microsoft.com/office/drawing/2014/main" id="{1904F965-D30E-5A83-B17B-7D030326E77B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1395063446"/>
              </p:ext>
            </p:extLst>
          </p:nvPr>
        </p:nvGraphicFramePr>
        <p:xfrm>
          <a:off x="4048125" y="1917700"/>
          <a:ext cx="7601960" cy="4297679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3137704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1932972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  <a:gridCol w="1273215">
                  <a:extLst>
                    <a:ext uri="{9D8B030D-6E8A-4147-A177-3AD203B41FA5}">
                      <a16:colId xmlns:a16="http://schemas.microsoft.com/office/drawing/2014/main" val="3119692462"/>
                    </a:ext>
                  </a:extLst>
                </a:gridCol>
                <a:gridCol w="1258069">
                  <a:extLst>
                    <a:ext uri="{9D8B030D-6E8A-4147-A177-3AD203B41FA5}">
                      <a16:colId xmlns:a16="http://schemas.microsoft.com/office/drawing/2014/main" val="3472639139"/>
                    </a:ext>
                  </a:extLst>
                </a:gridCol>
              </a:tblGrid>
              <a:tr h="669277"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Metric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Measurement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Target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Actual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669277"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Audience attendance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# of attendees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150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120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669277"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Engagement duration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Minutes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60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75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669277"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Q&amp;A interaction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# of questions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10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15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  <a:tr h="669277"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Positive feedback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Percentage (%)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90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95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840781"/>
                  </a:ext>
                </a:extLst>
              </a:tr>
              <a:tr h="951294"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Rate of information retention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Percentage (%)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80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85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89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440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5BE93-0252-3CC3-B567-14EC47EB8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856211"/>
            <a:ext cx="11090275" cy="937699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CA07C-1908-B1EB-82FA-EC63DAAF4CF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Linux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Git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CI/CD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Docker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Jenkins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Monitoring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kết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0455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30A76-B788-B363-104E-266B7C7F720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lIns="0">
            <a:normAutofit/>
          </a:bodyPr>
          <a:lstStyle/>
          <a:p>
            <a:r>
              <a:rPr lang="en-US" dirty="0"/>
              <a:t>Final tips &amp;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48542-FCE1-3AE6-C6C9-17975609DF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noFill/>
        </p:spPr>
        <p:txBody>
          <a:bodyPr vert="horz" lIns="0" tIns="45720" rIns="91440" bIns="45720" rtlCol="0" anchor="t">
            <a:normAutofit/>
          </a:bodyPr>
          <a:lstStyle/>
          <a:p>
            <a:r>
              <a:rPr lang="en-US" dirty="0"/>
              <a:t>Consistent rehearsal</a:t>
            </a:r>
          </a:p>
          <a:p>
            <a:pPr lvl="1"/>
            <a:r>
              <a:rPr lang="en-US" dirty="0"/>
              <a:t>Strengthen your familiarity</a:t>
            </a:r>
          </a:p>
          <a:p>
            <a:r>
              <a:rPr lang="en-US" dirty="0"/>
              <a:t>Refine delivery style</a:t>
            </a:r>
          </a:p>
          <a:p>
            <a:pPr lvl="1"/>
            <a:r>
              <a:rPr lang="en-US" dirty="0"/>
              <a:t>Pacing, tone, and emphasis</a:t>
            </a:r>
          </a:p>
          <a:p>
            <a:r>
              <a:rPr lang="en-US" dirty="0"/>
              <a:t>Timing and transitions</a:t>
            </a:r>
          </a:p>
          <a:p>
            <a:pPr lvl="1"/>
            <a:r>
              <a:rPr lang="en-US" dirty="0"/>
              <a:t>Aim for seamless, professional delivery</a:t>
            </a:r>
          </a:p>
          <a:p>
            <a:r>
              <a:rPr lang="en-US" dirty="0"/>
              <a:t>Practice audience</a:t>
            </a:r>
          </a:p>
          <a:p>
            <a:pPr lvl="1"/>
            <a:r>
              <a:rPr lang="en-US" dirty="0"/>
              <a:t>Enlist colleagues to listen &amp; provide feedback</a:t>
            </a:r>
          </a:p>
          <a:p>
            <a:pPr lvl="1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E67564-0457-E486-97D0-8109D2C97B3F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noFill/>
        </p:spPr>
        <p:txBody>
          <a:bodyPr lIns="0">
            <a:normAutofit/>
          </a:bodyPr>
          <a:lstStyle/>
          <a:p>
            <a:r>
              <a:rPr lang="en-US" dirty="0"/>
              <a:t>Seek feedback</a:t>
            </a:r>
          </a:p>
          <a:p>
            <a:r>
              <a:rPr lang="en-US" dirty="0"/>
              <a:t>Reflect on performance</a:t>
            </a:r>
          </a:p>
          <a:p>
            <a:r>
              <a:rPr lang="en-US" dirty="0"/>
              <a:t>Explore new techniques</a:t>
            </a:r>
          </a:p>
          <a:p>
            <a:r>
              <a:rPr lang="en-US" dirty="0"/>
              <a:t>Set personal goals</a:t>
            </a:r>
          </a:p>
          <a:p>
            <a:r>
              <a:rPr lang="en-US" dirty="0"/>
              <a:t>Iterate and adapt</a:t>
            </a:r>
          </a:p>
        </p:txBody>
      </p:sp>
    </p:spTree>
    <p:extLst>
      <p:ext uri="{BB962C8B-B14F-4D97-AF65-F5344CB8AC3E}">
        <p14:creationId xmlns:p14="http://schemas.microsoft.com/office/powerpoint/2010/main" val="1186679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C59F6-9B22-C211-4B4C-A2FD4B914C46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anchor="t"/>
          <a:lstStyle/>
          <a:p>
            <a:r>
              <a:rPr lang="en-US" dirty="0"/>
              <a:t>Speaking engagement metrics</a:t>
            </a:r>
          </a:p>
        </p:txBody>
      </p:sp>
      <p:graphicFrame>
        <p:nvGraphicFramePr>
          <p:cNvPr id="13" name="Table Placeholder 3">
            <a:extLst>
              <a:ext uri="{FF2B5EF4-FFF2-40B4-BE49-F238E27FC236}">
                <a16:creationId xmlns:a16="http://schemas.microsoft.com/office/drawing/2014/main" id="{24F0E16C-0C56-89A4-2FE9-7D5EBE3963CC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567261769"/>
              </p:ext>
            </p:extLst>
          </p:nvPr>
        </p:nvGraphicFramePr>
        <p:xfrm>
          <a:off x="550863" y="1917700"/>
          <a:ext cx="11090275" cy="4297363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4032713">
                  <a:extLst>
                    <a:ext uri="{9D8B030D-6E8A-4147-A177-3AD203B41FA5}">
                      <a16:colId xmlns:a16="http://schemas.microsoft.com/office/drawing/2014/main" val="2382218087"/>
                    </a:ext>
                  </a:extLst>
                </a:gridCol>
                <a:gridCol w="3391382">
                  <a:extLst>
                    <a:ext uri="{9D8B030D-6E8A-4147-A177-3AD203B41FA5}">
                      <a16:colId xmlns:a16="http://schemas.microsoft.com/office/drawing/2014/main" val="3953468724"/>
                    </a:ext>
                  </a:extLst>
                </a:gridCol>
                <a:gridCol w="1851949">
                  <a:extLst>
                    <a:ext uri="{9D8B030D-6E8A-4147-A177-3AD203B41FA5}">
                      <a16:colId xmlns:a16="http://schemas.microsoft.com/office/drawing/2014/main" val="4277526474"/>
                    </a:ext>
                  </a:extLst>
                </a:gridCol>
                <a:gridCol w="1814232">
                  <a:extLst>
                    <a:ext uri="{9D8B030D-6E8A-4147-A177-3AD203B41FA5}">
                      <a16:colId xmlns:a16="http://schemas.microsoft.com/office/drawing/2014/main" val="2438884888"/>
                    </a:ext>
                  </a:extLst>
                </a:gridCol>
              </a:tblGrid>
              <a:tr h="716280"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Impact factor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Measurement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Target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Achieved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107962"/>
                  </a:ext>
                </a:extLst>
              </a:tr>
              <a:tr h="716280"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Audience interaction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Percentage (%)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85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88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1386868"/>
                  </a:ext>
                </a:extLst>
              </a:tr>
              <a:tr h="716280"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Knowledge retention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Percentage (%)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75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80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626418"/>
                  </a:ext>
                </a:extLst>
              </a:tr>
              <a:tr h="716280"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Post-presentation surveys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Average rating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4.2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4.5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2482967"/>
                  </a:ext>
                </a:extLst>
              </a:tr>
              <a:tr h="716280"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Referral rate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Percentage (%)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10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12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6251906"/>
                  </a:ext>
                </a:extLst>
              </a:tr>
              <a:tr h="716280"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Collaboration opportunities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# of opportunities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8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10</a:t>
                      </a:r>
                      <a:endParaRPr lang="en-US" b="0" i="0" dirty="0">
                        <a:latin typeface="Gill Sans MT" panose="020B0502020104020203" pitchFamily="34" charset="7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85371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94652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AC361-0D7A-DC05-86B5-6DD77D322F5B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anchor="b">
            <a:normAutofit/>
          </a:bodyPr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98EFF-197D-3136-70B9-7BBD30A48931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dirty="0"/>
              <a:t>Brita Tamm</a:t>
            </a:r>
          </a:p>
          <a:p>
            <a:r>
              <a:rPr lang="en-US" dirty="0"/>
              <a:t>502-555-0152</a:t>
            </a:r>
          </a:p>
          <a:p>
            <a:r>
              <a:rPr lang="en-US" dirty="0"/>
              <a:t>brita@firstupconsultants.com</a:t>
            </a:r>
          </a:p>
          <a:p>
            <a:r>
              <a:rPr lang="en-US" dirty="0"/>
              <a:t>www.firstupconsultants.com</a:t>
            </a:r>
          </a:p>
        </p:txBody>
      </p:sp>
      <p:pic>
        <p:nvPicPr>
          <p:cNvPr id="25" name="Picture Placeholder 24" descr="A close-up of a network">
            <a:extLst>
              <a:ext uri="{FF2B5EF4-FFF2-40B4-BE49-F238E27FC236}">
                <a16:creationId xmlns:a16="http://schemas.microsoft.com/office/drawing/2014/main" id="{41A1C574-72C6-642F-E4D2-FF0C993AEF7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"/>
          <a:stretch/>
        </p:blipFill>
        <p:spPr/>
      </p:pic>
    </p:spTree>
    <p:extLst>
      <p:ext uri="{BB962C8B-B14F-4D97-AF65-F5344CB8AC3E}">
        <p14:creationId xmlns:p14="http://schemas.microsoft.com/office/powerpoint/2010/main" val="2547630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0034E89-1952-5288-08A0-70A4A73BE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</p:spPr>
        <p:txBody>
          <a:bodyPr anchor="ctr"/>
          <a:lstStyle/>
          <a:p>
            <a:pPr algn="ctr"/>
            <a:r>
              <a:rPr lang="en-US" dirty="0"/>
              <a:t>LINUX</a:t>
            </a:r>
          </a:p>
        </p:txBody>
      </p:sp>
      <p:pic>
        <p:nvPicPr>
          <p:cNvPr id="11" name="Picture Placeholder 15" descr="Data points digital background">
            <a:extLst>
              <a:ext uri="{FF2B5EF4-FFF2-40B4-BE49-F238E27FC236}">
                <a16:creationId xmlns:a16="http://schemas.microsoft.com/office/drawing/2014/main" id="{A496DCE5-C34A-22C2-A9D8-E90DFC8CE86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" b="52"/>
          <a:stretch/>
        </p:blipFill>
        <p:spPr/>
      </p:pic>
    </p:spTree>
    <p:extLst>
      <p:ext uri="{BB962C8B-B14F-4D97-AF65-F5344CB8AC3E}">
        <p14:creationId xmlns:p14="http://schemas.microsoft.com/office/powerpoint/2010/main" val="1839748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ABE40-AA00-F366-A36A-B3F1AADBF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</p:spPr>
        <p:txBody>
          <a:bodyPr>
            <a:noAutofit/>
          </a:bodyPr>
          <a:lstStyle/>
          <a:p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hành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446868-83F0-CEEF-5E60-6D55C93B52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7271" y="3505200"/>
            <a:ext cx="3526889" cy="2352356"/>
          </a:xfrm>
          <a:noFill/>
        </p:spPr>
        <p:txBody>
          <a:bodyPr/>
          <a:lstStyle/>
          <a:p>
            <a:r>
              <a:rPr lang="en-US" dirty="0" err="1"/>
              <a:t>Mạng</a:t>
            </a:r>
            <a:r>
              <a:rPr lang="en-US" dirty="0"/>
              <a:t> Bridge</a:t>
            </a:r>
          </a:p>
          <a:p>
            <a:r>
              <a:rPr lang="en-US" dirty="0"/>
              <a:t>Javacode296/1</a:t>
            </a:r>
          </a:p>
          <a:p>
            <a:r>
              <a:rPr lang="en-US" dirty="0"/>
              <a:t>Vision/1</a:t>
            </a:r>
          </a:p>
          <a:p>
            <a:r>
              <a:rPr lang="en-US" dirty="0" err="1"/>
              <a:t>Todolist</a:t>
            </a:r>
            <a:r>
              <a:rPr lang="en-US" dirty="0"/>
              <a:t>/ 1</a:t>
            </a:r>
          </a:p>
          <a:p>
            <a:endParaRPr lang="en-US" dirty="0"/>
          </a:p>
        </p:txBody>
      </p:sp>
      <p:pic>
        <p:nvPicPr>
          <p:cNvPr id="7" name="Picture Placeholder 17" descr="A person drawing on a white board">
            <a:extLst>
              <a:ext uri="{FF2B5EF4-FFF2-40B4-BE49-F238E27FC236}">
                <a16:creationId xmlns:a16="http://schemas.microsoft.com/office/drawing/2014/main" id="{58104626-8F66-9575-5E49-2907EACF11C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solidFill>
            <a:schemeClr val="accent5"/>
          </a:solidFill>
        </p:spPr>
      </p:pic>
    </p:spTree>
    <p:extLst>
      <p:ext uri="{BB962C8B-B14F-4D97-AF65-F5344CB8AC3E}">
        <p14:creationId xmlns:p14="http://schemas.microsoft.com/office/powerpoint/2010/main" val="1388592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8A00A08-E4E6-4184-B484-E0E034072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171" y="13882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780E404-3121-4F33-AF2D-65F659A97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7675" y="288981"/>
            <a:ext cx="1262947" cy="1335600"/>
            <a:chOff x="2678417" y="2427951"/>
            <a:chExt cx="1262947" cy="1335600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2339341D-8322-49F1-91DA-6D115CCAE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7EB9DB0E-3B0E-411A-9274-448D565CA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49C645-CE1C-49A3-BD98-C83C3870F6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4" y="549275"/>
            <a:ext cx="3565524" cy="3034657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800"/>
              <a:t>Cai dat ip tinh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B158E9A-DBF4-4AA7-B6B7-8C8EB2FBD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125249" y="5435090"/>
            <a:ext cx="762805" cy="734873"/>
            <a:chOff x="7950336" y="1300590"/>
            <a:chExt cx="762805" cy="734873"/>
          </a:xfrm>
        </p:grpSpPr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id="{6150ACFD-AEC6-42A3-A5A7-E7AD6B13E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20298" y="1428832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6">
              <a:extLst>
                <a:ext uri="{FF2B5EF4-FFF2-40B4-BE49-F238E27FC236}">
                  <a16:creationId xmlns:a16="http://schemas.microsoft.com/office/drawing/2014/main" id="{DB4D1217-FEB1-4D2A-80F4-C227B66D7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066503" y="1339815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0BCA7138-22BA-4785-8B3D-9D45213E8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17173" y="1608753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B52C074C-E1EA-4AEC-8698-00A1420909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03406"/>
            <a:ext cx="3565525" cy="2289419"/>
          </a:xfrm>
        </p:spPr>
        <p:txBody>
          <a:bodyPr vert="horz" wrap="square" lIns="0" tIns="0" rIns="0" bIns="0" rtlCol="0">
            <a:normAutofit/>
          </a:bodyPr>
          <a:lstStyle/>
          <a:p>
            <a:pPr>
              <a:spcAft>
                <a:spcPts val="800"/>
              </a:spcAft>
            </a:pPr>
            <a:endParaRPr lang="en-US" sz="2000">
              <a:solidFill>
                <a:schemeClr val="tx1">
                  <a:alpha val="60000"/>
                </a:schemeClr>
              </a:solidFill>
            </a:endParaRPr>
          </a:p>
        </p:txBody>
      </p:sp>
      <p:pic>
        <p:nvPicPr>
          <p:cNvPr id="6" name="Picture 5" descr="A computer screen shot of a black screen&#10;&#10;Description automatically generated">
            <a:extLst>
              <a:ext uri="{FF2B5EF4-FFF2-40B4-BE49-F238E27FC236}">
                <a16:creationId xmlns:a16="http://schemas.microsoft.com/office/drawing/2014/main" id="{EE1D325F-C790-4510-A078-F4985F666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5776" y="1281275"/>
            <a:ext cx="7345363" cy="4297036"/>
          </a:xfrm>
          <a:custGeom>
            <a:avLst/>
            <a:gdLst/>
            <a:ahLst/>
            <a:cxnLst/>
            <a:rect l="l" t="t" r="r" b="b"/>
            <a:pathLst>
              <a:path w="7345363" h="5761037">
                <a:moveTo>
                  <a:pt x="0" y="0"/>
                </a:moveTo>
                <a:lnTo>
                  <a:pt x="7345363" y="0"/>
                </a:lnTo>
                <a:lnTo>
                  <a:pt x="7345363" y="5761037"/>
                </a:lnTo>
                <a:lnTo>
                  <a:pt x="0" y="576103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918090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ABE40-AA00-F366-A36A-B3F1AADBF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</p:spPr>
        <p:txBody>
          <a:bodyPr>
            <a:noAutofit/>
          </a:bodyPr>
          <a:lstStyle/>
          <a:p>
            <a:r>
              <a:rPr lang="en-US" dirty="0"/>
              <a:t>User &amp; group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446868-83F0-CEEF-5E60-6D55C93B52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7271" y="3505200"/>
            <a:ext cx="3526889" cy="2352356"/>
          </a:xfrm>
          <a:noFill/>
        </p:spPr>
        <p:txBody>
          <a:bodyPr/>
          <a:lstStyle/>
          <a:p>
            <a:r>
              <a:rPr lang="en-US" dirty="0" err="1"/>
              <a:t>Useradd</a:t>
            </a:r>
            <a:endParaRPr lang="en-US" dirty="0"/>
          </a:p>
          <a:p>
            <a:r>
              <a:rPr lang="en-US" dirty="0" err="1"/>
              <a:t>Adduser</a:t>
            </a:r>
            <a:endParaRPr lang="en-US" dirty="0"/>
          </a:p>
          <a:p>
            <a:pPr marL="342900" indent="-342900">
              <a:buFontTx/>
              <a:buChar char="-"/>
            </a:pPr>
            <a:r>
              <a:rPr lang="en-US" dirty="0"/>
              <a:t>Khi </a:t>
            </a:r>
            <a:r>
              <a:rPr lang="en-US" dirty="0" err="1"/>
              <a:t>tạo</a:t>
            </a:r>
            <a:r>
              <a:rPr lang="en-US" dirty="0"/>
              <a:t> user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luôn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ra group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ứng</a:t>
            </a:r>
            <a:endParaRPr lang="en-US" dirty="0"/>
          </a:p>
          <a:p>
            <a:pPr marL="342900" indent="-342900">
              <a:buFontTx/>
              <a:buChar char="-"/>
            </a:pPr>
            <a:r>
              <a:rPr lang="en-US" dirty="0" err="1"/>
              <a:t>Groupadd</a:t>
            </a:r>
            <a:r>
              <a:rPr lang="en-US" dirty="0"/>
              <a:t> </a:t>
            </a:r>
          </a:p>
          <a:p>
            <a:pPr marL="342900" indent="-342900">
              <a:buFontTx/>
              <a:buChar char="-"/>
            </a:pPr>
            <a:r>
              <a:rPr lang="en-US" dirty="0"/>
              <a:t>Group  tiennv65</a:t>
            </a:r>
          </a:p>
        </p:txBody>
      </p:sp>
      <p:pic>
        <p:nvPicPr>
          <p:cNvPr id="7" name="Picture Placeholder 17" descr="A person drawing on a white board">
            <a:extLst>
              <a:ext uri="{FF2B5EF4-FFF2-40B4-BE49-F238E27FC236}">
                <a16:creationId xmlns:a16="http://schemas.microsoft.com/office/drawing/2014/main" id="{58104626-8F66-9575-5E49-2907EACF11C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solidFill>
            <a:schemeClr val="accent5"/>
          </a:solidFill>
        </p:spPr>
      </p:pic>
    </p:spTree>
    <p:extLst>
      <p:ext uri="{BB962C8B-B14F-4D97-AF65-F5344CB8AC3E}">
        <p14:creationId xmlns:p14="http://schemas.microsoft.com/office/powerpoint/2010/main" val="1433344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17" descr="A person drawing on a white board">
            <a:extLst>
              <a:ext uri="{FF2B5EF4-FFF2-40B4-BE49-F238E27FC236}">
                <a16:creationId xmlns:a16="http://schemas.microsoft.com/office/drawing/2014/main" id="{58104626-8F66-9575-5E49-2907EACF11C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solidFill>
            <a:schemeClr val="accent5"/>
          </a:solidFill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85F5D533-1336-477D-B8BB-D32B76B355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2" y="196900"/>
            <a:ext cx="6007879" cy="1066635"/>
          </a:xfrm>
        </p:spPr>
        <p:txBody>
          <a:bodyPr/>
          <a:lstStyle/>
          <a:p>
            <a:r>
              <a:rPr lang="en-US" dirty="0" err="1"/>
              <a:t>Tư</a:t>
            </a:r>
            <a:r>
              <a:rPr lang="en-US" dirty="0"/>
              <a:t> </a:t>
            </a:r>
            <a:r>
              <a:rPr lang="en-US" dirty="0" err="1"/>
              <a:t>duy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6DE138D-2BC3-4CB2-B2BE-058DF8AA9C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3790" y="1491049"/>
            <a:ext cx="2583072" cy="140462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E7A5E28-F926-41B4-BB5A-AF6C1716D6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919" y="4500852"/>
            <a:ext cx="2954134" cy="140462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165FF82-A577-4138-9AE2-7BB8821E89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0862" y="1476754"/>
            <a:ext cx="2893241" cy="178601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3F81D58-08E9-4C55-AC6A-1F420C24B6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63681" y="4527803"/>
            <a:ext cx="2743290" cy="117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533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51DB49-E400-4A2E-8B5B-A97BF97B1D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4" y="549275"/>
            <a:ext cx="3565524" cy="199785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Triển khai 1 dự án FE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603F5B-7060-4438-A97C-00E043FEA2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2678400"/>
            <a:ext cx="3565525" cy="3414425"/>
          </a:xfrm>
        </p:spPr>
        <p:txBody>
          <a:bodyPr vert="horz" wrap="square" lIns="0" tIns="0" rIns="0" bIns="0" rtlCol="0" anchor="t">
            <a:normAutofit/>
          </a:bodyPr>
          <a:lstStyle/>
          <a:p>
            <a:pPr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>
                    <a:alpha val="60000"/>
                  </a:schemeClr>
                </a:solidFill>
              </a:rPr>
              <a:t>Tôn chỉ:</a:t>
            </a:r>
            <a:br>
              <a:rPr lang="en-US" sz="1600">
                <a:solidFill>
                  <a:schemeClr val="tx1">
                    <a:alpha val="60000"/>
                  </a:schemeClr>
                </a:solidFill>
              </a:rPr>
            </a:br>
            <a:r>
              <a:rPr lang="en-US" sz="1600">
                <a:solidFill>
                  <a:schemeClr val="tx1">
                    <a:alpha val="60000"/>
                  </a:schemeClr>
                </a:solidFill>
              </a:rPr>
              <a:t>Công cụ (java, node, npm…)</a:t>
            </a:r>
          </a:p>
          <a:p>
            <a:pPr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>
                    <a:alpha val="60000"/>
                  </a:schemeClr>
                </a:solidFill>
              </a:rPr>
              <a:t>File configure ở đâu</a:t>
            </a:r>
          </a:p>
          <a:p>
            <a:pPr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>
                    <a:alpha val="60000"/>
                  </a:schemeClr>
                </a:solidFill>
              </a:rPr>
              <a:t>Build như nào (ra disc, …)</a:t>
            </a:r>
          </a:p>
          <a:p>
            <a:pPr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>
                    <a:alpha val="60000"/>
                  </a:schemeClr>
                </a:solidFill>
              </a:rPr>
              <a:t>Run như nào (nohup..)</a:t>
            </a:r>
          </a:p>
          <a:p>
            <a:pPr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600">
              <a:solidFill>
                <a:schemeClr val="tx1">
                  <a:alpha val="60000"/>
                </a:schemeClr>
              </a:solidFill>
            </a:endParaRPr>
          </a:p>
        </p:txBody>
      </p:sp>
      <p:pic>
        <p:nvPicPr>
          <p:cNvPr id="6" name="Picture Placeholder 5" descr="A blue and white symbol&#10;&#10;Description automatically generated">
            <a:extLst>
              <a:ext uri="{FF2B5EF4-FFF2-40B4-BE49-F238E27FC236}">
                <a16:creationId xmlns:a16="http://schemas.microsoft.com/office/drawing/2014/main" id="{8320E229-16F3-4F9D-B0AD-0FF4CEF9569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2" r="9726"/>
          <a:stretch/>
        </p:blipFill>
        <p:spPr>
          <a:xfrm>
            <a:off x="5588000" y="862806"/>
            <a:ext cx="5132388" cy="5132388"/>
          </a:xfrm>
          <a:custGeom>
            <a:avLst/>
            <a:gdLst/>
            <a:ahLst/>
            <a:cxnLst/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183B29DA-9BB8-4BA8-B8E1-8C2B544078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D02496F8-166D-469A-8040-08608013BF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23E648A7-A02A-4DC7-9FEC-489F1BA6F7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4EF573B1-38BC-4C7B-894C-BE3864A04A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647A77D8-817B-4A9F-86AA-FE781E813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607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06E05-A0CC-4266-9C93-C3E1C9116E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196900"/>
            <a:ext cx="4159160" cy="1195965"/>
          </a:xfrm>
        </p:spPr>
        <p:txBody>
          <a:bodyPr/>
          <a:lstStyle/>
          <a:p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vueJS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BB67D3-F7A2-4231-B5CD-7505BE6EC9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3597" y="1718930"/>
            <a:ext cx="4159160" cy="2352356"/>
          </a:xfrm>
        </p:spPr>
        <p:txBody>
          <a:bodyPr/>
          <a:lstStyle/>
          <a:p>
            <a:r>
              <a:rPr lang="en-US" dirty="0" err="1"/>
              <a:t>Todolist</a:t>
            </a:r>
            <a:r>
              <a:rPr lang="en-US" dirty="0"/>
              <a:t> project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A74C006-7459-4653-B44B-D4F96D9F8BC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379755432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F49CD38-5B57-4682-9FCE-B9174068D0A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97783A8-901D-4F73-81D7-AA6841BEB3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F342EE1-43E5-4AFB-895D-B61B9656DC14}">
  <ds:schemaRefs>
    <ds:schemaRef ds:uri="http://schemas.microsoft.com/office/2006/documentManagement/types"/>
    <ds:schemaRef ds:uri="http://schemas.microsoft.com/sharepoint/v3"/>
    <ds:schemaRef ds:uri="http://purl.org/dc/dcmitype/"/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230e9df3-be65-4c73-a93b-d1236ebd677e"/>
    <ds:schemaRef ds:uri="16c05727-aa75-4e4a-9b5f-8a80a1165891"/>
    <ds:schemaRef ds:uri="71af3243-3dd4-4a8d-8c0d-dd76da1f02a5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651</Words>
  <Application>Microsoft Office PowerPoint</Application>
  <PresentationFormat>Widescreen</PresentationFormat>
  <Paragraphs>159</Paragraphs>
  <Slides>22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-apple-system</vt:lpstr>
      <vt:lpstr>Arial</vt:lpstr>
      <vt:lpstr>Calibri</vt:lpstr>
      <vt:lpstr>Consolas</vt:lpstr>
      <vt:lpstr>Gill Sans MT</vt:lpstr>
      <vt:lpstr>Walbaum Display</vt:lpstr>
      <vt:lpstr>Wingdings</vt:lpstr>
      <vt:lpstr>3DFloatVTI</vt:lpstr>
      <vt:lpstr>DEVOPS FOR FRESHER</vt:lpstr>
      <vt:lpstr>Agenda</vt:lpstr>
      <vt:lpstr>LINUX</vt:lpstr>
      <vt:lpstr>Cài đặt hệ điều hành</vt:lpstr>
      <vt:lpstr>Cai dat ip tinh</vt:lpstr>
      <vt:lpstr>User &amp; group</vt:lpstr>
      <vt:lpstr>Tư duy triển khai dự án</vt:lpstr>
      <vt:lpstr>Triển khai 1 dự án FE</vt:lpstr>
      <vt:lpstr>Triển khai dự án vueJS</vt:lpstr>
      <vt:lpstr>GIT</vt:lpstr>
      <vt:lpstr>Kiến thức nền tảng</vt:lpstr>
      <vt:lpstr>Git commit convention</vt:lpstr>
      <vt:lpstr>PowerPoint Presentation</vt:lpstr>
      <vt:lpstr>Engaging the audience</vt:lpstr>
      <vt:lpstr>Selecting visual aids</vt:lpstr>
      <vt:lpstr>Effective delivery techniques</vt:lpstr>
      <vt:lpstr>Navigating Q&amp;A sessions</vt:lpstr>
      <vt:lpstr>Speaking impact</vt:lpstr>
      <vt:lpstr>Dynamic delivery</vt:lpstr>
      <vt:lpstr>Final tips &amp; takeaways</vt:lpstr>
      <vt:lpstr>Speaking engagement metrics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DEVOPS FOR FRESHER</dc:title>
  <dc:creator>Tien Nguyen Viet</dc:creator>
  <cp:lastModifiedBy>Tien Nguyen Viet</cp:lastModifiedBy>
  <cp:revision>10</cp:revision>
  <dcterms:created xsi:type="dcterms:W3CDTF">2024-03-14T15:54:46Z</dcterms:created>
  <dcterms:modified xsi:type="dcterms:W3CDTF">2024-03-15T06:38:18Z</dcterms:modified>
</cp:coreProperties>
</file>