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02" r:id="rId33"/>
    <p:sldId id="288" r:id="rId34"/>
    <p:sldId id="289" r:id="rId35"/>
    <p:sldId id="290" r:id="rId36"/>
    <p:sldId id="291" r:id="rId37"/>
    <p:sldId id="292" r:id="rId38"/>
    <p:sldId id="293" r:id="rId39"/>
    <p:sldId id="294" r:id="rId40"/>
    <p:sldId id="295" r:id="rId41"/>
    <p:sldId id="297" r:id="rId42"/>
    <p:sldId id="296" r:id="rId43"/>
    <p:sldId id="298" r:id="rId44"/>
    <p:sldId id="301" r:id="rId45"/>
    <p:sldId id="299" r:id="rId46"/>
    <p:sldId id="300"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2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0" autoAdjust="0"/>
  </p:normalViewPr>
  <p:slideViewPr>
    <p:cSldViewPr snapToGrid="0">
      <p:cViewPr varScale="1">
        <p:scale>
          <a:sx n="60" d="100"/>
          <a:sy n="60" d="100"/>
        </p:scale>
        <p:origin x="72"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70DEB-6069-47F3-BF30-CB5D85740C76}" type="datetimeFigureOut">
              <a:rPr lang="en-US" smtClean="0"/>
              <a:t>6/7/2020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01F6F-E980-4F43-984E-75D51399D095}" type="slidenum">
              <a:rPr lang="en-US" smtClean="0"/>
              <a:t>‹#›</a:t>
            </a:fld>
            <a:endParaRPr lang="en-US"/>
          </a:p>
        </p:txBody>
      </p:sp>
    </p:spTree>
    <p:extLst>
      <p:ext uri="{BB962C8B-B14F-4D97-AF65-F5344CB8AC3E}">
        <p14:creationId xmlns:p14="http://schemas.microsoft.com/office/powerpoint/2010/main" val="254127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01F6F-E980-4F43-984E-75D51399D095}" type="slidenum">
              <a:rPr lang="en-US" smtClean="0"/>
              <a:t>1</a:t>
            </a:fld>
            <a:endParaRPr lang="en-US"/>
          </a:p>
        </p:txBody>
      </p:sp>
    </p:spTree>
    <p:extLst>
      <p:ext uri="{BB962C8B-B14F-4D97-AF65-F5344CB8AC3E}">
        <p14:creationId xmlns:p14="http://schemas.microsoft.com/office/powerpoint/2010/main" val="175012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01F6F-E980-4F43-984E-75D51399D095}" type="slidenum">
              <a:rPr lang="en-US" smtClean="0"/>
              <a:t>7</a:t>
            </a:fld>
            <a:endParaRPr lang="en-US"/>
          </a:p>
        </p:txBody>
      </p:sp>
    </p:spTree>
    <p:extLst>
      <p:ext uri="{BB962C8B-B14F-4D97-AF65-F5344CB8AC3E}">
        <p14:creationId xmlns:p14="http://schemas.microsoft.com/office/powerpoint/2010/main" val="242324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01F6F-E980-4F43-984E-75D51399D095}" type="slidenum">
              <a:rPr lang="en-US" smtClean="0"/>
              <a:t>11</a:t>
            </a:fld>
            <a:endParaRPr lang="en-US"/>
          </a:p>
        </p:txBody>
      </p:sp>
    </p:spTree>
    <p:extLst>
      <p:ext uri="{BB962C8B-B14F-4D97-AF65-F5344CB8AC3E}">
        <p14:creationId xmlns:p14="http://schemas.microsoft.com/office/powerpoint/2010/main" val="1733044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01F6F-E980-4F43-984E-75D51399D095}" type="slidenum">
              <a:rPr lang="en-US" smtClean="0"/>
              <a:t>16</a:t>
            </a:fld>
            <a:endParaRPr lang="en-US"/>
          </a:p>
        </p:txBody>
      </p:sp>
    </p:spTree>
    <p:extLst>
      <p:ext uri="{BB962C8B-B14F-4D97-AF65-F5344CB8AC3E}">
        <p14:creationId xmlns:p14="http://schemas.microsoft.com/office/powerpoint/2010/main" val="268761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9E77E8-3F93-42B8-A089-0AD6E31D55C7}"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370002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3289A-A309-496B-B3A0-AD002C905A75}"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159541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46005-9DA8-4E65-9100-E1723D190566}"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29951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82638-08E9-40D8-99B8-E20DC6FAA093}"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427512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E6B306-388D-4E79-B1DA-74BC3517A50B}" type="datetime1">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126324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966308-4C42-4119-90FC-7CF802D21B81}" type="datetime1">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425704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6450B5-7519-471C-886E-0456E249DC0E}" type="datetime1">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262982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AD741C-A2F1-42CD-973B-83C69C802379}" type="datetime1">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304740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C6593-5870-480B-8ACA-EE152BE44853}" type="datetime1">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7245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EC918-AEA5-4168-80BA-E819DA5DE114}" type="datetime1">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36606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DACA45-2262-49B3-8F88-4624899D66AE}" type="datetime1">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A1EBD-53D1-4B6D-B663-D1C73F8BA8D7}" type="slidenum">
              <a:rPr lang="en-US" smtClean="0"/>
              <a:t>‹#›</a:t>
            </a:fld>
            <a:endParaRPr lang="en-US"/>
          </a:p>
        </p:txBody>
      </p:sp>
    </p:spTree>
    <p:extLst>
      <p:ext uri="{BB962C8B-B14F-4D97-AF65-F5344CB8AC3E}">
        <p14:creationId xmlns:p14="http://schemas.microsoft.com/office/powerpoint/2010/main" val="50693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0" b="-5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5F6FF-3071-4001-AF8D-002452AD3748}" type="datetime1">
              <a:rPr lang="en-US" smtClean="0"/>
              <a:t>6/7/2020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A1EBD-53D1-4B6D-B663-D1C73F8BA8D7}" type="slidenum">
              <a:rPr lang="en-US" smtClean="0"/>
              <a:t>‹#›</a:t>
            </a:fld>
            <a:endParaRPr lang="en-US"/>
          </a:p>
        </p:txBody>
      </p:sp>
    </p:spTree>
    <p:extLst>
      <p:ext uri="{BB962C8B-B14F-4D97-AF65-F5344CB8AC3E}">
        <p14:creationId xmlns:p14="http://schemas.microsoft.com/office/powerpoint/2010/main" val="33194088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0.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xml"/><Relationship Id="rId3" Type="http://schemas.openxmlformats.org/officeDocument/2006/relationships/slide" Target="slide4.xml"/><Relationship Id="rId7" Type="http://schemas.openxmlformats.org/officeDocument/2006/relationships/slide" Target="slide11.xml"/><Relationship Id="rId12"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6.xml"/><Relationship Id="rId10"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6.xml"/><Relationship Id="rId4" Type="http://schemas.openxmlformats.org/officeDocument/2006/relationships/slide" Target="slide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9C389D-DBD1-47F5-BF57-C05DAA327E0C}"/>
              </a:ext>
            </a:extLst>
          </p:cNvPr>
          <p:cNvSpPr txBox="1"/>
          <p:nvPr/>
        </p:nvSpPr>
        <p:spPr>
          <a:xfrm>
            <a:off x="11345164" y="523783"/>
            <a:ext cx="184731" cy="830997"/>
          </a:xfrm>
          <a:prstGeom prst="rect">
            <a:avLst/>
          </a:prstGeom>
          <a:noFill/>
        </p:spPr>
        <p:txBody>
          <a:bodyPr wrap="none" rtlCol="0">
            <a:spAutoFit/>
          </a:bodyPr>
          <a:lstStyle/>
          <a:p>
            <a:pPr algn="r" rtl="1"/>
            <a:endParaRPr lang="en-US" sz="2400" dirty="0">
              <a:solidFill>
                <a:schemeClr val="accent1"/>
              </a:solidFill>
            </a:endParaRPr>
          </a:p>
          <a:p>
            <a:pPr algn="r" rtl="1"/>
            <a:endParaRPr lang="en-US" sz="2400" dirty="0">
              <a:solidFill>
                <a:schemeClr val="accent1"/>
              </a:solidFill>
            </a:endParaRPr>
          </a:p>
        </p:txBody>
      </p:sp>
      <p:sp>
        <p:nvSpPr>
          <p:cNvPr id="7" name="Rectangle 6">
            <a:extLst>
              <a:ext uri="{FF2B5EF4-FFF2-40B4-BE49-F238E27FC236}">
                <a16:creationId xmlns:a16="http://schemas.microsoft.com/office/drawing/2014/main" id="{1D544EB1-6032-492C-99E1-98C8CBE8D60A}"/>
              </a:ext>
            </a:extLst>
          </p:cNvPr>
          <p:cNvSpPr/>
          <p:nvPr/>
        </p:nvSpPr>
        <p:spPr>
          <a:xfrm>
            <a:off x="3447676" y="1152345"/>
            <a:ext cx="529664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Social Engineering</a:t>
            </a:r>
          </a:p>
        </p:txBody>
      </p:sp>
      <p:sp>
        <p:nvSpPr>
          <p:cNvPr id="8" name="Rectangle 7">
            <a:extLst>
              <a:ext uri="{FF2B5EF4-FFF2-40B4-BE49-F238E27FC236}">
                <a16:creationId xmlns:a16="http://schemas.microsoft.com/office/drawing/2014/main" id="{CAC038D6-88E7-4895-8200-7B2A9CBE002C}"/>
              </a:ext>
            </a:extLst>
          </p:cNvPr>
          <p:cNvSpPr/>
          <p:nvPr/>
        </p:nvSpPr>
        <p:spPr>
          <a:xfrm>
            <a:off x="4039185" y="3429000"/>
            <a:ext cx="4113627" cy="923330"/>
          </a:xfrm>
          <a:prstGeom prst="rect">
            <a:avLst/>
          </a:prstGeom>
          <a:noFill/>
        </p:spPr>
        <p:txBody>
          <a:bodyPr wrap="none" lIns="91440" tIns="45720" rIns="91440" bIns="45720">
            <a:spAutoFit/>
          </a:bodyPr>
          <a:lstStyle/>
          <a:p>
            <a:pPr algn="ctr"/>
            <a:r>
              <a:rPr lang="fa-IR"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مهندسی اجتماعی</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TextBox 1">
            <a:extLst>
              <a:ext uri="{FF2B5EF4-FFF2-40B4-BE49-F238E27FC236}">
                <a16:creationId xmlns:a16="http://schemas.microsoft.com/office/drawing/2014/main" id="{DD213887-7B5D-4351-A13C-A7F16F1AAC57}"/>
              </a:ext>
            </a:extLst>
          </p:cNvPr>
          <p:cNvSpPr txBox="1"/>
          <p:nvPr/>
        </p:nvSpPr>
        <p:spPr>
          <a:xfrm>
            <a:off x="266699" y="6010275"/>
            <a:ext cx="3524251" cy="646331"/>
          </a:xfrm>
          <a:prstGeom prst="rect">
            <a:avLst/>
          </a:prstGeom>
          <a:noFill/>
        </p:spPr>
        <p:txBody>
          <a:bodyPr wrap="square" rtlCol="0">
            <a:spAutoFit/>
          </a:bodyPr>
          <a:lstStyle/>
          <a:p>
            <a:r>
              <a:rPr lang="en-US" sz="3600" b="1" dirty="0">
                <a:ln w="9525">
                  <a:solidFill>
                    <a:schemeClr val="bg1"/>
                  </a:solidFill>
                  <a:prstDash val="solid"/>
                </a:ln>
                <a:effectLst>
                  <a:outerShdw blurRad="12700" dist="38100" dir="2700000" algn="tl" rotWithShape="0">
                    <a:schemeClr val="bg1">
                      <a:lumMod val="50000"/>
                    </a:schemeClr>
                  </a:outerShdw>
                </a:effectLst>
                <a:latin typeface="Lateef" panose="01000506020000020003" pitchFamily="2" charset="-78"/>
                <a:cs typeface="Lateef" panose="01000506020000020003" pitchFamily="2" charset="-78"/>
              </a:rPr>
              <a:t>Black Hat</a:t>
            </a:r>
          </a:p>
        </p:txBody>
      </p:sp>
      <p:sp>
        <p:nvSpPr>
          <p:cNvPr id="6" name="Arrow: Right 5">
            <a:extLst>
              <a:ext uri="{FF2B5EF4-FFF2-40B4-BE49-F238E27FC236}">
                <a16:creationId xmlns:a16="http://schemas.microsoft.com/office/drawing/2014/main" id="{B1BBBC30-FB86-4601-9C97-796DE9C11D36}"/>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9D3A52E2-8F95-463A-8F34-E5A16122B5EB}"/>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029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9DFC-93D2-4F89-93D8-AB9E9DC8E24E}"/>
              </a:ext>
            </a:extLst>
          </p:cNvPr>
          <p:cNvSpPr>
            <a:spLocks noGrp="1"/>
          </p:cNvSpPr>
          <p:nvPr>
            <p:ph type="title"/>
          </p:nvPr>
        </p:nvSpPr>
        <p:spPr>
          <a:xfrm>
            <a:off x="838200" y="931183"/>
            <a:ext cx="10515600" cy="1325563"/>
          </a:xfrm>
        </p:spPr>
        <p:txBody>
          <a:bodyPr/>
          <a:lstStyle/>
          <a:p>
            <a:pPr algn="r" rtl="1"/>
            <a:r>
              <a:rPr lang="en-US" dirty="0">
                <a:cs typeface="2  Titr" panose="00000700000000000000" pitchFamily="2" charset="-78"/>
              </a:rPr>
              <a:t>Insider Attack</a:t>
            </a:r>
            <a:r>
              <a:rPr lang="fa-IR" dirty="0">
                <a:cs typeface="2  Titr" panose="00000700000000000000" pitchFamily="2" charset="-78"/>
              </a:rPr>
              <a:t> ( حمله افراد خودی )</a:t>
            </a:r>
            <a:endParaRPr lang="en-US" dirty="0">
              <a:cs typeface="2  Titr" panose="00000700000000000000" pitchFamily="2" charset="-78"/>
            </a:endParaRPr>
          </a:p>
        </p:txBody>
      </p:sp>
      <p:sp>
        <p:nvSpPr>
          <p:cNvPr id="3" name="TextBox 2">
            <a:extLst>
              <a:ext uri="{FF2B5EF4-FFF2-40B4-BE49-F238E27FC236}">
                <a16:creationId xmlns:a16="http://schemas.microsoft.com/office/drawing/2014/main" id="{E710D426-D051-431D-BE48-3AE3F665F0EB}"/>
              </a:ext>
            </a:extLst>
          </p:cNvPr>
          <p:cNvSpPr txBox="1"/>
          <p:nvPr/>
        </p:nvSpPr>
        <p:spPr>
          <a:xfrm>
            <a:off x="838200" y="2503488"/>
            <a:ext cx="10515600" cy="2956066"/>
          </a:xfrm>
          <a:prstGeom prst="rect">
            <a:avLst/>
          </a:prstGeom>
          <a:noFill/>
        </p:spPr>
        <p:txBody>
          <a:bodyPr wrap="square" rtlCol="0">
            <a:spAutoFit/>
          </a:bodyPr>
          <a:lstStyle/>
          <a:p>
            <a:pPr algn="r" rtl="1">
              <a:lnSpc>
                <a:spcPct val="150000"/>
              </a:lnSpc>
            </a:pPr>
            <a:r>
              <a:rPr lang="fa-IR" dirty="0">
                <a:cs typeface="2  Titr" panose="00000700000000000000" pitchFamily="2" charset="-78"/>
              </a:rPr>
              <a:t>همیشه حمله مهندسی اجتماعی از سوی فرد سوم و بیرونی صورت نمیگیرد بلکه افرادی که به عنوان کارمند و هر سمت دیگری که در هر شرکتی فعالیت میکنند با داشتن مجوز هایی و با جاسوسی ، نقش بسیار مهمی میتوانند در انجام این نوع حمله</a:t>
            </a:r>
            <a:r>
              <a:rPr lang="en-US" dirty="0">
                <a:cs typeface="2  Titr" panose="00000700000000000000" pitchFamily="2" charset="-78"/>
              </a:rPr>
              <a:t> </a:t>
            </a:r>
            <a:r>
              <a:rPr lang="fa-IR" dirty="0">
                <a:cs typeface="2  Titr" panose="00000700000000000000" pitchFamily="2" charset="-78"/>
              </a:rPr>
              <a:t>داشته باشند که اهداف این افراد شخصی و یا با میل انتقام و گرفتن یک سری اطلاعات مهم و حساس از سوی رقیب آن شرکت  می باشد.</a:t>
            </a:r>
          </a:p>
          <a:p>
            <a:pPr algn="r" rtl="1">
              <a:lnSpc>
                <a:spcPct val="150000"/>
              </a:lnSpc>
            </a:pPr>
            <a:endParaRPr lang="fa-IR" dirty="0">
              <a:cs typeface="2  Titr" panose="00000700000000000000" pitchFamily="2" charset="-78"/>
            </a:endParaRPr>
          </a:p>
          <a:p>
            <a:pPr algn="r" rtl="1">
              <a:lnSpc>
                <a:spcPct val="150000"/>
              </a:lnSpc>
            </a:pPr>
            <a:endParaRPr lang="fa-IR" dirty="0">
              <a:cs typeface="2  Titr" panose="00000700000000000000" pitchFamily="2" charset="-78"/>
            </a:endParaRPr>
          </a:p>
          <a:p>
            <a:pPr algn="r" rtl="1">
              <a:lnSpc>
                <a:spcPct val="150000"/>
              </a:lnSpc>
            </a:pPr>
            <a:r>
              <a:rPr lang="fa-IR" dirty="0">
                <a:cs typeface="2  Titr" panose="00000700000000000000" pitchFamily="2" charset="-78"/>
              </a:rPr>
              <a:t>که باید تمامی  سازمان ها و شرکت ها همه  سیاست های امنیتی را برای جلوگیری از این نوع جاسوسی ها به کار ببندد و در انتخاب و استخدام افراد دقت عمل بالایی را به خرج دهند.</a:t>
            </a:r>
            <a:endParaRPr lang="en-US" dirty="0">
              <a:cs typeface="2  Titr" panose="00000700000000000000" pitchFamily="2" charset="-78"/>
            </a:endParaRPr>
          </a:p>
        </p:txBody>
      </p:sp>
      <p:sp>
        <p:nvSpPr>
          <p:cNvPr id="6" name="Arrow: Left 5">
            <a:hlinkClick r:id="rId2" action="ppaction://hlinksldjump"/>
            <a:extLst>
              <a:ext uri="{FF2B5EF4-FFF2-40B4-BE49-F238E27FC236}">
                <a16:creationId xmlns:a16="http://schemas.microsoft.com/office/drawing/2014/main" id="{24EB635F-08D7-4389-A0E7-E2E76CD6381A}"/>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hlinkClick r:id="rId3" action="ppaction://hlinksldjump"/>
            <a:extLst>
              <a:ext uri="{FF2B5EF4-FFF2-40B4-BE49-F238E27FC236}">
                <a16:creationId xmlns:a16="http://schemas.microsoft.com/office/drawing/2014/main" id="{95DD07B4-21C0-409F-B721-176C0C2B33AD}"/>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55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4E0A-D339-4A15-B904-4FF8534CED1D}"/>
              </a:ext>
            </a:extLst>
          </p:cNvPr>
          <p:cNvSpPr>
            <a:spLocks noGrp="1"/>
          </p:cNvSpPr>
          <p:nvPr>
            <p:ph type="title"/>
          </p:nvPr>
        </p:nvSpPr>
        <p:spPr/>
        <p:txBody>
          <a:bodyPr>
            <a:normAutofit/>
          </a:bodyPr>
          <a:lstStyle/>
          <a:p>
            <a:pPr algn="ctr" rtl="1"/>
            <a:r>
              <a:rPr lang="fa-IR" dirty="0">
                <a:cs typeface="2  Titr" panose="00000700000000000000" pitchFamily="2" charset="-78"/>
              </a:rPr>
              <a:t>3. جعل هویت در شبکه های اجتماعی</a:t>
            </a:r>
            <a:br>
              <a:rPr lang="fa-IR" dirty="0">
                <a:cs typeface="2  Titr" panose="00000700000000000000" pitchFamily="2" charset="-78"/>
              </a:rPr>
            </a:br>
            <a:endParaRPr lang="en-US" dirty="0"/>
          </a:p>
        </p:txBody>
      </p:sp>
      <p:sp>
        <p:nvSpPr>
          <p:cNvPr id="4" name="TextBox 3">
            <a:extLst>
              <a:ext uri="{FF2B5EF4-FFF2-40B4-BE49-F238E27FC236}">
                <a16:creationId xmlns:a16="http://schemas.microsoft.com/office/drawing/2014/main" id="{F7521135-1A14-4A33-A04F-11AEA4C1F4BA}"/>
              </a:ext>
            </a:extLst>
          </p:cNvPr>
          <p:cNvSpPr txBox="1"/>
          <p:nvPr/>
        </p:nvSpPr>
        <p:spPr>
          <a:xfrm>
            <a:off x="1191985" y="1436915"/>
            <a:ext cx="10914743" cy="4678204"/>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2  Titr" panose="00000700000000000000" pitchFamily="2" charset="-78"/>
              </a:rPr>
              <a:t>مهندسی اجتماعی از طریق جعل هویت در سایت های شبکه های اجتماعی</a:t>
            </a:r>
          </a:p>
          <a:p>
            <a:pPr algn="ctr" rtl="1"/>
            <a:endParaRPr lang="fa-IR" sz="2000" dirty="0">
              <a:cs typeface="2  Titr" panose="00000700000000000000" pitchFamily="2" charset="-78"/>
            </a:endParaRPr>
          </a:p>
          <a:p>
            <a:pPr algn="r" rtl="1"/>
            <a:r>
              <a:rPr lang="fa-IR" sz="1600" dirty="0">
                <a:cs typeface="2  Titr" panose="00000700000000000000" pitchFamily="2" charset="-78"/>
              </a:rPr>
              <a:t>این تکنیک بسیار محبوب ، ساده و جذاب می باشد به طوری که فرد مشکوک با دریافت اطلاعاتی که شامل نام ، عکس های اخیر گرفته شده ، سال تولد ، آدرس محل سکونت ، آدرس ایمیل  ، اطلاعات تماس ،  جزئیات حرفه فرد  و تحصیلات فرد می تواند اقدام به این نوع حمله کند.</a:t>
            </a:r>
          </a:p>
          <a:p>
            <a:pPr algn="r" rtl="1"/>
            <a:endParaRPr lang="fa-IR" sz="1600" dirty="0">
              <a:cs typeface="2  Titr" panose="00000700000000000000" pitchFamily="2" charset="-78"/>
            </a:endParaRPr>
          </a:p>
          <a:p>
            <a:pPr algn="r" rtl="1"/>
            <a:r>
              <a:rPr lang="fa-IR" sz="1600" dirty="0">
                <a:cs typeface="2  Titr" panose="00000700000000000000" pitchFamily="2" charset="-78"/>
              </a:rPr>
              <a:t>بعد از دریافت این چنین اطلاعات هکر دقیقا حسابی را در شبکه های اجتماعی با همین اطلاعات ایجاد میکند  ، این حساب تقلبی بعدا و به مرور زمان با دوستان و گروه هایی که فرد اصلی با آنها در تعامل بوده است ارتباط میگیرد  و دوستان وی تقریبا توانایی تشخیص اینکه فردی که درخواست دوستی را ارسال میکند ندارند و در اکثر مواقع درخواست آنها را قبول میکنند .  </a:t>
            </a:r>
          </a:p>
          <a:p>
            <a:pPr algn="r" rtl="1"/>
            <a:endParaRPr lang="fa-IR" sz="1600" dirty="0">
              <a:cs typeface="2  Titr" panose="00000700000000000000" pitchFamily="2" charset="-78"/>
            </a:endParaRPr>
          </a:p>
          <a:p>
            <a:pPr algn="r" rtl="1"/>
            <a:endParaRPr lang="fa-IR" sz="1600" dirty="0">
              <a:cs typeface="2  Titr" panose="00000700000000000000" pitchFamily="2" charset="-78"/>
            </a:endParaRPr>
          </a:p>
          <a:p>
            <a:pPr algn="r" rtl="1"/>
            <a:endParaRPr lang="fa-IR" sz="1600" dirty="0">
              <a:cs typeface="2  Titr" panose="00000700000000000000" pitchFamily="2" charset="-78"/>
            </a:endParaRPr>
          </a:p>
          <a:p>
            <a:pPr algn="r" rtl="1"/>
            <a:endParaRPr lang="fa-IR" sz="1600" dirty="0">
              <a:cs typeface="2  Titr" panose="00000700000000000000" pitchFamily="2" charset="-78"/>
            </a:endParaRPr>
          </a:p>
          <a:p>
            <a:pPr algn="r" rtl="1"/>
            <a:endParaRPr lang="fa-IR" sz="1600" dirty="0">
              <a:cs typeface="2  Titr" panose="00000700000000000000" pitchFamily="2" charset="-78"/>
            </a:endParaRPr>
          </a:p>
          <a:p>
            <a:pPr algn="r" rtl="1"/>
            <a:endParaRPr lang="fa-IR" sz="1600" dirty="0">
              <a:cs typeface="2  Titr" panose="00000700000000000000" pitchFamily="2" charset="-78"/>
            </a:endParaRPr>
          </a:p>
          <a:p>
            <a:pPr algn="r" rtl="1"/>
            <a:r>
              <a:rPr lang="fa-IR" sz="1600" dirty="0">
                <a:cs typeface="2  Titr" panose="00000700000000000000" pitchFamily="2" charset="-78"/>
              </a:rPr>
              <a:t>بعد از اینکه به آن  گروه و افراد عضو شد حال میتواند اطلاعاتی را که </a:t>
            </a:r>
          </a:p>
          <a:p>
            <a:pPr algn="r" rtl="1"/>
            <a:r>
              <a:rPr lang="fa-IR" sz="1600" dirty="0">
                <a:cs typeface="2  Titr" panose="00000700000000000000" pitchFamily="2" charset="-78"/>
              </a:rPr>
              <a:t>میخواهد از آنها استخراج کند این حاصل اعتمادی است که طی چند </a:t>
            </a:r>
          </a:p>
          <a:p>
            <a:pPr algn="r" rtl="1"/>
            <a:r>
              <a:rPr lang="fa-IR" sz="1600" dirty="0">
                <a:cs typeface="2  Titr" panose="00000700000000000000" pitchFamily="2" charset="-78"/>
              </a:rPr>
              <a:t>وقت ایجاد می شود .</a:t>
            </a:r>
          </a:p>
          <a:p>
            <a:pPr algn="ctr"/>
            <a:endParaRPr lang="en-US" sz="2000" dirty="0"/>
          </a:p>
        </p:txBody>
      </p:sp>
      <p:pic>
        <p:nvPicPr>
          <p:cNvPr id="6" name="Picture 5">
            <a:extLst>
              <a:ext uri="{FF2B5EF4-FFF2-40B4-BE49-F238E27FC236}">
                <a16:creationId xmlns:a16="http://schemas.microsoft.com/office/drawing/2014/main" id="{2AEF31EF-C87D-46EF-8774-DDC2A9494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131" y="3429000"/>
            <a:ext cx="5641069" cy="2774042"/>
          </a:xfrm>
          <a:prstGeom prst="rect">
            <a:avLst/>
          </a:prstGeom>
        </p:spPr>
      </p:pic>
      <p:sp>
        <p:nvSpPr>
          <p:cNvPr id="9" name="Arrow: Right 8">
            <a:hlinkClick r:id="rId4" action="ppaction://hlinksldjump"/>
            <a:extLst>
              <a:ext uri="{FF2B5EF4-FFF2-40B4-BE49-F238E27FC236}">
                <a16:creationId xmlns:a16="http://schemas.microsoft.com/office/drawing/2014/main" id="{0B87B6BF-F15E-448E-9D2B-572A5999499F}"/>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hlinkClick r:id="rId5" action="ppaction://hlinksldjump"/>
            <a:extLst>
              <a:ext uri="{FF2B5EF4-FFF2-40B4-BE49-F238E27FC236}">
                <a16:creationId xmlns:a16="http://schemas.microsoft.com/office/drawing/2014/main" id="{67A2BA1D-22FE-41F7-9B13-7D710F2221D5}"/>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597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4F65-1E92-46A4-892D-4D0A1746A97F}"/>
              </a:ext>
            </a:extLst>
          </p:cNvPr>
          <p:cNvSpPr>
            <a:spLocks noGrp="1"/>
          </p:cNvSpPr>
          <p:nvPr>
            <p:ph type="title"/>
          </p:nvPr>
        </p:nvSpPr>
        <p:spPr>
          <a:xfrm>
            <a:off x="1099457" y="336096"/>
            <a:ext cx="10515600" cy="1325563"/>
          </a:xfrm>
        </p:spPr>
        <p:txBody>
          <a:bodyPr/>
          <a:lstStyle/>
          <a:p>
            <a:pPr marL="571500" indent="-571500" algn="r" rtl="1">
              <a:buFont typeface="Arial" panose="020B0604020202020204" pitchFamily="34" charset="0"/>
              <a:buChar char="•"/>
            </a:pPr>
            <a:r>
              <a:rPr lang="fa-IR" dirty="0">
                <a:cs typeface="2  Titr" panose="00000700000000000000" pitchFamily="2" charset="-78"/>
              </a:rPr>
              <a:t>خطرات شبکه های اجتماعی در شبکه های شرکتی</a:t>
            </a:r>
            <a:endParaRPr lang="en-US" dirty="0"/>
          </a:p>
        </p:txBody>
      </p:sp>
      <p:sp>
        <p:nvSpPr>
          <p:cNvPr id="3" name="TextBox 2">
            <a:extLst>
              <a:ext uri="{FF2B5EF4-FFF2-40B4-BE49-F238E27FC236}">
                <a16:creationId xmlns:a16="http://schemas.microsoft.com/office/drawing/2014/main" id="{215721C4-C03B-4285-9E3D-FF49EA419669}"/>
              </a:ext>
            </a:extLst>
          </p:cNvPr>
          <p:cNvSpPr txBox="1"/>
          <p:nvPr/>
        </p:nvSpPr>
        <p:spPr>
          <a:xfrm>
            <a:off x="1099457" y="2376437"/>
            <a:ext cx="10729686" cy="3381695"/>
          </a:xfrm>
          <a:prstGeom prst="rect">
            <a:avLst/>
          </a:prstGeom>
          <a:noFill/>
        </p:spPr>
        <p:txBody>
          <a:bodyPr wrap="square" rtlCol="0">
            <a:spAutoFit/>
          </a:bodyPr>
          <a:lstStyle/>
          <a:p>
            <a:pPr lvl="1" algn="r" rtl="1">
              <a:lnSpc>
                <a:spcPct val="150000"/>
              </a:lnSpc>
            </a:pPr>
            <a:r>
              <a:rPr lang="fa-IR" dirty="0">
                <a:cs typeface="2  Titr" panose="00000700000000000000" pitchFamily="2" charset="-78"/>
              </a:rPr>
              <a:t>در کل  استفاده از شبکه های عمومی که همه افراد  توانایی نصب و عضو شدن آن را دارند زیاد از لحاظ امنیتی برای هر سازمانی مناسب نمی باشد به این منظور که افراد نمیتوانند به طور کامل احراز هویت  ، شناسایی و کنترل بشوند به همین دلیل است که افرادی که به عنوان کارمند در آن شرکت استخدام می شوند حال چه عمدی و یا چه غیر عمدی موجب میشوند تا یه سری اطلاعات برای هکری که خود را به عنوان او جا میزند بدهد و موجب درز اطلاعات حساس آن شرکت و سازمان شود </a:t>
            </a:r>
          </a:p>
          <a:p>
            <a:pPr lvl="1" algn="r" rtl="1">
              <a:lnSpc>
                <a:spcPct val="150000"/>
              </a:lnSpc>
            </a:pPr>
            <a:endParaRPr lang="fa-IR" dirty="0">
              <a:cs typeface="2  Titr" panose="00000700000000000000" pitchFamily="2" charset="-78"/>
            </a:endParaRPr>
          </a:p>
          <a:p>
            <a:pPr lvl="1" algn="r" rtl="1">
              <a:lnSpc>
                <a:spcPct val="150000"/>
              </a:lnSpc>
            </a:pPr>
            <a:endParaRPr lang="fa-IR" dirty="0">
              <a:cs typeface="2  Titr" panose="00000700000000000000" pitchFamily="2" charset="-78"/>
            </a:endParaRPr>
          </a:p>
          <a:p>
            <a:pPr lvl="1" algn="ctr" rtl="1">
              <a:lnSpc>
                <a:spcPct val="150000"/>
              </a:lnSpc>
            </a:pPr>
            <a:r>
              <a:rPr lang="fa-IR" dirty="0">
                <a:solidFill>
                  <a:srgbClr val="FF0000"/>
                </a:solidFill>
                <a:cs typeface="2  Titr" panose="00000700000000000000" pitchFamily="2" charset="-78"/>
              </a:rPr>
              <a:t>به همیمن دلیل است که بیشتر برای کانال ارتباطی بین افراد فعال در هر شرکتی بهتر است از برنامه های اختصاص به آن سازمان   استفاده شود</a:t>
            </a:r>
            <a:endParaRPr lang="en-US" dirty="0">
              <a:solidFill>
                <a:srgbClr val="FF0000"/>
              </a:solidFill>
              <a:cs typeface="2  Titr" panose="00000700000000000000" pitchFamily="2" charset="-78"/>
            </a:endParaRPr>
          </a:p>
        </p:txBody>
      </p:sp>
      <p:sp>
        <p:nvSpPr>
          <p:cNvPr id="6" name="Arrow: Left 5">
            <a:hlinkClick r:id="rId2" action="ppaction://hlinksldjump"/>
            <a:extLst>
              <a:ext uri="{FF2B5EF4-FFF2-40B4-BE49-F238E27FC236}">
                <a16:creationId xmlns:a16="http://schemas.microsoft.com/office/drawing/2014/main" id="{FF64904E-A64A-465C-8220-80ACE12DDFAD}"/>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hlinkClick r:id="rId3" action="ppaction://hlinksldjump"/>
            <a:extLst>
              <a:ext uri="{FF2B5EF4-FFF2-40B4-BE49-F238E27FC236}">
                <a16:creationId xmlns:a16="http://schemas.microsoft.com/office/drawing/2014/main" id="{5F79F442-A094-44F4-B16A-451F06E7DBC2}"/>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88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FC5E-1AE2-4A10-9BC2-AA5A3C0BEDE6}"/>
              </a:ext>
            </a:extLst>
          </p:cNvPr>
          <p:cNvSpPr>
            <a:spLocks noGrp="1"/>
          </p:cNvSpPr>
          <p:nvPr>
            <p:ph type="title"/>
          </p:nvPr>
        </p:nvSpPr>
        <p:spPr>
          <a:xfrm>
            <a:off x="838200" y="805004"/>
            <a:ext cx="10515600" cy="1325563"/>
          </a:xfrm>
        </p:spPr>
        <p:txBody>
          <a:bodyPr/>
          <a:lstStyle/>
          <a:p>
            <a:pPr algn="r" rtl="1"/>
            <a:r>
              <a:rPr lang="fa-IR" dirty="0">
                <a:cs typeface="2  Titr" panose="00000700000000000000" pitchFamily="2" charset="-78"/>
              </a:rPr>
              <a:t>4. سرقت هویت</a:t>
            </a:r>
            <a:br>
              <a:rPr lang="fa-IR" dirty="0">
                <a:cs typeface="2  Titr" panose="00000700000000000000" pitchFamily="2" charset="-78"/>
              </a:rPr>
            </a:br>
            <a:endParaRPr lang="en-US" dirty="0"/>
          </a:p>
        </p:txBody>
      </p:sp>
      <p:sp>
        <p:nvSpPr>
          <p:cNvPr id="3" name="TextBox 2">
            <a:extLst>
              <a:ext uri="{FF2B5EF4-FFF2-40B4-BE49-F238E27FC236}">
                <a16:creationId xmlns:a16="http://schemas.microsoft.com/office/drawing/2014/main" id="{E6A5FAD9-87AD-414F-AC7C-CB21143A5D04}"/>
              </a:ext>
            </a:extLst>
          </p:cNvPr>
          <p:cNvSpPr txBox="1"/>
          <p:nvPr/>
        </p:nvSpPr>
        <p:spPr>
          <a:xfrm>
            <a:off x="838200" y="2130567"/>
            <a:ext cx="10515600" cy="2596865"/>
          </a:xfrm>
          <a:prstGeom prst="rect">
            <a:avLst/>
          </a:prstGeom>
          <a:noFill/>
        </p:spPr>
        <p:txBody>
          <a:bodyPr wrap="square" rtlCol="0">
            <a:spAutoFit/>
          </a:bodyPr>
          <a:lstStyle/>
          <a:p>
            <a:pPr marL="742950" lvl="1" indent="-285750" algn="r" rtl="1">
              <a:lnSpc>
                <a:spcPct val="150000"/>
              </a:lnSpc>
              <a:buFont typeface="Arial" panose="020B0604020202020204" pitchFamily="34" charset="0"/>
              <a:buChar char="•"/>
            </a:pPr>
            <a:r>
              <a:rPr lang="fa-IR" sz="2000" dirty="0">
                <a:cs typeface="2  Titr" panose="00000700000000000000" pitchFamily="2" charset="-78"/>
              </a:rPr>
              <a:t>بررسی </a:t>
            </a:r>
          </a:p>
          <a:p>
            <a:pPr lvl="1" algn="r" rtl="1">
              <a:lnSpc>
                <a:spcPct val="150000"/>
              </a:lnSpc>
            </a:pPr>
            <a:endParaRPr lang="fa-IR" dirty="0">
              <a:cs typeface="2  Titr" panose="00000700000000000000" pitchFamily="2" charset="-78"/>
            </a:endParaRPr>
          </a:p>
          <a:p>
            <a:pPr lvl="1" algn="r" rtl="1">
              <a:lnSpc>
                <a:spcPct val="150000"/>
              </a:lnSpc>
            </a:pPr>
            <a:r>
              <a:rPr lang="fa-IR" dirty="0">
                <a:cs typeface="2  Titr" panose="00000700000000000000" pitchFamily="2" charset="-78"/>
              </a:rPr>
              <a:t>منظور از هویت در اینجا سرقت اطلاعات شناسایی افراد می باشد که معمولا افراد کلاهبردار از این روش بیشتر استفاده میکنند</a:t>
            </a:r>
          </a:p>
          <a:p>
            <a:pPr lvl="1" algn="r" rtl="1">
              <a:lnSpc>
                <a:spcPct val="150000"/>
              </a:lnSpc>
            </a:pPr>
            <a:r>
              <a:rPr lang="fa-IR" dirty="0">
                <a:cs typeface="2  Titr" panose="00000700000000000000" pitchFamily="2" charset="-78"/>
              </a:rPr>
              <a:t>به راحتی هر شخصی با قصدی مخرب میتواند اطلاعات شناسایی افراد را  با دسترسی به اسنادی شامل انواع قبوض و  اطلاعات شخصی جعل کند که میتواند از این اطلاعات جعل شده در ساخت یک کارت شناسایی جعلی استفاده کند و کلا برای هر امری که نیازمند اثبات اطلاعات هویتی می باشد استفاده کند .  </a:t>
            </a:r>
          </a:p>
        </p:txBody>
      </p:sp>
      <p:sp>
        <p:nvSpPr>
          <p:cNvPr id="6" name="Arrow: Right 5">
            <a:hlinkClick r:id="rId2" action="ppaction://hlinksldjump"/>
            <a:extLst>
              <a:ext uri="{FF2B5EF4-FFF2-40B4-BE49-F238E27FC236}">
                <a16:creationId xmlns:a16="http://schemas.microsoft.com/office/drawing/2014/main" id="{A8C86268-697A-45A6-9233-DF12719480F1}"/>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hlinkClick r:id="rId3" action="ppaction://hlinksldjump"/>
            <a:extLst>
              <a:ext uri="{FF2B5EF4-FFF2-40B4-BE49-F238E27FC236}">
                <a16:creationId xmlns:a16="http://schemas.microsoft.com/office/drawing/2014/main" id="{DFBA4318-F475-4DC1-82BA-E85DA6571CF2}"/>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649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FD48-FE63-42CE-9BB8-B52D758AE7C0}"/>
              </a:ext>
            </a:extLst>
          </p:cNvPr>
          <p:cNvSpPr>
            <a:spLocks noGrp="1"/>
          </p:cNvSpPr>
          <p:nvPr>
            <p:ph type="title"/>
          </p:nvPr>
        </p:nvSpPr>
        <p:spPr>
          <a:xfrm>
            <a:off x="838200" y="45811"/>
            <a:ext cx="10515600" cy="1325563"/>
          </a:xfrm>
        </p:spPr>
        <p:txBody>
          <a:bodyPr>
            <a:normAutofit/>
          </a:bodyPr>
          <a:lstStyle/>
          <a:p>
            <a:pPr marL="285750" indent="-285750" algn="r" rtl="1">
              <a:buFont typeface="Arial" panose="020B0604020202020204" pitchFamily="34" charset="0"/>
              <a:buChar char="•"/>
            </a:pPr>
            <a:r>
              <a:rPr lang="fa-IR" sz="3200" dirty="0">
                <a:cs typeface="2  Titr" panose="00000700000000000000" pitchFamily="2" charset="-78"/>
              </a:rPr>
              <a:t>روند حمله </a:t>
            </a:r>
            <a:endParaRPr lang="en-US" sz="2800" dirty="0">
              <a:cs typeface="2  Titr" panose="00000700000000000000" pitchFamily="2" charset="-78"/>
            </a:endParaRPr>
          </a:p>
        </p:txBody>
      </p:sp>
      <p:sp>
        <p:nvSpPr>
          <p:cNvPr id="3" name="TextBox 2">
            <a:extLst>
              <a:ext uri="{FF2B5EF4-FFF2-40B4-BE49-F238E27FC236}">
                <a16:creationId xmlns:a16="http://schemas.microsoft.com/office/drawing/2014/main" id="{2C2FD193-5690-4763-BCD4-44F1B02E1B60}"/>
              </a:ext>
            </a:extLst>
          </p:cNvPr>
          <p:cNvSpPr txBox="1"/>
          <p:nvPr/>
        </p:nvSpPr>
        <p:spPr>
          <a:xfrm>
            <a:off x="7329714" y="974724"/>
            <a:ext cx="4024086" cy="5459187"/>
          </a:xfrm>
          <a:prstGeom prst="rect">
            <a:avLst/>
          </a:prstGeom>
          <a:noFill/>
        </p:spPr>
        <p:txBody>
          <a:bodyPr wrap="square" rtlCol="0">
            <a:spAutoFit/>
          </a:bodyPr>
          <a:lstStyle/>
          <a:p>
            <a:pPr algn="r" rtl="1">
              <a:lnSpc>
                <a:spcPct val="150000"/>
              </a:lnSpc>
            </a:pPr>
            <a:r>
              <a:rPr lang="fa-IR" dirty="0">
                <a:cs typeface="2  Titr" panose="00000700000000000000" pitchFamily="2" charset="-78"/>
              </a:rPr>
              <a:t>روند سرقت هویت افراد با بخش اولیه که فرد حمله کننده با تمرکز بر به دست آوردن همه اطلاعات ضروری ، سودمند که شامل اطلاعات حرفه و شخصیت افراد میشود شروع می شود .</a:t>
            </a:r>
          </a:p>
          <a:p>
            <a:pPr algn="r" rtl="1">
              <a:lnSpc>
                <a:spcPct val="150000"/>
              </a:lnSpc>
            </a:pPr>
            <a:endParaRPr lang="fa-IR" dirty="0">
              <a:cs typeface="2  Titr" panose="00000700000000000000" pitchFamily="2" charset="-78"/>
            </a:endParaRPr>
          </a:p>
          <a:p>
            <a:pPr algn="r" rtl="1">
              <a:lnSpc>
                <a:spcPct val="150000"/>
              </a:lnSpc>
            </a:pPr>
            <a:r>
              <a:rPr lang="fa-IR" dirty="0">
                <a:cs typeface="2  Titr" panose="00000700000000000000" pitchFamily="2" charset="-78"/>
              </a:rPr>
              <a:t>تکنیک </a:t>
            </a:r>
            <a:r>
              <a:rPr lang="en-US" dirty="0">
                <a:cs typeface="2  Titr" panose="00000700000000000000" pitchFamily="2" charset="-78"/>
              </a:rPr>
              <a:t>Dumpster Diving </a:t>
            </a:r>
            <a:r>
              <a:rPr lang="fa-IR" dirty="0">
                <a:cs typeface="2  Titr" panose="00000700000000000000" pitchFamily="2" charset="-78"/>
              </a:rPr>
              <a:t>  و  پیدا کردن برگه های رو میزی تارگت بسیار روش موثری در این حمله می باشد .</a:t>
            </a:r>
          </a:p>
          <a:p>
            <a:pPr algn="r" rtl="1">
              <a:lnSpc>
                <a:spcPct val="150000"/>
              </a:lnSpc>
            </a:pPr>
            <a:endParaRPr lang="fa-IR" dirty="0">
              <a:cs typeface="2  Titr" panose="00000700000000000000" pitchFamily="2" charset="-78"/>
            </a:endParaRPr>
          </a:p>
          <a:p>
            <a:pPr algn="r" rtl="1">
              <a:lnSpc>
                <a:spcPct val="150000"/>
              </a:lnSpc>
            </a:pPr>
            <a:r>
              <a:rPr lang="fa-IR" dirty="0">
                <a:cs typeface="2  Titr" panose="00000700000000000000" pitchFamily="2" charset="-78"/>
              </a:rPr>
              <a:t>در کل با یافتن قبوض ، کارت شناسایی ، و یا هر سند قانونی که به  او کمک کند تا بتواند یک کارت شناسای جعلی درست کند این حمله صورت میگیرد  </a:t>
            </a:r>
            <a:endParaRPr lang="en-US" dirty="0">
              <a:cs typeface="2  Titr" panose="00000700000000000000" pitchFamily="2" charset="-78"/>
            </a:endParaRPr>
          </a:p>
        </p:txBody>
      </p:sp>
      <p:pic>
        <p:nvPicPr>
          <p:cNvPr id="5" name="Picture 4">
            <a:extLst>
              <a:ext uri="{FF2B5EF4-FFF2-40B4-BE49-F238E27FC236}">
                <a16:creationId xmlns:a16="http://schemas.microsoft.com/office/drawing/2014/main" id="{24A084C9-980C-4778-B994-D68953F77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17" y="126093"/>
            <a:ext cx="5117858" cy="6097087"/>
          </a:xfrm>
          <a:prstGeom prst="rect">
            <a:avLst/>
          </a:prstGeom>
        </p:spPr>
      </p:pic>
      <p:sp>
        <p:nvSpPr>
          <p:cNvPr id="8" name="Arrow: Right 7">
            <a:hlinkClick r:id="rId3" action="ppaction://hlinksldjump"/>
            <a:extLst>
              <a:ext uri="{FF2B5EF4-FFF2-40B4-BE49-F238E27FC236}">
                <a16:creationId xmlns:a16="http://schemas.microsoft.com/office/drawing/2014/main" id="{AA691520-F8F3-4B0B-B66F-947DA38CA274}"/>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hlinkClick r:id="rId4" action="ppaction://hlinksldjump"/>
            <a:extLst>
              <a:ext uri="{FF2B5EF4-FFF2-40B4-BE49-F238E27FC236}">
                <a16:creationId xmlns:a16="http://schemas.microsoft.com/office/drawing/2014/main" id="{12824376-2CB2-4504-A172-32AE3033DF94}"/>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985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BF5F-5829-4E43-91F7-CE81CD864FFF}"/>
              </a:ext>
            </a:extLst>
          </p:cNvPr>
          <p:cNvSpPr>
            <a:spLocks noGrp="1"/>
          </p:cNvSpPr>
          <p:nvPr>
            <p:ph type="title"/>
          </p:nvPr>
        </p:nvSpPr>
        <p:spPr>
          <a:xfrm>
            <a:off x="631371" y="0"/>
            <a:ext cx="10515600" cy="1325563"/>
          </a:xfrm>
        </p:spPr>
        <p:txBody>
          <a:bodyPr/>
          <a:lstStyle/>
          <a:p>
            <a:pPr marL="571500" indent="-571500" algn="ctr" rtl="1">
              <a:buFont typeface="Arial" panose="020B0604020202020204" pitchFamily="34" charset="0"/>
              <a:buChar char="•"/>
            </a:pPr>
            <a:r>
              <a:rPr lang="fa-IR" dirty="0">
                <a:cs typeface="2  Titr" panose="00000700000000000000" pitchFamily="2" charset="-78"/>
              </a:rPr>
              <a:t>اقدامات متقابل مهندسی اجتماعی </a:t>
            </a:r>
            <a:endParaRPr lang="en-US" dirty="0">
              <a:cs typeface="2  Titr" panose="00000700000000000000" pitchFamily="2" charset="-78"/>
            </a:endParaRPr>
          </a:p>
        </p:txBody>
      </p:sp>
      <p:sp>
        <p:nvSpPr>
          <p:cNvPr id="3" name="TextBox 2">
            <a:extLst>
              <a:ext uri="{FF2B5EF4-FFF2-40B4-BE49-F238E27FC236}">
                <a16:creationId xmlns:a16="http://schemas.microsoft.com/office/drawing/2014/main" id="{CDD3F8D7-E023-45AB-80A7-C8FBF4D4F744}"/>
              </a:ext>
            </a:extLst>
          </p:cNvPr>
          <p:cNvSpPr txBox="1"/>
          <p:nvPr/>
        </p:nvSpPr>
        <p:spPr>
          <a:xfrm>
            <a:off x="6542113" y="983315"/>
            <a:ext cx="4673600" cy="5874685"/>
          </a:xfrm>
          <a:prstGeom prst="rect">
            <a:avLst/>
          </a:prstGeom>
          <a:noFill/>
        </p:spPr>
        <p:txBody>
          <a:bodyPr wrap="square" rtlCol="0">
            <a:spAutoFit/>
          </a:bodyPr>
          <a:lstStyle/>
          <a:p>
            <a:pPr algn="r" rtl="1">
              <a:lnSpc>
                <a:spcPct val="150000"/>
              </a:lnSpc>
            </a:pPr>
            <a:r>
              <a:rPr lang="fa-IR" dirty="0">
                <a:cs typeface="2  Titr" panose="00000700000000000000" pitchFamily="2" charset="-78"/>
              </a:rPr>
              <a:t>حملات مهندسی اجتماعی میتوانند با انجام  یک سری اقدامات کاهش یابند که میتوانند به مورد های زیر اشاره کرد </a:t>
            </a:r>
          </a:p>
          <a:p>
            <a:pPr algn="r" rtl="1">
              <a:lnSpc>
                <a:spcPct val="150000"/>
              </a:lnSpc>
            </a:pPr>
            <a:r>
              <a:rPr lang="fa-IR" dirty="0">
                <a:cs typeface="2  Titr" panose="00000700000000000000" pitchFamily="2" charset="-78"/>
              </a:rPr>
              <a:t>ایجاد کردن حریم خصوصی در یک شرکت و سازمان  باعث می شود تا تکنیک های </a:t>
            </a:r>
            <a:r>
              <a:rPr lang="en-US" dirty="0">
                <a:cs typeface="2  Titr" panose="00000700000000000000" pitchFamily="2" charset="-78"/>
              </a:rPr>
              <a:t>Shoulder Surfing</a:t>
            </a:r>
            <a:r>
              <a:rPr lang="fa-IR" dirty="0">
                <a:cs typeface="2  Titr" panose="00000700000000000000" pitchFamily="2" charset="-78"/>
              </a:rPr>
              <a:t>  و </a:t>
            </a:r>
            <a:r>
              <a:rPr lang="en-US" dirty="0">
                <a:cs typeface="2  Titr" panose="00000700000000000000" pitchFamily="2" charset="-78"/>
              </a:rPr>
              <a:t>Dumpster Diving</a:t>
            </a:r>
            <a:r>
              <a:rPr lang="fa-IR" dirty="0">
                <a:cs typeface="2  Titr" panose="00000700000000000000" pitchFamily="2" charset="-78"/>
              </a:rPr>
              <a:t> تقریبا صورت نگیرد</a:t>
            </a:r>
          </a:p>
          <a:p>
            <a:pPr algn="r" rtl="1">
              <a:lnSpc>
                <a:spcPct val="150000"/>
              </a:lnSpc>
            </a:pPr>
            <a:r>
              <a:rPr lang="fa-IR" dirty="0">
                <a:cs typeface="2  Titr" panose="00000700000000000000" pitchFamily="2" charset="-78"/>
              </a:rPr>
              <a:t>کانفیگ و استفاده از رمز های عبور قوی ، ایمن و مخفی کردن آنها میتواند بسییار مفید باشد</a:t>
            </a:r>
          </a:p>
          <a:p>
            <a:pPr algn="r" rtl="1">
              <a:lnSpc>
                <a:spcPct val="150000"/>
              </a:lnSpc>
            </a:pPr>
            <a:endParaRPr lang="fa-IR" dirty="0">
              <a:cs typeface="2  Titr" panose="00000700000000000000" pitchFamily="2" charset="-78"/>
            </a:endParaRPr>
          </a:p>
          <a:p>
            <a:pPr algn="r" rtl="1">
              <a:lnSpc>
                <a:spcPct val="150000"/>
              </a:lnSpc>
            </a:pPr>
            <a:r>
              <a:rPr lang="fa-IR" dirty="0">
                <a:cs typeface="2  Titr" panose="00000700000000000000" pitchFamily="2" charset="-78"/>
              </a:rPr>
              <a:t>پایش و مانیتور کردن شبکه های اجتماعی ، لاگ های موجود در سیستم ها ، آموزش افراد جهت بالا بردن سطح هوشیاری ، اطلاع رسانی افراد و رسیدگی کردن از جمله اقداماتی هستند که میتوان ریسک انجام این نوع حملات را کاهش داد.</a:t>
            </a:r>
            <a:endParaRPr lang="en-US" dirty="0">
              <a:cs typeface="2  Titr" panose="00000700000000000000" pitchFamily="2" charset="-78"/>
            </a:endParaRPr>
          </a:p>
        </p:txBody>
      </p:sp>
      <p:pic>
        <p:nvPicPr>
          <p:cNvPr id="5" name="Picture 4">
            <a:extLst>
              <a:ext uri="{FF2B5EF4-FFF2-40B4-BE49-F238E27FC236}">
                <a16:creationId xmlns:a16="http://schemas.microsoft.com/office/drawing/2014/main" id="{878E303A-BF2A-41B8-B04F-5BC13EE54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4" y="1506442"/>
            <a:ext cx="6542113" cy="3845115"/>
          </a:xfrm>
          <a:prstGeom prst="rect">
            <a:avLst/>
          </a:prstGeom>
        </p:spPr>
      </p:pic>
      <p:sp>
        <p:nvSpPr>
          <p:cNvPr id="8" name="Arrow: Left 7">
            <a:hlinkClick r:id="rId3" action="ppaction://hlinksldjump"/>
            <a:extLst>
              <a:ext uri="{FF2B5EF4-FFF2-40B4-BE49-F238E27FC236}">
                <a16:creationId xmlns:a16="http://schemas.microsoft.com/office/drawing/2014/main" id="{D71A8450-1EEB-4643-ADE9-2A50568878B0}"/>
              </a:ext>
            </a:extLst>
          </p:cNvPr>
          <p:cNvSpPr/>
          <p:nvPr/>
        </p:nvSpPr>
        <p:spPr>
          <a:xfrm>
            <a:off x="631371" y="6356349"/>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81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F50E-288E-445C-895A-067158562856}"/>
              </a:ext>
            </a:extLst>
          </p:cNvPr>
          <p:cNvSpPr>
            <a:spLocks noGrp="1"/>
          </p:cNvSpPr>
          <p:nvPr>
            <p:ph type="title"/>
          </p:nvPr>
        </p:nvSpPr>
        <p:spPr>
          <a:xfrm>
            <a:off x="838200" y="38100"/>
            <a:ext cx="10515600" cy="1325563"/>
          </a:xfrm>
        </p:spPr>
        <p:txBody>
          <a:bodyPr>
            <a:normAutofit/>
          </a:bodyPr>
          <a:lstStyle/>
          <a:p>
            <a:pPr algn="r" rtl="1"/>
            <a:r>
              <a:rPr lang="fa-IR" sz="2800" dirty="0"/>
              <a:t>فهرست مطالب پیشرفته</a:t>
            </a:r>
            <a:endParaRPr lang="en-US" sz="2800" dirty="0"/>
          </a:p>
        </p:txBody>
      </p:sp>
      <p:sp>
        <p:nvSpPr>
          <p:cNvPr id="5" name="TextBox 4">
            <a:extLst>
              <a:ext uri="{FF2B5EF4-FFF2-40B4-BE49-F238E27FC236}">
                <a16:creationId xmlns:a16="http://schemas.microsoft.com/office/drawing/2014/main" id="{C0F8FB4E-9849-4327-8B79-A0E9CDB7910D}"/>
              </a:ext>
            </a:extLst>
          </p:cNvPr>
          <p:cNvSpPr txBox="1"/>
          <p:nvPr/>
        </p:nvSpPr>
        <p:spPr>
          <a:xfrm>
            <a:off x="838200" y="1172200"/>
            <a:ext cx="10515600" cy="5155257"/>
          </a:xfrm>
          <a:prstGeom prst="rect">
            <a:avLst/>
          </a:prstGeom>
          <a:noFill/>
        </p:spPr>
        <p:txBody>
          <a:bodyPr wrap="square" rtlCol="0">
            <a:spAutoFit/>
          </a:bodyPr>
          <a:lstStyle/>
          <a:p>
            <a:pPr marL="342900" indent="-342900" algn="r" rtl="1">
              <a:buFont typeface="+mj-lt"/>
              <a:buAutoNum type="arabicPeriod"/>
            </a:pPr>
            <a:r>
              <a:rPr lang="en-US" dirty="0"/>
              <a:t>Hackers and social engineers</a:t>
            </a:r>
          </a:p>
          <a:p>
            <a:pPr marL="800100" lvl="1" indent="-342900" algn="r" rtl="1">
              <a:buFont typeface="+mj-lt"/>
              <a:buAutoNum type="arabicPeriod"/>
            </a:pPr>
            <a:r>
              <a:rPr lang="en-US" sz="1600" dirty="0"/>
              <a:t>Hackers, crackers and phreakers</a:t>
            </a:r>
          </a:p>
          <a:p>
            <a:pPr marL="800100" lvl="1" indent="-342900" algn="r" rtl="1">
              <a:buFont typeface="+mj-lt"/>
              <a:buAutoNum type="arabicPeriod"/>
            </a:pPr>
            <a:r>
              <a:rPr lang="en-US" sz="1600" dirty="0"/>
              <a:t>Attackers motives</a:t>
            </a:r>
          </a:p>
          <a:p>
            <a:pPr marL="342900" indent="-342900" algn="r" rtl="1">
              <a:buFont typeface="+mj-lt"/>
              <a:buAutoNum type="arabicPeriod"/>
            </a:pPr>
            <a:r>
              <a:rPr lang="en-US" dirty="0"/>
              <a:t>Social engineering attacks</a:t>
            </a:r>
          </a:p>
          <a:p>
            <a:pPr marL="800100" lvl="1" indent="-342900" algn="r" rtl="1">
              <a:buFont typeface="+mj-lt"/>
              <a:buAutoNum type="arabicPeriod"/>
            </a:pPr>
            <a:r>
              <a:rPr lang="en-US" dirty="0"/>
              <a:t>Attack strategies</a:t>
            </a:r>
            <a:endParaRPr lang="en-US" sz="1600" dirty="0"/>
          </a:p>
          <a:p>
            <a:pPr marL="342900" indent="-342900" algn="r" rtl="1">
              <a:buFont typeface="+mj-lt"/>
              <a:buAutoNum type="arabicPeriod"/>
            </a:pPr>
            <a:r>
              <a:rPr lang="en-US" dirty="0"/>
              <a:t>Stop the social engineer</a:t>
            </a:r>
          </a:p>
          <a:p>
            <a:pPr marL="800100" lvl="1" indent="-342900" algn="r" rtl="1">
              <a:buFont typeface="+mj-lt"/>
              <a:buAutoNum type="arabicPeriod"/>
            </a:pPr>
            <a:r>
              <a:rPr lang="en-US" sz="1600" dirty="0"/>
              <a:t>Information security controls</a:t>
            </a:r>
          </a:p>
          <a:p>
            <a:pPr marL="800100" lvl="1" indent="-342900" algn="r" rtl="1">
              <a:buFont typeface="+mj-lt"/>
              <a:buAutoNum type="arabicPeriod"/>
            </a:pPr>
            <a:r>
              <a:rPr lang="en-US" sz="1600" dirty="0"/>
              <a:t>The human factor</a:t>
            </a:r>
            <a:endParaRPr lang="en-US" sz="1400" dirty="0"/>
          </a:p>
          <a:p>
            <a:pPr marL="342900" indent="-342900" algn="r" rtl="1">
              <a:buFont typeface="+mj-lt"/>
              <a:buAutoNum type="arabicPeriod"/>
            </a:pPr>
            <a:r>
              <a:rPr lang="en-US" dirty="0"/>
              <a:t>Empirical research</a:t>
            </a:r>
          </a:p>
          <a:p>
            <a:pPr marL="800100" lvl="1" indent="-342900" algn="r" rtl="1">
              <a:buFont typeface="+mj-lt"/>
              <a:buAutoNum type="arabicPeriod"/>
            </a:pPr>
            <a:r>
              <a:rPr lang="en-US" sz="1600" dirty="0"/>
              <a:t>Problem description</a:t>
            </a:r>
          </a:p>
          <a:p>
            <a:pPr marL="800100" lvl="1" indent="-342900" algn="r" rtl="1">
              <a:buFont typeface="+mj-lt"/>
              <a:buAutoNum type="arabicPeriod"/>
            </a:pPr>
            <a:r>
              <a:rPr lang="en-US" sz="1600" dirty="0"/>
              <a:t>Research approach</a:t>
            </a:r>
          </a:p>
          <a:p>
            <a:pPr marL="800100" lvl="1" indent="-342900" algn="r" rtl="1">
              <a:buFont typeface="+mj-lt"/>
              <a:buAutoNum type="arabicPeriod"/>
            </a:pPr>
            <a:r>
              <a:rPr lang="en-US" sz="1600" dirty="0"/>
              <a:t>Case selection</a:t>
            </a:r>
          </a:p>
          <a:p>
            <a:pPr marL="800100" lvl="1" indent="-342900" algn="r" rtl="1">
              <a:buFont typeface="+mj-lt"/>
              <a:buAutoNum type="arabicPeriod"/>
            </a:pPr>
            <a:r>
              <a:rPr lang="en-US" sz="1600" dirty="0"/>
              <a:t>Overall conclusions and recommendation</a:t>
            </a:r>
          </a:p>
          <a:p>
            <a:pPr marL="342900" indent="-342900" algn="r" rtl="1">
              <a:buFont typeface="+mj-lt"/>
              <a:buAutoNum type="arabicPeriod"/>
            </a:pPr>
            <a:r>
              <a:rPr lang="en-US" dirty="0"/>
              <a:t>Managing social engineering risk</a:t>
            </a:r>
          </a:p>
          <a:p>
            <a:pPr marL="800100" lvl="1" indent="-342900" algn="r" rtl="1">
              <a:buFont typeface="+mj-lt"/>
              <a:buAutoNum type="arabicPeriod"/>
            </a:pPr>
            <a:r>
              <a:rPr lang="en-US" sz="1600" dirty="0"/>
              <a:t>Social engineering risk management</a:t>
            </a:r>
          </a:p>
          <a:p>
            <a:pPr marL="800100" lvl="1" indent="-342900" algn="r" rtl="1">
              <a:buFont typeface="+mj-lt"/>
              <a:buAutoNum type="arabicPeriod"/>
            </a:pPr>
            <a:r>
              <a:rPr lang="en-US" sz="1600" dirty="0"/>
              <a:t>Social engineering risk management model</a:t>
            </a:r>
          </a:p>
          <a:p>
            <a:pPr marL="342900" indent="-342900" algn="r" rtl="1">
              <a:buFont typeface="+mj-lt"/>
              <a:buAutoNum type="arabicPeriod"/>
            </a:pPr>
            <a:r>
              <a:rPr lang="en-US" dirty="0"/>
              <a:t>Conclusions and recommendations</a:t>
            </a:r>
          </a:p>
          <a:p>
            <a:pPr marL="800100" lvl="1" indent="-342900" algn="r" rtl="1">
              <a:buFont typeface="+mj-lt"/>
              <a:buAutoNum type="arabicPeriod"/>
            </a:pPr>
            <a:r>
              <a:rPr lang="en-US" sz="1600" dirty="0"/>
              <a:t>Conclusions</a:t>
            </a:r>
          </a:p>
          <a:p>
            <a:pPr marL="800100" lvl="1" indent="-342900" algn="r" rtl="1">
              <a:buFont typeface="+mj-lt"/>
              <a:buAutoNum type="arabicPeriod"/>
            </a:pPr>
            <a:r>
              <a:rPr lang="en-US" sz="1600" dirty="0"/>
              <a:t>Recommendations</a:t>
            </a:r>
          </a:p>
          <a:p>
            <a:pPr marL="800100" lvl="1" indent="-342900" algn="r" rtl="1">
              <a:buFont typeface="+mj-lt"/>
              <a:buAutoNum type="arabicPeriod"/>
            </a:pPr>
            <a:endParaRPr lang="en-US" sz="1100" dirty="0"/>
          </a:p>
        </p:txBody>
      </p:sp>
    </p:spTree>
    <p:extLst>
      <p:ext uri="{BB962C8B-B14F-4D97-AF65-F5344CB8AC3E}">
        <p14:creationId xmlns:p14="http://schemas.microsoft.com/office/powerpoint/2010/main" val="417977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88E414-94FF-49D0-8EEB-D679179102B6}"/>
              </a:ext>
            </a:extLst>
          </p:cNvPr>
          <p:cNvSpPr txBox="1"/>
          <p:nvPr/>
        </p:nvSpPr>
        <p:spPr>
          <a:xfrm>
            <a:off x="513347" y="1720840"/>
            <a:ext cx="11277600" cy="3416320"/>
          </a:xfrm>
          <a:prstGeom prst="rect">
            <a:avLst/>
          </a:prstGeom>
          <a:noFill/>
        </p:spPr>
        <p:txBody>
          <a:bodyPr wrap="square" rtlCol="0">
            <a:spAutoFit/>
          </a:bodyPr>
          <a:lstStyle/>
          <a:p>
            <a:pPr marL="342900" indent="-342900" algn="r" rtl="1">
              <a:buAutoNum type="arabicPeriod"/>
            </a:pPr>
            <a:r>
              <a:rPr lang="en-US" dirty="0"/>
              <a:t>Hackers and social engineers</a:t>
            </a:r>
            <a:endParaRPr lang="fa-IR" dirty="0"/>
          </a:p>
          <a:p>
            <a:pPr algn="r" rtl="1"/>
            <a:endParaRPr lang="fa-IR" dirty="0"/>
          </a:p>
          <a:p>
            <a:pPr algn="r" rtl="1"/>
            <a:r>
              <a:rPr lang="fa-IR" dirty="0"/>
              <a:t>مبحث هک و مهندسی اجتماعی بسیار مربوط به هم می باشند به طوری که در واقع این مهندسی اجتماعی است که باعث جمع آوری اطلاعات مورد نیاز هک می شود که هدف و اشتیاق هر دو تقریبا یه چیز می باشد که مهندسی اجتماعی به هکرهای انسانی شناخته شده است.</a:t>
            </a:r>
          </a:p>
          <a:p>
            <a:pPr algn="r" rtl="1"/>
            <a:endParaRPr lang="fa-IR" dirty="0"/>
          </a:p>
          <a:p>
            <a:pPr marL="800100" lvl="1" indent="-342900" algn="r" rtl="1">
              <a:buFont typeface="+mj-lt"/>
              <a:buAutoNum type="arabicPeriod"/>
            </a:pPr>
            <a:r>
              <a:rPr lang="en-US" dirty="0"/>
              <a:t>Hackers, crackers and phreakers </a:t>
            </a:r>
            <a:endParaRPr lang="fa-IR" dirty="0"/>
          </a:p>
          <a:p>
            <a:pPr marL="800100" lvl="1" indent="-342900" algn="r" rtl="1">
              <a:buFont typeface="+mj-lt"/>
              <a:buAutoNum type="arabicPeriod"/>
            </a:pPr>
            <a:endParaRPr lang="fa-IR" dirty="0"/>
          </a:p>
          <a:p>
            <a:pPr lvl="1" algn="r" rtl="1"/>
            <a:r>
              <a:rPr lang="fa-IR" dirty="0"/>
              <a:t>بسیاری از هکرها هستند با نیت و قصد خوب برای مثال با جستو جو آسیب پزیری های یک سازمان و گزارش آن باعث رفع آن مشکل میشوند و در مقابل هکر هایی هم وجود دارند که با نیت بدشان باعث میشوند با پیدا کردن همان آسیب پزیری های به یک سازمان آسیب وارد کنند </a:t>
            </a:r>
          </a:p>
          <a:p>
            <a:pPr lvl="1" algn="r" rtl="1"/>
            <a:endParaRPr lang="fa-IR" dirty="0"/>
          </a:p>
          <a:p>
            <a:pPr lvl="1" algn="r" rtl="1"/>
            <a:r>
              <a:rPr lang="fa-IR" dirty="0"/>
              <a:t>یه طور کلی این اشخاص به سه نوع  </a:t>
            </a:r>
            <a:r>
              <a:rPr lang="en-US" dirty="0"/>
              <a:t>hackers</a:t>
            </a:r>
            <a:r>
              <a:rPr lang="fa-IR" dirty="0"/>
              <a:t> ، </a:t>
            </a:r>
            <a:r>
              <a:rPr lang="en-US" dirty="0"/>
              <a:t>crackers</a:t>
            </a:r>
            <a:r>
              <a:rPr lang="fa-IR" dirty="0"/>
              <a:t> و </a:t>
            </a:r>
            <a:r>
              <a:rPr lang="en-US" dirty="0"/>
              <a:t>phreakers</a:t>
            </a:r>
            <a:r>
              <a:rPr lang="fa-IR" dirty="0"/>
              <a:t> شناخته می شوند.</a:t>
            </a:r>
          </a:p>
          <a:p>
            <a:pPr lvl="1" algn="r" rtl="1"/>
            <a:endParaRPr lang="fa-IR" dirty="0"/>
          </a:p>
        </p:txBody>
      </p:sp>
    </p:spTree>
    <p:extLst>
      <p:ext uri="{BB962C8B-B14F-4D97-AF65-F5344CB8AC3E}">
        <p14:creationId xmlns:p14="http://schemas.microsoft.com/office/powerpoint/2010/main" val="3531783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B9D1E-9927-498E-BAD3-7EFBC9C1AB17}"/>
              </a:ext>
            </a:extLst>
          </p:cNvPr>
          <p:cNvSpPr txBox="1"/>
          <p:nvPr/>
        </p:nvSpPr>
        <p:spPr>
          <a:xfrm>
            <a:off x="753980" y="978569"/>
            <a:ext cx="10451678" cy="5355312"/>
          </a:xfrm>
          <a:prstGeom prst="rect">
            <a:avLst/>
          </a:prstGeom>
          <a:noFill/>
        </p:spPr>
        <p:txBody>
          <a:bodyPr wrap="square" rtlCol="0">
            <a:spAutoFit/>
          </a:bodyPr>
          <a:lstStyle/>
          <a:p>
            <a:pPr algn="r" rtl="1"/>
            <a:r>
              <a:rPr lang="en-US" dirty="0"/>
              <a:t>Hacker</a:t>
            </a:r>
            <a:r>
              <a:rPr lang="fa-IR" dirty="0"/>
              <a:t>: به کسی میگویند که با خواندن و زیر ذره بین بردن برنامه های موجود از آن لذت میبرد و همیشه سعی در بروز کردن توانایی های خود دارد ، بر خلاف افرادی که ترجیح می دهنند تا با یادگیری حداقل یک علم ضروری و به کارگیر آن در زندگی خود و یا کسانی که از چالش های خلاقانه عقلی که باعث دور زدن محدودیت ها می شود ، لذت می برند.</a:t>
            </a:r>
          </a:p>
          <a:p>
            <a:pPr algn="r" rtl="1"/>
            <a:endParaRPr lang="fa-IR" dirty="0"/>
          </a:p>
          <a:p>
            <a:pPr algn="r" rtl="1"/>
            <a:r>
              <a:rPr lang="fa-IR" dirty="0"/>
              <a:t>هکر کسی است با استفاده از تمامی مهارت هایی که سعی کرده تا تمامی جوانب را پوشش دهد و با بالا بردن علم خود می تواند از پس این چالش ها بر بیاید </a:t>
            </a:r>
          </a:p>
          <a:p>
            <a:pPr algn="r" rtl="1"/>
            <a:r>
              <a:rPr lang="fa-IR" dirty="0"/>
              <a:t>هکر ها با بررسی قانونی و اخلاقی کدها خود را از </a:t>
            </a:r>
            <a:r>
              <a:rPr lang="en-US" dirty="0"/>
              <a:t>crackers</a:t>
            </a:r>
            <a:r>
              <a:rPr lang="fa-IR" dirty="0"/>
              <a:t> متمایز می سازند.</a:t>
            </a:r>
          </a:p>
          <a:p>
            <a:pPr algn="r" rtl="1"/>
            <a:endParaRPr lang="fa-IR" dirty="0">
              <a:solidFill>
                <a:srgbClr val="FF0000"/>
              </a:solidFill>
            </a:endParaRPr>
          </a:p>
          <a:p>
            <a:pPr algn="r" rtl="1"/>
            <a:r>
              <a:rPr lang="en-US" dirty="0">
                <a:solidFill>
                  <a:srgbClr val="FF0000"/>
                </a:solidFill>
              </a:rPr>
              <a:t>Cracker</a:t>
            </a:r>
            <a:r>
              <a:rPr lang="fa-IR" dirty="0">
                <a:solidFill>
                  <a:srgbClr val="FF0000"/>
                </a:solidFill>
              </a:rPr>
              <a:t>: در مقابل هکر به کسی که با هدف سرقت و انجام هر عمل غیر اخلاقی سعی در آسیب رساندن به سازمانی را داشته باشد را گویند که به هکر های کلاه سیاه نیز معروف هستند .</a:t>
            </a:r>
          </a:p>
          <a:p>
            <a:pPr algn="r" rtl="1"/>
            <a:endParaRPr lang="fa-IR" dirty="0"/>
          </a:p>
          <a:p>
            <a:pPr algn="r" rtl="1"/>
            <a:r>
              <a:rPr lang="en-US" dirty="0"/>
              <a:t>Phreakers</a:t>
            </a:r>
            <a:r>
              <a:rPr lang="fa-IR" dirty="0"/>
              <a:t>: در نهایت این افراد با استفاده از اطلاعات و به کار گیری مهارت مهندسی اجتماعی سعی در وارد شدن به سیستم های تلفنی دارند تا از این برای اهداف مختلفی استفاده کنند. برای مثال برقرای تماس های با مسافت بالا با استفاده از اعتبار افراد دیگر ، به سرقت بردن شماره کارت های تلفن و وانمود کردن تماس های خود از مکان های مطئمن و شناخته شده .</a:t>
            </a:r>
          </a:p>
          <a:p>
            <a:pPr algn="r" rtl="1"/>
            <a:endParaRPr lang="fa-IR" dirty="0"/>
          </a:p>
          <a:p>
            <a:pPr algn="r" rtl="1"/>
            <a:r>
              <a:rPr lang="en-US" dirty="0"/>
              <a:t>People hackers </a:t>
            </a:r>
            <a:r>
              <a:rPr lang="fa-IR" dirty="0"/>
              <a:t> - در مقابل تکنیک هکر ها - بر روی ضعف افراد تمرکز دارد به جای اینکه سیستم از چه تکنولوژی دارد استفاده می کند. این افراد با اهداف مخرب و بدی به کار خود میپردازند که در رابطه با این موضوع تعریف مهندسی اجتماعی را میتوان این گونه بیان کرد که : </a:t>
            </a:r>
          </a:p>
          <a:p>
            <a:pPr algn="r" rtl="1"/>
            <a:r>
              <a:rPr lang="fa-IR" dirty="0">
                <a:solidFill>
                  <a:srgbClr val="FF0000"/>
                </a:solidFill>
              </a:rPr>
              <a:t>یک مهندس اجتماعی به هکر مردمی میگویند با قصد و نیت مخرب.</a:t>
            </a:r>
          </a:p>
        </p:txBody>
      </p:sp>
    </p:spTree>
    <p:extLst>
      <p:ext uri="{BB962C8B-B14F-4D97-AF65-F5344CB8AC3E}">
        <p14:creationId xmlns:p14="http://schemas.microsoft.com/office/powerpoint/2010/main" val="4084920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BA4C2-5688-4EDF-85A0-DDEF1245BFA9}"/>
              </a:ext>
            </a:extLst>
          </p:cNvPr>
          <p:cNvSpPr txBox="1"/>
          <p:nvPr/>
        </p:nvSpPr>
        <p:spPr>
          <a:xfrm>
            <a:off x="689811" y="770021"/>
            <a:ext cx="10860505" cy="4801314"/>
          </a:xfrm>
          <a:prstGeom prst="rect">
            <a:avLst/>
          </a:prstGeom>
          <a:noFill/>
        </p:spPr>
        <p:txBody>
          <a:bodyPr wrap="square" rtlCol="0">
            <a:spAutoFit/>
          </a:bodyPr>
          <a:lstStyle/>
          <a:p>
            <a:pPr algn="r" rtl="1"/>
            <a:r>
              <a:rPr lang="fa-IR" dirty="0"/>
              <a:t>1.2</a:t>
            </a:r>
            <a:r>
              <a:rPr lang="en-US" dirty="0"/>
              <a:t> Attackers motives</a:t>
            </a:r>
            <a:r>
              <a:rPr lang="fa-IR" dirty="0"/>
              <a:t>(انگیزه های مهاجم )</a:t>
            </a:r>
          </a:p>
          <a:p>
            <a:pPr algn="r" rtl="1"/>
            <a:endParaRPr lang="fa-IR" dirty="0"/>
          </a:p>
          <a:p>
            <a:pPr algn="r" rtl="1"/>
            <a:r>
              <a:rPr lang="fa-IR" dirty="0"/>
              <a:t>دانستن اینکه چرا اینگونه اشخاص حمله میکنند و یا چه انگیزه ای از انجام این حمله دارند بسیار موضوعی حیاتی است تا بتوانیم حملات مهندسی اجتماعی که روی یک سازمان خاص صورت میگیرد را کنترل و پایش کنیم وهمچنین این موضوع در پیاده سازی اقدامات مناسب با این نوع حملات  بسیار حائز اهمیت می باشد.</a:t>
            </a:r>
            <a:endParaRPr lang="en-US" dirty="0"/>
          </a:p>
          <a:p>
            <a:pPr algn="r" rtl="1"/>
            <a:endParaRPr lang="en-US" dirty="0"/>
          </a:p>
          <a:p>
            <a:pPr algn="r" rtl="1"/>
            <a:r>
              <a:rPr lang="en-US" dirty="0"/>
              <a:t>Casual hackers from the largest group</a:t>
            </a:r>
            <a:r>
              <a:rPr lang="fa-IR" dirty="0"/>
              <a:t> (هکر های غیر رسمی </a:t>
            </a:r>
            <a:r>
              <a:rPr lang="en-US" dirty="0"/>
              <a:t>(</a:t>
            </a:r>
            <a:r>
              <a:rPr lang="fa-IR" dirty="0"/>
              <a:t>:</a:t>
            </a:r>
          </a:p>
          <a:p>
            <a:pPr algn="r" rtl="1"/>
            <a:r>
              <a:rPr lang="fa-IR" dirty="0"/>
              <a:t>این افراد از کنجکاوی یا چالش های مختلف موجود در ورود به سیستم ها انگیزه می گیرند ، همچنین این افراد سعی دارند در جامعه هکری شناخته شده و شهرت خاصی پیدا کنند .</a:t>
            </a:r>
          </a:p>
          <a:p>
            <a:pPr algn="r" rtl="1"/>
            <a:endParaRPr lang="fa-IR" dirty="0"/>
          </a:p>
          <a:p>
            <a:pPr algn="r" rtl="1"/>
            <a:r>
              <a:rPr lang="fa-IR" dirty="0"/>
              <a:t>این نوع هکر ها اغلب با استفاده از ابزار هایی که توسط افراد خبره ایی ساخته شده اند ، سازمان های مختلفی را مورد تحلیل و بررسی قرار میدهند.</a:t>
            </a:r>
          </a:p>
          <a:p>
            <a:pPr algn="r" rtl="1"/>
            <a:endParaRPr lang="fa-IR" dirty="0"/>
          </a:p>
          <a:p>
            <a:pPr algn="r" rtl="1"/>
            <a:r>
              <a:rPr lang="en-US" dirty="0"/>
              <a:t>Political hackers</a:t>
            </a:r>
            <a:r>
              <a:rPr lang="fa-IR" dirty="0"/>
              <a:t> ( هکر های سیاسی ): </a:t>
            </a:r>
          </a:p>
          <a:p>
            <a:pPr algn="r" rtl="1"/>
            <a:endParaRPr lang="fa-IR" dirty="0"/>
          </a:p>
          <a:p>
            <a:pPr algn="r" rtl="1"/>
            <a:r>
              <a:rPr lang="fa-IR" dirty="0"/>
              <a:t>همانطوری که از نام آنها پیداست این نوع هکرها به یک دلیل هک میکنند و به آنها  فعالن سایبری نیز مییگویند . آنها از مهارت خود برای نشر دادن اطلاعات خاص و یا تقابل با سازمان هایی که علیه اهدافشان هستند، استفاده میکنند. </a:t>
            </a:r>
            <a:endParaRPr lang="en-US" dirty="0"/>
          </a:p>
        </p:txBody>
      </p:sp>
    </p:spTree>
    <p:extLst>
      <p:ext uri="{BB962C8B-B14F-4D97-AF65-F5344CB8AC3E}">
        <p14:creationId xmlns:p14="http://schemas.microsoft.com/office/powerpoint/2010/main" val="35811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905E-B1D9-44AF-9981-7C6CB3527B6B}"/>
              </a:ext>
            </a:extLst>
          </p:cNvPr>
          <p:cNvSpPr>
            <a:spLocks noGrp="1"/>
          </p:cNvSpPr>
          <p:nvPr>
            <p:ph type="title"/>
          </p:nvPr>
        </p:nvSpPr>
        <p:spPr/>
        <p:txBody>
          <a:bodyPr>
            <a:normAutofit/>
          </a:bodyPr>
          <a:lstStyle/>
          <a:p>
            <a:pPr algn="r" rtl="1"/>
            <a:r>
              <a:rPr lang="fa-IR" sz="2800" dirty="0"/>
              <a:t>فهرست مطالب ویژه افراد مبتدی</a:t>
            </a:r>
            <a:endParaRPr lang="en-US" sz="2800" dirty="0"/>
          </a:p>
        </p:txBody>
      </p:sp>
      <p:sp>
        <p:nvSpPr>
          <p:cNvPr id="3" name="Content Placeholder 2">
            <a:extLst>
              <a:ext uri="{FF2B5EF4-FFF2-40B4-BE49-F238E27FC236}">
                <a16:creationId xmlns:a16="http://schemas.microsoft.com/office/drawing/2014/main" id="{B59B0E1A-482B-48B3-A31F-4E08692B9B27}"/>
              </a:ext>
            </a:extLst>
          </p:cNvPr>
          <p:cNvSpPr>
            <a:spLocks noGrp="1"/>
          </p:cNvSpPr>
          <p:nvPr>
            <p:ph idx="1"/>
          </p:nvPr>
        </p:nvSpPr>
        <p:spPr>
          <a:xfrm>
            <a:off x="838200" y="1532662"/>
            <a:ext cx="10515600" cy="4351338"/>
          </a:xfrm>
        </p:spPr>
        <p:txBody>
          <a:bodyPr>
            <a:normAutofit/>
          </a:bodyPr>
          <a:lstStyle/>
          <a:p>
            <a:pPr marL="514350" indent="-514350" algn="r" rtl="1">
              <a:buFont typeface="+mj-lt"/>
              <a:buAutoNum type="arabicPeriod"/>
            </a:pPr>
            <a:r>
              <a:rPr lang="fa-IR" sz="1600" dirty="0">
                <a:cs typeface="2  Titr" panose="00000700000000000000" pitchFamily="2" charset="-78"/>
                <a:hlinkClick r:id="rId2" action="ppaction://hlinksldjump"/>
              </a:rPr>
              <a:t>مقدمه</a:t>
            </a:r>
            <a:endParaRPr lang="en-US" sz="1400" dirty="0">
              <a:cs typeface="2  Titr" panose="00000700000000000000" pitchFamily="2" charset="-78"/>
            </a:endParaRPr>
          </a:p>
          <a:p>
            <a:pPr lvl="1" algn="r" rtl="1"/>
            <a:r>
              <a:rPr lang="fa-IR" sz="1200" dirty="0">
                <a:cs typeface="2  Titr" panose="00000700000000000000" pitchFamily="2" charset="-78"/>
                <a:hlinkClick r:id="rId2" action="ppaction://hlinksldjump"/>
              </a:rPr>
              <a:t>خلاصه فناوری</a:t>
            </a:r>
            <a:endParaRPr lang="en-US" sz="1200" dirty="0">
              <a:cs typeface="2  Titr" panose="00000700000000000000" pitchFamily="2" charset="-78"/>
            </a:endParaRPr>
          </a:p>
          <a:p>
            <a:pPr lvl="1" algn="r" rtl="1"/>
            <a:r>
              <a:rPr lang="fa-IR" sz="1200" dirty="0">
                <a:cs typeface="2  Titr" panose="00000700000000000000" pitchFamily="2" charset="-78"/>
                <a:hlinkClick r:id="rId3" action="ppaction://hlinksldjump"/>
              </a:rPr>
              <a:t>مفاهیم مهندسی اجتماعی</a:t>
            </a:r>
            <a:endParaRPr lang="fa-IR" sz="1200" dirty="0">
              <a:cs typeface="2  Titr" panose="00000700000000000000" pitchFamily="2" charset="-78"/>
            </a:endParaRPr>
          </a:p>
          <a:p>
            <a:pPr lvl="2" algn="r" rtl="1"/>
            <a:r>
              <a:rPr lang="fa-IR" sz="800" dirty="0">
                <a:cs typeface="2  Titr" panose="00000700000000000000" pitchFamily="2" charset="-78"/>
                <a:hlinkClick r:id="rId3" action="ppaction://hlinksldjump"/>
              </a:rPr>
              <a:t>تعریف مهندسی اجتماعی</a:t>
            </a:r>
            <a:endParaRPr lang="en-US" sz="800" dirty="0">
              <a:cs typeface="2  Titr" panose="00000700000000000000" pitchFamily="2" charset="-78"/>
            </a:endParaRPr>
          </a:p>
          <a:p>
            <a:pPr lvl="2" algn="r" rtl="1"/>
            <a:r>
              <a:rPr lang="fa-IR" sz="800" dirty="0">
                <a:cs typeface="2  Titr" panose="00000700000000000000" pitchFamily="2" charset="-78"/>
                <a:hlinkClick r:id="rId4" action="ppaction://hlinksldjump"/>
              </a:rPr>
              <a:t>مراحل حمله مهندسی اجتماعی</a:t>
            </a:r>
            <a:endParaRPr lang="en-US" sz="800" dirty="0">
              <a:cs typeface="2  Titr" panose="00000700000000000000" pitchFamily="2" charset="-78"/>
            </a:endParaRPr>
          </a:p>
          <a:p>
            <a:pPr marL="342900" indent="-342900" algn="r" rtl="1">
              <a:buFont typeface="+mj-lt"/>
              <a:buAutoNum type="arabicPeriod"/>
            </a:pPr>
            <a:r>
              <a:rPr lang="fa-IR" sz="1600" dirty="0">
                <a:cs typeface="2  Titr" panose="00000700000000000000" pitchFamily="2" charset="-78"/>
                <a:hlinkClick r:id="rId5" action="ppaction://hlinksldjump"/>
              </a:rPr>
              <a:t>تکنیک های مهندسی اجتماعی</a:t>
            </a:r>
            <a:endParaRPr lang="fa-IR" sz="1600" dirty="0">
              <a:cs typeface="2  Titr" panose="00000700000000000000" pitchFamily="2" charset="-78"/>
            </a:endParaRPr>
          </a:p>
          <a:p>
            <a:pPr lvl="1" algn="r" rtl="1"/>
            <a:r>
              <a:rPr lang="fa-IR" sz="1200" dirty="0">
                <a:cs typeface="2  Titr" panose="00000700000000000000" pitchFamily="2" charset="-78"/>
                <a:hlinkClick r:id="rId5" action="ppaction://hlinksldjump"/>
              </a:rPr>
              <a:t>انواع مهندسی اجتماعی</a:t>
            </a:r>
            <a:r>
              <a:rPr lang="en-US" sz="1200" dirty="0">
                <a:cs typeface="2  Titr" panose="00000700000000000000" pitchFamily="2" charset="-78"/>
                <a:hlinkClick r:id="rId5" action="ppaction://hlinksldjump"/>
              </a:rPr>
              <a:t> </a:t>
            </a:r>
            <a:r>
              <a:rPr lang="fa-IR" sz="1200" dirty="0">
                <a:cs typeface="2  Titr" panose="00000700000000000000" pitchFamily="2" charset="-78"/>
                <a:hlinkClick r:id="rId5" action="ppaction://hlinksldjump"/>
              </a:rPr>
              <a:t>تکنیک های مهندسی اجتماعی</a:t>
            </a:r>
            <a:endParaRPr lang="en-US" sz="1200" dirty="0">
              <a:cs typeface="2  Titr" panose="00000700000000000000" pitchFamily="2" charset="-78"/>
            </a:endParaRPr>
          </a:p>
          <a:p>
            <a:pPr lvl="1" algn="r" rtl="1"/>
            <a:r>
              <a:rPr lang="fa-IR" sz="1200" dirty="0">
                <a:cs typeface="2  Titr" panose="00000700000000000000" pitchFamily="2" charset="-78"/>
                <a:hlinkClick r:id="rId6" action="ppaction://hlinksldjump"/>
              </a:rPr>
              <a:t>حمله خودی</a:t>
            </a:r>
            <a:endParaRPr lang="fa-IR" sz="1200" dirty="0">
              <a:cs typeface="2  Titr" panose="00000700000000000000" pitchFamily="2" charset="-78"/>
            </a:endParaRPr>
          </a:p>
          <a:p>
            <a:pPr marL="342900" indent="-342900" algn="r" rtl="1">
              <a:buFont typeface="+mj-lt"/>
              <a:buAutoNum type="arabicPeriod"/>
            </a:pPr>
            <a:r>
              <a:rPr lang="fa-IR" sz="1600" dirty="0">
                <a:cs typeface="2  Titr" panose="00000700000000000000" pitchFamily="2" charset="-78"/>
                <a:hlinkClick r:id="rId7" action="ppaction://hlinksldjump"/>
              </a:rPr>
              <a:t>جعل هویت در شبکه های اجتماعی</a:t>
            </a:r>
            <a:endParaRPr lang="fa-IR" sz="1600" dirty="0">
              <a:cs typeface="2  Titr" panose="00000700000000000000" pitchFamily="2" charset="-78"/>
            </a:endParaRPr>
          </a:p>
          <a:p>
            <a:pPr lvl="1" algn="r" rtl="1"/>
            <a:r>
              <a:rPr lang="fa-IR" sz="1200" dirty="0">
                <a:cs typeface="2  Titr" panose="00000700000000000000" pitchFamily="2" charset="-78"/>
                <a:hlinkClick r:id="rId7" action="ppaction://hlinksldjump"/>
              </a:rPr>
              <a:t>مهندسی اجتماعی از طریق جعل هویت در سایت های شبکه های اجتماعی</a:t>
            </a:r>
            <a:endParaRPr lang="fa-IR" sz="1200" dirty="0">
              <a:cs typeface="2  Titr" panose="00000700000000000000" pitchFamily="2" charset="-78"/>
            </a:endParaRPr>
          </a:p>
          <a:p>
            <a:pPr lvl="1" algn="r" rtl="1"/>
            <a:r>
              <a:rPr lang="fa-IR" sz="1200" dirty="0">
                <a:cs typeface="2  Titr" panose="00000700000000000000" pitchFamily="2" charset="-78"/>
                <a:hlinkClick r:id="rId8" action="ppaction://hlinksldjump"/>
              </a:rPr>
              <a:t>خطرات شبکه های اجتماعی در شبکه های شرکتی</a:t>
            </a:r>
            <a:endParaRPr lang="fa-IR" sz="1200" dirty="0">
              <a:cs typeface="2  Titr" panose="00000700000000000000" pitchFamily="2" charset="-78"/>
            </a:endParaRPr>
          </a:p>
          <a:p>
            <a:pPr marL="342900" indent="-342900" algn="r" rtl="1">
              <a:buFont typeface="+mj-lt"/>
              <a:buAutoNum type="arabicPeriod"/>
            </a:pPr>
            <a:r>
              <a:rPr lang="fa-IR" sz="1600" dirty="0">
                <a:cs typeface="2  Titr" panose="00000700000000000000" pitchFamily="2" charset="-78"/>
                <a:hlinkClick r:id="rId9" action="ppaction://hlinksldjump"/>
              </a:rPr>
              <a:t>سرقت هویت</a:t>
            </a:r>
            <a:endParaRPr lang="fa-IR" sz="1600" dirty="0">
              <a:cs typeface="2  Titr" panose="00000700000000000000" pitchFamily="2" charset="-78"/>
            </a:endParaRPr>
          </a:p>
          <a:p>
            <a:pPr lvl="1" algn="r" rtl="1"/>
            <a:r>
              <a:rPr lang="fa-IR" sz="1200" dirty="0">
                <a:cs typeface="2  Titr" panose="00000700000000000000" pitchFamily="2" charset="-78"/>
                <a:hlinkClick r:id="rId9" action="ppaction://hlinksldjump"/>
              </a:rPr>
              <a:t>بررسی</a:t>
            </a:r>
            <a:endParaRPr lang="fa-IR" sz="1200" dirty="0">
              <a:cs typeface="2  Titr" panose="00000700000000000000" pitchFamily="2" charset="-78"/>
            </a:endParaRPr>
          </a:p>
          <a:p>
            <a:pPr lvl="1" algn="r" rtl="1"/>
            <a:r>
              <a:rPr lang="fa-IR" sz="1200" dirty="0">
                <a:cs typeface="2  Titr" panose="00000700000000000000" pitchFamily="2" charset="-78"/>
                <a:hlinkClick r:id="rId10" action="ppaction://hlinksldjump"/>
              </a:rPr>
              <a:t>روند</a:t>
            </a:r>
            <a:endParaRPr lang="fa-IR" sz="1200" dirty="0">
              <a:cs typeface="2  Titr" panose="00000700000000000000" pitchFamily="2" charset="-78"/>
            </a:endParaRPr>
          </a:p>
          <a:p>
            <a:pPr lvl="1" algn="r" rtl="1"/>
            <a:r>
              <a:rPr lang="fa-IR" sz="1200" dirty="0">
                <a:cs typeface="2  Titr" panose="00000700000000000000" pitchFamily="2" charset="-78"/>
                <a:hlinkClick r:id="rId11" action="ppaction://hlinksldjump"/>
              </a:rPr>
              <a:t>اقدامات متقابل مهندسی اجتماعی</a:t>
            </a:r>
            <a:endParaRPr lang="fa-IR" sz="1200" dirty="0">
              <a:cs typeface="2  Titr" panose="00000700000000000000" pitchFamily="2" charset="-78"/>
            </a:endParaRPr>
          </a:p>
          <a:p>
            <a:pPr marL="0" indent="0" algn="r" rtl="1">
              <a:buNone/>
            </a:pPr>
            <a:endParaRPr lang="fa-IR" sz="1600" dirty="0">
              <a:cs typeface="2  Titr" panose="00000700000000000000" pitchFamily="2" charset="-78"/>
            </a:endParaRPr>
          </a:p>
          <a:p>
            <a:pPr lvl="1" algn="r" rtl="1"/>
            <a:endParaRPr lang="fa-IR" sz="1200" dirty="0">
              <a:cs typeface="2  Titr" panose="00000700000000000000" pitchFamily="2" charset="-78"/>
            </a:endParaRPr>
          </a:p>
          <a:p>
            <a:pPr marL="342900" indent="-342900" algn="r" rtl="1">
              <a:buFont typeface="+mj-lt"/>
              <a:buAutoNum type="arabicPeriod"/>
            </a:pPr>
            <a:endParaRPr lang="fa-IR" sz="1600" dirty="0">
              <a:cs typeface="2  Titr" panose="00000700000000000000" pitchFamily="2" charset="-78"/>
            </a:endParaRPr>
          </a:p>
          <a:p>
            <a:pPr marL="457200" lvl="1" indent="0" algn="r" rtl="1">
              <a:buNone/>
            </a:pPr>
            <a:endParaRPr lang="fa-IR" sz="1400" dirty="0">
              <a:cs typeface="2  Titr" panose="00000700000000000000" pitchFamily="2" charset="-78"/>
            </a:endParaRPr>
          </a:p>
          <a:p>
            <a:pPr marL="0" indent="0" algn="r" rtl="1">
              <a:buNone/>
            </a:pPr>
            <a:endParaRPr lang="fa-IR" sz="1800" dirty="0">
              <a:cs typeface="2  Titr" panose="00000700000000000000" pitchFamily="2" charset="-78"/>
            </a:endParaRPr>
          </a:p>
        </p:txBody>
      </p:sp>
      <p:pic>
        <p:nvPicPr>
          <p:cNvPr id="7" name="Picture 6">
            <a:hlinkClick r:id="rId2" action="ppaction://hlinksldjump"/>
            <a:extLst>
              <a:ext uri="{FF2B5EF4-FFF2-40B4-BE49-F238E27FC236}">
                <a16:creationId xmlns:a16="http://schemas.microsoft.com/office/drawing/2014/main" id="{8BD3C118-ED28-458A-A35E-BB556D54728A}"/>
              </a:ext>
            </a:extLst>
          </p:cNvPr>
          <p:cNvPicPr>
            <a:picLocks noChangeAspect="1"/>
          </p:cNvPicPr>
          <p:nvPr/>
        </p:nvPicPr>
        <p:blipFill>
          <a:blip r:embed="rId12"/>
          <a:stretch>
            <a:fillRect/>
          </a:stretch>
        </p:blipFill>
        <p:spPr>
          <a:xfrm>
            <a:off x="7350612" y="6337726"/>
            <a:ext cx="481626" cy="402371"/>
          </a:xfrm>
          <a:prstGeom prst="rect">
            <a:avLst/>
          </a:prstGeom>
        </p:spPr>
      </p:pic>
      <p:sp>
        <p:nvSpPr>
          <p:cNvPr id="9" name="Arrow: Left 8">
            <a:hlinkClick r:id="rId13" action="ppaction://hlinksldjump"/>
            <a:extLst>
              <a:ext uri="{FF2B5EF4-FFF2-40B4-BE49-F238E27FC236}">
                <a16:creationId xmlns:a16="http://schemas.microsoft.com/office/drawing/2014/main" id="{7F3914F1-C4AB-4244-971D-83C65211A71E}"/>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6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284E7F-B6AD-47DF-83B8-738E84450F26}"/>
              </a:ext>
            </a:extLst>
          </p:cNvPr>
          <p:cNvSpPr txBox="1"/>
          <p:nvPr/>
        </p:nvSpPr>
        <p:spPr>
          <a:xfrm>
            <a:off x="79261" y="1720840"/>
            <a:ext cx="12033477" cy="3416320"/>
          </a:xfrm>
          <a:prstGeom prst="rect">
            <a:avLst/>
          </a:prstGeom>
          <a:noFill/>
        </p:spPr>
        <p:txBody>
          <a:bodyPr wrap="square" rtlCol="0">
            <a:spAutoFit/>
          </a:bodyPr>
          <a:lstStyle/>
          <a:p>
            <a:pPr algn="r" rtl="1"/>
            <a:r>
              <a:rPr lang="en-US" dirty="0"/>
              <a:t>Organized crime</a:t>
            </a:r>
            <a:r>
              <a:rPr lang="fa-IR" dirty="0"/>
              <a:t> (جرم سازمان یاقته) : </a:t>
            </a:r>
          </a:p>
          <a:p>
            <a:pPr algn="r" rtl="1"/>
            <a:endParaRPr lang="fa-IR" dirty="0"/>
          </a:p>
          <a:p>
            <a:pPr algn="r" rtl="1"/>
            <a:r>
              <a:rPr lang="fa-IR" dirty="0"/>
              <a:t>جرم سازمان یافته متشکل از مجرمان حرفه ای است. این حلقه های جنایات سازمان یافته از نظر تعداد و فعالیت در اتحاد جماهیر شوروی سابق و چندین کشور آفریقایی رو به افزایش است و تهدیدی جدی برای سازمان هایی با اطلاعات ارزشمند ، به عنوان مثال : شماره کارت اعتباری یا اسرار تجاری ، ایجاد می کند.</a:t>
            </a:r>
            <a:endParaRPr lang="en-US" dirty="0"/>
          </a:p>
          <a:p>
            <a:pPr algn="r" rtl="1"/>
            <a:endParaRPr lang="en-US" dirty="0"/>
          </a:p>
          <a:p>
            <a:pPr algn="r" rtl="1"/>
            <a:r>
              <a:rPr lang="en-US" dirty="0"/>
              <a:t>Inside agents</a:t>
            </a:r>
            <a:r>
              <a:rPr lang="fa-IR" dirty="0"/>
              <a:t> ( عوامل داخلی ) : شامل کارمندان سازمان به علاوه اشخاص قابل اعتماد مانند مشاوران و تامین کنندگان خارجی می باشد ، آنها می توانند به دلیل موقعیت فیزیکی خود آسیب های بزرگی را ایجاد کنند. </a:t>
            </a:r>
          </a:p>
          <a:p>
            <a:pPr algn="r" rtl="1"/>
            <a:r>
              <a:rPr lang="fa-IR" dirty="0"/>
              <a:t>بیشتر این نوع حملات با انگیزه کنجکاوی که منجر به سرقت اطلاعات میشود صورت میگیرد همچنین کارمندان سابق نیز میتوانند در این امر دخیل باشند.</a:t>
            </a:r>
            <a:endParaRPr lang="en-US" dirty="0"/>
          </a:p>
          <a:p>
            <a:pPr algn="r" rtl="1"/>
            <a:endParaRPr lang="en-US" dirty="0"/>
          </a:p>
          <a:p>
            <a:pPr algn="r" rtl="1"/>
            <a:r>
              <a:rPr lang="fa-IR" dirty="0"/>
              <a:t>گروه دیگیری نیز هستند با عنوان </a:t>
            </a:r>
            <a:r>
              <a:rPr lang="en-US" dirty="0"/>
              <a:t>squatters</a:t>
            </a:r>
            <a:r>
              <a:rPr lang="fa-IR" dirty="0"/>
              <a:t> </a:t>
            </a:r>
            <a:r>
              <a:rPr lang="en-US" dirty="0"/>
              <a:t> </a:t>
            </a:r>
            <a:r>
              <a:rPr lang="fa-IR" dirty="0"/>
              <a:t>که سازمان های خاصی را هدف قرار نمی دهند بلکه از سیستم های قابل دسترسی برای ذخیره سازی ،انتشار ویروس ها استفاده می کنند ، یا به عنوان سیستم های زامبی که در حملات موسوم به (</a:t>
            </a:r>
            <a:r>
              <a:rPr lang="en-US" dirty="0"/>
              <a:t>DDOS</a:t>
            </a:r>
            <a:r>
              <a:rPr lang="fa-IR" dirty="0"/>
              <a:t>) مورد استفاده قرار می گیرند ، استفاده می کنند.</a:t>
            </a:r>
          </a:p>
          <a:p>
            <a:pPr algn="r" rtl="1"/>
            <a:endParaRPr lang="en-US" dirty="0"/>
          </a:p>
        </p:txBody>
      </p:sp>
    </p:spTree>
    <p:extLst>
      <p:ext uri="{BB962C8B-B14F-4D97-AF65-F5344CB8AC3E}">
        <p14:creationId xmlns:p14="http://schemas.microsoft.com/office/powerpoint/2010/main" val="3806483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663329-1263-4D5C-ADEF-984F5FA09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648" y="1636295"/>
            <a:ext cx="10220703" cy="2707105"/>
          </a:xfrm>
          <a:prstGeom prst="rect">
            <a:avLst/>
          </a:prstGeom>
        </p:spPr>
      </p:pic>
      <p:pic>
        <p:nvPicPr>
          <p:cNvPr id="5" name="Picture 4">
            <a:extLst>
              <a:ext uri="{FF2B5EF4-FFF2-40B4-BE49-F238E27FC236}">
                <a16:creationId xmlns:a16="http://schemas.microsoft.com/office/drawing/2014/main" id="{5108836F-3DA7-4095-BC98-CF82AFB56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4295274"/>
            <a:ext cx="10220703" cy="991766"/>
          </a:xfrm>
          <a:prstGeom prst="rect">
            <a:avLst/>
          </a:prstGeom>
        </p:spPr>
      </p:pic>
    </p:spTree>
    <p:extLst>
      <p:ext uri="{BB962C8B-B14F-4D97-AF65-F5344CB8AC3E}">
        <p14:creationId xmlns:p14="http://schemas.microsoft.com/office/powerpoint/2010/main" val="3896488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E1E9F-C732-4BA2-99CB-498AAAB3329D}"/>
              </a:ext>
            </a:extLst>
          </p:cNvPr>
          <p:cNvSpPr txBox="1"/>
          <p:nvPr/>
        </p:nvSpPr>
        <p:spPr>
          <a:xfrm>
            <a:off x="593558" y="497305"/>
            <a:ext cx="11053010" cy="5909310"/>
          </a:xfrm>
          <a:prstGeom prst="rect">
            <a:avLst/>
          </a:prstGeom>
          <a:noFill/>
        </p:spPr>
        <p:txBody>
          <a:bodyPr wrap="square" rtlCol="0">
            <a:spAutoFit/>
          </a:bodyPr>
          <a:lstStyle/>
          <a:p>
            <a:pPr algn="r" rtl="1"/>
            <a:r>
              <a:rPr lang="en-US" dirty="0"/>
              <a:t>Social engineer’s motives </a:t>
            </a:r>
            <a:r>
              <a:rPr lang="fa-IR" dirty="0"/>
              <a:t> (انگیزه های مهندس اجتماعی)</a:t>
            </a:r>
          </a:p>
          <a:p>
            <a:pPr algn="r" rtl="1"/>
            <a:r>
              <a:rPr lang="fa-IR" dirty="0"/>
              <a:t>اهداف و انگیزه های مهندسی اجتماعی را در ادامه با در نظر گرفتن نوع انگیزه ( مخرب ، نامخرب) توضیح داده شده است .</a:t>
            </a:r>
          </a:p>
          <a:p>
            <a:pPr marL="342900" indent="-342900" algn="r" rtl="1">
              <a:buAutoNum type="arabicPeriod"/>
            </a:pPr>
            <a:r>
              <a:rPr lang="en-US" dirty="0"/>
              <a:t>Financial gain</a:t>
            </a:r>
            <a:r>
              <a:rPr lang="fa-IR" dirty="0"/>
              <a:t> (سود مالی)</a:t>
            </a:r>
          </a:p>
          <a:p>
            <a:pPr algn="r" rtl="1"/>
            <a:endParaRPr lang="fa-IR" dirty="0"/>
          </a:p>
          <a:p>
            <a:pPr algn="r" rtl="1"/>
            <a:r>
              <a:rPr lang="fa-IR" dirty="0"/>
              <a:t>در اینجا مهاجم با قصد مخرب خود و به منظور دستیابی به منابع مالی ، پول ، داده های با ارزش ، خدمات و ... که در ادامه منجربه اخاذی ، کلاه برداری می شود ، حمله خود را آغاز میکند .</a:t>
            </a:r>
          </a:p>
          <a:p>
            <a:pPr algn="r" rtl="1"/>
            <a:endParaRPr lang="fa-IR" dirty="0"/>
          </a:p>
          <a:p>
            <a:pPr algn="r" rtl="1"/>
            <a:r>
              <a:rPr lang="fa-IR" dirty="0"/>
              <a:t>مهاجم باید تمام سرنخ ها و رده پای خود را که باعث رسیدن به او میشود را  بعد از حمله  پاک کند . در اینجا فرد مهاجم با به کارگیری  مهندسی اجتماعی به شکل گسترده و گرفتن اطلاعات مورد نیاز خود را  برای انجام این حمله آماده میکند.</a:t>
            </a:r>
          </a:p>
          <a:p>
            <a:pPr algn="r" rtl="1"/>
            <a:endParaRPr lang="fa-IR" dirty="0"/>
          </a:p>
          <a:p>
            <a:pPr algn="r" rtl="1"/>
            <a:r>
              <a:rPr lang="fa-IR" dirty="0"/>
              <a:t>2. </a:t>
            </a:r>
            <a:r>
              <a:rPr lang="en-US" dirty="0"/>
              <a:t>Personal interest</a:t>
            </a:r>
            <a:r>
              <a:rPr lang="fa-IR" dirty="0"/>
              <a:t> (علاقه شخصی)</a:t>
            </a:r>
            <a:endParaRPr lang="en-US" dirty="0"/>
          </a:p>
          <a:p>
            <a:pPr algn="r" rtl="1"/>
            <a:endParaRPr lang="fa-IR" dirty="0"/>
          </a:p>
          <a:p>
            <a:pPr algn="r" rtl="1"/>
            <a:r>
              <a:rPr lang="fa-IR" dirty="0"/>
              <a:t>این شامل سرگرمی و کنجکاوی مهاجم است. مهاجمان بر روی دسترسی ، تغییر یا حذف اطلاعات تارگت تمرکز می کنند. برداشتن ردپاها از اولویت بالایی برخوردار نیست و به آمادگی کمی نیاز دارد و می تواند در حین حمله انجام شود.</a:t>
            </a:r>
          </a:p>
          <a:p>
            <a:pPr algn="r" rtl="1"/>
            <a:endParaRPr lang="fa-IR" dirty="0"/>
          </a:p>
          <a:p>
            <a:pPr algn="r" rtl="1"/>
            <a:r>
              <a:rPr lang="fa-IR" dirty="0"/>
              <a:t>اهداف مهاجم مخرب نیست اما حمله هنوز هم می تواند خسارت بزرگی به بار آورد.</a:t>
            </a:r>
            <a:endParaRPr lang="en-US" dirty="0"/>
          </a:p>
          <a:p>
            <a:pPr algn="r" rtl="1"/>
            <a:endParaRPr lang="fa-IR" dirty="0"/>
          </a:p>
          <a:p>
            <a:pPr algn="r" rtl="1"/>
            <a:r>
              <a:rPr lang="fa-IR" dirty="0"/>
              <a:t>در اینجا از مهندسی اجتماعی می توان برای جمع آوری اطلاعات ، آماده سازی برای شکل دیگری از حمله و یا برای دستیابی به دسترسی نهایی ، تغییر یا حذف اطلاعات مورد نیاز ، استفاده کرد.</a:t>
            </a:r>
          </a:p>
          <a:p>
            <a:pPr algn="r" rtl="1"/>
            <a:endParaRPr lang="fa-IR" dirty="0"/>
          </a:p>
          <a:p>
            <a:pPr algn="r" rtl="1"/>
            <a:endParaRPr lang="fa-IR" dirty="0"/>
          </a:p>
        </p:txBody>
      </p:sp>
    </p:spTree>
    <p:extLst>
      <p:ext uri="{BB962C8B-B14F-4D97-AF65-F5344CB8AC3E}">
        <p14:creationId xmlns:p14="http://schemas.microsoft.com/office/powerpoint/2010/main" val="1082305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0CAE9-04ED-422C-A9DA-9EBB10028C18}"/>
              </a:ext>
            </a:extLst>
          </p:cNvPr>
          <p:cNvSpPr txBox="1"/>
          <p:nvPr/>
        </p:nvSpPr>
        <p:spPr>
          <a:xfrm>
            <a:off x="453066" y="1443841"/>
            <a:ext cx="11285868" cy="3970318"/>
          </a:xfrm>
          <a:prstGeom prst="rect">
            <a:avLst/>
          </a:prstGeom>
          <a:noFill/>
        </p:spPr>
        <p:txBody>
          <a:bodyPr wrap="square" rtlCol="0">
            <a:spAutoFit/>
          </a:bodyPr>
          <a:lstStyle/>
          <a:p>
            <a:pPr algn="r" rtl="1"/>
            <a:r>
              <a:rPr lang="fa-IR" dirty="0"/>
              <a:t>3. </a:t>
            </a:r>
            <a:r>
              <a:rPr lang="en-US" dirty="0"/>
              <a:t>External pressure</a:t>
            </a:r>
            <a:r>
              <a:rPr lang="fa-IR" dirty="0"/>
              <a:t> (فشار خارجی )</a:t>
            </a:r>
          </a:p>
          <a:p>
            <a:pPr algn="r" rtl="1"/>
            <a:endParaRPr lang="fa-IR" dirty="0"/>
          </a:p>
          <a:p>
            <a:pPr algn="r" rtl="1"/>
            <a:r>
              <a:rPr lang="fa-IR" dirty="0"/>
              <a:t>شامل  نشان دادن مهارت ، ماندن و یا پذیرش در یک گروه اجتماعی و در نهایت حمایت آن گروه با قدرت خود می باشد. همچنین شامل فشار اقوام ، دوستان و جرم سازمان یافته برای تأثیرگذاری بر یک فرد یا سازمان</a:t>
            </a:r>
            <a:r>
              <a:rPr lang="en-US" dirty="0"/>
              <a:t> </a:t>
            </a:r>
            <a:r>
              <a:rPr lang="fa-IR" dirty="0"/>
              <a:t> می باشد . اشکال مختلفی دارد که باج گرفتن و یا عمل متقابل یک کار خوب میتوانند مثال خوبی  برای آن باشند.</a:t>
            </a:r>
          </a:p>
          <a:p>
            <a:pPr algn="r" rtl="1"/>
            <a:endParaRPr lang="fa-IR" dirty="0"/>
          </a:p>
          <a:p>
            <a:pPr algn="r" rtl="1"/>
            <a:r>
              <a:rPr lang="fa-IR" dirty="0"/>
              <a:t>بنابراین انگیزه این بخش هم میتواند خیرخواهانه و خوب باشد و هم میتواند مخرب و آسیب زننده باشد و این تنها به جایگاه ، اطرافیان و دوستان و فشاری که از سمت آنها وارد میشود ، وابسته است.</a:t>
            </a:r>
          </a:p>
          <a:p>
            <a:pPr algn="r" rtl="1"/>
            <a:endParaRPr lang="fa-IR" dirty="0"/>
          </a:p>
          <a:p>
            <a:pPr algn="r" rtl="1"/>
            <a:r>
              <a:rPr lang="fa-IR" dirty="0"/>
              <a:t>اهداف مهاجم ازاهداف گروه اجتماعی یا شخصی که آن فشار را بر وی اعمال می کند گرفته می شود. برای مثال جرم های سازمان یافته مشخص است که اهداف آن ها بدخواهانه است و در نهایت به فرد یا سازمان آسیب می رسانند.</a:t>
            </a:r>
          </a:p>
          <a:p>
            <a:pPr algn="r" rtl="1"/>
            <a:endParaRPr lang="fa-IR" dirty="0"/>
          </a:p>
          <a:p>
            <a:pPr algn="r" rtl="1"/>
            <a:r>
              <a:rPr lang="fa-IR" dirty="0"/>
              <a:t>از مهندسی اجتماعی می توان برای جمع آوری اطلاعات ، تهیه شکل دیگری از حمله و یا برای دستیابی به هدف نهایی حمله ، استفاده کرد .</a:t>
            </a:r>
          </a:p>
          <a:p>
            <a:pPr algn="r" rtl="1"/>
            <a:endParaRPr lang="fa-IR" dirty="0"/>
          </a:p>
        </p:txBody>
      </p:sp>
    </p:spTree>
    <p:extLst>
      <p:ext uri="{BB962C8B-B14F-4D97-AF65-F5344CB8AC3E}">
        <p14:creationId xmlns:p14="http://schemas.microsoft.com/office/powerpoint/2010/main" val="2698201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B817D-13F1-4E8C-B994-0CC92A6A412B}"/>
              </a:ext>
            </a:extLst>
          </p:cNvPr>
          <p:cNvSpPr txBox="1"/>
          <p:nvPr/>
        </p:nvSpPr>
        <p:spPr>
          <a:xfrm>
            <a:off x="561473" y="1305341"/>
            <a:ext cx="10820647" cy="4247317"/>
          </a:xfrm>
          <a:prstGeom prst="rect">
            <a:avLst/>
          </a:prstGeom>
          <a:noFill/>
        </p:spPr>
        <p:txBody>
          <a:bodyPr wrap="square" rtlCol="0">
            <a:spAutoFit/>
          </a:bodyPr>
          <a:lstStyle/>
          <a:p>
            <a:pPr algn="r" rtl="1"/>
            <a:r>
              <a:rPr lang="fa-IR" dirty="0"/>
              <a:t>4. </a:t>
            </a:r>
            <a:r>
              <a:rPr lang="en-US" dirty="0"/>
              <a:t>Intellectual challenge </a:t>
            </a:r>
            <a:r>
              <a:rPr lang="fa-IR" dirty="0"/>
              <a:t> ( چالش فکری )</a:t>
            </a:r>
          </a:p>
          <a:p>
            <a:pPr algn="r" rtl="1"/>
            <a:endParaRPr lang="fa-IR" dirty="0"/>
          </a:p>
          <a:p>
            <a:pPr algn="r" rtl="1"/>
            <a:r>
              <a:rPr lang="fa-IR" dirty="0"/>
              <a:t>مهاجمین روی یک چالش فکری متمرکز می شوند به طوری که مهاجم می خواهد خود را به اثبات بقیه برساند و شهرتی پیدا کند </a:t>
            </a:r>
          </a:p>
          <a:p>
            <a:pPr algn="r" rtl="1"/>
            <a:endParaRPr lang="fa-IR" dirty="0"/>
          </a:p>
          <a:p>
            <a:pPr algn="r" rtl="1"/>
            <a:r>
              <a:rPr lang="fa-IR" dirty="0"/>
              <a:t>این افراد ،سازمان ها  و یا افراد مشهور را هدف قرار می دهند.</a:t>
            </a:r>
          </a:p>
          <a:p>
            <a:pPr algn="r" rtl="1"/>
            <a:endParaRPr lang="fa-IR" dirty="0"/>
          </a:p>
          <a:p>
            <a:pPr algn="r" rtl="1"/>
            <a:r>
              <a:rPr lang="fa-IR" dirty="0"/>
              <a:t>اهداف مهاجم به تعریفی مخرب نیست بلکه ابزارهای فنی مورد استفاده ( ویروس ها (</a:t>
            </a:r>
            <a:r>
              <a:rPr lang="en-US" dirty="0"/>
              <a:t>worms</a:t>
            </a:r>
            <a:r>
              <a:rPr lang="fa-IR" dirty="0"/>
              <a:t>) ، تروجان ها ) می توانند آسیب بزرگی</a:t>
            </a:r>
          </a:p>
          <a:p>
            <a:pPr algn="r" rtl="1"/>
            <a:endParaRPr lang="fa-IR" dirty="0"/>
          </a:p>
          <a:p>
            <a:pPr algn="r" rtl="1"/>
            <a:r>
              <a:rPr lang="fa-IR" dirty="0"/>
              <a:t> ایجاد کرده یا آسیب پذیری هایی را ایجاد کنند که توسط مهاجمان دیگر مورد سوء استفاده قرار بگیرند.</a:t>
            </a:r>
          </a:p>
          <a:p>
            <a:pPr algn="r" rtl="1"/>
            <a:endParaRPr lang="fa-IR" dirty="0"/>
          </a:p>
          <a:p>
            <a:pPr algn="r" rtl="1"/>
            <a:r>
              <a:rPr lang="fa-IR" dirty="0"/>
              <a:t>نحوه استفاده از مهندسی اجتماعی در حمله منوط به هدف این حمله است. اگر هدف دستیابی به اطلاعات خاص باشد ، مهندسی اجتماعی می تواند</a:t>
            </a:r>
          </a:p>
          <a:p>
            <a:pPr algn="r" rtl="1"/>
            <a:endParaRPr lang="fa-IR" dirty="0"/>
          </a:p>
          <a:p>
            <a:pPr algn="r" rtl="1"/>
            <a:r>
              <a:rPr lang="fa-IR" dirty="0"/>
              <a:t> نقش بسیار مهمی در حمله داشته باشد. در بیشتر موارد ، از مهندسی اجتماعی برای جمع آوری اطلاعات و آماده سازی برای حمله نهایی استفاده</a:t>
            </a:r>
          </a:p>
          <a:p>
            <a:pPr algn="r" rtl="1"/>
            <a:endParaRPr lang="fa-IR" dirty="0"/>
          </a:p>
          <a:p>
            <a:pPr algn="r" rtl="1"/>
            <a:r>
              <a:rPr lang="fa-IR" dirty="0"/>
              <a:t> می شود.</a:t>
            </a:r>
            <a:endParaRPr lang="en-US" dirty="0"/>
          </a:p>
        </p:txBody>
      </p:sp>
    </p:spTree>
    <p:extLst>
      <p:ext uri="{BB962C8B-B14F-4D97-AF65-F5344CB8AC3E}">
        <p14:creationId xmlns:p14="http://schemas.microsoft.com/office/powerpoint/2010/main" val="1901290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A7CF8-9E8E-43E5-B4D1-FB1AB2941E9B}"/>
              </a:ext>
            </a:extLst>
          </p:cNvPr>
          <p:cNvSpPr txBox="1"/>
          <p:nvPr/>
        </p:nvSpPr>
        <p:spPr>
          <a:xfrm>
            <a:off x="501192" y="1859339"/>
            <a:ext cx="11189616" cy="3139321"/>
          </a:xfrm>
          <a:prstGeom prst="rect">
            <a:avLst/>
          </a:prstGeom>
          <a:noFill/>
        </p:spPr>
        <p:txBody>
          <a:bodyPr wrap="square" rtlCol="0">
            <a:spAutoFit/>
          </a:bodyPr>
          <a:lstStyle/>
          <a:p>
            <a:pPr algn="r" rtl="1"/>
            <a:r>
              <a:rPr lang="fa-IR" dirty="0"/>
              <a:t>5. </a:t>
            </a:r>
            <a:r>
              <a:rPr lang="en-US" dirty="0"/>
              <a:t>Damage containment</a:t>
            </a:r>
            <a:r>
              <a:rPr lang="fa-IR" dirty="0"/>
              <a:t> (مهار خسارت)</a:t>
            </a:r>
          </a:p>
          <a:p>
            <a:pPr algn="r" rtl="1"/>
            <a:endParaRPr lang="fa-IR" dirty="0"/>
          </a:p>
          <a:p>
            <a:pPr algn="r" rtl="1"/>
            <a:r>
              <a:rPr lang="fa-IR" dirty="0"/>
              <a:t>یک حمله همچنین می تواند برروی حداقل رساندن خسارت ناشی از حمله قبلی، متمرکز شود ، ( ممکن است این کار خرابکارانه باشد )  یا به افراد و سازمانها کمک کند تا آسیب پذیری های موجود در سیستم ها و شبکه خود را برطرف کنند.</a:t>
            </a:r>
          </a:p>
          <a:p>
            <a:pPr algn="r" rtl="1"/>
            <a:endParaRPr lang="fa-IR" dirty="0"/>
          </a:p>
          <a:p>
            <a:pPr algn="r" rtl="1"/>
            <a:r>
              <a:rPr lang="fa-IR" dirty="0"/>
              <a:t>اگرچه هدف این حمله مخرب نیست ولی با استفاده از ابزار های مخرب (</a:t>
            </a:r>
            <a:r>
              <a:rPr lang="en-US" dirty="0"/>
              <a:t>worm</a:t>
            </a:r>
            <a:r>
              <a:rPr lang="fa-IR" dirty="0"/>
              <a:t> ، ویروس )، میتواند آسیب جدی ایجاد کند.</a:t>
            </a:r>
          </a:p>
          <a:p>
            <a:pPr algn="r" rtl="1"/>
            <a:endParaRPr lang="fa-IR" dirty="0"/>
          </a:p>
          <a:p>
            <a:pPr algn="r" rtl="1"/>
            <a:r>
              <a:rPr lang="fa-IR" dirty="0"/>
              <a:t>به عنوان مثال مهاجم با استفاده از مهندسی اجتماعی می تواند به افراد و سازمانها کمک کند تا تنظیمات خود را تغییر دهند یا نرم افزارهای مخرب را حذف کنند.</a:t>
            </a:r>
          </a:p>
          <a:p>
            <a:pPr algn="r" rtl="1"/>
            <a:endParaRPr lang="fa-IR" dirty="0"/>
          </a:p>
          <a:p>
            <a:pPr algn="r" rtl="1"/>
            <a:r>
              <a:rPr lang="fa-IR" dirty="0"/>
              <a:t> و یا مهاجم می توان برای جمع آوری اطلاعات و تهیه شکل دیگری از حمله، از مهندسی اجتماعی در حمله خود بهره ببرد.</a:t>
            </a:r>
            <a:endParaRPr lang="en-US" dirty="0"/>
          </a:p>
        </p:txBody>
      </p:sp>
    </p:spTree>
    <p:extLst>
      <p:ext uri="{BB962C8B-B14F-4D97-AF65-F5344CB8AC3E}">
        <p14:creationId xmlns:p14="http://schemas.microsoft.com/office/powerpoint/2010/main" val="2491942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83763-63D8-4688-87A5-8A07D13E8A18}"/>
              </a:ext>
            </a:extLst>
          </p:cNvPr>
          <p:cNvSpPr txBox="1"/>
          <p:nvPr/>
        </p:nvSpPr>
        <p:spPr>
          <a:xfrm>
            <a:off x="469108" y="1859339"/>
            <a:ext cx="11253784" cy="2585323"/>
          </a:xfrm>
          <a:prstGeom prst="rect">
            <a:avLst/>
          </a:prstGeom>
          <a:noFill/>
        </p:spPr>
        <p:txBody>
          <a:bodyPr wrap="square" rtlCol="0">
            <a:spAutoFit/>
          </a:bodyPr>
          <a:lstStyle/>
          <a:p>
            <a:pPr algn="r" rtl="1"/>
            <a:r>
              <a:rPr lang="fa-IR" dirty="0"/>
              <a:t>6. </a:t>
            </a:r>
            <a:r>
              <a:rPr lang="en-US" dirty="0"/>
              <a:t>Personal grievance</a:t>
            </a:r>
            <a:r>
              <a:rPr lang="fa-IR" dirty="0"/>
              <a:t> ( شکایت شخصی )</a:t>
            </a:r>
          </a:p>
          <a:p>
            <a:pPr algn="r" rtl="1"/>
            <a:endParaRPr lang="en-US" dirty="0"/>
          </a:p>
          <a:p>
            <a:pPr algn="r" rtl="1"/>
            <a:r>
              <a:rPr lang="fa-IR" dirty="0"/>
              <a:t>در این مورد</a:t>
            </a:r>
            <a:r>
              <a:rPr lang="en-US" dirty="0"/>
              <a:t> </a:t>
            </a:r>
            <a:r>
              <a:rPr lang="fa-IR" dirty="0"/>
              <a:t>، شکایات بسیار عمومی است و شامل ادعای حق ، انتقام جویی و هوشیاری است. این حمله بر پایه احساس بی عدالتی است. حملات می توانند فرد یا سازمانی را هدف قرار دهند تا حقی را که مهاجم معتقد است متعلق به خود او هست را پس بگیرد یا همچنین این هدف میتواند  فقط برای آسیب رساندن به فرد یا سازمانی که موجب این بی عدالتی شده باشد .</a:t>
            </a:r>
          </a:p>
          <a:p>
            <a:pPr algn="r" rtl="1"/>
            <a:endParaRPr lang="fa-IR" dirty="0"/>
          </a:p>
          <a:p>
            <a:pPr algn="r" rtl="1"/>
            <a:r>
              <a:rPr lang="fa-IR" dirty="0"/>
              <a:t>اهداف مهاجم بدخواهانه است زیرا حقی از تارگت گرفته می شود .</a:t>
            </a:r>
          </a:p>
          <a:p>
            <a:pPr algn="r" rtl="1"/>
            <a:endParaRPr lang="fa-IR" dirty="0"/>
          </a:p>
          <a:p>
            <a:pPr algn="r" rtl="1"/>
            <a:r>
              <a:rPr lang="fa-IR" dirty="0"/>
              <a:t>مهندسی اجتماعی جهت جمع آوری اطلاعات ، تهیه شکل دیگری از حمله و یا برای دستیابی به هدف نهایی ،مورد استفاده قرار میگیرد.</a:t>
            </a:r>
            <a:endParaRPr lang="en-US" dirty="0"/>
          </a:p>
        </p:txBody>
      </p:sp>
    </p:spTree>
    <p:extLst>
      <p:ext uri="{BB962C8B-B14F-4D97-AF65-F5344CB8AC3E}">
        <p14:creationId xmlns:p14="http://schemas.microsoft.com/office/powerpoint/2010/main" val="291773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5FD7D0-3846-4B7A-9E1A-2E1925D1A3A8}"/>
              </a:ext>
            </a:extLst>
          </p:cNvPr>
          <p:cNvSpPr txBox="1"/>
          <p:nvPr/>
        </p:nvSpPr>
        <p:spPr>
          <a:xfrm>
            <a:off x="545432" y="721895"/>
            <a:ext cx="11036968" cy="4154984"/>
          </a:xfrm>
          <a:prstGeom prst="rect">
            <a:avLst/>
          </a:prstGeom>
          <a:noFill/>
        </p:spPr>
        <p:txBody>
          <a:bodyPr wrap="square" rtlCol="0">
            <a:spAutoFit/>
          </a:bodyPr>
          <a:lstStyle/>
          <a:p>
            <a:pPr algn="r" rtl="1"/>
            <a:r>
              <a:rPr lang="fa-IR" dirty="0"/>
              <a:t>7. </a:t>
            </a:r>
            <a:r>
              <a:rPr lang="en-US" dirty="0"/>
              <a:t>Politics </a:t>
            </a:r>
            <a:r>
              <a:rPr lang="fa-IR" dirty="0"/>
              <a:t> (سیاست)</a:t>
            </a:r>
          </a:p>
          <a:p>
            <a:pPr algn="r" rtl="1"/>
            <a:endParaRPr lang="fa-IR" dirty="0"/>
          </a:p>
          <a:p>
            <a:pPr algn="r" rtl="1"/>
            <a:r>
              <a:rPr lang="fa-IR" dirty="0"/>
              <a:t>تمرکز این حمله در بیشتر موارد فردی یا سازمانی است که منافع خود را در برابر اهدافشان بیان میکنند و یا کاملا از رفتار آنها واضح است.</a:t>
            </a:r>
          </a:p>
          <a:p>
            <a:pPr algn="r" rtl="1"/>
            <a:r>
              <a:rPr lang="fa-IR" dirty="0"/>
              <a:t>حمله به این افراد یا سازمانها می تواند باعث ایجاد تبلیغات عمومی در این زمینه شود. </a:t>
            </a:r>
          </a:p>
          <a:p>
            <a:pPr algn="r" rtl="1"/>
            <a:r>
              <a:rPr lang="fa-IR" dirty="0"/>
              <a:t>اهداف این نوع حملات بدخواهانه است زیرا فعالان برای تبلیغات و صدا کردن کار خودشان دست به هر اقدامی میزنند.</a:t>
            </a:r>
          </a:p>
          <a:p>
            <a:pPr algn="r" rtl="1"/>
            <a:r>
              <a:rPr lang="fa-IR" dirty="0"/>
              <a:t>از مهندسی اجتماعی می توان برای جمع آوری اطلاعات ، تهیه شکل دیگری از حمله و یا برای دستیابی به هدف نهایی خود استفاده کرد.</a:t>
            </a:r>
          </a:p>
          <a:p>
            <a:pPr algn="r" rtl="1"/>
            <a:endParaRPr lang="fa-IR" dirty="0"/>
          </a:p>
          <a:p>
            <a:pPr algn="r" rtl="1"/>
            <a:endParaRPr lang="fa-IR" dirty="0"/>
          </a:p>
          <a:p>
            <a:pPr algn="r" rtl="1"/>
            <a:r>
              <a:rPr lang="fa-IR" sz="2400" dirty="0"/>
              <a:t>نتیجه</a:t>
            </a:r>
          </a:p>
          <a:p>
            <a:pPr algn="r" rtl="1"/>
            <a:endParaRPr lang="fa-IR" sz="2400" dirty="0"/>
          </a:p>
          <a:p>
            <a:pPr algn="r" rtl="1"/>
            <a:r>
              <a:rPr lang="fa-IR" sz="2400" dirty="0"/>
              <a:t>از این بخش طبقه بندی شده ، مشخص است که مهندسی اجتماعی میتواند نقش مهمی را در انجام حملات ایفا کند.اگرچه اهداف همه این حملات بدخواهانه نباشد اما گاهی اوقات منجر به ایجاد خطرات ناخواسته ای در سازمان یا فرد میشود.</a:t>
            </a:r>
            <a:endParaRPr lang="en-US" sz="1400" dirty="0"/>
          </a:p>
        </p:txBody>
      </p:sp>
    </p:spTree>
    <p:extLst>
      <p:ext uri="{BB962C8B-B14F-4D97-AF65-F5344CB8AC3E}">
        <p14:creationId xmlns:p14="http://schemas.microsoft.com/office/powerpoint/2010/main" val="2392239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322B5-D9CD-4141-BDCE-7C1C37B0786B}"/>
              </a:ext>
            </a:extLst>
          </p:cNvPr>
          <p:cNvSpPr txBox="1"/>
          <p:nvPr/>
        </p:nvSpPr>
        <p:spPr>
          <a:xfrm>
            <a:off x="842210" y="1582340"/>
            <a:ext cx="10507579" cy="3693319"/>
          </a:xfrm>
          <a:prstGeom prst="rect">
            <a:avLst/>
          </a:prstGeom>
          <a:noFill/>
        </p:spPr>
        <p:txBody>
          <a:bodyPr wrap="square" rtlCol="0">
            <a:spAutoFit/>
          </a:bodyPr>
          <a:lstStyle/>
          <a:p>
            <a:pPr algn="r" rtl="1"/>
            <a:r>
              <a:rPr lang="fa-IR" sz="2400" dirty="0"/>
              <a:t>2.</a:t>
            </a:r>
            <a:r>
              <a:rPr lang="en-US" sz="2400" dirty="0"/>
              <a:t>Social engineering attacks </a:t>
            </a:r>
            <a:endParaRPr lang="fa-IR" sz="2400" dirty="0"/>
          </a:p>
          <a:p>
            <a:pPr algn="r" rtl="1"/>
            <a:endParaRPr lang="fa-IR" sz="2400" dirty="0"/>
          </a:p>
          <a:p>
            <a:pPr algn="r" rtl="1"/>
            <a:r>
              <a:rPr lang="fa-IR" sz="2400" dirty="0"/>
              <a:t>حمله مهندسی اجتماعی هنوز در حال رشد می باشد هرچند مهندسی اجتماعی و تهدیدهای مرتبط با آن ، همیشه توسط سازمانها شناخته نمی شوند. در این بخش به تاکتیک و روش های مختلف آن با طبقه بندی روش ها می پردازیم.</a:t>
            </a:r>
          </a:p>
          <a:p>
            <a:pPr algn="r" rtl="1"/>
            <a:endParaRPr lang="fa-IR" sz="2400" dirty="0"/>
          </a:p>
          <a:p>
            <a:pPr algn="r" rtl="1"/>
            <a:r>
              <a:rPr lang="fa-IR" dirty="0"/>
              <a:t>2.1 </a:t>
            </a:r>
            <a:r>
              <a:rPr lang="en-US" dirty="0"/>
              <a:t>Attack strategies </a:t>
            </a:r>
            <a:r>
              <a:rPr lang="fa-IR" dirty="0"/>
              <a:t> (استراتژی حمله )</a:t>
            </a:r>
            <a:endParaRPr lang="en-US" dirty="0"/>
          </a:p>
          <a:p>
            <a:pPr algn="r" rtl="1"/>
            <a:r>
              <a:rPr lang="fa-IR" dirty="0"/>
              <a:t>برای ساخت یک استراتژی قدم به قدم که تمامی حملات را شامل شود دو مدل را مورد بررسی قرار می دهیم  که عناصر آن دو در ساخت مدلی که تمامی حملات مهندسی اجتماعی را در بر بگیرد، استفاده می شود.</a:t>
            </a:r>
          </a:p>
          <a:p>
            <a:pPr algn="r" rtl="1"/>
            <a:endParaRPr lang="fa-IR" dirty="0"/>
          </a:p>
          <a:p>
            <a:pPr algn="r" rtl="1"/>
            <a:endParaRPr lang="en-US" dirty="0"/>
          </a:p>
        </p:txBody>
      </p:sp>
    </p:spTree>
    <p:extLst>
      <p:ext uri="{BB962C8B-B14F-4D97-AF65-F5344CB8AC3E}">
        <p14:creationId xmlns:p14="http://schemas.microsoft.com/office/powerpoint/2010/main" val="325049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E9C3F4-715E-4654-A0C9-6AAABCF3C0B6}"/>
              </a:ext>
            </a:extLst>
          </p:cNvPr>
          <p:cNvSpPr txBox="1"/>
          <p:nvPr/>
        </p:nvSpPr>
        <p:spPr>
          <a:xfrm>
            <a:off x="5338462" y="1591330"/>
            <a:ext cx="6257675" cy="4323620"/>
          </a:xfrm>
          <a:prstGeom prst="rect">
            <a:avLst/>
          </a:prstGeom>
          <a:noFill/>
        </p:spPr>
        <p:txBody>
          <a:bodyPr wrap="square" rtlCol="0">
            <a:spAutoFit/>
          </a:bodyPr>
          <a:lstStyle/>
          <a:p>
            <a:pPr algn="ctr">
              <a:lnSpc>
                <a:spcPct val="200000"/>
              </a:lnSpc>
            </a:pPr>
            <a:r>
              <a:rPr lang="en-US" sz="3200" dirty="0"/>
              <a:t>Attack cycle </a:t>
            </a:r>
            <a:r>
              <a:rPr lang="fa-IR" sz="3200" dirty="0"/>
              <a:t> (چرخه حمله )</a:t>
            </a:r>
          </a:p>
          <a:p>
            <a:pPr algn="ctr" rtl="1">
              <a:lnSpc>
                <a:spcPct val="200000"/>
              </a:lnSpc>
            </a:pPr>
            <a:r>
              <a:rPr lang="fa-IR" dirty="0"/>
              <a:t>1.</a:t>
            </a:r>
            <a:r>
              <a:rPr lang="en-US" dirty="0"/>
              <a:t> </a:t>
            </a:r>
            <a:r>
              <a:rPr lang="fa-IR" dirty="0"/>
              <a:t>استراتژی </a:t>
            </a:r>
            <a:r>
              <a:rPr lang="en-US" dirty="0"/>
              <a:t>Allan </a:t>
            </a:r>
            <a:endParaRPr lang="fa-IR" dirty="0"/>
          </a:p>
          <a:p>
            <a:pPr algn="r" rtl="1">
              <a:lnSpc>
                <a:spcPct val="200000"/>
              </a:lnSpc>
            </a:pPr>
            <a:r>
              <a:rPr lang="fa-IR" dirty="0"/>
              <a:t>این چرخه ، چهار بخش را شامل میشود : </a:t>
            </a:r>
            <a:r>
              <a:rPr lang="en-US" dirty="0"/>
              <a:t>information gathering</a:t>
            </a:r>
            <a:r>
              <a:rPr lang="fa-IR" dirty="0"/>
              <a:t> (جمع آوری اطلاعات )،</a:t>
            </a:r>
            <a:r>
              <a:rPr lang="en-US" dirty="0"/>
              <a:t>relationship development</a:t>
            </a:r>
            <a:r>
              <a:rPr lang="fa-IR" dirty="0"/>
              <a:t> (توسعه روابط )،</a:t>
            </a:r>
            <a:r>
              <a:rPr lang="en-US" dirty="0"/>
              <a:t>exploitation </a:t>
            </a:r>
            <a:r>
              <a:rPr lang="fa-IR" dirty="0"/>
              <a:t> (بهره برداری) و</a:t>
            </a:r>
            <a:r>
              <a:rPr lang="en-US" dirty="0"/>
              <a:t> execution </a:t>
            </a:r>
            <a:r>
              <a:rPr lang="fa-IR" dirty="0"/>
              <a:t> (اجرا)</a:t>
            </a:r>
            <a:r>
              <a:rPr lang="en-US" dirty="0"/>
              <a:t>.</a:t>
            </a:r>
          </a:p>
          <a:p>
            <a:pPr algn="r" rtl="1">
              <a:lnSpc>
                <a:spcPct val="200000"/>
              </a:lnSpc>
            </a:pPr>
            <a:endParaRPr lang="en-US" dirty="0"/>
          </a:p>
          <a:p>
            <a:pPr algn="r" rtl="1">
              <a:lnSpc>
                <a:spcPct val="200000"/>
              </a:lnSpc>
            </a:pPr>
            <a:endParaRPr lang="en-US" dirty="0"/>
          </a:p>
        </p:txBody>
      </p:sp>
      <p:pic>
        <p:nvPicPr>
          <p:cNvPr id="4" name="Picture 3">
            <a:extLst>
              <a:ext uri="{FF2B5EF4-FFF2-40B4-BE49-F238E27FC236}">
                <a16:creationId xmlns:a16="http://schemas.microsoft.com/office/drawing/2014/main" id="{99DEE286-92D0-48D6-9433-B3EABDA2C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123" y="2245255"/>
            <a:ext cx="3282717" cy="3015770"/>
          </a:xfrm>
          <a:prstGeom prst="rect">
            <a:avLst/>
          </a:prstGeom>
        </p:spPr>
      </p:pic>
    </p:spTree>
    <p:extLst>
      <p:ext uri="{BB962C8B-B14F-4D97-AF65-F5344CB8AC3E}">
        <p14:creationId xmlns:p14="http://schemas.microsoft.com/office/powerpoint/2010/main" val="325295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DD40-4264-4E51-A4BA-AAE7095C168F}"/>
              </a:ext>
            </a:extLst>
          </p:cNvPr>
          <p:cNvSpPr>
            <a:spLocks noGrp="1"/>
          </p:cNvSpPr>
          <p:nvPr>
            <p:ph type="title"/>
          </p:nvPr>
        </p:nvSpPr>
        <p:spPr>
          <a:xfrm>
            <a:off x="1299839" y="143184"/>
            <a:ext cx="10515600" cy="1325563"/>
          </a:xfrm>
        </p:spPr>
        <p:txBody>
          <a:bodyPr/>
          <a:lstStyle/>
          <a:p>
            <a:pPr marL="742950" indent="-742950" algn="r" rtl="1">
              <a:buFont typeface="+mj-lt"/>
              <a:buAutoNum type="arabicPeriod"/>
            </a:pPr>
            <a:r>
              <a:rPr lang="fa-IR" dirty="0">
                <a:cs typeface="2  Titr" panose="00000700000000000000" pitchFamily="2" charset="-78"/>
              </a:rPr>
              <a:t>مقدمه</a:t>
            </a:r>
            <a:endParaRPr lang="en-US" dirty="0">
              <a:cs typeface="2  Titr" panose="00000700000000000000" pitchFamily="2" charset="-78"/>
            </a:endParaRPr>
          </a:p>
        </p:txBody>
      </p:sp>
      <p:sp>
        <p:nvSpPr>
          <p:cNvPr id="3" name="Content Placeholder 2">
            <a:extLst>
              <a:ext uri="{FF2B5EF4-FFF2-40B4-BE49-F238E27FC236}">
                <a16:creationId xmlns:a16="http://schemas.microsoft.com/office/drawing/2014/main" id="{2B16A6ED-7424-4441-81CC-5251BDBF4D8D}"/>
              </a:ext>
            </a:extLst>
          </p:cNvPr>
          <p:cNvSpPr>
            <a:spLocks noGrp="1"/>
          </p:cNvSpPr>
          <p:nvPr>
            <p:ph idx="1"/>
          </p:nvPr>
        </p:nvSpPr>
        <p:spPr>
          <a:xfrm>
            <a:off x="1299839" y="1253331"/>
            <a:ext cx="10515600" cy="4351338"/>
          </a:xfrm>
        </p:spPr>
        <p:txBody>
          <a:bodyPr/>
          <a:lstStyle/>
          <a:p>
            <a:pPr algn="r" rtl="1">
              <a:lnSpc>
                <a:spcPct val="150000"/>
              </a:lnSpc>
            </a:pPr>
            <a:r>
              <a:rPr lang="fa-IR" sz="1400" dirty="0">
                <a:cs typeface="2  Titr" panose="00000700000000000000" pitchFamily="2" charset="-78"/>
              </a:rPr>
              <a:t>خلاصه فناوری</a:t>
            </a:r>
          </a:p>
          <a:p>
            <a:pPr marL="0" indent="0" algn="r" rtl="1">
              <a:lnSpc>
                <a:spcPct val="150000"/>
              </a:lnSpc>
              <a:buNone/>
            </a:pPr>
            <a:endParaRPr lang="en-US" sz="1400" dirty="0">
              <a:cs typeface="2  Titr" panose="00000700000000000000" pitchFamily="2" charset="-78"/>
            </a:endParaRPr>
          </a:p>
          <a:p>
            <a:pPr marL="0" indent="0" algn="ctr" rtl="1">
              <a:lnSpc>
                <a:spcPct val="150000"/>
              </a:lnSpc>
              <a:buNone/>
            </a:pPr>
            <a:r>
              <a:rPr lang="en-US" sz="1400" dirty="0">
                <a:cs typeface="2  Titr" panose="00000700000000000000" pitchFamily="2" charset="-78"/>
              </a:rPr>
              <a:t> </a:t>
            </a:r>
            <a:r>
              <a:rPr lang="fa-IR" sz="1600" dirty="0">
                <a:solidFill>
                  <a:srgbClr val="5BC2E7"/>
                </a:solidFill>
                <a:cs typeface="2  Titr" panose="00000700000000000000" pitchFamily="2" charset="-78"/>
              </a:rPr>
              <a:t>در این درس به بررسی مباحث پایه ای مهندسی اجتماعی می پردازیم و اصلا این نوع حملات چگونه کار میکند.</a:t>
            </a:r>
          </a:p>
          <a:p>
            <a:pPr marL="0" indent="0" algn="ctr" rtl="1">
              <a:lnSpc>
                <a:spcPct val="150000"/>
              </a:lnSpc>
              <a:buNone/>
            </a:pPr>
            <a:r>
              <a:rPr lang="fa-IR" sz="1600" dirty="0">
                <a:solidFill>
                  <a:srgbClr val="5BC2E7"/>
                </a:solidFill>
                <a:cs typeface="2  Titr" panose="00000700000000000000" pitchFamily="2" charset="-78"/>
              </a:rPr>
              <a:t>این تکنیک کاملا با سایر روش های سرقت اطلاعات متفاوت است .</a:t>
            </a:r>
          </a:p>
          <a:p>
            <a:pPr marL="0" indent="0" algn="ctr" rtl="1">
              <a:lnSpc>
                <a:spcPct val="150000"/>
              </a:lnSpc>
              <a:buNone/>
            </a:pPr>
            <a:r>
              <a:rPr lang="fa-IR" sz="1600" dirty="0">
                <a:solidFill>
                  <a:srgbClr val="5BC2E7"/>
                </a:solidFill>
                <a:cs typeface="2  Titr" panose="00000700000000000000" pitchFamily="2" charset="-78"/>
              </a:rPr>
              <a:t>مهندسی اجتماعی بخش غیر تکنیکی از جمع آوری اطلاعات می باشد . </a:t>
            </a:r>
          </a:p>
          <a:p>
            <a:pPr marL="0" indent="0" algn="ctr" rtl="1">
              <a:lnSpc>
                <a:spcPct val="150000"/>
              </a:lnSpc>
              <a:buNone/>
            </a:pPr>
            <a:r>
              <a:rPr lang="fa-IR" sz="1600" dirty="0">
                <a:solidFill>
                  <a:srgbClr val="5BC2E7"/>
                </a:solidFill>
                <a:cs typeface="2  Titr" panose="00000700000000000000" pitchFamily="2" charset="-78"/>
              </a:rPr>
              <a:t>درواقع این روش یک هنر به شمار میرود که حتی افرادی که دانش پایه ای از علم کامپوتر و شبکه ندارند نیز از این هنر بهره می برند.</a:t>
            </a:r>
          </a:p>
          <a:p>
            <a:pPr marL="0" indent="0" algn="ctr" rtl="1">
              <a:lnSpc>
                <a:spcPct val="150000"/>
              </a:lnSpc>
              <a:buNone/>
            </a:pPr>
            <a:r>
              <a:rPr lang="fa-IR" sz="1600" dirty="0">
                <a:solidFill>
                  <a:srgbClr val="5BC2E7"/>
                </a:solidFill>
                <a:cs typeface="2  Titr" panose="00000700000000000000" pitchFamily="2" charset="-78"/>
              </a:rPr>
              <a:t>امنیت شبکه ایی که در سازمان و یا هرجای دیگری توسط مدیر آن توسط یک سری سخت افزار و نرم افزار های مربوطه وضع می شود بخشی از رول های امنیتی می باشد که از عهده وی بر می آید بخش مهم و البته بخشی که هنر مهندسی اجتماعی از آن بهره می برد به افرادی برمیگردد که مشغول در به کار گیری آن سرویس می باشند.</a:t>
            </a:r>
            <a:endParaRPr lang="en-US" sz="2400" dirty="0">
              <a:solidFill>
                <a:srgbClr val="5BC2E7"/>
              </a:solidFill>
              <a:cs typeface="2  Titr" panose="00000700000000000000" pitchFamily="2" charset="-78"/>
            </a:endParaRPr>
          </a:p>
          <a:p>
            <a:pPr marL="0" indent="0" algn="r" rtl="1">
              <a:lnSpc>
                <a:spcPct val="150000"/>
              </a:lnSpc>
              <a:buNone/>
            </a:pPr>
            <a:endParaRPr lang="en-US" dirty="0"/>
          </a:p>
        </p:txBody>
      </p:sp>
      <p:sp>
        <p:nvSpPr>
          <p:cNvPr id="6" name="Arrow: Left 5">
            <a:hlinkClick r:id="rId2" action="ppaction://hlinksldjump"/>
            <a:extLst>
              <a:ext uri="{FF2B5EF4-FFF2-40B4-BE49-F238E27FC236}">
                <a16:creationId xmlns:a16="http://schemas.microsoft.com/office/drawing/2014/main" id="{DADD8643-BE48-4F90-BDA2-7631E64AA208}"/>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hlinkClick r:id="rId3" action="ppaction://hlinksldjump"/>
            <a:extLst>
              <a:ext uri="{FF2B5EF4-FFF2-40B4-BE49-F238E27FC236}">
                <a16:creationId xmlns:a16="http://schemas.microsoft.com/office/drawing/2014/main" id="{80E66FEE-C4AF-4CC8-9D2B-3F19298EF304}"/>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088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384B9-8856-4384-99C4-347C620F295B}"/>
              </a:ext>
            </a:extLst>
          </p:cNvPr>
          <p:cNvSpPr txBox="1"/>
          <p:nvPr/>
        </p:nvSpPr>
        <p:spPr>
          <a:xfrm>
            <a:off x="966413" y="797510"/>
            <a:ext cx="10259173" cy="5262979"/>
          </a:xfrm>
          <a:prstGeom prst="rect">
            <a:avLst/>
          </a:prstGeom>
          <a:noFill/>
        </p:spPr>
        <p:txBody>
          <a:bodyPr wrap="square" rtlCol="0">
            <a:spAutoFit/>
          </a:bodyPr>
          <a:lstStyle/>
          <a:p>
            <a:pPr marL="342900" indent="-342900" algn="r" rtl="1">
              <a:buAutoNum type="arabicPeriod"/>
            </a:pPr>
            <a:r>
              <a:rPr lang="en-US" sz="2400" dirty="0"/>
              <a:t>Information gathering</a:t>
            </a:r>
            <a:r>
              <a:rPr lang="fa-IR" sz="2400" dirty="0"/>
              <a:t> (</a:t>
            </a:r>
            <a:r>
              <a:rPr lang="en-US" sz="2400" dirty="0"/>
              <a:t>research</a:t>
            </a:r>
            <a:r>
              <a:rPr lang="fa-IR" sz="2400" dirty="0"/>
              <a:t>)</a:t>
            </a:r>
          </a:p>
          <a:p>
            <a:pPr algn="r" rtl="1"/>
            <a:endParaRPr lang="fa-IR" sz="2400" dirty="0"/>
          </a:p>
          <a:p>
            <a:pPr algn="r" rtl="1"/>
            <a:r>
              <a:rPr lang="fa-IR" sz="2400" dirty="0"/>
              <a:t>این گام می تواند با تکنیک های مختلفی انجام شود به عنوان مثال : لیست های تلفن ، نمودار های سازمانی ، استفاده از زبان مختص به یک گروه و سازمان .</a:t>
            </a:r>
          </a:p>
          <a:p>
            <a:pPr algn="r" rtl="1"/>
            <a:r>
              <a:rPr lang="fa-IR" sz="2400" dirty="0"/>
              <a:t>از این اطلاعات در گام بعدی برای بدست آوردن اعتماد استفاده می شود .</a:t>
            </a:r>
          </a:p>
          <a:p>
            <a:pPr algn="r" rtl="1"/>
            <a:endParaRPr lang="fa-IR" sz="2400" dirty="0"/>
          </a:p>
          <a:p>
            <a:pPr marL="342900" indent="-342900" algn="r" rtl="1">
              <a:buAutoNum type="arabicPeriod" startAt="2"/>
            </a:pPr>
            <a:r>
              <a:rPr lang="en-US" sz="2400" dirty="0"/>
              <a:t>Developing Relationship</a:t>
            </a:r>
            <a:r>
              <a:rPr lang="fa-IR" sz="2400" dirty="0"/>
              <a:t> </a:t>
            </a:r>
          </a:p>
          <a:p>
            <a:pPr algn="r" rtl="1"/>
            <a:endParaRPr lang="fa-IR" sz="2400" dirty="0"/>
          </a:p>
          <a:p>
            <a:pPr algn="r" rtl="1"/>
            <a:r>
              <a:rPr lang="fa-IR" sz="2400" dirty="0"/>
              <a:t>برای توسعه ارتباط ، بدست آوردن اعتماد بسیار ضروری می باشد. صفت قابل اعتماد بودن صفتی است ذانی در همه مردم و با داشتن اطلاعات بدست آمده در مرحله قبل به راحتی میتوان رابطه ای گرم و صمیمی را توسعه داد.</a:t>
            </a:r>
          </a:p>
          <a:p>
            <a:pPr algn="r" rtl="1"/>
            <a:r>
              <a:rPr lang="fa-IR" sz="2400" dirty="0"/>
              <a:t>ارتباط می تواند در مرحله </a:t>
            </a:r>
            <a:r>
              <a:rPr lang="en-US" sz="2400" dirty="0"/>
              <a:t>execute </a:t>
            </a:r>
            <a:r>
              <a:rPr lang="fa-IR" sz="2400" dirty="0"/>
              <a:t> بعدی استفاده شود و یا به مهاجم اطلاعات بیشتری بدهد تا بتواند پازل را تکمیل کند.</a:t>
            </a:r>
          </a:p>
          <a:p>
            <a:pPr algn="r" rtl="1"/>
            <a:endParaRPr lang="en-US" sz="2400" dirty="0"/>
          </a:p>
        </p:txBody>
      </p:sp>
    </p:spTree>
    <p:extLst>
      <p:ext uri="{BB962C8B-B14F-4D97-AF65-F5344CB8AC3E}">
        <p14:creationId xmlns:p14="http://schemas.microsoft.com/office/powerpoint/2010/main" val="296469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CBC3B7-74C4-4B5B-A61B-976975159983}"/>
              </a:ext>
            </a:extLst>
          </p:cNvPr>
          <p:cNvSpPr txBox="1"/>
          <p:nvPr/>
        </p:nvSpPr>
        <p:spPr>
          <a:xfrm>
            <a:off x="765887" y="1119970"/>
            <a:ext cx="10660225" cy="4618059"/>
          </a:xfrm>
          <a:prstGeom prst="rect">
            <a:avLst/>
          </a:prstGeom>
          <a:noFill/>
        </p:spPr>
        <p:txBody>
          <a:bodyPr wrap="square" rtlCol="0">
            <a:spAutoFit/>
          </a:bodyPr>
          <a:lstStyle/>
          <a:p>
            <a:pPr algn="r" rtl="1">
              <a:lnSpc>
                <a:spcPct val="150000"/>
              </a:lnSpc>
            </a:pPr>
            <a:r>
              <a:rPr lang="fa-IR" dirty="0"/>
              <a:t>3. </a:t>
            </a:r>
            <a:r>
              <a:rPr lang="en-US" dirty="0"/>
              <a:t>Exploitation</a:t>
            </a:r>
            <a:endParaRPr lang="fa-IR" dirty="0"/>
          </a:p>
          <a:p>
            <a:pPr algn="r" rtl="1">
              <a:lnSpc>
                <a:spcPct val="150000"/>
              </a:lnSpc>
            </a:pPr>
            <a:endParaRPr lang="fa-IR" dirty="0"/>
          </a:p>
          <a:p>
            <a:pPr algn="r" rtl="1">
              <a:lnSpc>
                <a:spcPct val="150000"/>
              </a:lnSpc>
            </a:pPr>
            <a:r>
              <a:rPr lang="fa-IR" dirty="0"/>
              <a:t>در این مرحله تارگت تحت نفوذ مهاجم قابل اعتماد قرار میگیرد و باعث میشود تا اطلاعات وی فاش شود و یا با انجام کاری که به صورت عادی رخ نمیدهد و مورد نیاز مهاجم است ختم بشود. </a:t>
            </a:r>
          </a:p>
          <a:p>
            <a:pPr algn="r" rtl="1">
              <a:lnSpc>
                <a:spcPct val="150000"/>
              </a:lnSpc>
            </a:pPr>
            <a:endParaRPr lang="fa-IR" dirty="0"/>
          </a:p>
          <a:p>
            <a:pPr algn="r" rtl="1">
              <a:lnSpc>
                <a:spcPct val="150000"/>
              </a:lnSpc>
            </a:pPr>
            <a:endParaRPr lang="fa-IR" dirty="0"/>
          </a:p>
          <a:p>
            <a:pPr algn="r" rtl="1">
              <a:lnSpc>
                <a:spcPct val="150000"/>
              </a:lnSpc>
            </a:pPr>
            <a:r>
              <a:rPr lang="fa-IR" dirty="0"/>
              <a:t>4. </a:t>
            </a:r>
            <a:r>
              <a:rPr lang="en-US" dirty="0"/>
              <a:t>Execution</a:t>
            </a:r>
          </a:p>
          <a:p>
            <a:pPr algn="r" rtl="1">
              <a:lnSpc>
                <a:spcPct val="150000"/>
              </a:lnSpc>
            </a:pPr>
            <a:endParaRPr lang="en-US" dirty="0"/>
          </a:p>
          <a:p>
            <a:pPr algn="r" rtl="1">
              <a:lnSpc>
                <a:spcPct val="150000"/>
              </a:lnSpc>
            </a:pPr>
            <a:r>
              <a:rPr lang="fa-IR" dirty="0"/>
              <a:t>این مرحله می تواند گام نهایی حمله مهندسی اجتماعی شود و اگر هدف مهاجم تنها به بدست آوردن و یا دسترسی به یک سری اطلاعات محدود نشود، در این مرحله باعث می شود تا با اطلاعات بدست آمده عملی را انجام دهد برای مثال : داخل شدن به سیستم قربانی برای سرقت اطلاعات بیشتر ،  تغییر و حذف فایل های قربانی.</a:t>
            </a:r>
            <a:endParaRPr lang="en-US" dirty="0"/>
          </a:p>
        </p:txBody>
      </p:sp>
    </p:spTree>
    <p:extLst>
      <p:ext uri="{BB962C8B-B14F-4D97-AF65-F5344CB8AC3E}">
        <p14:creationId xmlns:p14="http://schemas.microsoft.com/office/powerpoint/2010/main" val="1911579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E9C3F4-715E-4654-A0C9-6AAABCF3C0B6}"/>
              </a:ext>
            </a:extLst>
          </p:cNvPr>
          <p:cNvSpPr txBox="1"/>
          <p:nvPr/>
        </p:nvSpPr>
        <p:spPr>
          <a:xfrm>
            <a:off x="3128685" y="547390"/>
            <a:ext cx="6257675" cy="2661626"/>
          </a:xfrm>
          <a:prstGeom prst="rect">
            <a:avLst/>
          </a:prstGeom>
          <a:noFill/>
        </p:spPr>
        <p:txBody>
          <a:bodyPr wrap="square" rtlCol="0">
            <a:spAutoFit/>
          </a:bodyPr>
          <a:lstStyle/>
          <a:p>
            <a:pPr algn="ctr">
              <a:lnSpc>
                <a:spcPct val="200000"/>
              </a:lnSpc>
            </a:pPr>
            <a:r>
              <a:rPr lang="en-US" sz="3200" dirty="0"/>
              <a:t>Attack cycle </a:t>
            </a:r>
            <a:r>
              <a:rPr lang="fa-IR" sz="3200" dirty="0"/>
              <a:t> (چرخه حمله )</a:t>
            </a:r>
          </a:p>
          <a:p>
            <a:pPr algn="ctr" rtl="1">
              <a:lnSpc>
                <a:spcPct val="200000"/>
              </a:lnSpc>
            </a:pPr>
            <a:r>
              <a:rPr lang="fa-IR" dirty="0"/>
              <a:t>1.</a:t>
            </a:r>
            <a:r>
              <a:rPr lang="en-US" dirty="0"/>
              <a:t> </a:t>
            </a:r>
            <a:r>
              <a:rPr lang="fa-IR" dirty="0"/>
              <a:t>استراتژی </a:t>
            </a:r>
            <a:r>
              <a:rPr lang="en-US" dirty="0"/>
              <a:t>Janssen  </a:t>
            </a:r>
            <a:endParaRPr lang="fa-IR" dirty="0"/>
          </a:p>
          <a:p>
            <a:pPr algn="r" rtl="1">
              <a:lnSpc>
                <a:spcPct val="200000"/>
              </a:lnSpc>
            </a:pPr>
            <a:r>
              <a:rPr lang="fa-IR" dirty="0"/>
              <a:t>این مراحل را طور دیگر که ملموس تر باشد نیز میتوان طبقه بندی کرد که شامل</a:t>
            </a:r>
            <a:endParaRPr lang="en-US" dirty="0"/>
          </a:p>
          <a:p>
            <a:pPr algn="r" rtl="1">
              <a:lnSpc>
                <a:spcPct val="200000"/>
              </a:lnSpc>
            </a:pPr>
            <a:endParaRPr lang="en-US" dirty="0"/>
          </a:p>
        </p:txBody>
      </p:sp>
      <p:pic>
        <p:nvPicPr>
          <p:cNvPr id="5" name="Picture 4">
            <a:extLst>
              <a:ext uri="{FF2B5EF4-FFF2-40B4-BE49-F238E27FC236}">
                <a16:creationId xmlns:a16="http://schemas.microsoft.com/office/drawing/2014/main" id="{A814581A-DA31-42C0-87AE-C70D30F32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74" y="3209016"/>
            <a:ext cx="4386895" cy="1945893"/>
          </a:xfrm>
          <a:prstGeom prst="rect">
            <a:avLst/>
          </a:prstGeom>
        </p:spPr>
      </p:pic>
    </p:spTree>
    <p:extLst>
      <p:ext uri="{BB962C8B-B14F-4D97-AF65-F5344CB8AC3E}">
        <p14:creationId xmlns:p14="http://schemas.microsoft.com/office/powerpoint/2010/main" val="3930397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731B70-0F6A-4AB0-A960-9F3A6F20153B}"/>
              </a:ext>
            </a:extLst>
          </p:cNvPr>
          <p:cNvSpPr txBox="1"/>
          <p:nvPr/>
        </p:nvSpPr>
        <p:spPr>
          <a:xfrm>
            <a:off x="729915" y="2313630"/>
            <a:ext cx="10732169" cy="2230739"/>
          </a:xfrm>
          <a:prstGeom prst="rect">
            <a:avLst/>
          </a:prstGeom>
          <a:noFill/>
        </p:spPr>
        <p:txBody>
          <a:bodyPr wrap="square" rtlCol="0">
            <a:spAutoFit/>
          </a:bodyPr>
          <a:lstStyle/>
          <a:p>
            <a:pPr algn="ctr" rtl="1">
              <a:lnSpc>
                <a:spcPct val="200000"/>
              </a:lnSpc>
            </a:pPr>
            <a:r>
              <a:rPr lang="fa-IR" dirty="0"/>
              <a:t>در مقایسه این دو مدل ، هر دو مدل روی یک ویژگی تمرکز دارند ، در مدل اولی توسعه ارتباط به منظور وادار کردن تارگت به انجام کاری که تنها راه اعمال نفوذ – دستکاری (</a:t>
            </a:r>
            <a:r>
              <a:rPr lang="en-US" dirty="0"/>
              <a:t>manipulation</a:t>
            </a:r>
            <a:r>
              <a:rPr lang="fa-IR" dirty="0"/>
              <a:t>)، می باشد در حالی که دومی برروی دستیابی به اطلاعات سیستم قربانی که بسیار امری محدود و ویژه می باشد ، تمرکز دارد.</a:t>
            </a:r>
            <a:endParaRPr lang="en-US" dirty="0"/>
          </a:p>
          <a:p>
            <a:pPr algn="ctr" rtl="1">
              <a:lnSpc>
                <a:spcPct val="200000"/>
              </a:lnSpc>
            </a:pPr>
            <a:endParaRPr lang="en-US" dirty="0"/>
          </a:p>
        </p:txBody>
      </p:sp>
    </p:spTree>
    <p:extLst>
      <p:ext uri="{BB962C8B-B14F-4D97-AF65-F5344CB8AC3E}">
        <p14:creationId xmlns:p14="http://schemas.microsoft.com/office/powerpoint/2010/main" val="3135510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C9E9AE-08FA-4CCD-98B2-277685967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418" y="1010653"/>
            <a:ext cx="5341163" cy="5210310"/>
          </a:xfrm>
          <a:prstGeom prst="rect">
            <a:avLst/>
          </a:prstGeom>
        </p:spPr>
      </p:pic>
      <p:sp>
        <p:nvSpPr>
          <p:cNvPr id="4" name="TextBox 3">
            <a:extLst>
              <a:ext uri="{FF2B5EF4-FFF2-40B4-BE49-F238E27FC236}">
                <a16:creationId xmlns:a16="http://schemas.microsoft.com/office/drawing/2014/main" id="{16596F8D-A53F-4274-A0C8-B62CCF1C6943}"/>
              </a:ext>
            </a:extLst>
          </p:cNvPr>
          <p:cNvSpPr txBox="1"/>
          <p:nvPr/>
        </p:nvSpPr>
        <p:spPr>
          <a:xfrm>
            <a:off x="3966731" y="208886"/>
            <a:ext cx="4258538" cy="646331"/>
          </a:xfrm>
          <a:prstGeom prst="rect">
            <a:avLst/>
          </a:prstGeom>
          <a:noFill/>
        </p:spPr>
        <p:txBody>
          <a:bodyPr wrap="none" rtlCol="0">
            <a:spAutoFit/>
          </a:bodyPr>
          <a:lstStyle/>
          <a:p>
            <a:r>
              <a:rPr lang="en-US" sz="3600" dirty="0">
                <a:solidFill>
                  <a:srgbClr val="5BC2E7"/>
                </a:solidFill>
              </a:rPr>
              <a:t>Basic Attack Elements</a:t>
            </a:r>
          </a:p>
        </p:txBody>
      </p:sp>
    </p:spTree>
    <p:extLst>
      <p:ext uri="{BB962C8B-B14F-4D97-AF65-F5344CB8AC3E}">
        <p14:creationId xmlns:p14="http://schemas.microsoft.com/office/powerpoint/2010/main" val="2285738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FE969-C68A-4024-A591-9A5717E3E97D}"/>
              </a:ext>
            </a:extLst>
          </p:cNvPr>
          <p:cNvSpPr txBox="1"/>
          <p:nvPr/>
        </p:nvSpPr>
        <p:spPr>
          <a:xfrm>
            <a:off x="573382" y="1166842"/>
            <a:ext cx="11045236" cy="4524315"/>
          </a:xfrm>
          <a:prstGeom prst="rect">
            <a:avLst/>
          </a:prstGeom>
          <a:noFill/>
        </p:spPr>
        <p:txBody>
          <a:bodyPr wrap="square" rtlCol="0">
            <a:spAutoFit/>
          </a:bodyPr>
          <a:lstStyle/>
          <a:p>
            <a:pPr algn="r" rtl="1"/>
            <a:r>
              <a:rPr lang="fa-IR" dirty="0"/>
              <a:t>بخش اول : </a:t>
            </a:r>
            <a:r>
              <a:rPr lang="en-US" dirty="0"/>
              <a:t>Preparation</a:t>
            </a:r>
          </a:p>
          <a:p>
            <a:pPr algn="r" rtl="1"/>
            <a:endParaRPr lang="en-US" dirty="0"/>
          </a:p>
          <a:p>
            <a:pPr algn="r" rtl="1"/>
            <a:r>
              <a:rPr lang="fa-IR" dirty="0"/>
              <a:t>این بخش شامل انجام تمامی کارهای لازم جهت آماده شدن و درگیر شدن با تارگت می باشد ( </a:t>
            </a:r>
            <a:r>
              <a:rPr lang="en-US" dirty="0" err="1"/>
              <a:t>Footprinting</a:t>
            </a:r>
            <a:r>
              <a:rPr lang="fa-IR" dirty="0"/>
              <a:t> )</a:t>
            </a:r>
            <a:r>
              <a:rPr lang="en-US" dirty="0"/>
              <a:t> </a:t>
            </a:r>
            <a:r>
              <a:rPr lang="fa-IR" dirty="0"/>
              <a:t> که شامل </a:t>
            </a:r>
            <a:r>
              <a:rPr lang="en-US" dirty="0"/>
              <a:t>information Gathering </a:t>
            </a:r>
            <a:r>
              <a:rPr lang="fa-IR" dirty="0"/>
              <a:t> می باشد .</a:t>
            </a:r>
          </a:p>
          <a:p>
            <a:pPr algn="r" rtl="1"/>
            <a:endParaRPr lang="fa-IR" dirty="0"/>
          </a:p>
          <a:p>
            <a:pPr algn="r" rtl="1"/>
            <a:r>
              <a:rPr lang="fa-IR" dirty="0"/>
              <a:t>تاکنیک های مهندسی اجتماعی که در بخش های آتی به آن میپردازیم در زیر لیست شده اند.</a:t>
            </a:r>
          </a:p>
          <a:p>
            <a:pPr algn="r" rtl="1"/>
            <a:endParaRPr lang="fa-IR" dirty="0"/>
          </a:p>
          <a:p>
            <a:pPr marL="342900" indent="-342900" algn="l">
              <a:buAutoNum type="arabicPeriod"/>
            </a:pPr>
            <a:r>
              <a:rPr lang="en-US" dirty="0"/>
              <a:t>Physical reconnaissance                                            6.   Phishing</a:t>
            </a:r>
          </a:p>
          <a:p>
            <a:pPr marL="342900" indent="-342900" algn="l">
              <a:buAutoNum type="arabicPeriod"/>
            </a:pPr>
            <a:endParaRPr lang="en-US" dirty="0"/>
          </a:p>
          <a:p>
            <a:pPr marL="342900" indent="-342900" algn="l">
              <a:buAutoNum type="arabicPeriod"/>
            </a:pPr>
            <a:r>
              <a:rPr lang="en-US" dirty="0"/>
              <a:t>People spotting              				              7.   Mail-outs                                                      </a:t>
            </a:r>
          </a:p>
          <a:p>
            <a:pPr marL="342900" indent="-342900" algn="l">
              <a:buAutoNum type="arabicPeriod"/>
            </a:pPr>
            <a:endParaRPr lang="en-US" dirty="0"/>
          </a:p>
          <a:p>
            <a:pPr marL="342900" indent="-342900" algn="l">
              <a:buAutoNum type="arabicPeriod"/>
            </a:pPr>
            <a:r>
              <a:rPr lang="en-US" dirty="0"/>
              <a:t>Dumpster diving                                                          8. Web search</a:t>
            </a:r>
          </a:p>
          <a:p>
            <a:pPr marL="342900" indent="-342900" algn="l">
              <a:buAutoNum type="arabicPeriod"/>
            </a:pPr>
            <a:endParaRPr lang="en-US" dirty="0"/>
          </a:p>
          <a:p>
            <a:pPr marL="342900" indent="-342900" algn="l">
              <a:buAutoNum type="arabicPeriod"/>
            </a:pPr>
            <a:r>
              <a:rPr lang="en-US" dirty="0"/>
              <a:t>Forensic analysis                                                          9. Profiling</a:t>
            </a:r>
          </a:p>
          <a:p>
            <a:pPr marL="342900" indent="-342900" algn="l">
              <a:buAutoNum type="arabicPeriod"/>
            </a:pPr>
            <a:endParaRPr lang="en-US" dirty="0"/>
          </a:p>
          <a:p>
            <a:pPr marL="342900" indent="-342900" algn="l">
              <a:buAutoNum type="arabicPeriod"/>
            </a:pPr>
            <a:r>
              <a:rPr lang="en-US" dirty="0"/>
              <a:t>Phreaking</a:t>
            </a:r>
          </a:p>
        </p:txBody>
      </p:sp>
    </p:spTree>
    <p:extLst>
      <p:ext uri="{BB962C8B-B14F-4D97-AF65-F5344CB8AC3E}">
        <p14:creationId xmlns:p14="http://schemas.microsoft.com/office/powerpoint/2010/main" val="1782652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727F39-65D1-44F2-B16C-970919BF76F1}"/>
              </a:ext>
            </a:extLst>
          </p:cNvPr>
          <p:cNvSpPr txBox="1"/>
          <p:nvPr/>
        </p:nvSpPr>
        <p:spPr>
          <a:xfrm>
            <a:off x="545432" y="561512"/>
            <a:ext cx="11000607" cy="923330"/>
          </a:xfrm>
          <a:prstGeom prst="rect">
            <a:avLst/>
          </a:prstGeom>
          <a:noFill/>
        </p:spPr>
        <p:txBody>
          <a:bodyPr wrap="square" rtlCol="0">
            <a:spAutoFit/>
          </a:bodyPr>
          <a:lstStyle/>
          <a:p>
            <a:pPr algn="r" rtl="1"/>
            <a:r>
              <a:rPr lang="fa-IR" dirty="0"/>
              <a:t>اطلاعات مهمی که از این بخش بدست می آید میتواند شامل موارد زیر باشد</a:t>
            </a:r>
          </a:p>
          <a:p>
            <a:pPr algn="r" rtl="1"/>
            <a:endParaRPr lang="fa-IR" dirty="0"/>
          </a:p>
          <a:p>
            <a:pPr algn="r" rtl="1"/>
            <a:endParaRPr lang="en-US" dirty="0"/>
          </a:p>
        </p:txBody>
      </p:sp>
      <p:sp>
        <p:nvSpPr>
          <p:cNvPr id="3" name="TextBox 2">
            <a:extLst>
              <a:ext uri="{FF2B5EF4-FFF2-40B4-BE49-F238E27FC236}">
                <a16:creationId xmlns:a16="http://schemas.microsoft.com/office/drawing/2014/main" id="{BF382AD8-4661-47AD-8EFC-EEF75824D335}"/>
              </a:ext>
            </a:extLst>
          </p:cNvPr>
          <p:cNvSpPr txBox="1"/>
          <p:nvPr/>
        </p:nvSpPr>
        <p:spPr>
          <a:xfrm>
            <a:off x="1987082" y="1493810"/>
            <a:ext cx="8117305" cy="3970318"/>
          </a:xfrm>
          <a:prstGeom prst="rect">
            <a:avLst/>
          </a:prstGeom>
          <a:noFill/>
        </p:spPr>
        <p:txBody>
          <a:bodyPr wrap="square" rtlCol="0">
            <a:spAutoFit/>
          </a:bodyPr>
          <a:lstStyle/>
          <a:p>
            <a:pPr marL="342900" indent="-342900">
              <a:buAutoNum type="alphaLcPeriod"/>
            </a:pPr>
            <a:r>
              <a:rPr lang="en-US" dirty="0"/>
              <a:t>Organizational structure (</a:t>
            </a:r>
            <a:r>
              <a:rPr lang="fa-IR" dirty="0"/>
              <a:t>ساختار سازمانی</a:t>
            </a:r>
            <a:r>
              <a:rPr lang="en-US" dirty="0"/>
              <a:t>)</a:t>
            </a:r>
          </a:p>
          <a:p>
            <a:pPr marL="342900" indent="-342900">
              <a:buAutoNum type="alphaLcPeriod"/>
            </a:pPr>
            <a:r>
              <a:rPr lang="en-US" dirty="0"/>
              <a:t>Employee names (</a:t>
            </a:r>
            <a:r>
              <a:rPr lang="fa-IR" dirty="0"/>
              <a:t>اسم کارکنان</a:t>
            </a:r>
            <a:r>
              <a:rPr lang="en-US" dirty="0"/>
              <a:t>)</a:t>
            </a:r>
          </a:p>
          <a:p>
            <a:pPr marL="342900" indent="-342900">
              <a:buAutoNum type="alphaLcPeriod"/>
            </a:pPr>
            <a:r>
              <a:rPr lang="en-US" dirty="0"/>
              <a:t>Employee function</a:t>
            </a:r>
          </a:p>
          <a:p>
            <a:pPr marL="342900" indent="-342900">
              <a:buAutoNum type="alphaLcPeriod"/>
            </a:pPr>
            <a:r>
              <a:rPr lang="en-US" dirty="0"/>
              <a:t>New employees</a:t>
            </a:r>
          </a:p>
          <a:p>
            <a:pPr marL="342900" indent="-342900">
              <a:buAutoNum type="alphaLcPeriod"/>
            </a:pPr>
            <a:r>
              <a:rPr lang="en-US" dirty="0"/>
              <a:t>Calendars</a:t>
            </a:r>
          </a:p>
          <a:p>
            <a:pPr marL="342900" indent="-342900">
              <a:buAutoNum type="alphaLcPeriod"/>
            </a:pPr>
            <a:r>
              <a:rPr lang="en-US" dirty="0"/>
              <a:t>Internal phone numbers</a:t>
            </a:r>
          </a:p>
          <a:p>
            <a:pPr marL="342900" indent="-342900">
              <a:buAutoNum type="alphaLcPeriod"/>
            </a:pPr>
            <a:r>
              <a:rPr lang="en-US" dirty="0"/>
              <a:t>E-mail addresses</a:t>
            </a:r>
          </a:p>
          <a:p>
            <a:pPr marL="342900" indent="-342900">
              <a:buAutoNum type="alphaLcPeriod"/>
            </a:pPr>
            <a:r>
              <a:rPr lang="en-US" dirty="0"/>
              <a:t>Organizational policy and processes </a:t>
            </a:r>
          </a:p>
          <a:p>
            <a:pPr marL="342900" indent="-342900">
              <a:buAutoNum type="alphaLcPeriod"/>
            </a:pPr>
            <a:r>
              <a:rPr lang="en-US" dirty="0"/>
              <a:t>Lingo</a:t>
            </a:r>
            <a:r>
              <a:rPr lang="fa-IR" dirty="0"/>
              <a:t> </a:t>
            </a:r>
            <a:r>
              <a:rPr lang="en-US" dirty="0"/>
              <a:t> </a:t>
            </a:r>
            <a:r>
              <a:rPr lang="en-US" sz="1400" dirty="0"/>
              <a:t>(Lingo is language used within a specific group or organization, also known as jargon).</a:t>
            </a:r>
          </a:p>
          <a:p>
            <a:pPr marL="342900" indent="-342900">
              <a:buAutoNum type="alphaLcPeriod"/>
            </a:pPr>
            <a:r>
              <a:rPr lang="en-US" dirty="0"/>
              <a:t>IT infrastructure</a:t>
            </a:r>
          </a:p>
          <a:p>
            <a:pPr marL="342900" indent="-342900">
              <a:buAutoNum type="alphaLcPeriod"/>
            </a:pPr>
            <a:r>
              <a:rPr lang="en-US" dirty="0"/>
              <a:t>Organizational logos</a:t>
            </a:r>
          </a:p>
          <a:p>
            <a:pPr marL="342900" indent="-342900">
              <a:buAutoNum type="alphaLcPeriod"/>
            </a:pPr>
            <a:r>
              <a:rPr lang="en-US" dirty="0"/>
              <a:t>User names </a:t>
            </a:r>
          </a:p>
          <a:p>
            <a:pPr marL="342900" indent="-342900">
              <a:buAutoNum type="alphaLcPeriod"/>
            </a:pPr>
            <a:r>
              <a:rPr lang="en-US" dirty="0"/>
              <a:t>Passwords</a:t>
            </a:r>
          </a:p>
          <a:p>
            <a:pPr marL="342900" indent="-342900">
              <a:buAutoNum type="alphaLcPeriod"/>
            </a:pPr>
            <a:endParaRPr lang="en-US" dirty="0"/>
          </a:p>
        </p:txBody>
      </p:sp>
    </p:spTree>
    <p:extLst>
      <p:ext uri="{BB962C8B-B14F-4D97-AF65-F5344CB8AC3E}">
        <p14:creationId xmlns:p14="http://schemas.microsoft.com/office/powerpoint/2010/main" val="374761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50A5F-79A0-4C51-A704-8A1B5CAFE13B}"/>
              </a:ext>
            </a:extLst>
          </p:cNvPr>
          <p:cNvSpPr txBox="1"/>
          <p:nvPr/>
        </p:nvSpPr>
        <p:spPr>
          <a:xfrm>
            <a:off x="617621" y="581526"/>
            <a:ext cx="10956758" cy="3139321"/>
          </a:xfrm>
          <a:prstGeom prst="rect">
            <a:avLst/>
          </a:prstGeom>
          <a:noFill/>
        </p:spPr>
        <p:txBody>
          <a:bodyPr wrap="square" rtlCol="0">
            <a:spAutoFit/>
          </a:bodyPr>
          <a:lstStyle/>
          <a:p>
            <a:pPr algn="r" rtl="1"/>
            <a:r>
              <a:rPr lang="fa-IR" dirty="0"/>
              <a:t>بخش دوم : </a:t>
            </a:r>
            <a:r>
              <a:rPr lang="en-US" dirty="0"/>
              <a:t>Manipulation</a:t>
            </a:r>
            <a:r>
              <a:rPr lang="fa-IR" dirty="0"/>
              <a:t> (دستکاری - اعمال نفوذ)</a:t>
            </a:r>
          </a:p>
          <a:p>
            <a:pPr algn="r" rtl="1"/>
            <a:endParaRPr lang="fa-IR" dirty="0"/>
          </a:p>
          <a:p>
            <a:pPr algn="r" rtl="1"/>
            <a:r>
              <a:rPr lang="fa-IR" dirty="0"/>
              <a:t>این بخش به طوری می باشد که مهاجم با قصر خیرخواهانه و به قصد کمک کردن به مردم وارد عمل شده و اعتماد آنها را جلب میکند و تارگت را وادار مییکند تا مسیر اهداف مهاجم را طی کند.</a:t>
            </a:r>
          </a:p>
          <a:p>
            <a:pPr algn="r" rtl="1"/>
            <a:r>
              <a:rPr lang="fa-IR" dirty="0"/>
              <a:t>این اعمال نفوذ، میتواند هم به صورت فیزیکی و هم به صورت مجازی ( تلفن ، فکس و ایمیل) صورت بگیرد.</a:t>
            </a:r>
          </a:p>
          <a:p>
            <a:pPr algn="r" rtl="1"/>
            <a:endParaRPr lang="fa-IR" dirty="0"/>
          </a:p>
          <a:p>
            <a:pPr algn="r" rtl="1"/>
            <a:r>
              <a:rPr lang="fa-IR" dirty="0"/>
              <a:t>این اعتماد بدست آمده میتواند باعث بدست آوردن اطلاعات بیشتر و وارد شدن در مراحل بعدی نیز، شود.</a:t>
            </a:r>
          </a:p>
          <a:p>
            <a:pPr algn="r" rtl="1"/>
            <a:endParaRPr lang="fa-IR" dirty="0"/>
          </a:p>
          <a:p>
            <a:pPr algn="r" rtl="1"/>
            <a:r>
              <a:rPr lang="fa-IR" dirty="0"/>
              <a:t>در زیر اصول پایه ایی روانشناسی این بخش را مشاهده میکنید.</a:t>
            </a:r>
          </a:p>
          <a:p>
            <a:pPr algn="r" rtl="1"/>
            <a:endParaRPr lang="fa-IR" dirty="0"/>
          </a:p>
          <a:p>
            <a:pPr algn="r" rtl="1"/>
            <a:endParaRPr lang="en-US" dirty="0"/>
          </a:p>
        </p:txBody>
      </p:sp>
      <p:pic>
        <p:nvPicPr>
          <p:cNvPr id="4" name="Picture 3">
            <a:extLst>
              <a:ext uri="{FF2B5EF4-FFF2-40B4-BE49-F238E27FC236}">
                <a16:creationId xmlns:a16="http://schemas.microsoft.com/office/drawing/2014/main" id="{403510BE-2F88-4437-9138-AD28EE1CD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21" y="3429000"/>
            <a:ext cx="10917336" cy="2847474"/>
          </a:xfrm>
          <a:prstGeom prst="rect">
            <a:avLst/>
          </a:prstGeom>
        </p:spPr>
      </p:pic>
    </p:spTree>
    <p:extLst>
      <p:ext uri="{BB962C8B-B14F-4D97-AF65-F5344CB8AC3E}">
        <p14:creationId xmlns:p14="http://schemas.microsoft.com/office/powerpoint/2010/main" val="526076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4DC82A-8B0B-46A4-99B1-F01A4722D225}"/>
              </a:ext>
            </a:extLst>
          </p:cNvPr>
          <p:cNvSpPr txBox="1"/>
          <p:nvPr/>
        </p:nvSpPr>
        <p:spPr>
          <a:xfrm>
            <a:off x="661613" y="889843"/>
            <a:ext cx="10868774" cy="5078313"/>
          </a:xfrm>
          <a:prstGeom prst="rect">
            <a:avLst/>
          </a:prstGeom>
          <a:noFill/>
        </p:spPr>
        <p:txBody>
          <a:bodyPr wrap="square" rtlCol="0">
            <a:spAutoFit/>
          </a:bodyPr>
          <a:lstStyle/>
          <a:p>
            <a:pPr algn="r" rtl="1"/>
            <a:r>
              <a:rPr lang="fa-IR" dirty="0"/>
              <a:t>به طور خلاصه همه این پارامتر های روانشناسی بر روی ایجاد احساس اعتماد و یا موقعیتی که  تارگت در آن ، زیاد بر روی درخواست مهاجم</a:t>
            </a:r>
          </a:p>
          <a:p>
            <a:pPr algn="r" rtl="1"/>
            <a:r>
              <a:rPr lang="fa-IR" dirty="0"/>
              <a:t>تمرکز نکند ، تمرکز دارد.</a:t>
            </a:r>
          </a:p>
          <a:p>
            <a:pPr algn="r" rtl="1"/>
            <a:endParaRPr lang="fa-IR" dirty="0"/>
          </a:p>
          <a:p>
            <a:pPr algn="l"/>
            <a:r>
              <a:rPr lang="en-US" dirty="0"/>
              <a:t>Social engineering tactics applied: </a:t>
            </a:r>
          </a:p>
          <a:p>
            <a:pPr algn="l"/>
            <a:endParaRPr lang="en-US" dirty="0"/>
          </a:p>
          <a:p>
            <a:pPr marL="342900" indent="-342900" algn="l">
              <a:buAutoNum type="arabicPeriod" startAt="10"/>
            </a:pPr>
            <a:r>
              <a:rPr lang="en-US" dirty="0"/>
              <a:t>Physical impersonation(</a:t>
            </a:r>
            <a:r>
              <a:rPr lang="fa-IR" dirty="0"/>
              <a:t>فیزیکی</a:t>
            </a:r>
            <a:r>
              <a:rPr lang="en-US" dirty="0"/>
              <a:t>)</a:t>
            </a:r>
          </a:p>
          <a:p>
            <a:pPr marL="342900" indent="-342900" algn="l">
              <a:buAutoNum type="arabicPeriod" startAt="10"/>
            </a:pPr>
            <a:r>
              <a:rPr lang="en-US" dirty="0"/>
              <a:t>Virtual impersonation(</a:t>
            </a:r>
            <a:r>
              <a:rPr lang="fa-IR" dirty="0"/>
              <a:t>مجازی</a:t>
            </a:r>
            <a:r>
              <a:rPr lang="en-US" dirty="0"/>
              <a:t>)</a:t>
            </a:r>
          </a:p>
          <a:p>
            <a:pPr marL="342900" indent="-342900" algn="l">
              <a:buAutoNum type="arabicPeriod" startAt="10"/>
            </a:pPr>
            <a:r>
              <a:rPr lang="en-US" dirty="0"/>
              <a:t>Reverse social engineering(</a:t>
            </a:r>
            <a:r>
              <a:rPr lang="fa-IR" dirty="0"/>
              <a:t>مهندسی اجتماعی معکوس</a:t>
            </a:r>
            <a:r>
              <a:rPr lang="en-US" dirty="0"/>
              <a:t>)</a:t>
            </a:r>
          </a:p>
          <a:p>
            <a:pPr marL="342900" indent="-342900" algn="l">
              <a:buAutoNum type="arabicPeriod" startAt="10"/>
            </a:pPr>
            <a:endParaRPr lang="en-US" dirty="0"/>
          </a:p>
          <a:p>
            <a:pPr marL="342900" indent="-342900" algn="l">
              <a:buAutoNum type="arabicPeriod" startAt="10"/>
            </a:pPr>
            <a:endParaRPr lang="en-US" dirty="0"/>
          </a:p>
          <a:p>
            <a:pPr marL="342900" indent="-342900" algn="l">
              <a:buAutoNum type="arabicPeriod" startAt="10"/>
            </a:pPr>
            <a:endParaRPr lang="en-US" dirty="0"/>
          </a:p>
          <a:p>
            <a:pPr algn="r" rtl="1"/>
            <a:r>
              <a:rPr lang="fa-IR" dirty="0"/>
              <a:t>شانس موفقیت در مهندسی اجتماعی می تواند با اجتناب در تهاجمی عمل کردن با تارگت ، نوع صدا و بینایی در به کار گیری حین حمله ، افزایش یابد همچنین مهاجم باید بتواند سریع فکر کند و با محیط و جو کار سازگار باشد .</a:t>
            </a:r>
          </a:p>
          <a:p>
            <a:pPr algn="r" rtl="1"/>
            <a:endParaRPr lang="fa-IR" dirty="0"/>
          </a:p>
          <a:p>
            <a:pPr algn="r" rtl="1"/>
            <a:endParaRPr lang="fa-IR" dirty="0"/>
          </a:p>
          <a:p>
            <a:pPr algn="r" rtl="1"/>
            <a:r>
              <a:rPr lang="fa-IR" dirty="0"/>
              <a:t>اطلاعات مهم بدست آمده از این بخش :</a:t>
            </a:r>
          </a:p>
          <a:p>
            <a:pPr algn="r" rtl="1"/>
            <a:endParaRPr lang="fa-IR" dirty="0"/>
          </a:p>
          <a:p>
            <a:pPr algn="r" rtl="1"/>
            <a:r>
              <a:rPr lang="fa-IR" dirty="0"/>
              <a:t>اطلاعات خاصی از این بخش بدست نمیاید تنها تارگت را برای مرحله بعد </a:t>
            </a:r>
            <a:r>
              <a:rPr lang="en-US" dirty="0"/>
              <a:t>(exploitation)</a:t>
            </a:r>
            <a:r>
              <a:rPr lang="fa-IR" dirty="0"/>
              <a:t> آماده میکند.  </a:t>
            </a:r>
            <a:endParaRPr lang="en-US" dirty="0"/>
          </a:p>
        </p:txBody>
      </p:sp>
    </p:spTree>
    <p:extLst>
      <p:ext uri="{BB962C8B-B14F-4D97-AF65-F5344CB8AC3E}">
        <p14:creationId xmlns:p14="http://schemas.microsoft.com/office/powerpoint/2010/main" val="573216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D23D15-D58F-4479-93E1-AFD676F5F46A}"/>
              </a:ext>
            </a:extLst>
          </p:cNvPr>
          <p:cNvSpPr txBox="1"/>
          <p:nvPr/>
        </p:nvSpPr>
        <p:spPr>
          <a:xfrm>
            <a:off x="557339" y="1028343"/>
            <a:ext cx="11077321" cy="4801314"/>
          </a:xfrm>
          <a:prstGeom prst="rect">
            <a:avLst/>
          </a:prstGeom>
          <a:noFill/>
        </p:spPr>
        <p:txBody>
          <a:bodyPr wrap="square" rtlCol="0">
            <a:spAutoFit/>
          </a:bodyPr>
          <a:lstStyle/>
          <a:p>
            <a:pPr algn="r" rtl="1"/>
            <a:r>
              <a:rPr lang="fa-IR" dirty="0"/>
              <a:t>بخش سوم : </a:t>
            </a:r>
            <a:r>
              <a:rPr lang="en-US" dirty="0"/>
              <a:t>Exploitation</a:t>
            </a:r>
          </a:p>
          <a:p>
            <a:pPr algn="r" rtl="1"/>
            <a:endParaRPr lang="en-US" dirty="0"/>
          </a:p>
          <a:p>
            <a:pPr algn="r" rtl="1"/>
            <a:r>
              <a:rPr lang="fa-IR" dirty="0"/>
              <a:t>در بخش مهاجم با تحت نفوذ قرار دادن تارگت خود ، برای بدست آوردن اطلاعات حساس و یا انجام عملی از سوی تارگت، که در نتیجه باعث دسترسی غیر مجاز ، استفاده غیر مجاز و یا پخش کردن اطلاعات سیستم ، شبکه یا داده به صورت غیر مجاز ، میشود.</a:t>
            </a:r>
          </a:p>
          <a:p>
            <a:pPr algn="r" rtl="1"/>
            <a:endParaRPr lang="fa-IR" dirty="0"/>
          </a:p>
          <a:p>
            <a:pPr algn="r" rtl="1"/>
            <a:r>
              <a:rPr lang="fa-IR" dirty="0"/>
              <a:t>تکنیک های مهندسی اجتماعی استفاده شده در این بخش : </a:t>
            </a:r>
          </a:p>
          <a:p>
            <a:pPr algn="r" rtl="1"/>
            <a:endParaRPr lang="fa-IR" dirty="0"/>
          </a:p>
          <a:p>
            <a:pPr algn="l"/>
            <a:r>
              <a:rPr lang="en-US" dirty="0"/>
              <a:t>10 . </a:t>
            </a:r>
            <a:r>
              <a:rPr lang="en-US" dirty="0">
                <a:solidFill>
                  <a:schemeClr val="tx1">
                    <a:lumMod val="50000"/>
                  </a:schemeClr>
                </a:solidFill>
              </a:rPr>
              <a:t>Physical impersonation                                                                     </a:t>
            </a:r>
            <a:r>
              <a:rPr lang="en-US" dirty="0"/>
              <a:t>15. Office snooping/Desk sniffing</a:t>
            </a:r>
          </a:p>
          <a:p>
            <a:pPr algn="l"/>
            <a:endParaRPr lang="en-US" dirty="0"/>
          </a:p>
          <a:p>
            <a:pPr algn="l"/>
            <a:r>
              <a:rPr lang="en-US" dirty="0"/>
              <a:t>11. </a:t>
            </a:r>
            <a:r>
              <a:rPr lang="en-US" dirty="0">
                <a:solidFill>
                  <a:schemeClr val="tx1">
                    <a:lumMod val="50000"/>
                  </a:schemeClr>
                </a:solidFill>
              </a:rPr>
              <a:t>Virtual impersonation                                                                        </a:t>
            </a:r>
            <a:r>
              <a:rPr lang="en-US" dirty="0"/>
              <a:t>16. Item dropping</a:t>
            </a:r>
          </a:p>
          <a:p>
            <a:pPr algn="l"/>
            <a:endParaRPr lang="en-US" dirty="0"/>
          </a:p>
          <a:p>
            <a:pPr algn="l"/>
            <a:r>
              <a:rPr lang="en-US" dirty="0"/>
              <a:t>12. </a:t>
            </a:r>
            <a:r>
              <a:rPr lang="en-US" dirty="0">
                <a:solidFill>
                  <a:schemeClr val="tx1">
                    <a:lumMod val="50000"/>
                  </a:schemeClr>
                </a:solidFill>
              </a:rPr>
              <a:t>Reverse social engineering                                                                </a:t>
            </a:r>
            <a:r>
              <a:rPr lang="en-US" dirty="0"/>
              <a:t>17.Data leakage</a:t>
            </a:r>
          </a:p>
          <a:p>
            <a:pPr algn="l"/>
            <a:endParaRPr lang="en-US" dirty="0"/>
          </a:p>
          <a:p>
            <a:pPr algn="l"/>
            <a:r>
              <a:rPr lang="en-US" dirty="0"/>
              <a:t>13. Tailgating                                                                                              18. Direct approach</a:t>
            </a:r>
          </a:p>
          <a:p>
            <a:pPr algn="l"/>
            <a:endParaRPr lang="en-US" dirty="0"/>
          </a:p>
          <a:p>
            <a:pPr algn="l"/>
            <a:r>
              <a:rPr lang="en-US" dirty="0"/>
              <a:t>14. Piggybacking</a:t>
            </a:r>
          </a:p>
          <a:p>
            <a:pPr algn="l"/>
            <a:endParaRPr lang="en-US" dirty="0"/>
          </a:p>
        </p:txBody>
      </p:sp>
    </p:spTree>
    <p:extLst>
      <p:ext uri="{BB962C8B-B14F-4D97-AF65-F5344CB8AC3E}">
        <p14:creationId xmlns:p14="http://schemas.microsoft.com/office/powerpoint/2010/main" val="81086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9821-8DFE-4DE7-9890-FCC1E3D808CD}"/>
              </a:ext>
            </a:extLst>
          </p:cNvPr>
          <p:cNvSpPr>
            <a:spLocks noGrp="1"/>
          </p:cNvSpPr>
          <p:nvPr>
            <p:ph type="title"/>
          </p:nvPr>
        </p:nvSpPr>
        <p:spPr>
          <a:xfrm>
            <a:off x="838200" y="429002"/>
            <a:ext cx="10515600" cy="1325563"/>
          </a:xfrm>
        </p:spPr>
        <p:txBody>
          <a:bodyPr>
            <a:normAutofit/>
          </a:bodyPr>
          <a:lstStyle/>
          <a:p>
            <a:pPr marL="342900" indent="-342900" algn="ctr" rtl="1">
              <a:buFont typeface="Arial" panose="020B0604020202020204" pitchFamily="34" charset="0"/>
              <a:buChar char="•"/>
            </a:pPr>
            <a:r>
              <a:rPr lang="fa-IR" sz="2400" dirty="0">
                <a:cs typeface="2  Titr" panose="00000700000000000000" pitchFamily="2" charset="-78"/>
              </a:rPr>
              <a:t>مفاهیم مهندسی اجتماعی</a:t>
            </a:r>
            <a:br>
              <a:rPr lang="fa-IR" sz="2400" dirty="0">
                <a:cs typeface="2  Titr" panose="00000700000000000000" pitchFamily="2" charset="-78"/>
              </a:rPr>
            </a:br>
            <a:endParaRPr lang="en-US" sz="2400" dirty="0"/>
          </a:p>
        </p:txBody>
      </p:sp>
      <p:sp>
        <p:nvSpPr>
          <p:cNvPr id="3" name="Content Placeholder 2">
            <a:extLst>
              <a:ext uri="{FF2B5EF4-FFF2-40B4-BE49-F238E27FC236}">
                <a16:creationId xmlns:a16="http://schemas.microsoft.com/office/drawing/2014/main" id="{D0643397-E018-4B1C-9F87-6CCA9300BF48}"/>
              </a:ext>
            </a:extLst>
          </p:cNvPr>
          <p:cNvSpPr>
            <a:spLocks noGrp="1"/>
          </p:cNvSpPr>
          <p:nvPr>
            <p:ph idx="1"/>
          </p:nvPr>
        </p:nvSpPr>
        <p:spPr>
          <a:xfrm>
            <a:off x="706222" y="2506662"/>
            <a:ext cx="10515600" cy="4351338"/>
          </a:xfrm>
        </p:spPr>
        <p:txBody>
          <a:bodyPr/>
          <a:lstStyle/>
          <a:p>
            <a:pPr algn="ctr" rtl="1"/>
            <a:r>
              <a:rPr lang="fa-IR" sz="1400" dirty="0">
                <a:solidFill>
                  <a:srgbClr val="5BC2E7"/>
                </a:solidFill>
                <a:cs typeface="A Yasamin" panose="00000400000000000000" pitchFamily="2" charset="-78"/>
              </a:rPr>
              <a:t>تعریف مهندسی اجتماعی</a:t>
            </a:r>
          </a:p>
          <a:p>
            <a:pPr marL="0" indent="0" algn="ctr" rtl="1">
              <a:lnSpc>
                <a:spcPct val="200000"/>
              </a:lnSpc>
              <a:buNone/>
            </a:pPr>
            <a:r>
              <a:rPr lang="fa-IR" sz="1400" dirty="0">
                <a:solidFill>
                  <a:srgbClr val="5BC2E7"/>
                </a:solidFill>
                <a:cs typeface="A Yasamin" panose="00000400000000000000" pitchFamily="2" charset="-78"/>
              </a:rPr>
              <a:t>به هر تلاش موفق یا نا موفق به منظور تحت نفوذ قراردادن افراد برای بدست آوردن اطلاعات یا انجام نوع کاری که در نهایت  منجر به دسترسی بدون مجوز  ، استفاده بدون مجوز و یا افشای بدون مجوز اطلاعات سیستم و هرنوع داده ای از شبکه بشود را مهندسی اجتماعی گویند . </a:t>
            </a:r>
          </a:p>
        </p:txBody>
      </p:sp>
      <p:sp>
        <p:nvSpPr>
          <p:cNvPr id="4" name="Frame 3">
            <a:extLst>
              <a:ext uri="{FF2B5EF4-FFF2-40B4-BE49-F238E27FC236}">
                <a16:creationId xmlns:a16="http://schemas.microsoft.com/office/drawing/2014/main" id="{EBFEE203-09CA-4FB5-9C02-096B12C5D4FC}"/>
              </a:ext>
            </a:extLst>
          </p:cNvPr>
          <p:cNvSpPr/>
          <p:nvPr/>
        </p:nvSpPr>
        <p:spPr>
          <a:xfrm>
            <a:off x="601949" y="2005264"/>
            <a:ext cx="10724147" cy="2446775"/>
          </a:xfrm>
          <a:prstGeom prst="frame">
            <a:avLst>
              <a:gd name="adj1" fmla="val 637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Right 6">
            <a:hlinkClick r:id="rId2" action="ppaction://hlinksldjump"/>
            <a:extLst>
              <a:ext uri="{FF2B5EF4-FFF2-40B4-BE49-F238E27FC236}">
                <a16:creationId xmlns:a16="http://schemas.microsoft.com/office/drawing/2014/main" id="{1EDAFBF5-9481-478C-981C-BA4B2C364BDE}"/>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hlinkClick r:id="rId3" action="ppaction://hlinksldjump"/>
            <a:extLst>
              <a:ext uri="{FF2B5EF4-FFF2-40B4-BE49-F238E27FC236}">
                <a16:creationId xmlns:a16="http://schemas.microsoft.com/office/drawing/2014/main" id="{67FFD31F-B6C8-4144-91EA-537AB790015E}"/>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610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00E823-159F-4D2A-BD48-4CD69E801552}"/>
              </a:ext>
            </a:extLst>
          </p:cNvPr>
          <p:cNvSpPr txBox="1"/>
          <p:nvPr/>
        </p:nvSpPr>
        <p:spPr>
          <a:xfrm>
            <a:off x="613487" y="2905780"/>
            <a:ext cx="10965025" cy="954107"/>
          </a:xfrm>
          <a:prstGeom prst="rect">
            <a:avLst/>
          </a:prstGeom>
          <a:noFill/>
        </p:spPr>
        <p:txBody>
          <a:bodyPr wrap="square" rtlCol="0">
            <a:spAutoFit/>
          </a:bodyPr>
          <a:lstStyle/>
          <a:p>
            <a:pPr algn="ctr" rtl="1"/>
            <a:r>
              <a:rPr lang="fa-IR" sz="2800" dirty="0">
                <a:solidFill>
                  <a:srgbClr val="5BC2E7"/>
                </a:solidFill>
              </a:rPr>
              <a:t>اعتماد و نفوذ بر تارگت از طریق مرحله </a:t>
            </a:r>
            <a:r>
              <a:rPr lang="en-US" sz="2800" dirty="0">
                <a:solidFill>
                  <a:srgbClr val="C00000"/>
                </a:solidFill>
              </a:rPr>
              <a:t>manipulation</a:t>
            </a:r>
            <a:r>
              <a:rPr lang="fa-IR" sz="2800" dirty="0">
                <a:solidFill>
                  <a:srgbClr val="5BC2E7"/>
                </a:solidFill>
              </a:rPr>
              <a:t> که در بخش قبلی بدست آمده منجر به ورود به این مرحله می شود.</a:t>
            </a:r>
            <a:endParaRPr lang="en-US" sz="2800" dirty="0">
              <a:solidFill>
                <a:srgbClr val="5BC2E7"/>
              </a:solidFill>
            </a:endParaRPr>
          </a:p>
        </p:txBody>
      </p:sp>
    </p:spTree>
    <p:extLst>
      <p:ext uri="{BB962C8B-B14F-4D97-AF65-F5344CB8AC3E}">
        <p14:creationId xmlns:p14="http://schemas.microsoft.com/office/powerpoint/2010/main" val="1682666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9E691-0D43-493D-942B-A9A5142B7D91}"/>
              </a:ext>
            </a:extLst>
          </p:cNvPr>
          <p:cNvSpPr txBox="1"/>
          <p:nvPr/>
        </p:nvSpPr>
        <p:spPr>
          <a:xfrm>
            <a:off x="641684" y="289679"/>
            <a:ext cx="10908632" cy="6278642"/>
          </a:xfrm>
          <a:prstGeom prst="rect">
            <a:avLst/>
          </a:prstGeom>
          <a:noFill/>
        </p:spPr>
        <p:txBody>
          <a:bodyPr wrap="square" rtlCol="0">
            <a:spAutoFit/>
          </a:bodyPr>
          <a:lstStyle/>
          <a:p>
            <a:pPr algn="r" rtl="1"/>
            <a:r>
              <a:rPr lang="fa-IR" sz="2400" dirty="0"/>
              <a:t>اطلاعات مهم بدست آمده از این بخش : </a:t>
            </a:r>
            <a:endParaRPr lang="en-US" sz="2400" dirty="0"/>
          </a:p>
          <a:p>
            <a:pPr algn="r" rtl="1"/>
            <a:endParaRPr lang="en-US" dirty="0"/>
          </a:p>
          <a:p>
            <a:pPr marL="342900" indent="-342900">
              <a:buAutoNum type="alphaLcPeriod"/>
            </a:pPr>
            <a:r>
              <a:rPr lang="en-US" dirty="0">
                <a:solidFill>
                  <a:schemeClr val="tx1">
                    <a:lumMod val="50000"/>
                  </a:schemeClr>
                </a:solidFill>
              </a:rPr>
              <a:t>Organizational structure (</a:t>
            </a:r>
            <a:r>
              <a:rPr lang="fa-IR" dirty="0">
                <a:solidFill>
                  <a:schemeClr val="tx1">
                    <a:lumMod val="50000"/>
                  </a:schemeClr>
                </a:solidFill>
              </a:rPr>
              <a:t>ساختار سازمانی</a:t>
            </a:r>
            <a:r>
              <a:rPr lang="en-US" dirty="0">
                <a:solidFill>
                  <a:schemeClr val="tx1">
                    <a:lumMod val="50000"/>
                  </a:schemeClr>
                </a:solidFill>
              </a:rPr>
              <a:t>)</a:t>
            </a:r>
          </a:p>
          <a:p>
            <a:pPr marL="342900" indent="-342900">
              <a:buAutoNum type="alphaLcPeriod"/>
            </a:pPr>
            <a:r>
              <a:rPr lang="en-US" dirty="0">
                <a:solidFill>
                  <a:schemeClr val="tx1">
                    <a:lumMod val="50000"/>
                  </a:schemeClr>
                </a:solidFill>
              </a:rPr>
              <a:t>Employee names (</a:t>
            </a:r>
            <a:r>
              <a:rPr lang="fa-IR" dirty="0">
                <a:solidFill>
                  <a:schemeClr val="tx1">
                    <a:lumMod val="50000"/>
                  </a:schemeClr>
                </a:solidFill>
              </a:rPr>
              <a:t>اسم کارکنان</a:t>
            </a:r>
            <a:r>
              <a:rPr lang="en-US" dirty="0">
                <a:solidFill>
                  <a:schemeClr val="tx1">
                    <a:lumMod val="50000"/>
                  </a:schemeClr>
                </a:solidFill>
              </a:rPr>
              <a:t>)</a:t>
            </a:r>
          </a:p>
          <a:p>
            <a:pPr marL="342900" indent="-342900">
              <a:buAutoNum type="alphaLcPeriod"/>
            </a:pPr>
            <a:r>
              <a:rPr lang="en-US" dirty="0">
                <a:solidFill>
                  <a:schemeClr val="tx1">
                    <a:lumMod val="50000"/>
                  </a:schemeClr>
                </a:solidFill>
              </a:rPr>
              <a:t>Employee function</a:t>
            </a:r>
          </a:p>
          <a:p>
            <a:pPr marL="342900" indent="-342900">
              <a:buAutoNum type="alphaLcPeriod"/>
            </a:pPr>
            <a:r>
              <a:rPr lang="en-US" dirty="0">
                <a:solidFill>
                  <a:schemeClr val="tx1">
                    <a:lumMod val="50000"/>
                  </a:schemeClr>
                </a:solidFill>
              </a:rPr>
              <a:t>New employees</a:t>
            </a:r>
          </a:p>
          <a:p>
            <a:pPr marL="342900" indent="-342900">
              <a:buAutoNum type="alphaLcPeriod"/>
            </a:pPr>
            <a:r>
              <a:rPr lang="en-US" dirty="0">
                <a:solidFill>
                  <a:schemeClr val="tx1">
                    <a:lumMod val="50000"/>
                  </a:schemeClr>
                </a:solidFill>
              </a:rPr>
              <a:t>Calendars</a:t>
            </a:r>
          </a:p>
          <a:p>
            <a:pPr marL="342900" indent="-342900">
              <a:buAutoNum type="alphaLcPeriod"/>
            </a:pPr>
            <a:r>
              <a:rPr lang="en-US" dirty="0">
                <a:solidFill>
                  <a:schemeClr val="tx1">
                    <a:lumMod val="50000"/>
                  </a:schemeClr>
                </a:solidFill>
              </a:rPr>
              <a:t>Internal phone numbers</a:t>
            </a:r>
          </a:p>
          <a:p>
            <a:pPr marL="342900" indent="-342900">
              <a:buAutoNum type="alphaLcPeriod"/>
            </a:pPr>
            <a:r>
              <a:rPr lang="en-US" dirty="0">
                <a:solidFill>
                  <a:schemeClr val="tx1">
                    <a:lumMod val="50000"/>
                  </a:schemeClr>
                </a:solidFill>
              </a:rPr>
              <a:t>E-mail addresses</a:t>
            </a:r>
          </a:p>
          <a:p>
            <a:pPr marL="342900" indent="-342900">
              <a:buAutoNum type="alphaLcPeriod"/>
            </a:pPr>
            <a:r>
              <a:rPr lang="en-US" dirty="0">
                <a:solidFill>
                  <a:schemeClr val="tx1">
                    <a:lumMod val="50000"/>
                  </a:schemeClr>
                </a:solidFill>
              </a:rPr>
              <a:t>Organizational policy and processes </a:t>
            </a:r>
          </a:p>
          <a:p>
            <a:pPr marL="342900" indent="-342900">
              <a:buAutoNum type="alphaLcPeriod"/>
            </a:pPr>
            <a:r>
              <a:rPr lang="en-US" dirty="0">
                <a:solidFill>
                  <a:schemeClr val="tx1">
                    <a:lumMod val="50000"/>
                  </a:schemeClr>
                </a:solidFill>
              </a:rPr>
              <a:t>Lingo</a:t>
            </a:r>
            <a:r>
              <a:rPr lang="fa-IR" dirty="0">
                <a:solidFill>
                  <a:schemeClr val="tx1">
                    <a:lumMod val="50000"/>
                  </a:schemeClr>
                </a:solidFill>
              </a:rPr>
              <a:t> </a:t>
            </a:r>
            <a:r>
              <a:rPr lang="en-US" dirty="0">
                <a:solidFill>
                  <a:schemeClr val="tx1">
                    <a:lumMod val="50000"/>
                  </a:schemeClr>
                </a:solidFill>
              </a:rPr>
              <a:t> </a:t>
            </a:r>
            <a:r>
              <a:rPr lang="en-US" sz="1400" dirty="0">
                <a:solidFill>
                  <a:schemeClr val="tx1">
                    <a:lumMod val="50000"/>
                  </a:schemeClr>
                </a:solidFill>
              </a:rPr>
              <a:t>(Lingo is language used within a specific group or organization, also known as jargon).</a:t>
            </a:r>
          </a:p>
          <a:p>
            <a:pPr marL="342900" indent="-342900">
              <a:buAutoNum type="alphaLcPeriod"/>
            </a:pPr>
            <a:r>
              <a:rPr lang="en-US" dirty="0">
                <a:solidFill>
                  <a:schemeClr val="tx1">
                    <a:lumMod val="50000"/>
                  </a:schemeClr>
                </a:solidFill>
              </a:rPr>
              <a:t>IT infrastructure</a:t>
            </a:r>
          </a:p>
          <a:p>
            <a:pPr marL="342900" indent="-342900">
              <a:buAutoNum type="alphaLcPeriod"/>
            </a:pPr>
            <a:r>
              <a:rPr lang="en-US" dirty="0">
                <a:solidFill>
                  <a:schemeClr val="tx1">
                    <a:lumMod val="50000"/>
                  </a:schemeClr>
                </a:solidFill>
              </a:rPr>
              <a:t>Organizational logos</a:t>
            </a:r>
          </a:p>
          <a:p>
            <a:pPr marL="342900" indent="-342900">
              <a:buAutoNum type="alphaLcPeriod"/>
            </a:pPr>
            <a:r>
              <a:rPr lang="en-US" dirty="0">
                <a:solidFill>
                  <a:schemeClr val="tx1">
                    <a:lumMod val="50000"/>
                  </a:schemeClr>
                </a:solidFill>
              </a:rPr>
              <a:t>User names </a:t>
            </a:r>
          </a:p>
          <a:p>
            <a:pPr marL="342900" indent="-342900">
              <a:buAutoNum type="alphaLcPeriod"/>
            </a:pPr>
            <a:r>
              <a:rPr lang="en-US" dirty="0">
                <a:solidFill>
                  <a:schemeClr val="tx1">
                    <a:lumMod val="50000"/>
                  </a:schemeClr>
                </a:solidFill>
              </a:rPr>
              <a:t>Passwords</a:t>
            </a:r>
            <a:endParaRPr lang="fa-IR" dirty="0">
              <a:solidFill>
                <a:schemeClr val="tx1">
                  <a:lumMod val="50000"/>
                </a:schemeClr>
              </a:solidFill>
            </a:endParaRPr>
          </a:p>
          <a:p>
            <a:pPr marL="342900" indent="-342900">
              <a:buAutoNum type="alphaLcPeriod"/>
            </a:pPr>
            <a:r>
              <a:rPr lang="en-US" dirty="0"/>
              <a:t>Server names</a:t>
            </a:r>
          </a:p>
          <a:p>
            <a:pPr marL="342900" indent="-342900">
              <a:buAutoNum type="alphaLcPeriod"/>
            </a:pPr>
            <a:r>
              <a:rPr lang="en-US" dirty="0"/>
              <a:t>Application names</a:t>
            </a:r>
          </a:p>
          <a:p>
            <a:pPr marL="342900" indent="-342900">
              <a:buAutoNum type="alphaLcPeriod"/>
            </a:pPr>
            <a:r>
              <a:rPr lang="en-US" dirty="0"/>
              <a:t>Manuals</a:t>
            </a:r>
          </a:p>
          <a:p>
            <a:pPr marL="342900" indent="-342900">
              <a:buAutoNum type="alphaLcPeriod"/>
            </a:pPr>
            <a:r>
              <a:rPr lang="en-US" dirty="0"/>
              <a:t>IP addresses</a:t>
            </a:r>
          </a:p>
          <a:p>
            <a:pPr marL="342900" indent="-342900">
              <a:buAutoNum type="alphaLcPeriod"/>
            </a:pPr>
            <a:endParaRPr lang="en-US" dirty="0">
              <a:solidFill>
                <a:schemeClr val="tx2">
                  <a:lumMod val="90000"/>
                </a:schemeClr>
              </a:solidFill>
            </a:endParaRPr>
          </a:p>
          <a:p>
            <a:pPr algn="ctr"/>
            <a:r>
              <a:rPr lang="fa-IR" dirty="0"/>
              <a:t>اطلاعات بدست آمده در این مرحله شامل تمامی اطلاعات جدیدی می شود که در بخش اول بدست نیامد</a:t>
            </a:r>
            <a:endParaRPr lang="en-US" dirty="0"/>
          </a:p>
          <a:p>
            <a:pPr algn="r" rtl="1"/>
            <a:endParaRPr lang="en-US" dirty="0"/>
          </a:p>
        </p:txBody>
      </p:sp>
    </p:spTree>
    <p:extLst>
      <p:ext uri="{BB962C8B-B14F-4D97-AF65-F5344CB8AC3E}">
        <p14:creationId xmlns:p14="http://schemas.microsoft.com/office/powerpoint/2010/main" val="2976935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A3F99-2063-4B92-9CC3-D0B727BCAB86}"/>
              </a:ext>
            </a:extLst>
          </p:cNvPr>
          <p:cNvSpPr txBox="1"/>
          <p:nvPr/>
        </p:nvSpPr>
        <p:spPr>
          <a:xfrm>
            <a:off x="569494" y="1582340"/>
            <a:ext cx="11053011" cy="3970318"/>
          </a:xfrm>
          <a:prstGeom prst="rect">
            <a:avLst/>
          </a:prstGeom>
          <a:noFill/>
        </p:spPr>
        <p:txBody>
          <a:bodyPr wrap="square" rtlCol="0">
            <a:spAutoFit/>
          </a:bodyPr>
          <a:lstStyle/>
          <a:p>
            <a:pPr algn="r" rtl="1"/>
            <a:r>
              <a:rPr lang="fa-IR" dirty="0"/>
              <a:t>بخش چهارم : </a:t>
            </a:r>
            <a:r>
              <a:rPr lang="en-US" dirty="0"/>
              <a:t>Execution</a:t>
            </a:r>
          </a:p>
          <a:p>
            <a:pPr algn="r" rtl="1"/>
            <a:endParaRPr lang="fa-IR" dirty="0"/>
          </a:p>
          <a:p>
            <a:pPr algn="r" rtl="1"/>
            <a:r>
              <a:rPr lang="fa-IR" dirty="0"/>
              <a:t>این بخش ، میتواند شامل مواردی باشد که زیاد مربوط به مهندسی اجتماعی نبوده و خود میتواند یه چرخه جدید را ایجاد کند .</a:t>
            </a:r>
          </a:p>
          <a:p>
            <a:pPr algn="r" rtl="1"/>
            <a:endParaRPr lang="fa-IR" dirty="0"/>
          </a:p>
          <a:p>
            <a:pPr algn="r" rtl="1"/>
            <a:r>
              <a:rPr lang="fa-IR" dirty="0"/>
              <a:t>حملات و اقدامات متقابل در این بخش خود دادرای بحث های تخصصی تری می باشد در زمینه هکینگ نسبت به حمله مهندسی اجتماعی </a:t>
            </a:r>
          </a:p>
          <a:p>
            <a:pPr algn="r" rtl="1"/>
            <a:endParaRPr lang="fa-IR" dirty="0"/>
          </a:p>
          <a:p>
            <a:pPr algn="r" rtl="1"/>
            <a:endParaRPr lang="fa-IR" dirty="0"/>
          </a:p>
          <a:p>
            <a:pPr algn="r" rtl="1"/>
            <a:r>
              <a:rPr lang="fa-IR" dirty="0"/>
              <a:t>تکنیک های مهندسی اجتماعی به کارگیری شده در این بخش :</a:t>
            </a:r>
          </a:p>
          <a:p>
            <a:pPr algn="r" rtl="1"/>
            <a:endParaRPr lang="fa-IR" dirty="0"/>
          </a:p>
          <a:p>
            <a:pPr algn="r" rtl="1"/>
            <a:endParaRPr lang="fa-IR" dirty="0"/>
          </a:p>
          <a:p>
            <a:pPr algn="ctr"/>
            <a:r>
              <a:rPr lang="en-US" dirty="0"/>
              <a:t>19. Identity theft </a:t>
            </a:r>
            <a:r>
              <a:rPr lang="fa-IR" dirty="0"/>
              <a:t> </a:t>
            </a:r>
            <a:r>
              <a:rPr lang="en-US" dirty="0"/>
              <a:t>(</a:t>
            </a:r>
            <a:r>
              <a:rPr lang="fa-IR" dirty="0"/>
              <a:t>سرقت هویت</a:t>
            </a:r>
            <a:r>
              <a:rPr lang="en-US" dirty="0"/>
              <a:t>)</a:t>
            </a:r>
          </a:p>
          <a:p>
            <a:pPr algn="ctr"/>
            <a:r>
              <a:rPr lang="en-US" dirty="0"/>
              <a:t>20. Malicious software</a:t>
            </a:r>
            <a:r>
              <a:rPr lang="fa-IR" dirty="0"/>
              <a:t> </a:t>
            </a:r>
            <a:r>
              <a:rPr lang="en-US" dirty="0"/>
              <a:t>(</a:t>
            </a:r>
            <a:r>
              <a:rPr lang="fa-IR" dirty="0"/>
              <a:t>نرم افزار های آلوده و مخرب</a:t>
            </a:r>
            <a:r>
              <a:rPr lang="en-US" dirty="0"/>
              <a:t>)</a:t>
            </a:r>
            <a:endParaRPr lang="fa-IR" dirty="0"/>
          </a:p>
          <a:p>
            <a:pPr algn="ctr"/>
            <a:endParaRPr lang="fa-IR" dirty="0"/>
          </a:p>
          <a:p>
            <a:pPr algn="r" rtl="1"/>
            <a:endParaRPr lang="en-US" dirty="0"/>
          </a:p>
        </p:txBody>
      </p:sp>
    </p:spTree>
    <p:extLst>
      <p:ext uri="{BB962C8B-B14F-4D97-AF65-F5344CB8AC3E}">
        <p14:creationId xmlns:p14="http://schemas.microsoft.com/office/powerpoint/2010/main" val="570013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C0F91-B627-45CB-9A22-FB9E4DBF7B94}"/>
              </a:ext>
            </a:extLst>
          </p:cNvPr>
          <p:cNvSpPr txBox="1"/>
          <p:nvPr/>
        </p:nvSpPr>
        <p:spPr>
          <a:xfrm>
            <a:off x="154302" y="1720840"/>
            <a:ext cx="11883395" cy="3046988"/>
          </a:xfrm>
          <a:prstGeom prst="rect">
            <a:avLst/>
          </a:prstGeom>
          <a:noFill/>
        </p:spPr>
        <p:txBody>
          <a:bodyPr wrap="square" rtlCol="0">
            <a:spAutoFit/>
          </a:bodyPr>
          <a:lstStyle/>
          <a:p>
            <a:pPr algn="r" rtl="1"/>
            <a:r>
              <a:rPr lang="fa-IR" sz="2400" dirty="0"/>
              <a:t>این نرم افزار مخرب می تواند در فرم یک ویروس ، تروجان و یا </a:t>
            </a:r>
            <a:r>
              <a:rPr lang="en-US" sz="2400" dirty="0"/>
              <a:t>Worms</a:t>
            </a:r>
            <a:r>
              <a:rPr lang="fa-IR" sz="2400" dirty="0"/>
              <a:t> باشد.</a:t>
            </a:r>
          </a:p>
          <a:p>
            <a:pPr algn="r" rtl="1"/>
            <a:endParaRPr lang="fa-IR" sz="2400" dirty="0"/>
          </a:p>
          <a:p>
            <a:pPr algn="r" rtl="1"/>
            <a:r>
              <a:rPr lang="fa-IR" sz="2400" dirty="0"/>
              <a:t>اطلاعات بدست آنده از این بخش:</a:t>
            </a:r>
          </a:p>
          <a:p>
            <a:pPr algn="r" rtl="1"/>
            <a:endParaRPr lang="fa-IR" sz="2400" dirty="0"/>
          </a:p>
          <a:p>
            <a:pPr algn="r" rtl="1"/>
            <a:r>
              <a:rPr lang="fa-IR" sz="2400" dirty="0"/>
              <a:t>اطلاعات بدست آمده از این بخش به هدف مهندسی اجتماعی وابسته است اما میتواند شامل اطلاعات موجود در سازمان ها ( اطلاعات سیستم های سازمان و موقعیت مکانی آن)  باشد.</a:t>
            </a:r>
          </a:p>
          <a:p>
            <a:pPr algn="r" rtl="1"/>
            <a:r>
              <a:rPr lang="fa-IR" sz="2400" dirty="0"/>
              <a:t>برای مثال حملات در سطح  دستگاه های صنعتی و جاسوسی آنها میتواند یک نقشه خوب برای استفاده مفید از این بخش دانست.</a:t>
            </a:r>
            <a:endParaRPr lang="en-US" sz="2400" dirty="0"/>
          </a:p>
        </p:txBody>
      </p:sp>
    </p:spTree>
    <p:extLst>
      <p:ext uri="{BB962C8B-B14F-4D97-AF65-F5344CB8AC3E}">
        <p14:creationId xmlns:p14="http://schemas.microsoft.com/office/powerpoint/2010/main" val="3597075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E83036-FBA5-48DA-A107-83BDAA7B7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185" y="443001"/>
            <a:ext cx="5335629" cy="5291073"/>
          </a:xfrm>
          <a:prstGeom prst="rect">
            <a:avLst/>
          </a:prstGeom>
        </p:spPr>
      </p:pic>
      <p:sp>
        <p:nvSpPr>
          <p:cNvPr id="4" name="TextBox 3">
            <a:extLst>
              <a:ext uri="{FF2B5EF4-FFF2-40B4-BE49-F238E27FC236}">
                <a16:creationId xmlns:a16="http://schemas.microsoft.com/office/drawing/2014/main" id="{B8FE1749-DD65-4A76-87F2-889F845A65E6}"/>
              </a:ext>
            </a:extLst>
          </p:cNvPr>
          <p:cNvSpPr txBox="1"/>
          <p:nvPr/>
        </p:nvSpPr>
        <p:spPr>
          <a:xfrm>
            <a:off x="4934431" y="6045667"/>
            <a:ext cx="2376035" cy="369332"/>
          </a:xfrm>
          <a:prstGeom prst="rect">
            <a:avLst/>
          </a:prstGeom>
          <a:noFill/>
        </p:spPr>
        <p:txBody>
          <a:bodyPr wrap="none" rtlCol="0">
            <a:spAutoFit/>
          </a:bodyPr>
          <a:lstStyle/>
          <a:p>
            <a:r>
              <a:rPr lang="en-US" dirty="0"/>
              <a:t>Overall attack structure</a:t>
            </a:r>
          </a:p>
        </p:txBody>
      </p:sp>
    </p:spTree>
    <p:extLst>
      <p:ext uri="{BB962C8B-B14F-4D97-AF65-F5344CB8AC3E}">
        <p14:creationId xmlns:p14="http://schemas.microsoft.com/office/powerpoint/2010/main" val="3649748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AE7E4-7D48-4533-91BF-0E3C6A9FC473}"/>
              </a:ext>
            </a:extLst>
          </p:cNvPr>
          <p:cNvSpPr txBox="1"/>
          <p:nvPr/>
        </p:nvSpPr>
        <p:spPr>
          <a:xfrm>
            <a:off x="1748590" y="449179"/>
            <a:ext cx="8694820" cy="369332"/>
          </a:xfrm>
          <a:prstGeom prst="rect">
            <a:avLst/>
          </a:prstGeom>
          <a:noFill/>
        </p:spPr>
        <p:txBody>
          <a:bodyPr wrap="square" rtlCol="0">
            <a:spAutoFit/>
          </a:bodyPr>
          <a:lstStyle/>
          <a:p>
            <a:pPr algn="ctr" rtl="1"/>
            <a:r>
              <a:rPr lang="fa-IR" b="1" dirty="0">
                <a:highlight>
                  <a:srgbClr val="FF0000"/>
                </a:highlight>
              </a:rPr>
              <a:t>به طور خلاصه انواع روش های مهندسی اجتماعی و بدست آوردن اطلاعات را در زیر مشاهده میکنید </a:t>
            </a:r>
            <a:endParaRPr lang="en-US" b="1" dirty="0">
              <a:highlight>
                <a:srgbClr val="FF0000"/>
              </a:highlight>
            </a:endParaRPr>
          </a:p>
        </p:txBody>
      </p:sp>
      <p:pic>
        <p:nvPicPr>
          <p:cNvPr id="4" name="Picture 3">
            <a:extLst>
              <a:ext uri="{FF2B5EF4-FFF2-40B4-BE49-F238E27FC236}">
                <a16:creationId xmlns:a16="http://schemas.microsoft.com/office/drawing/2014/main" id="{20458F1B-06BB-4584-BAA7-C089520FE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11" y="1043405"/>
            <a:ext cx="10135978" cy="4771190"/>
          </a:xfrm>
          <a:prstGeom prst="rect">
            <a:avLst/>
          </a:prstGeom>
        </p:spPr>
      </p:pic>
      <p:sp>
        <p:nvSpPr>
          <p:cNvPr id="5" name="TextBox 4">
            <a:extLst>
              <a:ext uri="{FF2B5EF4-FFF2-40B4-BE49-F238E27FC236}">
                <a16:creationId xmlns:a16="http://schemas.microsoft.com/office/drawing/2014/main" id="{8DDBE89E-E567-4DBA-968C-9267F2C63717}"/>
              </a:ext>
            </a:extLst>
          </p:cNvPr>
          <p:cNvSpPr txBox="1"/>
          <p:nvPr/>
        </p:nvSpPr>
        <p:spPr>
          <a:xfrm>
            <a:off x="4708358" y="6039489"/>
            <a:ext cx="2775284" cy="369332"/>
          </a:xfrm>
          <a:prstGeom prst="rect">
            <a:avLst/>
          </a:prstGeom>
          <a:noFill/>
        </p:spPr>
        <p:txBody>
          <a:bodyPr wrap="square" rtlCol="0">
            <a:spAutoFit/>
          </a:bodyPr>
          <a:lstStyle/>
          <a:p>
            <a:r>
              <a:rPr lang="en-US" dirty="0"/>
              <a:t>Social engineering attacks</a:t>
            </a:r>
          </a:p>
        </p:txBody>
      </p:sp>
    </p:spTree>
    <p:extLst>
      <p:ext uri="{BB962C8B-B14F-4D97-AF65-F5344CB8AC3E}">
        <p14:creationId xmlns:p14="http://schemas.microsoft.com/office/powerpoint/2010/main" val="2261837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A9F1D-3A63-4053-8EDA-8FFA59515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17" y="755232"/>
            <a:ext cx="11134166" cy="4770020"/>
          </a:xfrm>
          <a:prstGeom prst="rect">
            <a:avLst/>
          </a:prstGeom>
        </p:spPr>
      </p:pic>
      <p:sp>
        <p:nvSpPr>
          <p:cNvPr id="4" name="TextBox 3">
            <a:extLst>
              <a:ext uri="{FF2B5EF4-FFF2-40B4-BE49-F238E27FC236}">
                <a16:creationId xmlns:a16="http://schemas.microsoft.com/office/drawing/2014/main" id="{5669960F-F080-40E4-B4DB-83459013D158}"/>
              </a:ext>
            </a:extLst>
          </p:cNvPr>
          <p:cNvSpPr txBox="1"/>
          <p:nvPr/>
        </p:nvSpPr>
        <p:spPr>
          <a:xfrm>
            <a:off x="3177188" y="5733436"/>
            <a:ext cx="5837624" cy="369332"/>
          </a:xfrm>
          <a:prstGeom prst="rect">
            <a:avLst/>
          </a:prstGeom>
          <a:noFill/>
        </p:spPr>
        <p:txBody>
          <a:bodyPr wrap="none" rtlCol="0">
            <a:spAutoFit/>
          </a:bodyPr>
          <a:lstStyle/>
          <a:p>
            <a:r>
              <a:rPr lang="en-US" dirty="0"/>
              <a:t>Information gathered and used in social engineering attacks </a:t>
            </a:r>
          </a:p>
        </p:txBody>
      </p:sp>
    </p:spTree>
    <p:extLst>
      <p:ext uri="{BB962C8B-B14F-4D97-AF65-F5344CB8AC3E}">
        <p14:creationId xmlns:p14="http://schemas.microsoft.com/office/powerpoint/2010/main" val="217222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EA5EBF-942E-477E-9D1C-B8B7A2185131}"/>
              </a:ext>
            </a:extLst>
          </p:cNvPr>
          <p:cNvSpPr>
            <a:spLocks noGrp="1"/>
          </p:cNvSpPr>
          <p:nvPr>
            <p:ph type="body" idx="1"/>
          </p:nvPr>
        </p:nvSpPr>
        <p:spPr>
          <a:xfrm>
            <a:off x="467927" y="2359095"/>
            <a:ext cx="11256146" cy="2139810"/>
          </a:xfrm>
        </p:spPr>
        <p:txBody>
          <a:bodyPr>
            <a:normAutofit/>
          </a:bodyPr>
          <a:lstStyle/>
          <a:p>
            <a:pPr algn="r" rtl="1"/>
            <a:r>
              <a:rPr lang="fa-IR" dirty="0"/>
              <a:t>3. </a:t>
            </a:r>
            <a:r>
              <a:rPr lang="en-US" dirty="0"/>
              <a:t>Stop the social engineering</a:t>
            </a:r>
          </a:p>
          <a:p>
            <a:pPr algn="r" rtl="1"/>
            <a:r>
              <a:rPr lang="fa-IR" sz="1600" dirty="0"/>
              <a:t>به منظور جلوگیری از انجام موفقیت آمیز این نوع حمله ، سازمان ها ملزم به تقابل جهت پایش روش های مختلف حمله میباشند.</a:t>
            </a:r>
            <a:endParaRPr lang="en-US" sz="1600" dirty="0"/>
          </a:p>
          <a:p>
            <a:pPr algn="r" rtl="1"/>
            <a:endParaRPr lang="en-US" sz="1600" dirty="0"/>
          </a:p>
          <a:p>
            <a:pPr algn="r" rtl="1"/>
            <a:r>
              <a:rPr lang="fa-IR" sz="1600" dirty="0"/>
              <a:t>دسته بندی که توسط  دو گروه </a:t>
            </a:r>
            <a:r>
              <a:rPr lang="en-US" sz="1600" dirty="0"/>
              <a:t>NIST</a:t>
            </a:r>
            <a:r>
              <a:rPr lang="fa-IR" sz="1600" dirty="0"/>
              <a:t> (</a:t>
            </a:r>
            <a:r>
              <a:rPr lang="en-US" sz="1600" dirty="0">
                <a:latin typeface="Arial" panose="020B0604020202020204" pitchFamily="34" charset="0"/>
              </a:rPr>
              <a:t>United States National Institute of Standards and Technology</a:t>
            </a:r>
            <a:r>
              <a:rPr lang="fa-IR" sz="1600" dirty="0">
                <a:latin typeface="Arial" panose="020B0604020202020204" pitchFamily="34" charset="0"/>
              </a:rPr>
              <a:t>)</a:t>
            </a:r>
            <a:r>
              <a:rPr lang="en-US" sz="1600" dirty="0">
                <a:latin typeface="Arial" panose="020B0604020202020204" pitchFamily="34" charset="0"/>
              </a:rPr>
              <a:t> </a:t>
            </a:r>
            <a:r>
              <a:rPr lang="fa-IR" sz="1600" dirty="0">
                <a:latin typeface="Arial" panose="020B0604020202020204" pitchFamily="34" charset="0"/>
              </a:rPr>
              <a:t> و </a:t>
            </a:r>
            <a:r>
              <a:rPr lang="en-US" sz="1600" dirty="0">
                <a:latin typeface="Arial" panose="020B0604020202020204" pitchFamily="34" charset="0"/>
              </a:rPr>
              <a:t>ITIL</a:t>
            </a:r>
            <a:r>
              <a:rPr lang="fa-IR" sz="1600" dirty="0">
                <a:latin typeface="Arial" panose="020B0604020202020204" pitchFamily="34" charset="0"/>
              </a:rPr>
              <a:t> (</a:t>
            </a:r>
            <a:r>
              <a:rPr lang="en-US" sz="1600" dirty="0">
                <a:latin typeface="Arial" panose="020B0604020202020204" pitchFamily="34" charset="0"/>
              </a:rPr>
              <a:t>IT Infrastructure Library</a:t>
            </a:r>
            <a:r>
              <a:rPr lang="fa-IR" sz="1600" dirty="0">
                <a:latin typeface="Arial" panose="020B0604020202020204" pitchFamily="34" charset="0"/>
              </a:rPr>
              <a:t>)</a:t>
            </a:r>
          </a:p>
          <a:p>
            <a:pPr algn="r" rtl="1"/>
            <a:r>
              <a:rPr lang="fa-IR" sz="1600" dirty="0">
                <a:latin typeface="Arial" panose="020B0604020202020204" pitchFamily="34" charset="0"/>
              </a:rPr>
              <a:t>صورت گرفته است ، در دو بعد از کنترل طبقه بندی میشود</a:t>
            </a:r>
            <a:r>
              <a:rPr lang="fa-IR" sz="1400" dirty="0">
                <a:latin typeface="Arial" panose="020B0604020202020204" pitchFamily="34" charset="0"/>
              </a:rPr>
              <a:t>( </a:t>
            </a:r>
            <a:r>
              <a:rPr lang="en-US" sz="1400" dirty="0">
                <a:latin typeface="Arial" panose="020B0604020202020204" pitchFamily="34" charset="0"/>
              </a:rPr>
              <a:t>Function of Control</a:t>
            </a:r>
            <a:r>
              <a:rPr lang="fa-IR" sz="1400" dirty="0">
                <a:latin typeface="Arial" panose="020B0604020202020204" pitchFamily="34" charset="0"/>
              </a:rPr>
              <a:t> و </a:t>
            </a:r>
            <a:r>
              <a:rPr lang="en-US" sz="1400" dirty="0">
                <a:latin typeface="Arial" panose="020B0604020202020204" pitchFamily="34" charset="0"/>
              </a:rPr>
              <a:t>level in the organization</a:t>
            </a:r>
            <a:r>
              <a:rPr lang="fa-IR" sz="1400" dirty="0">
                <a:latin typeface="Arial" panose="020B0604020202020204" pitchFamily="34" charset="0"/>
              </a:rPr>
              <a:t> ).</a:t>
            </a:r>
          </a:p>
          <a:p>
            <a:pPr algn="r" rtl="1"/>
            <a:endParaRPr lang="fa-IR" sz="1400" dirty="0">
              <a:latin typeface="Arial" panose="020B0604020202020204" pitchFamily="34" charset="0"/>
            </a:endParaRPr>
          </a:p>
        </p:txBody>
      </p:sp>
    </p:spTree>
    <p:extLst>
      <p:ext uri="{BB962C8B-B14F-4D97-AF65-F5344CB8AC3E}">
        <p14:creationId xmlns:p14="http://schemas.microsoft.com/office/powerpoint/2010/main" val="359381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D38F33-836C-4853-A5A3-A1CB6233C010}"/>
              </a:ext>
            </a:extLst>
          </p:cNvPr>
          <p:cNvSpPr txBox="1"/>
          <p:nvPr/>
        </p:nvSpPr>
        <p:spPr>
          <a:xfrm>
            <a:off x="6391923" y="1643896"/>
            <a:ext cx="5336108" cy="3570208"/>
          </a:xfrm>
          <a:prstGeom prst="rect">
            <a:avLst/>
          </a:prstGeom>
          <a:noFill/>
        </p:spPr>
        <p:txBody>
          <a:bodyPr wrap="square" rtlCol="0">
            <a:spAutoFit/>
          </a:bodyPr>
          <a:lstStyle/>
          <a:p>
            <a:pPr algn="r" rtl="1"/>
            <a:r>
              <a:rPr lang="en-US" dirty="0"/>
              <a:t>Function of control</a:t>
            </a:r>
            <a:endParaRPr lang="fa-IR" dirty="0"/>
          </a:p>
          <a:p>
            <a:pPr marL="285750" indent="-285750" algn="r" rtl="1">
              <a:buFont typeface="Arial" panose="020B0604020202020204" pitchFamily="34" charset="0"/>
              <a:buChar char="•"/>
            </a:pPr>
            <a:r>
              <a:rPr lang="en-US" dirty="0"/>
              <a:t>Preventive controls</a:t>
            </a:r>
            <a:r>
              <a:rPr lang="fa-IR" dirty="0"/>
              <a:t> ( پیشگیری )</a:t>
            </a:r>
            <a:endParaRPr lang="en-US" dirty="0"/>
          </a:p>
          <a:p>
            <a:pPr marL="285750" indent="-285750" algn="r" rtl="1">
              <a:buFont typeface="Arial" panose="020B0604020202020204" pitchFamily="34" charset="0"/>
              <a:buChar char="•"/>
            </a:pPr>
            <a:endParaRPr lang="en-US" sz="1400" dirty="0"/>
          </a:p>
          <a:p>
            <a:pPr algn="r" rtl="1"/>
            <a:r>
              <a:rPr lang="fa-IR" sz="1400" dirty="0"/>
              <a:t> به منظور جلوگیری از تهدید و حمله مهندسی اجتماعی این فاز انجام میشود</a:t>
            </a:r>
          </a:p>
          <a:p>
            <a:pPr algn="r" rtl="1"/>
            <a:endParaRPr lang="fa-IR" sz="1400" dirty="0"/>
          </a:p>
          <a:p>
            <a:pPr algn="r" rtl="1"/>
            <a:r>
              <a:rPr lang="fa-IR" sz="1400" dirty="0"/>
              <a:t> </a:t>
            </a:r>
            <a:endParaRPr lang="en-US" sz="1400" dirty="0"/>
          </a:p>
          <a:p>
            <a:pPr marL="285750" indent="-285750" algn="r" rtl="1">
              <a:buFont typeface="Arial" panose="020B0604020202020204" pitchFamily="34" charset="0"/>
              <a:buChar char="•"/>
            </a:pPr>
            <a:r>
              <a:rPr lang="en-US" dirty="0"/>
              <a:t>Reductive controls</a:t>
            </a:r>
            <a:r>
              <a:rPr lang="fa-IR" dirty="0"/>
              <a:t> ( کاهش )</a:t>
            </a:r>
          </a:p>
          <a:p>
            <a:pPr marL="285750" indent="-285750" algn="r" rtl="1">
              <a:buFont typeface="Arial" panose="020B0604020202020204" pitchFamily="34" charset="0"/>
              <a:buChar char="•"/>
            </a:pPr>
            <a:endParaRPr lang="fa-IR" dirty="0"/>
          </a:p>
          <a:p>
            <a:pPr algn="r" rtl="1"/>
            <a:r>
              <a:rPr lang="fa-IR" sz="1600" dirty="0"/>
              <a:t>این کنترل به منظور کاهش حملات احتمالی به کار گرفته میشود.</a:t>
            </a:r>
          </a:p>
          <a:p>
            <a:pPr algn="r" rtl="1"/>
            <a:endParaRPr lang="fa-IR" sz="1600" dirty="0"/>
          </a:p>
          <a:p>
            <a:pPr marL="285750" indent="-285750" algn="r" rtl="1">
              <a:buFont typeface="Arial" panose="020B0604020202020204" pitchFamily="34" charset="0"/>
              <a:buChar char="•"/>
            </a:pPr>
            <a:r>
              <a:rPr lang="en-US" dirty="0"/>
              <a:t>Detective controls</a:t>
            </a:r>
            <a:endParaRPr lang="fa-IR" dirty="0"/>
          </a:p>
          <a:p>
            <a:pPr marL="285750" indent="-285750" algn="r" rtl="1">
              <a:buFont typeface="Arial" panose="020B0604020202020204" pitchFamily="34" charset="0"/>
              <a:buChar char="•"/>
            </a:pPr>
            <a:endParaRPr lang="fa-IR" sz="1600" dirty="0"/>
          </a:p>
          <a:p>
            <a:pPr algn="r" rtl="1"/>
            <a:r>
              <a:rPr lang="fa-IR" sz="1600" dirty="0"/>
              <a:t>این بخش برای شناسایی حملات حین وقوع صورت میگیرد تا بتواند کنترل های پیشگیرانه بعدی را توسعه و اجرا کند.</a:t>
            </a:r>
          </a:p>
        </p:txBody>
      </p:sp>
      <p:pic>
        <p:nvPicPr>
          <p:cNvPr id="6" name="Picture 5">
            <a:extLst>
              <a:ext uri="{FF2B5EF4-FFF2-40B4-BE49-F238E27FC236}">
                <a16:creationId xmlns:a16="http://schemas.microsoft.com/office/drawing/2014/main" id="{8FB11473-E6FF-4C02-9478-ABEE53E9F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278" y="1563487"/>
            <a:ext cx="4495800" cy="4476750"/>
          </a:xfrm>
          <a:prstGeom prst="rect">
            <a:avLst/>
          </a:prstGeom>
        </p:spPr>
      </p:pic>
    </p:spTree>
    <p:extLst>
      <p:ext uri="{BB962C8B-B14F-4D97-AF65-F5344CB8AC3E}">
        <p14:creationId xmlns:p14="http://schemas.microsoft.com/office/powerpoint/2010/main" val="749990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CE46B-4947-40C5-976E-B93456CBA38A}"/>
              </a:ext>
            </a:extLst>
          </p:cNvPr>
          <p:cNvSpPr txBox="1"/>
          <p:nvPr/>
        </p:nvSpPr>
        <p:spPr>
          <a:xfrm>
            <a:off x="1044606" y="1720840"/>
            <a:ext cx="10102788" cy="3416320"/>
          </a:xfrm>
          <a:prstGeom prst="rect">
            <a:avLst/>
          </a:prstGeom>
          <a:noFill/>
        </p:spPr>
        <p:txBody>
          <a:bodyPr wrap="square" rtlCol="0">
            <a:spAutoFit/>
          </a:bodyPr>
          <a:lstStyle/>
          <a:p>
            <a:pPr marL="285750" indent="-285750" algn="r" rtl="1">
              <a:buFont typeface="Arial" panose="020B0604020202020204" pitchFamily="34" charset="0"/>
              <a:buChar char="•"/>
            </a:pPr>
            <a:r>
              <a:rPr lang="en-US" dirty="0"/>
              <a:t>Repressive controls</a:t>
            </a:r>
            <a:r>
              <a:rPr lang="fa-IR" dirty="0"/>
              <a:t> (سرکوبگر)</a:t>
            </a:r>
          </a:p>
          <a:p>
            <a:pPr marL="285750" indent="-285750" algn="r" rtl="1">
              <a:buFont typeface="Arial" panose="020B0604020202020204" pitchFamily="34" charset="0"/>
              <a:buChar char="•"/>
            </a:pPr>
            <a:endParaRPr lang="fa-IR" dirty="0"/>
          </a:p>
          <a:p>
            <a:pPr algn="r" rtl="1"/>
            <a:r>
              <a:rPr lang="fa-IR" dirty="0"/>
              <a:t>این بخش برای جلوگیری خسارت حادثه از ادامه روند خود و وقوع مجدد آن انجام میشود.</a:t>
            </a:r>
          </a:p>
          <a:p>
            <a:pPr algn="r" rtl="1"/>
            <a:endParaRPr lang="fa-IR" dirty="0"/>
          </a:p>
          <a:p>
            <a:pPr marL="285750" indent="-285750" algn="r" rtl="1">
              <a:buFont typeface="Arial" panose="020B0604020202020204" pitchFamily="34" charset="0"/>
              <a:buChar char="•"/>
            </a:pPr>
            <a:r>
              <a:rPr lang="en-US" dirty="0"/>
              <a:t>Corrective controls</a:t>
            </a:r>
            <a:r>
              <a:rPr lang="fa-IR" dirty="0"/>
              <a:t> </a:t>
            </a:r>
          </a:p>
          <a:p>
            <a:pPr algn="r" rtl="1"/>
            <a:endParaRPr lang="fa-IR" dirty="0"/>
          </a:p>
          <a:p>
            <a:pPr algn="r" rtl="1"/>
            <a:r>
              <a:rPr lang="fa-IR" dirty="0"/>
              <a:t>برای جبران خسارت های ناشی از حملات مهندسی اجتماعی و در دسترس بود مجدد پس از حمله به عمل می آید.</a:t>
            </a:r>
          </a:p>
          <a:p>
            <a:pPr algn="r" rtl="1"/>
            <a:endParaRPr lang="fa-IR" dirty="0"/>
          </a:p>
          <a:p>
            <a:pPr marL="285750" indent="-285750" algn="r" rtl="1">
              <a:buFont typeface="Arial" panose="020B0604020202020204" pitchFamily="34" charset="0"/>
              <a:buChar char="•"/>
            </a:pPr>
            <a:r>
              <a:rPr lang="en-US" dirty="0"/>
              <a:t>Evaluation </a:t>
            </a:r>
            <a:r>
              <a:rPr lang="fa-IR" dirty="0"/>
              <a:t> ( ارزیابی )</a:t>
            </a:r>
          </a:p>
          <a:p>
            <a:pPr algn="r" rtl="1"/>
            <a:endParaRPr lang="fa-IR" dirty="0"/>
          </a:p>
          <a:p>
            <a:pPr algn="r" rtl="1"/>
            <a:r>
              <a:rPr lang="fa-IR" dirty="0"/>
              <a:t>زمانی باید صورت گیرد که یک حادثه جدی رخ دهد تا دلایل ، عواقب و راه حل های احتمالی جهت جلوگیری از تکرار این حادثه در آینده بررسی و تعیین شود.</a:t>
            </a:r>
            <a:endParaRPr lang="en-US" dirty="0"/>
          </a:p>
        </p:txBody>
      </p:sp>
    </p:spTree>
    <p:extLst>
      <p:ext uri="{BB962C8B-B14F-4D97-AF65-F5344CB8AC3E}">
        <p14:creationId xmlns:p14="http://schemas.microsoft.com/office/powerpoint/2010/main" val="41466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EB1C9E-6B55-4813-99D3-7BD89809D5B6}"/>
              </a:ext>
            </a:extLst>
          </p:cNvPr>
          <p:cNvSpPr>
            <a:spLocks noGrp="1"/>
          </p:cNvSpPr>
          <p:nvPr>
            <p:ph type="title"/>
          </p:nvPr>
        </p:nvSpPr>
        <p:spPr>
          <a:xfrm>
            <a:off x="3743326" y="161925"/>
            <a:ext cx="4705348" cy="1219200"/>
          </a:xfrm>
        </p:spPr>
        <p:txBody>
          <a:bodyPr>
            <a:noAutofit/>
          </a:bodyPr>
          <a:lstStyle/>
          <a:p>
            <a:pPr marL="342900" indent="-342900" algn="r" rtl="1">
              <a:buFont typeface="Arial" panose="020B0604020202020204" pitchFamily="34" charset="0"/>
              <a:buChar char="•"/>
            </a:pPr>
            <a:r>
              <a:rPr lang="fa-IR" sz="2800" dirty="0">
                <a:cs typeface="2  Titr" panose="00000700000000000000" pitchFamily="2" charset="-78"/>
              </a:rPr>
              <a:t>مراحل حمله مهندسی اجتماعی</a:t>
            </a:r>
            <a:br>
              <a:rPr lang="fa-IR" sz="2800" dirty="0">
                <a:cs typeface="2  Titr" panose="00000700000000000000" pitchFamily="2" charset="-78"/>
              </a:rPr>
            </a:br>
            <a:endParaRPr lang="en-US" sz="2800" dirty="0"/>
          </a:p>
        </p:txBody>
      </p:sp>
      <p:sp>
        <p:nvSpPr>
          <p:cNvPr id="8" name="Text Placeholder 7">
            <a:extLst>
              <a:ext uri="{FF2B5EF4-FFF2-40B4-BE49-F238E27FC236}">
                <a16:creationId xmlns:a16="http://schemas.microsoft.com/office/drawing/2014/main" id="{F045195E-3A8A-41D2-A337-A9ABC08A3FBF}"/>
              </a:ext>
            </a:extLst>
          </p:cNvPr>
          <p:cNvSpPr>
            <a:spLocks noGrp="1"/>
          </p:cNvSpPr>
          <p:nvPr>
            <p:ph type="body" sz="half" idx="2"/>
          </p:nvPr>
        </p:nvSpPr>
        <p:spPr>
          <a:xfrm>
            <a:off x="3558381" y="1377333"/>
            <a:ext cx="5075238" cy="4852800"/>
          </a:xfrm>
        </p:spPr>
        <p:txBody>
          <a:bodyPr>
            <a:normAutofit fontScale="77500" lnSpcReduction="20000"/>
          </a:bodyPr>
          <a:lstStyle/>
          <a:p>
            <a:pPr algn="ctr" rtl="1">
              <a:lnSpc>
                <a:spcPct val="160000"/>
              </a:lnSpc>
            </a:pPr>
            <a:r>
              <a:rPr lang="fa-IR" dirty="0">
                <a:solidFill>
                  <a:srgbClr val="5BC2E7"/>
                </a:solidFill>
                <a:cs typeface="A Yasamin" panose="00000400000000000000" pitchFamily="2" charset="-78"/>
              </a:rPr>
              <a:t>مهندسی اجتماعی با استفاده از مراحل زیر صورت میگیرد</a:t>
            </a:r>
          </a:p>
          <a:p>
            <a:pPr algn="r" rtl="1">
              <a:lnSpc>
                <a:spcPct val="160000"/>
              </a:lnSpc>
            </a:pPr>
            <a:r>
              <a:rPr lang="fa-IR" dirty="0">
                <a:solidFill>
                  <a:srgbClr val="5BC2E7"/>
                </a:solidFill>
                <a:cs typeface="A Yasamin" panose="00000400000000000000" pitchFamily="2" charset="-78"/>
              </a:rPr>
              <a:t>تحقیق : جمع آوری و کالکشن سازی اطلاعات درباره فرد و یا سازمان قربانی که گام بسیار مهم می باشد در این نوع حمله طوری که هرچه قدر بیشتر اطلاعات داشته باشییم درصد موفقیت این حمله بیشتر میشود.</a:t>
            </a:r>
          </a:p>
          <a:p>
            <a:pPr algn="r" rtl="1">
              <a:lnSpc>
                <a:spcPct val="160000"/>
              </a:lnSpc>
            </a:pPr>
            <a:endParaRPr lang="fa-IR" dirty="0">
              <a:solidFill>
                <a:srgbClr val="5BC2E7"/>
              </a:solidFill>
              <a:cs typeface="A Yasamin" panose="00000400000000000000" pitchFamily="2" charset="-78"/>
            </a:endParaRPr>
          </a:p>
          <a:p>
            <a:pPr algn="r" rtl="1">
              <a:lnSpc>
                <a:spcPct val="160000"/>
              </a:lnSpc>
            </a:pPr>
            <a:r>
              <a:rPr lang="fa-IR" dirty="0">
                <a:solidFill>
                  <a:srgbClr val="5BC2E7"/>
                </a:solidFill>
                <a:cs typeface="A Yasamin" panose="00000400000000000000" pitchFamily="2" charset="-78"/>
              </a:rPr>
              <a:t>انتخاب قربانی : در این بخش باید تارگت خود را از میان بقیه افراد کارکنان در یک سازمان انتخاب کنیم که در این میان افراد ناامید بهتر از بقیه افراد در فاش کردن اطلاعات تاثیر دارند.</a:t>
            </a:r>
          </a:p>
          <a:p>
            <a:pPr algn="r" rtl="1">
              <a:lnSpc>
                <a:spcPct val="160000"/>
              </a:lnSpc>
            </a:pPr>
            <a:endParaRPr lang="fa-IR" dirty="0">
              <a:solidFill>
                <a:srgbClr val="5BC2E7"/>
              </a:solidFill>
              <a:cs typeface="A Yasamin" panose="00000400000000000000" pitchFamily="2" charset="-78"/>
            </a:endParaRPr>
          </a:p>
          <a:p>
            <a:pPr algn="r" rtl="1">
              <a:lnSpc>
                <a:spcPct val="160000"/>
              </a:lnSpc>
            </a:pPr>
            <a:r>
              <a:rPr lang="fa-IR" dirty="0">
                <a:solidFill>
                  <a:srgbClr val="5BC2E7"/>
                </a:solidFill>
                <a:cs typeface="A Yasamin" panose="00000400000000000000" pitchFamily="2" charset="-78"/>
              </a:rPr>
              <a:t>ارتباط : بخش ارتباط شامل ایجاد ارتباطی با تارگت می باشد که باید به صورتی باشد تا فرد قربانی نتواند اهداف واقعی هکر را تشخیص دهد.رابطه بین میزان اعتماد و موفیقت این حمله رابطه ای مستقیم می باشد.</a:t>
            </a:r>
          </a:p>
          <a:p>
            <a:pPr algn="r" rtl="1">
              <a:lnSpc>
                <a:spcPct val="160000"/>
              </a:lnSpc>
            </a:pPr>
            <a:endParaRPr lang="fa-IR" dirty="0">
              <a:solidFill>
                <a:srgbClr val="5BC2E7"/>
              </a:solidFill>
              <a:cs typeface="A Yasamin" panose="00000400000000000000" pitchFamily="2" charset="-78"/>
            </a:endParaRPr>
          </a:p>
          <a:p>
            <a:pPr algn="r" rtl="1">
              <a:lnSpc>
                <a:spcPct val="160000"/>
              </a:lnSpc>
            </a:pPr>
            <a:r>
              <a:rPr lang="fa-IR" dirty="0">
                <a:solidFill>
                  <a:srgbClr val="FF0000"/>
                </a:solidFill>
                <a:cs typeface="A Yasamin" panose="00000400000000000000" pitchFamily="2" charset="-78"/>
              </a:rPr>
              <a:t>به کارگیری اطلاعات : و در نهایت ما ، اطلاعات فاش شده را باید در سرویس ها و برنامه های اجتماعی مختلف به کار بگیریم تا از صحت آنها مطلع شویم.</a:t>
            </a:r>
          </a:p>
        </p:txBody>
      </p:sp>
      <p:sp>
        <p:nvSpPr>
          <p:cNvPr id="9" name="Arrow: Right 8">
            <a:hlinkClick r:id="rId2" action="ppaction://hlinksldjump"/>
            <a:extLst>
              <a:ext uri="{FF2B5EF4-FFF2-40B4-BE49-F238E27FC236}">
                <a16:creationId xmlns:a16="http://schemas.microsoft.com/office/drawing/2014/main" id="{AAF08B3F-4E70-42B2-8FDA-479FE10FCA6A}"/>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hlinkClick r:id="rId3" action="ppaction://hlinksldjump"/>
            <a:extLst>
              <a:ext uri="{FF2B5EF4-FFF2-40B4-BE49-F238E27FC236}">
                <a16:creationId xmlns:a16="http://schemas.microsoft.com/office/drawing/2014/main" id="{762718B8-C0FC-4A96-A924-939DF61CE7B9}"/>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036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66F3DE-8CA7-447C-A7AB-415C43F0D6B6}"/>
              </a:ext>
            </a:extLst>
          </p:cNvPr>
          <p:cNvSpPr txBox="1"/>
          <p:nvPr/>
        </p:nvSpPr>
        <p:spPr>
          <a:xfrm>
            <a:off x="4824539" y="5277853"/>
            <a:ext cx="2542921" cy="641011"/>
          </a:xfrm>
          <a:prstGeom prst="rect">
            <a:avLst/>
          </a:prstGeom>
          <a:noFill/>
        </p:spPr>
        <p:txBody>
          <a:bodyPr wrap="square" rtlCol="0">
            <a:spAutoFit/>
          </a:bodyPr>
          <a:lstStyle/>
          <a:p>
            <a:pPr algn="r" rtl="1"/>
            <a:r>
              <a:rPr lang="en-US" dirty="0"/>
              <a:t>Level in the organization </a:t>
            </a:r>
            <a:endParaRPr lang="fa-IR" dirty="0"/>
          </a:p>
          <a:p>
            <a:pPr algn="r" rtl="1"/>
            <a:endParaRPr lang="fa-IR" dirty="0"/>
          </a:p>
        </p:txBody>
      </p:sp>
      <p:pic>
        <p:nvPicPr>
          <p:cNvPr id="4" name="Picture 3">
            <a:extLst>
              <a:ext uri="{FF2B5EF4-FFF2-40B4-BE49-F238E27FC236}">
                <a16:creationId xmlns:a16="http://schemas.microsoft.com/office/drawing/2014/main" id="{DE8288C6-3C73-41EB-B7E4-D0F3422A0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797" y="1924379"/>
            <a:ext cx="3226404" cy="3009242"/>
          </a:xfrm>
          <a:prstGeom prst="rect">
            <a:avLst/>
          </a:prstGeom>
        </p:spPr>
      </p:pic>
    </p:spTree>
    <p:extLst>
      <p:ext uri="{BB962C8B-B14F-4D97-AF65-F5344CB8AC3E}">
        <p14:creationId xmlns:p14="http://schemas.microsoft.com/office/powerpoint/2010/main" val="849805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06E5F0-C8AB-4BAB-8B5C-F4114F766CBF}"/>
              </a:ext>
            </a:extLst>
          </p:cNvPr>
          <p:cNvSpPr txBox="1"/>
          <p:nvPr/>
        </p:nvSpPr>
        <p:spPr>
          <a:xfrm>
            <a:off x="4532796" y="449180"/>
            <a:ext cx="4659330" cy="461665"/>
          </a:xfrm>
          <a:prstGeom prst="rect">
            <a:avLst/>
          </a:prstGeom>
          <a:noFill/>
        </p:spPr>
        <p:txBody>
          <a:bodyPr wrap="square" rtlCol="0">
            <a:spAutoFit/>
          </a:bodyPr>
          <a:lstStyle/>
          <a:p>
            <a:r>
              <a:rPr lang="en-US" sz="2400" dirty="0">
                <a:solidFill>
                  <a:srgbClr val="5BC2E7"/>
                </a:solidFill>
              </a:rPr>
              <a:t>Security controls classification </a:t>
            </a:r>
          </a:p>
        </p:txBody>
      </p:sp>
      <p:pic>
        <p:nvPicPr>
          <p:cNvPr id="4" name="Picture 3">
            <a:extLst>
              <a:ext uri="{FF2B5EF4-FFF2-40B4-BE49-F238E27FC236}">
                <a16:creationId xmlns:a16="http://schemas.microsoft.com/office/drawing/2014/main" id="{38529D98-1AD9-4A1B-B67D-45D53A948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94" y="1312292"/>
            <a:ext cx="5442963" cy="4233416"/>
          </a:xfrm>
          <a:prstGeom prst="rect">
            <a:avLst/>
          </a:prstGeom>
        </p:spPr>
      </p:pic>
      <p:pic>
        <p:nvPicPr>
          <p:cNvPr id="8" name="Picture 7">
            <a:extLst>
              <a:ext uri="{FF2B5EF4-FFF2-40B4-BE49-F238E27FC236}">
                <a16:creationId xmlns:a16="http://schemas.microsoft.com/office/drawing/2014/main" id="{9160677F-E2DD-4D8C-A42E-81D9AD394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329" y="1312292"/>
            <a:ext cx="5597740" cy="4233416"/>
          </a:xfrm>
          <a:prstGeom prst="rect">
            <a:avLst/>
          </a:prstGeom>
        </p:spPr>
      </p:pic>
    </p:spTree>
    <p:extLst>
      <p:ext uri="{BB962C8B-B14F-4D97-AF65-F5344CB8AC3E}">
        <p14:creationId xmlns:p14="http://schemas.microsoft.com/office/powerpoint/2010/main" val="1205954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F28961-6E4B-49E0-BDA1-5EBF396AA349}"/>
              </a:ext>
            </a:extLst>
          </p:cNvPr>
          <p:cNvSpPr txBox="1"/>
          <p:nvPr/>
        </p:nvSpPr>
        <p:spPr>
          <a:xfrm>
            <a:off x="702186" y="1874728"/>
            <a:ext cx="10787627" cy="3108543"/>
          </a:xfrm>
          <a:prstGeom prst="rect">
            <a:avLst/>
          </a:prstGeom>
          <a:noFill/>
        </p:spPr>
        <p:txBody>
          <a:bodyPr wrap="square" rtlCol="0">
            <a:spAutoFit/>
          </a:bodyPr>
          <a:lstStyle/>
          <a:p>
            <a:pPr algn="r" rtl="1"/>
            <a:r>
              <a:rPr lang="fa-IR" sz="2800" dirty="0"/>
              <a:t>3.2 </a:t>
            </a:r>
            <a:r>
              <a:rPr lang="en-US" sz="2800" dirty="0"/>
              <a:t>The Human Factor</a:t>
            </a:r>
            <a:endParaRPr lang="fa-IR" sz="2800" dirty="0"/>
          </a:p>
          <a:p>
            <a:pPr algn="r" rtl="1"/>
            <a:endParaRPr lang="fa-IR" sz="1600" dirty="0"/>
          </a:p>
          <a:p>
            <a:pPr algn="r" rtl="1"/>
            <a:r>
              <a:rPr lang="fa-IR" sz="1600" dirty="0"/>
              <a:t>علی رغم به کارگیری تمامی روش های کنترل این حمله ، عمده ضعف های موجود به انسان بر میگردد که باید آموزش ها و تدابیر امنیتی را تمامی افراد یک مجموعه ببینند.</a:t>
            </a:r>
          </a:p>
          <a:p>
            <a:pPr algn="r" rtl="1"/>
            <a:endParaRPr lang="fa-IR" sz="1600" dirty="0"/>
          </a:p>
          <a:p>
            <a:pPr algn="r" rtl="1"/>
            <a:endParaRPr lang="fa-IR" sz="1600" dirty="0"/>
          </a:p>
          <a:p>
            <a:pPr marL="285750" indent="-285750" algn="r" rtl="1">
              <a:buFont typeface="Arial" panose="020B0604020202020204" pitchFamily="34" charset="0"/>
              <a:buChar char="•"/>
            </a:pPr>
            <a:r>
              <a:rPr lang="en-US" sz="1600" dirty="0"/>
              <a:t>Physical security </a:t>
            </a:r>
            <a:endParaRPr lang="fa-IR" sz="1400" dirty="0"/>
          </a:p>
          <a:p>
            <a:pPr marL="285750" indent="-285750" algn="r" rtl="1">
              <a:buFont typeface="Arial" panose="020B0604020202020204" pitchFamily="34" charset="0"/>
              <a:buChar char="•"/>
            </a:pPr>
            <a:endParaRPr lang="fa-IR" sz="1400" dirty="0"/>
          </a:p>
          <a:p>
            <a:pPr algn="r" rtl="1"/>
            <a:r>
              <a:rPr lang="fa-IR" sz="1400" dirty="0"/>
              <a:t>سازمان ها باید دسترسی افراد را مدیریت و با احراز هویت آنها امنیت فیزیکی را برقرار کند برای مثال استفاده از رمز های عبور قوی مختص هر فرد ، توکن ، سیستم های شناسایی افراد با چهره ، اثر انگشت و ...</a:t>
            </a:r>
          </a:p>
          <a:p>
            <a:pPr algn="r" rtl="1"/>
            <a:endParaRPr lang="fa-IR" sz="1400" dirty="0"/>
          </a:p>
          <a:p>
            <a:pPr algn="r" rtl="1"/>
            <a:endParaRPr lang="fa-IR" sz="1600" dirty="0"/>
          </a:p>
        </p:txBody>
      </p:sp>
    </p:spTree>
    <p:extLst>
      <p:ext uri="{BB962C8B-B14F-4D97-AF65-F5344CB8AC3E}">
        <p14:creationId xmlns:p14="http://schemas.microsoft.com/office/powerpoint/2010/main" val="380459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74C56-D358-47C6-BE41-C1D8142D4445}"/>
              </a:ext>
            </a:extLst>
          </p:cNvPr>
          <p:cNvSpPr txBox="1"/>
          <p:nvPr/>
        </p:nvSpPr>
        <p:spPr>
          <a:xfrm>
            <a:off x="290568" y="272716"/>
            <a:ext cx="3108543" cy="369332"/>
          </a:xfrm>
          <a:prstGeom prst="rect">
            <a:avLst/>
          </a:prstGeom>
          <a:noFill/>
        </p:spPr>
        <p:txBody>
          <a:bodyPr wrap="none" rtlCol="0">
            <a:spAutoFit/>
          </a:bodyPr>
          <a:lstStyle/>
          <a:p>
            <a:r>
              <a:rPr lang="en-US" dirty="0">
                <a:solidFill>
                  <a:srgbClr val="5BC2E7"/>
                </a:solidFill>
              </a:rPr>
              <a:t>Security policy and procedures </a:t>
            </a:r>
          </a:p>
        </p:txBody>
      </p:sp>
      <p:pic>
        <p:nvPicPr>
          <p:cNvPr id="4" name="Picture 3">
            <a:extLst>
              <a:ext uri="{FF2B5EF4-FFF2-40B4-BE49-F238E27FC236}">
                <a16:creationId xmlns:a16="http://schemas.microsoft.com/office/drawing/2014/main" id="{7819DE2A-1A67-4F13-A7B5-22E0661E4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649" y="272716"/>
            <a:ext cx="7771644" cy="2715946"/>
          </a:xfrm>
          <a:prstGeom prst="rect">
            <a:avLst/>
          </a:prstGeom>
        </p:spPr>
      </p:pic>
      <p:pic>
        <p:nvPicPr>
          <p:cNvPr id="6" name="Picture 5">
            <a:extLst>
              <a:ext uri="{FF2B5EF4-FFF2-40B4-BE49-F238E27FC236}">
                <a16:creationId xmlns:a16="http://schemas.microsoft.com/office/drawing/2014/main" id="{040F37EE-C9A3-413A-969D-BB4D077B9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648" y="2988662"/>
            <a:ext cx="7771645" cy="3645843"/>
          </a:xfrm>
          <a:prstGeom prst="rect">
            <a:avLst/>
          </a:prstGeom>
        </p:spPr>
      </p:pic>
      <p:sp>
        <p:nvSpPr>
          <p:cNvPr id="7" name="TextBox 6">
            <a:extLst>
              <a:ext uri="{FF2B5EF4-FFF2-40B4-BE49-F238E27FC236}">
                <a16:creationId xmlns:a16="http://schemas.microsoft.com/office/drawing/2014/main" id="{FF8C2A7D-855B-4201-9004-33CAB99C12A3}"/>
              </a:ext>
            </a:extLst>
          </p:cNvPr>
          <p:cNvSpPr txBox="1"/>
          <p:nvPr/>
        </p:nvSpPr>
        <p:spPr>
          <a:xfrm>
            <a:off x="497300" y="946484"/>
            <a:ext cx="2901811" cy="923330"/>
          </a:xfrm>
          <a:prstGeom prst="rect">
            <a:avLst/>
          </a:prstGeom>
          <a:noFill/>
        </p:spPr>
        <p:txBody>
          <a:bodyPr wrap="square" rtlCol="0">
            <a:spAutoFit/>
          </a:bodyPr>
          <a:lstStyle/>
          <a:p>
            <a:pPr algn="r" rtl="1"/>
            <a:r>
              <a:rPr lang="fa-IR" dirty="0"/>
              <a:t>استفاده از این سری </a:t>
            </a:r>
            <a:r>
              <a:rPr lang="en-US" dirty="0"/>
              <a:t>policy</a:t>
            </a:r>
            <a:r>
              <a:rPr lang="fa-IR" dirty="0"/>
              <a:t> ها باعث میشود خود  دفاعی مقابل حملات مهندسی اجتماعی ایجاد کند.</a:t>
            </a:r>
            <a:endParaRPr lang="en-US" dirty="0"/>
          </a:p>
        </p:txBody>
      </p:sp>
    </p:spTree>
    <p:extLst>
      <p:ext uri="{BB962C8B-B14F-4D97-AF65-F5344CB8AC3E}">
        <p14:creationId xmlns:p14="http://schemas.microsoft.com/office/powerpoint/2010/main" val="8302944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313087-650E-420D-8F21-68F14D90ADD2}"/>
              </a:ext>
            </a:extLst>
          </p:cNvPr>
          <p:cNvSpPr txBox="1"/>
          <p:nvPr/>
        </p:nvSpPr>
        <p:spPr>
          <a:xfrm>
            <a:off x="8117031" y="657727"/>
            <a:ext cx="3723776" cy="369332"/>
          </a:xfrm>
          <a:prstGeom prst="rect">
            <a:avLst/>
          </a:prstGeom>
          <a:noFill/>
        </p:spPr>
        <p:txBody>
          <a:bodyPr wrap="none" rtlCol="0">
            <a:spAutoFit/>
          </a:bodyPr>
          <a:lstStyle/>
          <a:p>
            <a:pPr algn="r" rtl="1"/>
            <a:r>
              <a:rPr lang="fa-IR" dirty="0"/>
              <a:t>4.</a:t>
            </a:r>
            <a:r>
              <a:rPr lang="en-US" dirty="0"/>
              <a:t> Empirical research</a:t>
            </a:r>
            <a:r>
              <a:rPr lang="fa-IR" dirty="0"/>
              <a:t> (</a:t>
            </a:r>
            <a:r>
              <a:rPr lang="en-US" dirty="0"/>
              <a:t> </a:t>
            </a:r>
            <a:r>
              <a:rPr lang="fa-IR"/>
              <a:t>تحقیقات تجربی )</a:t>
            </a:r>
            <a:r>
              <a:rPr lang="en-US"/>
              <a:t> </a:t>
            </a:r>
            <a:r>
              <a:rPr lang="fa-IR" dirty="0"/>
              <a:t> </a:t>
            </a:r>
            <a:endParaRPr lang="en-US" dirty="0"/>
          </a:p>
        </p:txBody>
      </p:sp>
      <p:sp>
        <p:nvSpPr>
          <p:cNvPr id="4" name="TextBox 3">
            <a:extLst>
              <a:ext uri="{FF2B5EF4-FFF2-40B4-BE49-F238E27FC236}">
                <a16:creationId xmlns:a16="http://schemas.microsoft.com/office/drawing/2014/main" id="{E8FAEAB5-60E7-425D-A2EA-D65A56549C78}"/>
              </a:ext>
            </a:extLst>
          </p:cNvPr>
          <p:cNvSpPr txBox="1"/>
          <p:nvPr/>
        </p:nvSpPr>
        <p:spPr>
          <a:xfrm>
            <a:off x="1395663" y="1397675"/>
            <a:ext cx="10074442" cy="2031325"/>
          </a:xfrm>
          <a:prstGeom prst="rect">
            <a:avLst/>
          </a:prstGeom>
          <a:noFill/>
        </p:spPr>
        <p:txBody>
          <a:bodyPr wrap="square" rtlCol="0">
            <a:spAutoFit/>
          </a:bodyPr>
          <a:lstStyle/>
          <a:p>
            <a:pPr algn="r" rtl="1"/>
            <a:r>
              <a:rPr lang="fa-IR" dirty="0"/>
              <a:t>یکی از عناصر چرخه تحقیقات تجربی مشاهدات است.این مشاهدات در ساخت مدلی برای مدیریت ریسک مهندسی اجتماعی به کار گرفته میشوند. این بخش( تحقیقات تجربی) ، با شرح مسئله و پس از آن رویکرد تحقیق و یافته ها و نتیجه گیری از این تحقیق شروع می شود.</a:t>
            </a:r>
          </a:p>
          <a:p>
            <a:pPr algn="r" rtl="1"/>
            <a:endParaRPr lang="fa-IR" dirty="0"/>
          </a:p>
          <a:p>
            <a:pPr algn="r" rtl="1"/>
            <a:endParaRPr lang="fa-IR" dirty="0"/>
          </a:p>
          <a:p>
            <a:pPr algn="r" rtl="1"/>
            <a:r>
              <a:rPr lang="fa-IR" dirty="0"/>
              <a:t>شرح مسئله </a:t>
            </a:r>
          </a:p>
          <a:p>
            <a:pPr algn="r" rtl="1"/>
            <a:endParaRPr lang="en-US" dirty="0"/>
          </a:p>
        </p:txBody>
      </p:sp>
      <p:sp>
        <p:nvSpPr>
          <p:cNvPr id="6" name="Rectangle: Rounded Corners 5">
            <a:extLst>
              <a:ext uri="{FF2B5EF4-FFF2-40B4-BE49-F238E27FC236}">
                <a16:creationId xmlns:a16="http://schemas.microsoft.com/office/drawing/2014/main" id="{7600A95F-E497-42B1-8D81-939392C42E3E}"/>
              </a:ext>
            </a:extLst>
          </p:cNvPr>
          <p:cNvSpPr/>
          <p:nvPr/>
        </p:nvSpPr>
        <p:spPr>
          <a:xfrm>
            <a:off x="794084" y="3429000"/>
            <a:ext cx="10603831" cy="1415716"/>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6D2B110-3EFE-4E7D-9460-E90107AE1D43}"/>
              </a:ext>
            </a:extLst>
          </p:cNvPr>
          <p:cNvSpPr txBox="1"/>
          <p:nvPr/>
        </p:nvSpPr>
        <p:spPr>
          <a:xfrm>
            <a:off x="1050757" y="3799616"/>
            <a:ext cx="10090483" cy="707886"/>
          </a:xfrm>
          <a:prstGeom prst="rect">
            <a:avLst/>
          </a:prstGeom>
          <a:noFill/>
        </p:spPr>
        <p:txBody>
          <a:bodyPr wrap="square" rtlCol="0">
            <a:spAutoFit/>
          </a:bodyPr>
          <a:lstStyle/>
          <a:p>
            <a:pPr algn="ctr" rtl="1"/>
            <a:r>
              <a:rPr lang="fa-IR" sz="2000" dirty="0"/>
              <a:t>هیچ ابزاری برای سنجش خطرات مهندسی اجتماعی بر سازمان ها و اقدامات مقابل آنها برای کاهش این خطرات در دسترس نیست.</a:t>
            </a:r>
            <a:endParaRPr lang="en-US" sz="2000" dirty="0"/>
          </a:p>
        </p:txBody>
      </p:sp>
    </p:spTree>
    <p:extLst>
      <p:ext uri="{BB962C8B-B14F-4D97-AF65-F5344CB8AC3E}">
        <p14:creationId xmlns:p14="http://schemas.microsoft.com/office/powerpoint/2010/main" val="419364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D72871-9147-4E18-985B-32D68A556CAB}"/>
              </a:ext>
            </a:extLst>
          </p:cNvPr>
          <p:cNvSpPr txBox="1"/>
          <p:nvPr/>
        </p:nvSpPr>
        <p:spPr>
          <a:xfrm>
            <a:off x="950371" y="1582340"/>
            <a:ext cx="10291257" cy="3693319"/>
          </a:xfrm>
          <a:prstGeom prst="rect">
            <a:avLst/>
          </a:prstGeom>
          <a:noFill/>
        </p:spPr>
        <p:txBody>
          <a:bodyPr wrap="square" rtlCol="0">
            <a:spAutoFit/>
          </a:bodyPr>
          <a:lstStyle/>
          <a:p>
            <a:pPr algn="r" rtl="1"/>
            <a:r>
              <a:rPr lang="fa-IR" dirty="0"/>
              <a:t>این توضیح همچنین باید توسط تحقیقات تجربی تأیید شود و بینش عملی ممکن است به راه حل هایی غیر از آنچه در تحقیقات نظری یافت می شود منجر شود.</a:t>
            </a:r>
          </a:p>
          <a:p>
            <a:pPr algn="r" rtl="1"/>
            <a:endParaRPr lang="fa-IR" dirty="0"/>
          </a:p>
          <a:p>
            <a:pPr algn="r" rtl="1"/>
            <a:r>
              <a:rPr lang="fa-IR" dirty="0"/>
              <a:t>سؤالات اصلی که در این بخش پیش می آید به شکل زیر است:</a:t>
            </a:r>
          </a:p>
          <a:p>
            <a:pPr algn="r" rtl="1"/>
            <a:endParaRPr lang="fa-IR" dirty="0"/>
          </a:p>
          <a:p>
            <a:pPr marL="342900" indent="-342900" algn="r" rtl="1">
              <a:buAutoNum type="arabicPeriod"/>
            </a:pPr>
            <a:r>
              <a:rPr lang="fa-IR" dirty="0"/>
              <a:t>سازمانها چه خطراتی در رابطه با مهندسی اجتماعی دارند ؟</a:t>
            </a:r>
          </a:p>
          <a:p>
            <a:pPr marL="342900" indent="-342900" algn="r" rtl="1">
              <a:buAutoNum type="arabicPeriod"/>
            </a:pPr>
            <a:r>
              <a:rPr lang="fa-IR" dirty="0"/>
              <a:t>چه اقدامات مقابلی می تواند توسط سازمان برای حفاظت از خود در برابر تهدیدات مهندسی احتماعی صورت بگیرد؟</a:t>
            </a:r>
          </a:p>
          <a:p>
            <a:pPr marL="342900" indent="-342900" algn="r" rtl="1">
              <a:buAutoNum type="arabicPeriod"/>
            </a:pPr>
            <a:r>
              <a:rPr lang="fa-IR" dirty="0"/>
              <a:t>چگونه سازمانها می توانند تهدیدات مهندسی اجتماعی را اندازه گیری ( سنجش ) و خطرات حاصل از آن را کاهش دهند؟</a:t>
            </a:r>
          </a:p>
          <a:p>
            <a:pPr marL="342900" indent="-342900" algn="r" rtl="1">
              <a:buAutoNum type="arabicPeriod"/>
            </a:pPr>
            <a:endParaRPr lang="fa-IR" dirty="0"/>
          </a:p>
          <a:p>
            <a:pPr algn="r" rtl="1"/>
            <a:r>
              <a:rPr lang="fa-IR" dirty="0"/>
              <a:t>همچنین باید از طریق تحقیق در سازمانها و موقعیت واقعی به این سوالات پاسخ داده شود .</a:t>
            </a:r>
          </a:p>
          <a:p>
            <a:pPr algn="r" rtl="1"/>
            <a:r>
              <a:rPr lang="fa-IR" dirty="0"/>
              <a:t> </a:t>
            </a:r>
          </a:p>
          <a:p>
            <a:pPr algn="r" rtl="1"/>
            <a:r>
              <a:rPr lang="fa-IR" dirty="0"/>
              <a:t>بنابراین ، تحقیق تجربی، مبنای مناسبی را برای ساختن مدل بر روی موارد 1 و 2 و تأیید صحت مراحل اولیه یك مدل مدیریت ریسك مهندسی اجتماعی (3) و تفسیر آن ایجاد می كند. دامنه این تحقیق همه جنبه های تأثیرگذاری بر مهندسی اجتماعی می باشد.</a:t>
            </a:r>
          </a:p>
        </p:txBody>
      </p:sp>
    </p:spTree>
    <p:extLst>
      <p:ext uri="{BB962C8B-B14F-4D97-AF65-F5344CB8AC3E}">
        <p14:creationId xmlns:p14="http://schemas.microsoft.com/office/powerpoint/2010/main" val="3580889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A3D657-32F2-4A3F-8754-7A0CEF18F627}"/>
              </a:ext>
            </a:extLst>
          </p:cNvPr>
          <p:cNvSpPr txBox="1"/>
          <p:nvPr/>
        </p:nvSpPr>
        <p:spPr>
          <a:xfrm>
            <a:off x="2634792" y="382012"/>
            <a:ext cx="8719131" cy="3046988"/>
          </a:xfrm>
          <a:prstGeom prst="rect">
            <a:avLst/>
          </a:prstGeom>
          <a:noFill/>
        </p:spPr>
        <p:txBody>
          <a:bodyPr wrap="square" rtlCol="0">
            <a:spAutoFit/>
          </a:bodyPr>
          <a:lstStyle/>
          <a:p>
            <a:pPr algn="r" rtl="1"/>
            <a:r>
              <a:rPr lang="fa-IR" sz="2400" dirty="0"/>
              <a:t>روش تحقیق</a:t>
            </a:r>
          </a:p>
          <a:p>
            <a:pPr algn="r" rtl="1"/>
            <a:endParaRPr lang="fa-IR" sz="2400" dirty="0"/>
          </a:p>
          <a:p>
            <a:pPr algn="r" rtl="1"/>
            <a:r>
              <a:rPr lang="fa-IR" dirty="0"/>
              <a:t>برای پاسخ به سوالات تحقیق و کمک به حل مسئله ، یک استراتژی تحقیق مناسب ( متناسب با این تحقیق ) ، باید انتخاب شود و در نهایت اجرا شود . روش های مختلفی برای انجام تحقیقات تجربی وجود دارند : </a:t>
            </a:r>
          </a:p>
          <a:p>
            <a:pPr algn="r" rtl="1"/>
            <a:r>
              <a:rPr lang="fa-IR" dirty="0"/>
              <a:t>آزمایشات ، تاریخچه ها ، مطالعات (بررسی) موردی ، برآوردها و تجزیه و تحلیل بایگانی.</a:t>
            </a:r>
          </a:p>
          <a:p>
            <a:pPr algn="r" rtl="1"/>
            <a:r>
              <a:rPr lang="fa-IR" dirty="0"/>
              <a:t>هر کدام از اینها مزایا و مضرات در موقعیت های مختلف دارند . </a:t>
            </a:r>
          </a:p>
          <a:p>
            <a:pPr algn="r" rtl="1"/>
            <a:r>
              <a:rPr lang="fa-IR" dirty="0"/>
              <a:t>انتخاب هر کدام از این ها به 3 شرط وابسته است : </a:t>
            </a:r>
          </a:p>
          <a:p>
            <a:pPr marL="285750" indent="-285750" algn="r" rtl="1">
              <a:buFont typeface="Arial" panose="020B0604020202020204" pitchFamily="34" charset="0"/>
              <a:buChar char="•"/>
            </a:pPr>
            <a:r>
              <a:rPr lang="fa-IR" dirty="0"/>
              <a:t>.نوع سوال تحقیقی </a:t>
            </a:r>
          </a:p>
          <a:p>
            <a:pPr marL="285750" indent="-285750" algn="r" rtl="1">
              <a:buFont typeface="Arial" panose="020B0604020202020204" pitchFamily="34" charset="0"/>
              <a:buChar char="•"/>
            </a:pPr>
            <a:r>
              <a:rPr lang="fa-IR" dirty="0"/>
              <a:t>سطح کنترلی که محقق در وقایع رفتاری واقعی دارد</a:t>
            </a:r>
          </a:p>
          <a:p>
            <a:pPr marL="285750" indent="-285750" algn="r" rtl="1">
              <a:buFont typeface="Arial" panose="020B0604020202020204" pitchFamily="34" charset="0"/>
              <a:buChar char="•"/>
            </a:pPr>
            <a:r>
              <a:rPr lang="fa-IR" dirty="0"/>
              <a:t>تمرکز روی پدیده های معاصر یا تاریخی</a:t>
            </a:r>
          </a:p>
        </p:txBody>
      </p:sp>
      <p:pic>
        <p:nvPicPr>
          <p:cNvPr id="4" name="Picture 3">
            <a:extLst>
              <a:ext uri="{FF2B5EF4-FFF2-40B4-BE49-F238E27FC236}">
                <a16:creationId xmlns:a16="http://schemas.microsoft.com/office/drawing/2014/main" id="{5EDF9B08-9B3A-471A-856B-3296C4B46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136" y="3633984"/>
            <a:ext cx="7753728" cy="2842004"/>
          </a:xfrm>
          <a:prstGeom prst="rect">
            <a:avLst/>
          </a:prstGeom>
        </p:spPr>
      </p:pic>
    </p:spTree>
    <p:extLst>
      <p:ext uri="{BB962C8B-B14F-4D97-AF65-F5344CB8AC3E}">
        <p14:creationId xmlns:p14="http://schemas.microsoft.com/office/powerpoint/2010/main" val="3861386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79045C-73F1-4D41-9A9F-B243789082D7}"/>
              </a:ext>
            </a:extLst>
          </p:cNvPr>
          <p:cNvSpPr txBox="1"/>
          <p:nvPr/>
        </p:nvSpPr>
        <p:spPr>
          <a:xfrm>
            <a:off x="533276" y="1720840"/>
            <a:ext cx="11125447" cy="3416320"/>
          </a:xfrm>
          <a:prstGeom prst="rect">
            <a:avLst/>
          </a:prstGeom>
          <a:noFill/>
        </p:spPr>
        <p:txBody>
          <a:bodyPr wrap="square" rtlCol="0">
            <a:spAutoFit/>
          </a:bodyPr>
          <a:lstStyle/>
          <a:p>
            <a:pPr algn="r" rtl="1"/>
            <a:r>
              <a:rPr lang="en-US" dirty="0"/>
              <a:t>Case studies </a:t>
            </a:r>
            <a:r>
              <a:rPr lang="fa-IR" dirty="0"/>
              <a:t> ( بررسی موردی )</a:t>
            </a:r>
          </a:p>
          <a:p>
            <a:pPr algn="r" rtl="1"/>
            <a:r>
              <a:rPr lang="fa-IR" dirty="0"/>
              <a:t>در طی بررسی موردی ، داده ها جمع آوری ، ارائه و تجزیه میشوند . این کار به چندین روش قابل انجام است . بررسی موردی را میتوان با تعداد موارد انتخاب شده برای تجزیه و تحلیل تقسیم کرد . دو شکل اصلی مجموعه را میتوان این گونه شناسایی کرد : </a:t>
            </a:r>
          </a:p>
          <a:p>
            <a:pPr algn="r" rtl="1"/>
            <a:endParaRPr lang="fa-IR" dirty="0"/>
          </a:p>
          <a:p>
            <a:pPr marL="285750" indent="-285750" algn="r" rtl="1">
              <a:buFont typeface="Arial" panose="020B0604020202020204" pitchFamily="34" charset="0"/>
              <a:buChar char="•"/>
            </a:pPr>
            <a:r>
              <a:rPr lang="fa-IR" dirty="0"/>
              <a:t>مطالعه تک موردی:  فقط روی یک مورد تمرکز دارد و بسیار عمیق است</a:t>
            </a:r>
          </a:p>
          <a:p>
            <a:pPr marL="285750" indent="-285750" algn="r" rtl="1">
              <a:buFont typeface="Arial" panose="020B0604020202020204" pitchFamily="34" charset="0"/>
              <a:buChar char="•"/>
            </a:pPr>
            <a:r>
              <a:rPr lang="fa-IR" dirty="0"/>
              <a:t>مطالعه چند موردی :  تمرکز بر روی موارد متعددی است که برای دستیابی به نتیجه گیری، با هم مقایسه میشوند ، همچنین به عنوان یک مطالعه موردی مقایسه ای شناخته می شود.</a:t>
            </a:r>
          </a:p>
          <a:p>
            <a:pPr marL="285750" indent="-285750" algn="r" rtl="1">
              <a:buFont typeface="Arial" panose="020B0604020202020204" pitchFamily="34" charset="0"/>
              <a:buChar char="•"/>
            </a:pPr>
            <a:endParaRPr lang="fa-IR" dirty="0"/>
          </a:p>
          <a:p>
            <a:pPr algn="r" rtl="1"/>
            <a:r>
              <a:rPr lang="fa-IR" dirty="0"/>
              <a:t>از آنجا که همه سازمان ها می توانند قربانی یک حمله مهندسی اجتماعی شوند ، باید تنوع موجود در این سازمان ها مورد بررسی قرار گیرد. این باعث می شود مدل مدیریت ریسک مهندسی اجتماعی پیشنهادی، کمتر سفت و سخت باشد زیرا باید برای همه مفید باشد و نه یک مورد خاص.</a:t>
            </a:r>
          </a:p>
          <a:p>
            <a:pPr algn="r" rtl="1"/>
            <a:endParaRPr lang="fa-IR" dirty="0"/>
          </a:p>
          <a:p>
            <a:pPr algn="r" rtl="1"/>
            <a:endParaRPr lang="en-US" dirty="0"/>
          </a:p>
        </p:txBody>
      </p:sp>
    </p:spTree>
    <p:extLst>
      <p:ext uri="{BB962C8B-B14F-4D97-AF65-F5344CB8AC3E}">
        <p14:creationId xmlns:p14="http://schemas.microsoft.com/office/powerpoint/2010/main" val="788741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B1BF6-8A3B-43EF-A75B-2E28FE92F883}"/>
              </a:ext>
            </a:extLst>
          </p:cNvPr>
          <p:cNvSpPr txBox="1"/>
          <p:nvPr/>
        </p:nvSpPr>
        <p:spPr>
          <a:xfrm>
            <a:off x="441158" y="1020867"/>
            <a:ext cx="11309684" cy="4662815"/>
          </a:xfrm>
          <a:prstGeom prst="rect">
            <a:avLst/>
          </a:prstGeom>
          <a:noFill/>
        </p:spPr>
        <p:txBody>
          <a:bodyPr wrap="square" rtlCol="0">
            <a:spAutoFit/>
          </a:bodyPr>
          <a:lstStyle/>
          <a:p>
            <a:pPr algn="r" rtl="1"/>
            <a:r>
              <a:rPr lang="fa-IR" dirty="0"/>
              <a:t>مطالعه چند موردی دوباره می تواند در لحظه تحلیل مجددا به دو روش تقسیم شود:</a:t>
            </a:r>
          </a:p>
          <a:p>
            <a:pPr algn="r" rtl="1"/>
            <a:endParaRPr lang="fa-IR" dirty="0"/>
          </a:p>
          <a:p>
            <a:pPr marL="285750" indent="-285750" algn="r" rtl="1">
              <a:buFont typeface="Arial" panose="020B0604020202020204" pitchFamily="34" charset="0"/>
              <a:buChar char="•"/>
            </a:pPr>
            <a:r>
              <a:rPr lang="fa-IR" dirty="0"/>
              <a:t>روش سلسله مراتبی</a:t>
            </a:r>
          </a:p>
          <a:p>
            <a:pPr algn="r" rtl="1"/>
            <a:endParaRPr lang="fa-IR" dirty="0"/>
          </a:p>
          <a:p>
            <a:pPr algn="r" rtl="1">
              <a:lnSpc>
                <a:spcPct val="150000"/>
              </a:lnSpc>
            </a:pPr>
            <a:r>
              <a:rPr lang="fa-IR" dirty="0"/>
              <a:t> همه موارد ابتدا به صورت جداگانه مورد مطالعه قرار می گیرند و پس از آن یک مطالعه مقایسه ای در مورد همه موارد انجام می شود.</a:t>
            </a:r>
          </a:p>
          <a:p>
            <a:pPr algn="r" rtl="1"/>
            <a:endParaRPr lang="fa-IR" dirty="0"/>
          </a:p>
          <a:p>
            <a:pPr marL="285750" indent="-285750" algn="r" rtl="1">
              <a:buFont typeface="Arial" panose="020B0604020202020204" pitchFamily="34" charset="0"/>
              <a:buChar char="•"/>
            </a:pPr>
            <a:r>
              <a:rPr lang="fa-IR" dirty="0"/>
              <a:t>روش متوالی</a:t>
            </a:r>
          </a:p>
          <a:p>
            <a:pPr algn="r" rtl="1"/>
            <a:endParaRPr lang="fa-IR" dirty="0"/>
          </a:p>
          <a:p>
            <a:pPr algn="r" rtl="1"/>
            <a:r>
              <a:rPr lang="fa-IR" dirty="0"/>
              <a:t> در مرحله اول يك مورد مورد مطالعه قرار مي گيرد ، براساس يافته ها، مورد ديگري كه مورد مطالعه قرار مي گيرد ، انتخاب مي شود و ...</a:t>
            </a:r>
          </a:p>
          <a:p>
            <a:pPr algn="r" rtl="1"/>
            <a:endParaRPr lang="fa-IR" dirty="0"/>
          </a:p>
          <a:p>
            <a:pPr algn="r" rtl="1"/>
            <a:r>
              <a:rPr lang="fa-IR" dirty="0"/>
              <a:t>روش متوالی میتوانست مدل را با گذشت زمان کامل کند ، اما زمان بیشتری لازم خواهد بود تا در دسترس و همکاری بسیاری از سازمانها قرار گیرد .</a:t>
            </a:r>
          </a:p>
          <a:p>
            <a:pPr algn="r" rtl="1"/>
            <a:r>
              <a:rPr lang="fa-IR" dirty="0"/>
              <a:t> به دلیل داشتن یک بازه زمانی محدود تحقیقاتی تجربی ،  تعداد محدود و مدت زمان موجود در سازمان های شرکت کننده از روش سلسله مراتبی استفاده شده است. با این حال ، با بینش  از هر مورد (متوالی)  برای تنظیم مطالعات موردی استفاده شده است.</a:t>
            </a:r>
          </a:p>
          <a:p>
            <a:pPr algn="r" rtl="1"/>
            <a:endParaRPr lang="fa-IR" dirty="0"/>
          </a:p>
          <a:p>
            <a:pPr algn="r" rtl="1"/>
            <a:r>
              <a:rPr lang="fa-IR" dirty="0"/>
              <a:t>بنابراین تحقیق تجربی از طریق مطالعات موردی در سازمانهای مختلف ، با تجزیه و تحلیل و تحول متوسط و محدود و مقایسه نهایی نتایج پس از انجام کلیه مطالعات انجام شد. اکنون با مشخص شدن و انتخاب روش تحقیق جمع آوری اطلاعات به آن در ادامه می پردازیم . </a:t>
            </a:r>
          </a:p>
        </p:txBody>
      </p:sp>
    </p:spTree>
    <p:extLst>
      <p:ext uri="{BB962C8B-B14F-4D97-AF65-F5344CB8AC3E}">
        <p14:creationId xmlns:p14="http://schemas.microsoft.com/office/powerpoint/2010/main" val="1481849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697C62-9D27-4641-98FD-46F9A01061E1}"/>
              </a:ext>
            </a:extLst>
          </p:cNvPr>
          <p:cNvSpPr txBox="1"/>
          <p:nvPr/>
        </p:nvSpPr>
        <p:spPr>
          <a:xfrm>
            <a:off x="926308" y="1538739"/>
            <a:ext cx="10339384" cy="3780522"/>
          </a:xfrm>
          <a:prstGeom prst="rect">
            <a:avLst/>
          </a:prstGeom>
          <a:noFill/>
        </p:spPr>
        <p:txBody>
          <a:bodyPr wrap="square" rtlCol="0">
            <a:spAutoFit/>
          </a:bodyPr>
          <a:lstStyle/>
          <a:p>
            <a:pPr algn="r" rtl="1">
              <a:lnSpc>
                <a:spcPct val="150000"/>
              </a:lnSpc>
            </a:pPr>
            <a:r>
              <a:rPr lang="en-US" dirty="0"/>
              <a:t>Information sources </a:t>
            </a:r>
            <a:r>
              <a:rPr lang="fa-IR" dirty="0"/>
              <a:t> ( منابع اطلاعاتی )</a:t>
            </a:r>
          </a:p>
          <a:p>
            <a:pPr algn="r" rtl="1">
              <a:lnSpc>
                <a:spcPct val="150000"/>
              </a:lnSpc>
            </a:pPr>
            <a:endParaRPr lang="fa-IR" dirty="0"/>
          </a:p>
          <a:p>
            <a:pPr algn="r" rtl="1">
              <a:lnSpc>
                <a:spcPct val="150000"/>
              </a:lnSpc>
            </a:pPr>
            <a:r>
              <a:rPr lang="en-US" dirty="0"/>
              <a:t>Yin</a:t>
            </a:r>
            <a:r>
              <a:rPr lang="fa-IR" dirty="0"/>
              <a:t> شش منبع اطلاعات را برای مطالعات موردی (اسناد ، بایگانی ، مصاحبه ، مشاهده مستقیم ، مشاهده شرکت کننده ، مصنوعات بدنی )،  مشخص میکند.</a:t>
            </a:r>
          </a:p>
          <a:p>
            <a:pPr algn="r" rtl="1">
              <a:lnSpc>
                <a:spcPct val="150000"/>
              </a:lnSpc>
            </a:pPr>
            <a:r>
              <a:rPr lang="fa-IR" dirty="0"/>
              <a:t>به دلیل یافته های حساسی که می توانند به معرض نمایش بگذارند ، سازمان ها نسبت به اطلاعات مربوط به رویدادهای خاص در بایگانی خود بسیار محافظت می کنند.</a:t>
            </a:r>
          </a:p>
          <a:p>
            <a:pPr algn="r" rtl="1">
              <a:lnSpc>
                <a:spcPct val="150000"/>
              </a:lnSpc>
            </a:pPr>
            <a:r>
              <a:rPr lang="fa-IR" dirty="0"/>
              <a:t>آنها همچنین مایل نیستند که یک فارغ التحصیل برای مشاهده فعالیت های (بحرانی) خود ، که این نیز بسیار وقت گیر است ، داشته باشند.</a:t>
            </a:r>
          </a:p>
          <a:p>
            <a:pPr algn="r" rtl="1">
              <a:lnSpc>
                <a:spcPct val="150000"/>
              </a:lnSpc>
            </a:pPr>
            <a:r>
              <a:rPr lang="fa-IR" dirty="0"/>
              <a:t>بنابراین تحقیقات تجربی بر دو منبع اطلاعاتی تمرکز دارد که سازمانها مایل به همکاری و اشتراک آنها هستند. مصاحبه و اسناد می توانند هر شکلی داشته باشند. از برگه های حقوقی با بهترین شیوه های (امنیتی) گرفته تا کل اسناد سیاست امنیتی.</a:t>
            </a:r>
          </a:p>
        </p:txBody>
      </p:sp>
    </p:spTree>
    <p:extLst>
      <p:ext uri="{BB962C8B-B14F-4D97-AF65-F5344CB8AC3E}">
        <p14:creationId xmlns:p14="http://schemas.microsoft.com/office/powerpoint/2010/main" val="39081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C9EB7-8CD3-499D-92DA-77A6984D40AA}"/>
              </a:ext>
            </a:extLst>
          </p:cNvPr>
          <p:cNvSpPr txBox="1"/>
          <p:nvPr/>
        </p:nvSpPr>
        <p:spPr>
          <a:xfrm>
            <a:off x="1076325" y="333373"/>
            <a:ext cx="10724920" cy="7201972"/>
          </a:xfrm>
          <a:prstGeom prst="rect">
            <a:avLst/>
          </a:prstGeom>
          <a:noFill/>
        </p:spPr>
        <p:txBody>
          <a:bodyPr wrap="square" rtlCol="0">
            <a:spAutoFit/>
          </a:bodyPr>
          <a:lstStyle/>
          <a:p>
            <a:pPr marL="457200" indent="-457200" algn="r" rtl="1">
              <a:buAutoNum type="arabicPeriod" startAt="2"/>
            </a:pPr>
            <a:r>
              <a:rPr lang="fa-IR" sz="2000" dirty="0">
                <a:solidFill>
                  <a:srgbClr val="5BC2E7"/>
                </a:solidFill>
                <a:cs typeface="2  Titr" panose="00000700000000000000" pitchFamily="2" charset="-78"/>
              </a:rPr>
              <a:t>تکنیک های مهندسی اجتماعی</a:t>
            </a:r>
          </a:p>
          <a:p>
            <a:pPr algn="r" rtl="1"/>
            <a:endParaRPr lang="fa-IR" sz="2000" dirty="0">
              <a:solidFill>
                <a:srgbClr val="5BC2E7"/>
              </a:solidFill>
              <a:cs typeface="2  Titr" panose="00000700000000000000" pitchFamily="2" charset="-78"/>
            </a:endParaRPr>
          </a:p>
          <a:p>
            <a:pPr marL="342900" indent="-342900" algn="r" rtl="1">
              <a:buFont typeface="Arial" panose="020B0604020202020204" pitchFamily="34" charset="0"/>
              <a:buChar char="•"/>
            </a:pPr>
            <a:r>
              <a:rPr lang="fa-IR" sz="1200" dirty="0">
                <a:solidFill>
                  <a:srgbClr val="5BC2E7"/>
                </a:solidFill>
                <a:cs typeface="2  Titr" panose="00000700000000000000" pitchFamily="2" charset="-78"/>
              </a:rPr>
              <a:t>انواع مهندسی اجتماعی</a:t>
            </a:r>
          </a:p>
          <a:p>
            <a:pPr algn="r" rtl="1"/>
            <a:endParaRPr lang="fa-IR" sz="2000" dirty="0">
              <a:solidFill>
                <a:srgbClr val="5BC2E7"/>
              </a:solidFill>
              <a:cs typeface="2  Titr" panose="00000700000000000000" pitchFamily="2" charset="-78"/>
            </a:endParaRPr>
          </a:p>
          <a:p>
            <a:pPr algn="r" rtl="1"/>
            <a:r>
              <a:rPr lang="en-US" sz="1600" dirty="0">
                <a:solidFill>
                  <a:srgbClr val="5BC2E7"/>
                </a:solidFill>
              </a:rPr>
              <a:t>Human-based Social Engineering </a:t>
            </a:r>
            <a:r>
              <a:rPr lang="fa-IR" sz="1600" dirty="0">
                <a:solidFill>
                  <a:srgbClr val="5BC2E7"/>
                </a:solidFill>
              </a:rPr>
              <a:t> : این  نوع حملات که مبتنی بر انسان است معمولا به صورت رو در رو با قربانی صورت میگیرد . با بدست آوردن اعتماد قربانی ، استفاده از برخی عادت ها و رفتار وی این نوع حملات امکان پذیر است.</a:t>
            </a:r>
          </a:p>
          <a:p>
            <a:pPr algn="r" rtl="1"/>
            <a:endParaRPr lang="fa-IR" sz="1600" dirty="0">
              <a:solidFill>
                <a:srgbClr val="5BC2E7"/>
              </a:solidFill>
            </a:endParaRPr>
          </a:p>
          <a:p>
            <a:pPr marL="800100" lvl="1" indent="-342900" algn="r" rtl="1">
              <a:buFont typeface="+mj-lt"/>
              <a:buAutoNum type="arabicPeriod"/>
            </a:pPr>
            <a:r>
              <a:rPr lang="en-US" dirty="0">
                <a:solidFill>
                  <a:srgbClr val="5BC2E7"/>
                </a:solidFill>
              </a:rPr>
              <a:t>Impersonation</a:t>
            </a:r>
            <a:r>
              <a:rPr lang="fa-IR" dirty="0">
                <a:solidFill>
                  <a:srgbClr val="5BC2E7"/>
                </a:solidFill>
              </a:rPr>
              <a:t> : به وانمود کردن خود به جای فرد مجاز و قانونی یک مجموعه ، که از کانال ارتباطی نظیر ایمیل ، تلفن و ... صورت میگیرد.</a:t>
            </a:r>
          </a:p>
          <a:p>
            <a:pPr marL="800100" lvl="1" indent="-342900" algn="r" rtl="1">
              <a:buFont typeface="+mj-lt"/>
              <a:buAutoNum type="arabicPeriod"/>
            </a:pPr>
            <a:r>
              <a:rPr lang="en-US" dirty="0">
                <a:solidFill>
                  <a:srgbClr val="5BC2E7"/>
                </a:solidFill>
              </a:rPr>
              <a:t>Eavesdropping and Shoulder Surfing</a:t>
            </a:r>
            <a:r>
              <a:rPr lang="fa-IR" dirty="0">
                <a:solidFill>
                  <a:srgbClr val="5BC2E7"/>
                </a:solidFill>
              </a:rPr>
              <a:t> : به تکنیک گرفتن اطلاعات از استراق سمع پنهانی  و در کل به خواندن و دسترسی هر نوع اطلاعاتی ، </a:t>
            </a:r>
            <a:r>
              <a:rPr lang="fa-IR" sz="1600" dirty="0">
                <a:solidFill>
                  <a:srgbClr val="5BC2E7"/>
                </a:solidFill>
              </a:rPr>
              <a:t>به طوری که قربانی از وجود هکر با خبر نشود میگویند  و اصطلاح </a:t>
            </a:r>
            <a:r>
              <a:rPr lang="en-US" sz="1600" dirty="0">
                <a:solidFill>
                  <a:srgbClr val="5BC2E7"/>
                </a:solidFill>
              </a:rPr>
              <a:t>Shoulder Surfing</a:t>
            </a:r>
            <a:r>
              <a:rPr lang="fa-IR" sz="1600" dirty="0">
                <a:solidFill>
                  <a:srgbClr val="5BC2E7"/>
                </a:solidFill>
              </a:rPr>
              <a:t> هم به گرفتن هر نوع داده و اطلاعاتی با ایستادن در کنار تارگت به هنگام بررسی اطلاعات حساس و مهم میگویند.</a:t>
            </a:r>
          </a:p>
          <a:p>
            <a:pPr marL="800100" lvl="1" indent="-342900" algn="r" rtl="1">
              <a:buFont typeface="+mj-lt"/>
              <a:buAutoNum type="arabicPeriod"/>
            </a:pPr>
            <a:r>
              <a:rPr lang="en-US" sz="1600" dirty="0">
                <a:solidFill>
                  <a:srgbClr val="5BC2E7"/>
                </a:solidFill>
              </a:rPr>
              <a:t>Dumpster Diving</a:t>
            </a:r>
            <a:r>
              <a:rPr lang="fa-IR" sz="1600" dirty="0">
                <a:solidFill>
                  <a:srgbClr val="5BC2E7"/>
                </a:solidFill>
              </a:rPr>
              <a:t> : این تکنیک علی رغم اینکه کمی قدیمی شده است ولی هنوز جواب میدهد به طوری که به جستوجو کردن و پیدا کردن هر نوع اطلاعاتی که فرد قربانی دور ( زباله ) می انداز را گویند که میتواند شامل قبض تلفن ، رسید های خرید ، برگه های روی میز و ... باشند.</a:t>
            </a:r>
          </a:p>
          <a:p>
            <a:pPr marL="800100" lvl="1" indent="-342900" algn="r" rtl="1">
              <a:buFont typeface="+mj-lt"/>
              <a:buAutoNum type="arabicPeriod"/>
            </a:pPr>
            <a:r>
              <a:rPr lang="en-US" dirty="0">
                <a:solidFill>
                  <a:srgbClr val="5BC2E7"/>
                </a:solidFill>
              </a:rPr>
              <a:t>Reverse Social Engineering</a:t>
            </a:r>
            <a:r>
              <a:rPr lang="fa-IR" dirty="0">
                <a:solidFill>
                  <a:srgbClr val="5BC2E7"/>
                </a:solidFill>
              </a:rPr>
              <a:t> :  این نوع روش در تقابل ( عمل و عکس العمل ) تارگت و هکر صورت میگیرد به طوری که فرد حمله کننده باید جوری قربانی را وادار کند که انگار (قربانی) دچار مشکلی شده است و یا در آینده مشکلی برایش پیش می آید . اگر قربانی متقاعد شد او یک سری اطلاعاتی که مورد نیاز هکر است را فراهم کرده و به او میدهد ، گام هایی که به انجام این روش کمک میکند به صورت زیر است : </a:t>
            </a:r>
          </a:p>
          <a:p>
            <a:pPr marL="1257300" lvl="2" indent="-342900" algn="r" rtl="1">
              <a:buFont typeface="+mj-lt"/>
              <a:buAutoNum type="alphaUcPeriod"/>
            </a:pPr>
            <a:r>
              <a:rPr lang="fa-IR" sz="1400" dirty="0">
                <a:solidFill>
                  <a:srgbClr val="5BC2E7"/>
                </a:solidFill>
              </a:rPr>
              <a:t>با خراب کردن سیستم تارگت و یا تشخیص آسیب پذیری موجود در سیستم قربانی </a:t>
            </a:r>
          </a:p>
          <a:p>
            <a:pPr marL="1257300" lvl="2" indent="-342900" algn="r" rtl="1">
              <a:buFont typeface="+mj-lt"/>
              <a:buAutoNum type="alphaUcPeriod"/>
            </a:pPr>
            <a:r>
              <a:rPr lang="fa-IR" sz="1400" dirty="0">
                <a:solidFill>
                  <a:srgbClr val="5BC2E7"/>
                </a:solidFill>
              </a:rPr>
              <a:t>حمله کننده خود را به عنوان فرد قانونی نشان دهد برای رفع مشکل تارگت</a:t>
            </a:r>
          </a:p>
          <a:p>
            <a:pPr marL="1257300" lvl="2" indent="-342900" algn="r" rtl="1">
              <a:buFont typeface="+mj-lt"/>
              <a:buAutoNum type="alphaUcPeriod"/>
            </a:pPr>
            <a:r>
              <a:rPr lang="fa-IR" sz="1400" dirty="0">
                <a:solidFill>
                  <a:srgbClr val="5BC2E7"/>
                </a:solidFill>
              </a:rPr>
              <a:t>حمله کننده اعتماد تارگت را بدست آورد برای رسیدن به اطلاعات حساس</a:t>
            </a:r>
          </a:p>
          <a:p>
            <a:pPr marL="1257300" lvl="2" indent="-342900" algn="r" rtl="1">
              <a:buFont typeface="+mj-lt"/>
              <a:buAutoNum type="alphaUcPeriod"/>
            </a:pPr>
            <a:r>
              <a:rPr lang="fa-IR" sz="1400" dirty="0">
                <a:solidFill>
                  <a:srgbClr val="5BC2E7"/>
                </a:solidFill>
              </a:rPr>
              <a:t>به محض اینکه مهندسی اجتماعی معکوس انجام شود کاربر معمولا از فرد حمله کننده تقاضای کمک کرده است به طوری که به فرد حمله کننده نیاز پیدا میکند</a:t>
            </a:r>
          </a:p>
          <a:p>
            <a:pPr lvl="2" algn="r" rtl="1"/>
            <a:r>
              <a:rPr lang="fa-IR" sz="1400" dirty="0">
                <a:solidFill>
                  <a:srgbClr val="5BC2E7"/>
                </a:solidFill>
              </a:rPr>
              <a:t> </a:t>
            </a:r>
          </a:p>
          <a:p>
            <a:pPr marL="1257300" lvl="2" indent="-342900" algn="r" rtl="1">
              <a:buFont typeface="+mj-lt"/>
              <a:buAutoNum type="alphaUcPeriod"/>
            </a:pPr>
            <a:endParaRPr lang="fa-IR" sz="1400" dirty="0">
              <a:solidFill>
                <a:srgbClr val="5BC2E7"/>
              </a:solidFill>
            </a:endParaRPr>
          </a:p>
          <a:p>
            <a:pPr marL="1257300" lvl="2" indent="-342900" algn="r" rtl="1">
              <a:buFont typeface="+mj-lt"/>
              <a:buAutoNum type="alphaUcPeriod"/>
            </a:pPr>
            <a:endParaRPr lang="en-US" sz="1400" dirty="0">
              <a:solidFill>
                <a:srgbClr val="5BC2E7"/>
              </a:solidFill>
            </a:endParaRPr>
          </a:p>
          <a:p>
            <a:pPr marL="800100" lvl="1" indent="-342900" algn="r" rtl="1">
              <a:buFont typeface="+mj-lt"/>
              <a:buAutoNum type="arabicPeriod"/>
            </a:pPr>
            <a:endParaRPr lang="en-US" sz="1600" dirty="0">
              <a:solidFill>
                <a:srgbClr val="5BC2E7"/>
              </a:solidFill>
            </a:endParaRPr>
          </a:p>
          <a:p>
            <a:endParaRPr lang="en-US" dirty="0">
              <a:solidFill>
                <a:srgbClr val="5BC2E7"/>
              </a:solidFill>
            </a:endParaRPr>
          </a:p>
          <a:p>
            <a:endParaRPr lang="en-US" dirty="0">
              <a:solidFill>
                <a:srgbClr val="5BC2E7"/>
              </a:solidFill>
            </a:endParaRPr>
          </a:p>
        </p:txBody>
      </p:sp>
      <p:sp>
        <p:nvSpPr>
          <p:cNvPr id="5" name="Arrow: Left 4">
            <a:hlinkClick r:id="rId2" action="ppaction://hlinksldjump"/>
            <a:extLst>
              <a:ext uri="{FF2B5EF4-FFF2-40B4-BE49-F238E27FC236}">
                <a16:creationId xmlns:a16="http://schemas.microsoft.com/office/drawing/2014/main" id="{76564A31-2834-4340-A535-D28AB6BA9C27}"/>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hlinkClick r:id="rId3" action="ppaction://hlinksldjump"/>
            <a:extLst>
              <a:ext uri="{FF2B5EF4-FFF2-40B4-BE49-F238E27FC236}">
                <a16:creationId xmlns:a16="http://schemas.microsoft.com/office/drawing/2014/main" id="{81B20275-F2FA-498F-ABD8-6E4CA6B5A0DB}"/>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541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B64616-9FB0-400E-B633-04243B883B9F}"/>
              </a:ext>
            </a:extLst>
          </p:cNvPr>
          <p:cNvSpPr txBox="1"/>
          <p:nvPr/>
        </p:nvSpPr>
        <p:spPr>
          <a:xfrm>
            <a:off x="1086729" y="1659285"/>
            <a:ext cx="10018541" cy="3539430"/>
          </a:xfrm>
          <a:prstGeom prst="rect">
            <a:avLst/>
          </a:prstGeom>
          <a:noFill/>
        </p:spPr>
        <p:txBody>
          <a:bodyPr wrap="square" rtlCol="0">
            <a:spAutoFit/>
          </a:bodyPr>
          <a:lstStyle/>
          <a:p>
            <a:pPr algn="r" rtl="1"/>
            <a:r>
              <a:rPr lang="fa-IR" sz="2400" dirty="0"/>
              <a:t>نتیجه گیری و توصیه های کلی</a:t>
            </a:r>
            <a:endParaRPr lang="en-US" sz="2400" dirty="0"/>
          </a:p>
          <a:p>
            <a:pPr algn="r" rtl="1"/>
            <a:endParaRPr lang="fa-IR" sz="2000" dirty="0"/>
          </a:p>
          <a:p>
            <a:pPr algn="r" rtl="1"/>
            <a:r>
              <a:rPr lang="fa-IR" dirty="0"/>
              <a:t>برای دیدن اینکه آیا به سوالات تحقیق پاسخ داده شده است ، نتیجه گیری با توجه به این موارد خلاصه می شود:</a:t>
            </a:r>
          </a:p>
          <a:p>
            <a:pPr algn="r" rtl="1"/>
            <a:endParaRPr lang="fa-IR" dirty="0"/>
          </a:p>
          <a:p>
            <a:pPr marL="342900" indent="-342900" algn="r" rtl="1">
              <a:buFont typeface="+mj-lt"/>
              <a:buAutoNum type="arabicPeriod"/>
            </a:pPr>
            <a:r>
              <a:rPr lang="fa-IR" dirty="0"/>
              <a:t>سازمانها چه خطراتی در رابطه با مهندسی اجتماعی دارند ؟</a:t>
            </a:r>
          </a:p>
          <a:p>
            <a:pPr algn="r" rtl="1"/>
            <a:r>
              <a:rPr lang="fa-IR" dirty="0"/>
              <a:t>سازمان ها می توانند ریسک مهندسی اجتماعی را هنگام ارائه با مثال و تعریف ، شناسایی کنند. آنها همچنین کاهش این خطر را ضروری می بینند. بنابراین یک مدل باید بتواند در تعیین ریسک به سازمان کمک کند زیرا در این زمان سازمان هنوز بر خطرات فنی ، فیزیکی و بر ریسک مبتنی بر انسان متمرکز است ، در غیر این صورت ممکن است جنبه های بسیار مهمی را نادیده بگیرد. طبقه بندی مهندسین اجتماعی ، انگیزه ها و تاکتیک های آنها در این امر بسیار مفید است.</a:t>
            </a:r>
          </a:p>
          <a:p>
            <a:pPr algn="r" rtl="1"/>
            <a:endParaRPr lang="fa-IR" dirty="0"/>
          </a:p>
          <a:p>
            <a:pPr algn="r" rtl="1"/>
            <a:endParaRPr lang="fa-IR" dirty="0"/>
          </a:p>
          <a:p>
            <a:pPr algn="r" rtl="1"/>
            <a:endParaRPr lang="en-US" dirty="0"/>
          </a:p>
        </p:txBody>
      </p:sp>
    </p:spTree>
    <p:extLst>
      <p:ext uri="{BB962C8B-B14F-4D97-AF65-F5344CB8AC3E}">
        <p14:creationId xmlns:p14="http://schemas.microsoft.com/office/powerpoint/2010/main" val="33308224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8DE94-56E3-4EB1-99E9-0AC2292980A1}"/>
              </a:ext>
            </a:extLst>
          </p:cNvPr>
          <p:cNvSpPr txBox="1"/>
          <p:nvPr/>
        </p:nvSpPr>
        <p:spPr>
          <a:xfrm>
            <a:off x="657726" y="2643464"/>
            <a:ext cx="10876547" cy="1571071"/>
          </a:xfrm>
          <a:prstGeom prst="rect">
            <a:avLst/>
          </a:prstGeom>
          <a:noFill/>
        </p:spPr>
        <p:txBody>
          <a:bodyPr wrap="square" rtlCol="0">
            <a:spAutoFit/>
          </a:bodyPr>
          <a:lstStyle/>
          <a:p>
            <a:pPr algn="r" rtl="1"/>
            <a:r>
              <a:rPr lang="fa-IR" dirty="0"/>
              <a:t>2. چه اقدامات مقابلی می تواند توسط سازمان برای حفاظت از خود در برابر تهدیدات مهندسی احتماعی صورت بگیرد؟</a:t>
            </a:r>
          </a:p>
          <a:p>
            <a:pPr algn="r" rtl="1">
              <a:lnSpc>
                <a:spcPct val="150000"/>
              </a:lnSpc>
            </a:pPr>
            <a:r>
              <a:rPr lang="fa-IR" dirty="0"/>
              <a:t>بیشتر سازمانها اقدامات متقابل مشخصی علیه مهندسی اجتماعی ندارند. اما آنها قبلاً چندین اقدامات متقابل علیه تهدیدات اطلاعاتی یا امنیت فیزیکی انجام داده اند. این اقدامات متقابل باید با لیستی از کنترلهای ممکن در مهندسی اجتماعی لیست و مقایسه شود تا شکاف و ریسک باقیمانده ، اندازه گیری شود.</a:t>
            </a:r>
            <a:endParaRPr lang="en-US" dirty="0"/>
          </a:p>
        </p:txBody>
      </p:sp>
    </p:spTree>
    <p:extLst>
      <p:ext uri="{BB962C8B-B14F-4D97-AF65-F5344CB8AC3E}">
        <p14:creationId xmlns:p14="http://schemas.microsoft.com/office/powerpoint/2010/main" val="4277003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7E140-3062-4003-8152-D17CD5E4FB9E}"/>
              </a:ext>
            </a:extLst>
          </p:cNvPr>
          <p:cNvSpPr txBox="1"/>
          <p:nvPr/>
        </p:nvSpPr>
        <p:spPr>
          <a:xfrm>
            <a:off x="617621" y="889843"/>
            <a:ext cx="10956758" cy="5078313"/>
          </a:xfrm>
          <a:prstGeom prst="rect">
            <a:avLst/>
          </a:prstGeom>
          <a:noFill/>
        </p:spPr>
        <p:txBody>
          <a:bodyPr wrap="square" rtlCol="0">
            <a:spAutoFit/>
          </a:bodyPr>
          <a:lstStyle/>
          <a:p>
            <a:pPr algn="r" rtl="1"/>
            <a:r>
              <a:rPr lang="fa-IR" dirty="0"/>
              <a:t>3. چگونه سازمانها می توانند تهدیدات مهندسی اجتماعی را اندازه گیری ( سنجش ) و خطرات حاصل از آن را کاهش دهند؟</a:t>
            </a:r>
          </a:p>
          <a:p>
            <a:pPr algn="r" rtl="1"/>
            <a:endParaRPr lang="fa-IR" dirty="0"/>
          </a:p>
          <a:p>
            <a:pPr algn="r" rtl="1">
              <a:lnSpc>
                <a:spcPct val="150000"/>
              </a:lnSpc>
            </a:pPr>
            <a:r>
              <a:rPr lang="fa-IR" dirty="0"/>
              <a:t>سازمان ها برای امنیت اطلاعات خود اهدافی را تعیین کرده اند. در این روش آنها تمایل به فراموش کردن یا مشخص نکردن اهداف برای مدیریت ریسک مهندسی اجتماعی دارند که اندازه گیری این ریسک خاص را دشوار می کند. این گرایش تا حدودی به زمان و بودجه محدود لطمه وارد می کند ، اما این نباید بهانه ای برای رها کردن خطرات بدون مراقبت باشد زیرا عواقب آن برای سازمان می تواند بالا باشد. بنابراین سازمانها باید ریسک مهندسی اجتماعی را برای سازمان خود تعیین کنند و در صورت لزوم کنترل های کاهش دهنده را اجرا کنند.</a:t>
            </a:r>
          </a:p>
          <a:p>
            <a:pPr algn="r" rtl="1">
              <a:lnSpc>
                <a:spcPct val="150000"/>
              </a:lnSpc>
            </a:pPr>
            <a:r>
              <a:rPr lang="fa-IR" dirty="0"/>
              <a:t>برای کاهش ریسک این حمله سازمانها ، مدل های عمومی امنیت اطلاعات را بیش از یک مدل دیگر در کنار همه دیگران ترجیح میدهند. بنابراین مدل مدیریت ریسک مهندسی اجتماعی باید بتواند به فرایندها و مدلهای امنیتی فعلی پیوند بخورد. این می تواند در این گنجانیده شود و یا می تواند از دانش و وسیله هایی که در دسترس است استفاده کند و یک فرایند افزودنی را برای فرآیندها و مدل های موجود ایجاد کند.</a:t>
            </a:r>
          </a:p>
          <a:p>
            <a:pPr algn="r" rtl="1">
              <a:lnSpc>
                <a:spcPct val="150000"/>
              </a:lnSpc>
            </a:pPr>
            <a:r>
              <a:rPr lang="fa-IR" dirty="0"/>
              <a:t>یک توصیه کلی در راستای این توصیه های قبلی این است که مدل نباید ایستا باشد. لیست های اساسی با تاکتیک ها ، کنترل های ممکن و غیره باید بطور مداوم به روز شوند. و این مدل باید بصورت دوره ای مورد ارزیابی و بازبینی قرار گیرد تا ببیند آیا هنوز هم نیاز سازمانها را در کمک به آنها برای مدیریت ریسک مهندسی اجتماعی خود برآورده می کند.</a:t>
            </a:r>
          </a:p>
          <a:p>
            <a:pPr algn="r" rtl="1"/>
            <a:endParaRPr lang="en-US" dirty="0"/>
          </a:p>
        </p:txBody>
      </p:sp>
    </p:spTree>
    <p:extLst>
      <p:ext uri="{BB962C8B-B14F-4D97-AF65-F5344CB8AC3E}">
        <p14:creationId xmlns:p14="http://schemas.microsoft.com/office/powerpoint/2010/main" val="10689725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1B1DA-711F-4824-8938-3BAAE8AFE959}"/>
              </a:ext>
            </a:extLst>
          </p:cNvPr>
          <p:cNvSpPr txBox="1"/>
          <p:nvPr/>
        </p:nvSpPr>
        <p:spPr>
          <a:xfrm>
            <a:off x="609600" y="2157818"/>
            <a:ext cx="10972800" cy="2542363"/>
          </a:xfrm>
          <a:prstGeom prst="rect">
            <a:avLst/>
          </a:prstGeom>
          <a:noFill/>
        </p:spPr>
        <p:txBody>
          <a:bodyPr wrap="square" rtlCol="0">
            <a:spAutoFit/>
          </a:bodyPr>
          <a:lstStyle/>
          <a:p>
            <a:pPr algn="r" rtl="1">
              <a:lnSpc>
                <a:spcPct val="150000"/>
              </a:lnSpc>
            </a:pPr>
            <a:r>
              <a:rPr lang="en-US" dirty="0"/>
              <a:t>Managing social engineering risk </a:t>
            </a:r>
            <a:r>
              <a:rPr lang="fa-IR" dirty="0"/>
              <a:t> ( مدیریت خطرات مهندسی اجتماعی ) </a:t>
            </a:r>
          </a:p>
          <a:p>
            <a:pPr algn="r" rtl="1">
              <a:lnSpc>
                <a:spcPct val="150000"/>
              </a:lnSpc>
            </a:pPr>
            <a:r>
              <a:rPr lang="fa-IR" dirty="0"/>
              <a:t>سازمان ها باید پتانسیل ضرر ( خطر برای ماندن در تجارت )، را یه حداقل برسانند . به حداقل رساندن ، زیرا خطر همیشه بدون در نظر گرفتن احتمال آن وجود خواهد داشت. امنیت سازمان ، - با طراحی و اجرای کنترلهای امنیتی که باعث کاهش خطرات در حد قابل قبول می شود -  ، بر کاهش و مدیریت این احتمال متمرکز است. در این فصل یک مدل مدیریت ریسک برای تحلیل ریسک مهندسی اجتماعی و مدیریت سطح امنیتی مرتبط با این ریسک ارائه شده است. اما ابتدا ارتباط این فرایند مدل سازی و ارتباط آن با مدیریت ریسک سازمانی مورد بحث قرار خواهد گرفت.</a:t>
            </a:r>
            <a:endParaRPr lang="en-US" dirty="0"/>
          </a:p>
          <a:p>
            <a:pPr algn="r" rtl="1">
              <a:lnSpc>
                <a:spcPct val="150000"/>
              </a:lnSpc>
            </a:pPr>
            <a:endParaRPr lang="en-US" dirty="0"/>
          </a:p>
        </p:txBody>
      </p:sp>
    </p:spTree>
    <p:extLst>
      <p:ext uri="{BB962C8B-B14F-4D97-AF65-F5344CB8AC3E}">
        <p14:creationId xmlns:p14="http://schemas.microsoft.com/office/powerpoint/2010/main" val="4190890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4C2B8-4FCA-473D-AD45-866357DF28A4}"/>
              </a:ext>
            </a:extLst>
          </p:cNvPr>
          <p:cNvSpPr txBox="1"/>
          <p:nvPr/>
        </p:nvSpPr>
        <p:spPr>
          <a:xfrm>
            <a:off x="421103" y="1346809"/>
            <a:ext cx="11245515" cy="1200329"/>
          </a:xfrm>
          <a:prstGeom prst="rect">
            <a:avLst/>
          </a:prstGeom>
          <a:noFill/>
        </p:spPr>
        <p:txBody>
          <a:bodyPr wrap="square" rtlCol="0">
            <a:spAutoFit/>
          </a:bodyPr>
          <a:lstStyle/>
          <a:p>
            <a:pPr algn="r" rtl="1"/>
            <a:r>
              <a:rPr lang="en-US" dirty="0"/>
              <a:t>Social engineering risk management </a:t>
            </a:r>
            <a:r>
              <a:rPr lang="fa-IR" dirty="0"/>
              <a:t> (مدیریت ریسک مهندسی اجتماعی)</a:t>
            </a:r>
          </a:p>
          <a:p>
            <a:pPr algn="r" rtl="1"/>
            <a:endParaRPr lang="fa-IR" dirty="0"/>
          </a:p>
          <a:p>
            <a:pPr algn="r" rtl="1"/>
            <a:r>
              <a:rPr lang="fa-IR" dirty="0"/>
              <a:t>مدیریت ریسک مهندسی اجتماعی را می توان به شرح زیر تعریف کرد:</a:t>
            </a:r>
            <a:endParaRPr lang="en-US" dirty="0"/>
          </a:p>
          <a:p>
            <a:pPr algn="r" rtl="1"/>
            <a:endParaRPr lang="en-US" dirty="0"/>
          </a:p>
        </p:txBody>
      </p:sp>
      <p:sp>
        <p:nvSpPr>
          <p:cNvPr id="3" name="Rectangle: Rounded Corners 2">
            <a:extLst>
              <a:ext uri="{FF2B5EF4-FFF2-40B4-BE49-F238E27FC236}">
                <a16:creationId xmlns:a16="http://schemas.microsoft.com/office/drawing/2014/main" id="{675D8F0E-1521-490B-A687-C531E95593A6}"/>
              </a:ext>
            </a:extLst>
          </p:cNvPr>
          <p:cNvSpPr/>
          <p:nvPr/>
        </p:nvSpPr>
        <p:spPr>
          <a:xfrm>
            <a:off x="473239" y="2823411"/>
            <a:ext cx="11245515" cy="1844842"/>
          </a:xfrm>
          <a:prstGeom prst="roundRect">
            <a:avLst/>
          </a:prstGeom>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TextBox 3">
            <a:extLst>
              <a:ext uri="{FF2B5EF4-FFF2-40B4-BE49-F238E27FC236}">
                <a16:creationId xmlns:a16="http://schemas.microsoft.com/office/drawing/2014/main" id="{53E69D5D-940C-4DE2-9053-BF966BCB9CD6}"/>
              </a:ext>
            </a:extLst>
          </p:cNvPr>
          <p:cNvSpPr txBox="1"/>
          <p:nvPr/>
        </p:nvSpPr>
        <p:spPr>
          <a:xfrm>
            <a:off x="525377" y="3102226"/>
            <a:ext cx="11141241" cy="1287212"/>
          </a:xfrm>
          <a:prstGeom prst="rect">
            <a:avLst/>
          </a:prstGeom>
          <a:noFill/>
        </p:spPr>
        <p:txBody>
          <a:bodyPr wrap="square" rtlCol="0">
            <a:spAutoFit/>
          </a:bodyPr>
          <a:lstStyle/>
          <a:p>
            <a:pPr algn="ctr" rtl="1">
              <a:lnSpc>
                <a:spcPct val="150000"/>
              </a:lnSpc>
            </a:pPr>
            <a:r>
              <a:rPr lang="fa-IR" dirty="0">
                <a:latin typeface="Segoe UI" panose="020B0502040204020203" pitchFamily="34" charset="0"/>
                <a:cs typeface="Segoe UI" panose="020B0502040204020203" pitchFamily="34" charset="0"/>
              </a:rPr>
              <a:t>مدیریت ریسک مهندسی اجتماعی فرایندی است ، تحت تأثیر مدیریت سازمان و سایر پرسنل ، که در سراسر سازمان به کار گرفته می شود ، طراحی شده برای شناسایی ریسک مهندسی اجتماعی و مدیریت این ریسک در سطح امنیتی ، تأمین اطمینان منطقی در مورد دستیابی به اهداف سازمان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93146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99BD7-2157-48C3-806B-3EAAE5441AF6}"/>
              </a:ext>
            </a:extLst>
          </p:cNvPr>
          <p:cNvSpPr txBox="1"/>
          <p:nvPr/>
        </p:nvSpPr>
        <p:spPr>
          <a:xfrm>
            <a:off x="818147" y="704472"/>
            <a:ext cx="10555705" cy="5449056"/>
          </a:xfrm>
          <a:prstGeom prst="rect">
            <a:avLst/>
          </a:prstGeom>
          <a:noFill/>
        </p:spPr>
        <p:txBody>
          <a:bodyPr wrap="square" rtlCol="0">
            <a:spAutoFit/>
          </a:bodyPr>
          <a:lstStyle/>
          <a:p>
            <a:pPr algn="r" rtl="1">
              <a:lnSpc>
                <a:spcPct val="150000"/>
              </a:lnSpc>
            </a:pPr>
            <a:r>
              <a:rPr lang="fa-IR" dirty="0"/>
              <a:t>سازمان ها می توانند از چندین طریق از مدیریت ریسک مهندسی اجتماعی استفاده کنند:</a:t>
            </a:r>
            <a:endParaRPr lang="en-US" dirty="0"/>
          </a:p>
          <a:p>
            <a:pPr algn="r" rtl="1">
              <a:lnSpc>
                <a:spcPct val="150000"/>
              </a:lnSpc>
            </a:pPr>
            <a:endParaRPr lang="en-US" dirty="0"/>
          </a:p>
          <a:p>
            <a:pPr marL="285750" indent="-285750" algn="r" rtl="1">
              <a:lnSpc>
                <a:spcPct val="150000"/>
              </a:lnSpc>
              <a:buFont typeface="Arial" panose="020B0604020202020204" pitchFamily="34" charset="0"/>
              <a:buChar char="•"/>
            </a:pPr>
            <a:r>
              <a:rPr lang="fa-IR" dirty="0"/>
              <a:t>این می تواند به سازمانها كمك كند تا سطح امنیت را مطابق با استراتژی (امنیت) خود تنظیم كنند</a:t>
            </a:r>
            <a:endParaRPr lang="en-US" dirty="0"/>
          </a:p>
          <a:p>
            <a:pPr marL="285750" indent="-285750" algn="r" rtl="1">
              <a:lnSpc>
                <a:spcPct val="150000"/>
              </a:lnSpc>
              <a:buFont typeface="Arial" panose="020B0604020202020204" pitchFamily="34" charset="0"/>
              <a:buChar char="•"/>
            </a:pPr>
            <a:r>
              <a:rPr lang="fa-IR" dirty="0"/>
              <a:t>این می تواند به سازمانها در شناسایی و انتخاب پاسخهای مختلف در معرض خطر کمک کند.</a:t>
            </a:r>
            <a:endParaRPr lang="en-US" dirty="0"/>
          </a:p>
          <a:p>
            <a:pPr marL="285750" indent="-285750" algn="r" rtl="1">
              <a:lnSpc>
                <a:spcPct val="150000"/>
              </a:lnSpc>
              <a:buFont typeface="Arial" panose="020B0604020202020204" pitchFamily="34" charset="0"/>
              <a:buChar char="•"/>
            </a:pPr>
            <a:r>
              <a:rPr lang="fa-IR" dirty="0"/>
              <a:t>این می تواند به شناسایی و مدیریت خطرات مرتبط و اثرات آن کمک کند.</a:t>
            </a:r>
            <a:endParaRPr lang="en-US" dirty="0"/>
          </a:p>
          <a:p>
            <a:pPr marL="285750" indent="-285750" algn="r" rtl="1">
              <a:lnSpc>
                <a:spcPct val="150000"/>
              </a:lnSpc>
              <a:buFont typeface="Arial" panose="020B0604020202020204" pitchFamily="34" charset="0"/>
              <a:buChar char="•"/>
            </a:pPr>
            <a:r>
              <a:rPr lang="fa-IR" dirty="0"/>
              <a:t>این می تواند به کاهش عدم اطمینان و در نتیجه از بین رفتن آن کمک کند.</a:t>
            </a:r>
          </a:p>
          <a:p>
            <a:pPr marL="285750" indent="-285750" algn="r" rtl="1">
              <a:lnSpc>
                <a:spcPct val="150000"/>
              </a:lnSpc>
              <a:buFont typeface="Arial" panose="020B0604020202020204" pitchFamily="34" charset="0"/>
              <a:buChar char="•"/>
            </a:pPr>
            <a:endParaRPr lang="fa-IR" dirty="0"/>
          </a:p>
          <a:p>
            <a:pPr algn="r" rtl="1">
              <a:lnSpc>
                <a:spcPct val="150000"/>
              </a:lnSpc>
            </a:pPr>
            <a:r>
              <a:rPr lang="fa-IR" dirty="0"/>
              <a:t>برای حمایت از فرآیند مدیریت ، الگوی مدیریت ریسک مهندسی اجتماعی ارائه شده است. این مدل از مدلهای شناخته شده و غالباً استفاده شده به عنوان اساس استفاده می کند که فرایند نهایی مدیریت ریسک را شفاف تر می کند و بنابراین از دستیابی به اهداف سازمان در حال حاضر و آینده پشتیبانی می کند. علاوه بر این ، این امر می تواند به کارآیی و اثربخشی عملیات و رعایت قوانین و مقررات منجر شود. سازگاری مدلها با ریسک مهندسی اجتماعی، انجام شده است و برای کلیه اطلاعات و نه تنها فناوری اطلاعات، کاربرد دارد. با این حال باید تأکید کرد که این مدل مدیریت ریسک، فقط راهنما ایجاد می کند و در مدیریت ریسک مهندسی اجتماعی نیز  کمک می کند. مدل مدیریت ریسک مهندسی اجتماعی پس از معرفی کوتاه مدلهای امنیتی که از آن مشتق شده است ، مورد بحث قرار خواهد گرفت.</a:t>
            </a:r>
            <a:endParaRPr lang="en-US" dirty="0"/>
          </a:p>
        </p:txBody>
      </p:sp>
    </p:spTree>
    <p:extLst>
      <p:ext uri="{BB962C8B-B14F-4D97-AF65-F5344CB8AC3E}">
        <p14:creationId xmlns:p14="http://schemas.microsoft.com/office/powerpoint/2010/main" val="3259331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BFB1F-5E99-419E-933E-8C31A5058B79}"/>
              </a:ext>
            </a:extLst>
          </p:cNvPr>
          <p:cNvSpPr txBox="1"/>
          <p:nvPr/>
        </p:nvSpPr>
        <p:spPr>
          <a:xfrm>
            <a:off x="348916" y="705851"/>
            <a:ext cx="11494168" cy="1754326"/>
          </a:xfrm>
          <a:prstGeom prst="rect">
            <a:avLst/>
          </a:prstGeom>
          <a:noFill/>
        </p:spPr>
        <p:txBody>
          <a:bodyPr wrap="square" rtlCol="0">
            <a:spAutoFit/>
          </a:bodyPr>
          <a:lstStyle/>
          <a:p>
            <a:pPr algn="r" rtl="1"/>
            <a:r>
              <a:rPr lang="en-US" dirty="0"/>
              <a:t>Social engineering risk management model </a:t>
            </a:r>
            <a:r>
              <a:rPr lang="fa-IR" dirty="0"/>
              <a:t> (مدل مدیریت ریسک مهندسی اجتماعی)</a:t>
            </a:r>
          </a:p>
          <a:p>
            <a:pPr algn="r" rtl="1"/>
            <a:endParaRPr lang="fa-IR" dirty="0"/>
          </a:p>
          <a:p>
            <a:pPr algn="r" rtl="1"/>
            <a:r>
              <a:rPr lang="fa-IR" dirty="0"/>
              <a:t>ریسک مهندسی اجتماعی تنها بخشی از ریسک کلی سازمان است. بنابراین ، مدیریت آن نیز در این زمینه مورد بحث قرار خواهد گرفت. الگوی پیشنهادی مدیریت ریسک مهندسی اجتماعی مبتنی بر عناصر</a:t>
            </a:r>
            <a:r>
              <a:rPr lang="en-US" dirty="0"/>
              <a:t> </a:t>
            </a:r>
            <a:r>
              <a:rPr lang="fa-IR" dirty="0"/>
              <a:t> </a:t>
            </a:r>
            <a:r>
              <a:rPr lang="en-US" dirty="0"/>
              <a:t> Enterprise Risk Management Integrated Framework (ERM) of the Committee Of Sponsoring Organizations of the Treadway commission (COSO)</a:t>
            </a:r>
            <a:r>
              <a:rPr lang="fa-IR" dirty="0"/>
              <a:t>(چارچوب یکپارچه مدیریت ریسک سازمانی کمیته سازمانهای حامی مالی کمیسیون ) است.</a:t>
            </a:r>
            <a:endParaRPr lang="en-US" dirty="0"/>
          </a:p>
        </p:txBody>
      </p:sp>
      <p:pic>
        <p:nvPicPr>
          <p:cNvPr id="4" name="Picture 3">
            <a:extLst>
              <a:ext uri="{FF2B5EF4-FFF2-40B4-BE49-F238E27FC236}">
                <a16:creationId xmlns:a16="http://schemas.microsoft.com/office/drawing/2014/main" id="{55534693-87E7-4333-8703-A83617782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848" y="2716555"/>
            <a:ext cx="3573630" cy="3250928"/>
          </a:xfrm>
          <a:prstGeom prst="rect">
            <a:avLst/>
          </a:prstGeom>
        </p:spPr>
      </p:pic>
      <p:sp>
        <p:nvSpPr>
          <p:cNvPr id="5" name="TextBox 4">
            <a:extLst>
              <a:ext uri="{FF2B5EF4-FFF2-40B4-BE49-F238E27FC236}">
                <a16:creationId xmlns:a16="http://schemas.microsoft.com/office/drawing/2014/main" id="{11553003-5243-4AB7-ABA6-01A7C7E26C0E}"/>
              </a:ext>
            </a:extLst>
          </p:cNvPr>
          <p:cNvSpPr txBox="1"/>
          <p:nvPr/>
        </p:nvSpPr>
        <p:spPr>
          <a:xfrm>
            <a:off x="3256547" y="6144130"/>
            <a:ext cx="5935579" cy="369332"/>
          </a:xfrm>
          <a:prstGeom prst="rect">
            <a:avLst/>
          </a:prstGeom>
          <a:noFill/>
        </p:spPr>
        <p:txBody>
          <a:bodyPr wrap="square" rtlCol="0">
            <a:spAutoFit/>
          </a:bodyPr>
          <a:lstStyle/>
          <a:p>
            <a:r>
              <a:rPr lang="en-US" dirty="0"/>
              <a:t>COSO Enterprise Risk Management Integrated Framework</a:t>
            </a:r>
          </a:p>
        </p:txBody>
      </p:sp>
    </p:spTree>
    <p:extLst>
      <p:ext uri="{BB962C8B-B14F-4D97-AF65-F5344CB8AC3E}">
        <p14:creationId xmlns:p14="http://schemas.microsoft.com/office/powerpoint/2010/main" val="42063608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F8C8D-A35A-4CDB-817D-9DF0806993CB}"/>
              </a:ext>
            </a:extLst>
          </p:cNvPr>
          <p:cNvSpPr txBox="1"/>
          <p:nvPr/>
        </p:nvSpPr>
        <p:spPr>
          <a:xfrm>
            <a:off x="593557" y="2158716"/>
            <a:ext cx="11004885" cy="2540567"/>
          </a:xfrm>
          <a:prstGeom prst="rect">
            <a:avLst/>
          </a:prstGeom>
          <a:noFill/>
        </p:spPr>
        <p:txBody>
          <a:bodyPr wrap="square" rtlCol="0">
            <a:spAutoFit/>
          </a:bodyPr>
          <a:lstStyle/>
          <a:p>
            <a:pPr algn="r" rtl="1">
              <a:lnSpc>
                <a:spcPct val="150000"/>
              </a:lnSpc>
            </a:pPr>
            <a:r>
              <a:rPr lang="fa-IR" dirty="0"/>
              <a:t>این به عنوان مدل مرجع استفاده می شود و برای ریسک مهندسی اجتماعی مشخص می شود.علاوه بر این ، این مدل از اطلاعات مربوط به </a:t>
            </a:r>
            <a:r>
              <a:rPr lang="en-US" dirty="0"/>
              <a:t>United States National Institute of Standards and Technology (NIST) </a:t>
            </a:r>
            <a:r>
              <a:rPr lang="fa-IR" dirty="0"/>
              <a:t>، راهنمای مدیریت ریسک برای سیستم های فناوری اطلاعات ، </a:t>
            </a:r>
            <a:r>
              <a:rPr lang="en-US" dirty="0"/>
              <a:t>IT Infrastructure Library (ITIL)</a:t>
            </a:r>
            <a:r>
              <a:rPr lang="fa-IR" dirty="0"/>
              <a:t> و سایر نوشته ها ،  نیز استفاده میکند . اما هنوز هم در سطح بالایی توصیف می شود زیرا هیچ راه حل یکه ایی برای همه سازمان ها وجود ندارد. علاوه بر این ، سازمان ها می توانند با همکاری یک شخص ثالث معتبر، ریسک مهندسی اجتماعی خود را برای حمایت از آنها با تخصص ، مدل سازی و یا مدیریت کنند. در حال حاضر مراحل مربوط به کاهش و مدیریت ریسک مهندسی اجتماعی گرفته شده از نوشته ها  و تحقیقات تجربی در مورد نقشه برداری در مؤلفه های فرآیند مدیریت مورد بحث قرار خواهد گرفت.</a:t>
            </a:r>
            <a:endParaRPr lang="en-US" dirty="0"/>
          </a:p>
        </p:txBody>
      </p:sp>
    </p:spTree>
    <p:extLst>
      <p:ext uri="{BB962C8B-B14F-4D97-AF65-F5344CB8AC3E}">
        <p14:creationId xmlns:p14="http://schemas.microsoft.com/office/powerpoint/2010/main" val="1168188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940DD3-D5E3-437B-9D36-2736423324D9}"/>
              </a:ext>
            </a:extLst>
          </p:cNvPr>
          <p:cNvSpPr txBox="1"/>
          <p:nvPr/>
        </p:nvSpPr>
        <p:spPr>
          <a:xfrm>
            <a:off x="617621" y="1535469"/>
            <a:ext cx="10956758" cy="3787062"/>
          </a:xfrm>
          <a:prstGeom prst="rect">
            <a:avLst/>
          </a:prstGeom>
          <a:noFill/>
        </p:spPr>
        <p:txBody>
          <a:bodyPr wrap="square" rtlCol="0">
            <a:spAutoFit/>
          </a:bodyPr>
          <a:lstStyle/>
          <a:p>
            <a:pPr algn="r" rtl="1">
              <a:lnSpc>
                <a:spcPct val="150000"/>
              </a:lnSpc>
            </a:pPr>
            <a:r>
              <a:rPr lang="en-US" dirty="0"/>
              <a:t>Internal environment </a:t>
            </a:r>
            <a:r>
              <a:rPr lang="fa-IR" dirty="0"/>
              <a:t> (محیط داخلی)</a:t>
            </a:r>
          </a:p>
          <a:p>
            <a:pPr algn="r" rtl="1">
              <a:lnSpc>
                <a:spcPct val="150000"/>
              </a:lnSpc>
            </a:pPr>
            <a:r>
              <a:rPr lang="fa-IR" dirty="0"/>
              <a:t>برای اینکه بتوانیم ارزیابی بنیادی را در مورد خطرات یک سازمان انجام دهیم ، شناختن سازمان و محیط آن بسیار مهم است.</a:t>
            </a:r>
          </a:p>
          <a:p>
            <a:pPr algn="r" rtl="1">
              <a:lnSpc>
                <a:spcPct val="150000"/>
              </a:lnSpc>
            </a:pPr>
            <a:r>
              <a:rPr lang="fa-IR" dirty="0"/>
              <a:t>مرحله 1: توصیف سیستم و محیط</a:t>
            </a:r>
          </a:p>
          <a:p>
            <a:pPr algn="r" rtl="1">
              <a:lnSpc>
                <a:spcPct val="150000"/>
              </a:lnSpc>
            </a:pPr>
            <a:r>
              <a:rPr lang="fa-IR" dirty="0"/>
              <a:t>در این مرحله از سیستم ، مشخص می شود که در آن ریسک مهندسی اجتماعی باید مدیریت شود. این سیستم می تواند یک سازمان کل ، یک بخش ، یک حوزه ، یک فرآیند یا حتی یک سیستم اطلاعاتی خاص باشد. این یک چشم انداز گسترده تر از لایه های سازمانی تعریف شده در چارچوب </a:t>
            </a:r>
            <a:r>
              <a:rPr lang="en-US" dirty="0"/>
              <a:t>ERM </a:t>
            </a:r>
            <a:r>
              <a:rPr lang="fa-IR" dirty="0"/>
              <a:t>است تا بتوانند در صورت لزوم جزئیات بیشتری و در نتیجه پاسخ های ریسکی خاص تری به دست آورند. بنابراین توصیف مرزهای مشخصی را در دامنه سیستم مشخص می کند.</a:t>
            </a:r>
          </a:p>
          <a:p>
            <a:pPr algn="r" rtl="1">
              <a:lnSpc>
                <a:spcPct val="150000"/>
              </a:lnSpc>
            </a:pPr>
            <a:r>
              <a:rPr lang="fa-IR" dirty="0"/>
              <a:t>این سیستم شامل فرآیندهای سازمانی که در این سیستم رخ می دهد و اطلاعات و داده های پردازش شده توسط این سیستم می باشد . این محیط سازمانی که کارکنان آن در آن فعالیت می کنند ، نیاز به توصیف دارند.</a:t>
            </a:r>
            <a:endParaRPr lang="en-US" dirty="0"/>
          </a:p>
        </p:txBody>
      </p:sp>
    </p:spTree>
    <p:extLst>
      <p:ext uri="{BB962C8B-B14F-4D97-AF65-F5344CB8AC3E}">
        <p14:creationId xmlns:p14="http://schemas.microsoft.com/office/powerpoint/2010/main" val="42202900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98A28A-E052-466A-89A4-A3EF0F60CC72}"/>
              </a:ext>
            </a:extLst>
          </p:cNvPr>
          <p:cNvSpPr txBox="1"/>
          <p:nvPr/>
        </p:nvSpPr>
        <p:spPr>
          <a:xfrm>
            <a:off x="641684" y="641684"/>
            <a:ext cx="11149263" cy="923330"/>
          </a:xfrm>
          <a:prstGeom prst="rect">
            <a:avLst/>
          </a:prstGeom>
          <a:noFill/>
        </p:spPr>
        <p:txBody>
          <a:bodyPr wrap="square" rtlCol="0">
            <a:spAutoFit/>
          </a:bodyPr>
          <a:lstStyle/>
          <a:p>
            <a:pPr algn="r" rtl="1"/>
            <a:r>
              <a:rPr lang="fa-IR" dirty="0"/>
              <a:t>بنابراین توصیف ، مدیریت ضروری اطلاعات ریسک مهندسی اجتماعی را در سیستم برای مراحل زیر و همچنین اطلاعاتی درباره محیطی که بر آن تأثیر می گذارد ، ایجاد می کند ، به عنوان مثال:</a:t>
            </a:r>
            <a:endParaRPr lang="en-US" dirty="0"/>
          </a:p>
          <a:p>
            <a:pPr algn="ctr"/>
            <a:endParaRPr lang="en-US" dirty="0"/>
          </a:p>
        </p:txBody>
      </p:sp>
      <p:pic>
        <p:nvPicPr>
          <p:cNvPr id="4" name="Picture 3">
            <a:extLst>
              <a:ext uri="{FF2B5EF4-FFF2-40B4-BE49-F238E27FC236}">
                <a16:creationId xmlns:a16="http://schemas.microsoft.com/office/drawing/2014/main" id="{1F5E028A-58DA-4A35-B1CB-CB0EB7C1B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202" y="1565014"/>
            <a:ext cx="8311595" cy="3495424"/>
          </a:xfrm>
          <a:prstGeom prst="rect">
            <a:avLst/>
          </a:prstGeom>
        </p:spPr>
      </p:pic>
      <p:sp>
        <p:nvSpPr>
          <p:cNvPr id="5" name="TextBox 4">
            <a:extLst>
              <a:ext uri="{FF2B5EF4-FFF2-40B4-BE49-F238E27FC236}">
                <a16:creationId xmlns:a16="http://schemas.microsoft.com/office/drawing/2014/main" id="{398CE692-2EA3-4FDC-98CC-44CDF1869822}"/>
              </a:ext>
            </a:extLst>
          </p:cNvPr>
          <p:cNvSpPr txBox="1"/>
          <p:nvPr/>
        </p:nvSpPr>
        <p:spPr>
          <a:xfrm>
            <a:off x="4731042" y="5108320"/>
            <a:ext cx="2729914" cy="369332"/>
          </a:xfrm>
          <a:prstGeom prst="rect">
            <a:avLst/>
          </a:prstGeom>
          <a:noFill/>
        </p:spPr>
        <p:txBody>
          <a:bodyPr wrap="none" rtlCol="0">
            <a:spAutoFit/>
          </a:bodyPr>
          <a:lstStyle/>
          <a:p>
            <a:r>
              <a:rPr lang="en-US" dirty="0"/>
              <a:t>System related information</a:t>
            </a:r>
          </a:p>
        </p:txBody>
      </p:sp>
      <p:sp>
        <p:nvSpPr>
          <p:cNvPr id="6" name="TextBox 5">
            <a:extLst>
              <a:ext uri="{FF2B5EF4-FFF2-40B4-BE49-F238E27FC236}">
                <a16:creationId xmlns:a16="http://schemas.microsoft.com/office/drawing/2014/main" id="{FB27F519-04D1-4FB4-9035-61F5101AE564}"/>
              </a:ext>
            </a:extLst>
          </p:cNvPr>
          <p:cNvSpPr txBox="1"/>
          <p:nvPr/>
        </p:nvSpPr>
        <p:spPr>
          <a:xfrm>
            <a:off x="521367" y="5525534"/>
            <a:ext cx="11149263" cy="923330"/>
          </a:xfrm>
          <a:prstGeom prst="rect">
            <a:avLst/>
          </a:prstGeom>
          <a:noFill/>
        </p:spPr>
        <p:txBody>
          <a:bodyPr wrap="square" rtlCol="0">
            <a:spAutoFit/>
          </a:bodyPr>
          <a:lstStyle/>
          <a:p>
            <a:pPr algn="r" rtl="1"/>
            <a:r>
              <a:rPr lang="fa-IR" dirty="0"/>
              <a:t>این اطلاعات می تواند در طول فرایند مدیریت از طریق پرسشنامه ، مصاحبه و بررسی اسناد یا -برای اطلاعات سیستم فنی- از طریق استفاده از ابزارهای اسکن خودکار جمع آوری شود. بنابراین ، فرایند مدیریت ریسک باید به عنوان یک فرایند تکرار شونده تلقی شود. در این مرحله توصیفی از سیستم ، محیط آن و مرز بین اینها ارائه می شود.</a:t>
            </a:r>
            <a:endParaRPr lang="en-US" dirty="0"/>
          </a:p>
        </p:txBody>
      </p:sp>
    </p:spTree>
    <p:extLst>
      <p:ext uri="{BB962C8B-B14F-4D97-AF65-F5344CB8AC3E}">
        <p14:creationId xmlns:p14="http://schemas.microsoft.com/office/powerpoint/2010/main" val="350015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4312-0EB6-422B-8071-FBEE3A447BBB}"/>
              </a:ext>
            </a:extLst>
          </p:cNvPr>
          <p:cNvSpPr>
            <a:spLocks noGrp="1"/>
          </p:cNvSpPr>
          <p:nvPr>
            <p:ph type="title"/>
          </p:nvPr>
        </p:nvSpPr>
        <p:spPr>
          <a:xfrm>
            <a:off x="5845805" y="2057400"/>
            <a:ext cx="6242893" cy="4298949"/>
          </a:xfrm>
        </p:spPr>
        <p:txBody>
          <a:bodyPr>
            <a:noAutofit/>
          </a:bodyPr>
          <a:lstStyle/>
          <a:p>
            <a:pPr algn="r" rtl="1"/>
            <a:r>
              <a:rPr lang="fa-IR" sz="1600" dirty="0">
                <a:cs typeface="2  Titr" panose="00000700000000000000" pitchFamily="2" charset="-78"/>
              </a:rPr>
              <a:t> این دو تکنیک تقریبا شبیه به هم هستند اما در اصطلاح </a:t>
            </a:r>
            <a:r>
              <a:rPr lang="en-US" sz="1600" dirty="0">
                <a:cs typeface="2  Titr" panose="00000700000000000000" pitchFamily="2" charset="-78"/>
              </a:rPr>
              <a:t>Piggybacking</a:t>
            </a:r>
            <a:r>
              <a:rPr lang="fa-IR" sz="1600" dirty="0">
                <a:cs typeface="2  Titr" panose="00000700000000000000" pitchFamily="2" charset="-78"/>
              </a:rPr>
              <a:t>  فرد فاقد مجوز منتظر فردی که دارای مجوز و قانونی هست واین درحالی است که فرد تارگت  با علم به این که میداند یک هکر دنبالش داخل میاید صبر میکند و وارد می شود در حالی که </a:t>
            </a:r>
            <a:r>
              <a:rPr lang="en-US" sz="1600" dirty="0">
                <a:cs typeface="2  Titr" panose="00000700000000000000" pitchFamily="2" charset="-78"/>
              </a:rPr>
              <a:t>Tailgating</a:t>
            </a:r>
            <a:r>
              <a:rPr lang="fa-IR" sz="1600" dirty="0">
                <a:cs typeface="2  Titr" panose="00000700000000000000" pitchFamily="2" charset="-78"/>
              </a:rPr>
              <a:t> بدون علم به اینکه فردی قرار است پشت سرش داخل شود صورت میگیرد و با دنبال کردن فرد قانونی بتواند به نحوی وارد محدوده حفاظت شده بشود . (</a:t>
            </a:r>
            <a:r>
              <a:rPr lang="en-US" sz="1600" dirty="0">
                <a:cs typeface="2  Titr" panose="00000700000000000000" pitchFamily="2" charset="-78"/>
              </a:rPr>
              <a:t>Fake Ids</a:t>
            </a:r>
            <a:r>
              <a:rPr lang="fa-IR" sz="1600" dirty="0">
                <a:cs typeface="2  Titr" panose="00000700000000000000" pitchFamily="2" charset="-78"/>
              </a:rPr>
              <a:t>)</a:t>
            </a:r>
            <a:br>
              <a:rPr lang="fa-IR" sz="1600" dirty="0">
                <a:solidFill>
                  <a:srgbClr val="FF0000"/>
                </a:solidFill>
                <a:cs typeface="2  Titr" panose="00000700000000000000" pitchFamily="2" charset="-78"/>
              </a:rPr>
            </a:br>
            <a:br>
              <a:rPr lang="fa-IR" sz="1600" dirty="0">
                <a:solidFill>
                  <a:srgbClr val="FF0000"/>
                </a:solidFill>
                <a:cs typeface="2  Titr" panose="00000700000000000000" pitchFamily="2" charset="-78"/>
              </a:rPr>
            </a:br>
            <a:r>
              <a:rPr lang="en-US" sz="1800" dirty="0">
                <a:cs typeface="2  Titr" panose="00000700000000000000" pitchFamily="2" charset="-78"/>
              </a:rPr>
              <a:t>Computer-based Social Engineering</a:t>
            </a:r>
            <a:r>
              <a:rPr lang="fa-IR" sz="1800" dirty="0">
                <a:cs typeface="2  Titr" panose="00000700000000000000" pitchFamily="2" charset="-78"/>
              </a:rPr>
              <a:t> </a:t>
            </a:r>
            <a:br>
              <a:rPr lang="fa-IR" sz="1800" dirty="0">
                <a:cs typeface="2  Titr" panose="00000700000000000000" pitchFamily="2" charset="-78"/>
              </a:rPr>
            </a:br>
            <a:br>
              <a:rPr lang="fa-IR" sz="1800" dirty="0">
                <a:cs typeface="2  Titr" panose="00000700000000000000" pitchFamily="2" charset="-78"/>
              </a:rPr>
            </a:br>
            <a:r>
              <a:rPr lang="fa-IR" sz="1800" dirty="0">
                <a:cs typeface="2  Titr" panose="00000700000000000000" pitchFamily="2" charset="-78"/>
              </a:rPr>
              <a:t>روش های متعددی برای انجام این نوع حملات مبتنی بر کامپوتر وجود دارد برای مثال ایمیل های جعلی ، پاپ آپ های صفحه ورود وب سایت ها که در ادامه به بررسی عنوان های آن می پردازیم .</a:t>
            </a:r>
            <a:br>
              <a:rPr lang="fa-IR" sz="1800" dirty="0">
                <a:cs typeface="2  Titr" panose="00000700000000000000" pitchFamily="2" charset="-78"/>
              </a:rPr>
            </a:br>
            <a:br>
              <a:rPr lang="fa-IR" sz="1800" dirty="0">
                <a:cs typeface="2  Titr" panose="00000700000000000000" pitchFamily="2" charset="-78"/>
              </a:rPr>
            </a:br>
            <a:r>
              <a:rPr lang="fa-IR" sz="1800" dirty="0">
                <a:cs typeface="2  Titr" panose="00000700000000000000" pitchFamily="2" charset="-78"/>
              </a:rPr>
              <a:t> فیشینـــــگـــــــــــــــــ :</a:t>
            </a:r>
            <a:br>
              <a:rPr lang="fa-IR" sz="1800" dirty="0">
                <a:cs typeface="2  Titr" panose="00000700000000000000" pitchFamily="2" charset="-78"/>
              </a:rPr>
            </a:br>
            <a:br>
              <a:rPr lang="fa-IR" sz="1800" dirty="0">
                <a:cs typeface="2  Titr" panose="00000700000000000000" pitchFamily="2" charset="-78"/>
              </a:rPr>
            </a:br>
            <a:r>
              <a:rPr lang="fa-IR" sz="1800" dirty="0">
                <a:cs typeface="2  Titr" panose="00000700000000000000" pitchFamily="2" charset="-78"/>
              </a:rPr>
              <a:t>اگر بخواهیم توضیحی درباره فیشینگ بدهیم باید آن را اینگونه بیان کنیم که به تلاش برای بدست آوردن اطلاعاتی مانند نام کاربری، گذرواژه، اطلاعات حساب بانکی و… از طریق جعل یک وب‌سایت، آدرس ایمیل و… گفته می‌شود.</a:t>
            </a:r>
            <a:br>
              <a:rPr lang="fa-IR" sz="1800" dirty="0">
                <a:solidFill>
                  <a:srgbClr val="FF0000"/>
                </a:solidFill>
                <a:cs typeface="2  Titr" panose="00000700000000000000" pitchFamily="2" charset="-78"/>
              </a:rPr>
            </a:br>
            <a:br>
              <a:rPr lang="fa-IR" sz="1800" dirty="0">
                <a:cs typeface="2  Titr" panose="00000700000000000000" pitchFamily="2" charset="-78"/>
              </a:rPr>
            </a:br>
            <a:r>
              <a:rPr lang="en-US" sz="1800" dirty="0">
                <a:cs typeface="2  Titr" panose="00000700000000000000" pitchFamily="2" charset="-78"/>
              </a:rPr>
              <a:t>Spear Phishing</a:t>
            </a:r>
            <a:r>
              <a:rPr lang="fa-IR" sz="1800" dirty="0">
                <a:cs typeface="2  Titr" panose="00000700000000000000" pitchFamily="2" charset="-78"/>
              </a:rPr>
              <a:t> : این نوع حمله همان حمله </a:t>
            </a:r>
            <a:r>
              <a:rPr lang="en-US" sz="1800" dirty="0">
                <a:cs typeface="2  Titr" panose="00000700000000000000" pitchFamily="2" charset="-78"/>
              </a:rPr>
              <a:t>phishing</a:t>
            </a:r>
            <a:r>
              <a:rPr lang="fa-IR" sz="1800" dirty="0">
                <a:cs typeface="2  Titr" panose="00000700000000000000" pitchFamily="2" charset="-78"/>
              </a:rPr>
              <a:t> میباشد اما به طور متمرکز شده بر روی هدف تا درصد موفقیت آن را بالا ببرد </a:t>
            </a:r>
            <a:br>
              <a:rPr lang="fa-IR" sz="1800" dirty="0">
                <a:cs typeface="2  Titr" panose="00000700000000000000" pitchFamily="2" charset="-78"/>
              </a:rPr>
            </a:br>
            <a:br>
              <a:rPr lang="fa-IR" sz="1800" dirty="0">
                <a:cs typeface="2  Titr" panose="00000700000000000000" pitchFamily="2" charset="-78"/>
              </a:rPr>
            </a:br>
            <a:br>
              <a:rPr lang="fa-IR" sz="1800" dirty="0">
                <a:cs typeface="2  Titr" panose="00000700000000000000" pitchFamily="2" charset="-78"/>
              </a:rPr>
            </a:br>
            <a:br>
              <a:rPr lang="fa-IR" sz="1800" dirty="0">
                <a:cs typeface="2  Titr" panose="00000700000000000000" pitchFamily="2" charset="-78"/>
              </a:rPr>
            </a:br>
            <a:br>
              <a:rPr lang="fa-IR" sz="1800" dirty="0">
                <a:cs typeface="2  Titr" panose="00000700000000000000" pitchFamily="2" charset="-78"/>
              </a:rPr>
            </a:br>
            <a:endParaRPr lang="en-US" sz="1800" dirty="0">
              <a:cs typeface="2  Titr" panose="00000700000000000000" pitchFamily="2" charset="-78"/>
            </a:endParaRPr>
          </a:p>
        </p:txBody>
      </p:sp>
      <p:pic>
        <p:nvPicPr>
          <p:cNvPr id="4" name="Picture 3">
            <a:extLst>
              <a:ext uri="{FF2B5EF4-FFF2-40B4-BE49-F238E27FC236}">
                <a16:creationId xmlns:a16="http://schemas.microsoft.com/office/drawing/2014/main" id="{02560471-FD35-4C0E-977E-AC11A85A7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 y="1619250"/>
            <a:ext cx="5407655" cy="3205162"/>
          </a:xfrm>
          <a:prstGeom prst="rect">
            <a:avLst/>
          </a:prstGeom>
        </p:spPr>
      </p:pic>
      <p:sp>
        <p:nvSpPr>
          <p:cNvPr id="7" name="Arrow: Right 6">
            <a:hlinkClick r:id="rId4" action="ppaction://hlinksldjump"/>
            <a:extLst>
              <a:ext uri="{FF2B5EF4-FFF2-40B4-BE49-F238E27FC236}">
                <a16:creationId xmlns:a16="http://schemas.microsoft.com/office/drawing/2014/main" id="{F0BAF619-CBE3-4D28-B9AC-82A08FF05E26}"/>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hlinkClick r:id="rId5" action="ppaction://hlinksldjump"/>
            <a:extLst>
              <a:ext uri="{FF2B5EF4-FFF2-40B4-BE49-F238E27FC236}">
                <a16:creationId xmlns:a16="http://schemas.microsoft.com/office/drawing/2014/main" id="{49548D38-421D-4932-ADC1-35C47DA29D26}"/>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F864835-17DA-4579-A6D5-2460AB357E3E}"/>
              </a:ext>
            </a:extLst>
          </p:cNvPr>
          <p:cNvSpPr txBox="1"/>
          <p:nvPr/>
        </p:nvSpPr>
        <p:spPr>
          <a:xfrm>
            <a:off x="8225598" y="277575"/>
            <a:ext cx="3513203" cy="369332"/>
          </a:xfrm>
          <a:prstGeom prst="rect">
            <a:avLst/>
          </a:prstGeom>
          <a:noFill/>
        </p:spPr>
        <p:txBody>
          <a:bodyPr wrap="square" rtlCol="0">
            <a:spAutoFit/>
          </a:bodyPr>
          <a:lstStyle/>
          <a:p>
            <a:pPr algn="r" rtl="1"/>
            <a:r>
              <a:rPr lang="fa-IR" dirty="0">
                <a:cs typeface="2  Titr" panose="00000700000000000000" pitchFamily="2" charset="-78"/>
              </a:rPr>
              <a:t>5. </a:t>
            </a:r>
            <a:r>
              <a:rPr lang="en-US" dirty="0">
                <a:cs typeface="2  Titr" panose="00000700000000000000" pitchFamily="2" charset="-78"/>
              </a:rPr>
              <a:t>Piggybacking And Tailgating</a:t>
            </a:r>
          </a:p>
        </p:txBody>
      </p:sp>
    </p:spTree>
    <p:extLst>
      <p:ext uri="{BB962C8B-B14F-4D97-AF65-F5344CB8AC3E}">
        <p14:creationId xmlns:p14="http://schemas.microsoft.com/office/powerpoint/2010/main" val="3771177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C11A3-D47C-47CC-8CB5-615B16B976E3}"/>
              </a:ext>
            </a:extLst>
          </p:cNvPr>
          <p:cNvSpPr txBox="1"/>
          <p:nvPr/>
        </p:nvSpPr>
        <p:spPr>
          <a:xfrm>
            <a:off x="409073" y="1582340"/>
            <a:ext cx="11373853" cy="3693319"/>
          </a:xfrm>
          <a:prstGeom prst="rect">
            <a:avLst/>
          </a:prstGeom>
          <a:noFill/>
        </p:spPr>
        <p:txBody>
          <a:bodyPr wrap="square" rtlCol="0">
            <a:spAutoFit/>
          </a:bodyPr>
          <a:lstStyle/>
          <a:p>
            <a:pPr algn="r" rtl="1"/>
            <a:r>
              <a:rPr lang="en-US" dirty="0"/>
              <a:t>Objective setting </a:t>
            </a:r>
            <a:r>
              <a:rPr lang="fa-IR" dirty="0"/>
              <a:t> ( تنظیم هدف )</a:t>
            </a:r>
          </a:p>
          <a:p>
            <a:pPr algn="r" rtl="1"/>
            <a:r>
              <a:rPr lang="fa-IR" dirty="0"/>
              <a:t>همانطور که سیستم و خصوصیات محیط دامنه سیستم را تعیین می کنند ، دامنه فرایند نیز باید تنظیم شود. بنابراین باید اهداف فرآیند مدیریت ریسک مهندسی اجتماعی روشن شود. این ها همچنین می توانند برای ارزیابی استفاده شود.</a:t>
            </a:r>
          </a:p>
          <a:p>
            <a:pPr algn="r" rtl="1"/>
            <a:endParaRPr lang="fa-IR" dirty="0"/>
          </a:p>
          <a:p>
            <a:pPr algn="r" rtl="1"/>
            <a:r>
              <a:rPr lang="fa-IR" dirty="0"/>
              <a:t>مرحله 2: تنظیم هدف</a:t>
            </a:r>
          </a:p>
          <a:p>
            <a:pPr algn="r" rtl="1"/>
            <a:endParaRPr lang="fa-IR" dirty="0"/>
          </a:p>
          <a:p>
            <a:pPr algn="r" rtl="1"/>
            <a:r>
              <a:rPr lang="fa-IR" dirty="0"/>
              <a:t>چارچوب </a:t>
            </a:r>
            <a:r>
              <a:rPr lang="en-US" dirty="0"/>
              <a:t>ERM </a:t>
            </a:r>
            <a:r>
              <a:rPr lang="fa-IR" dirty="0"/>
              <a:t> اهداف سازمان را در یکی از ابعاد آن مشخص می کند. چهار دسته پیشنهادی را می توان در اهداف استراتژیک و مرتبط تقسیم کرد:</a:t>
            </a:r>
          </a:p>
          <a:p>
            <a:pPr algn="r" rtl="1"/>
            <a:endParaRPr lang="fa-IR" dirty="0"/>
          </a:p>
          <a:p>
            <a:pPr marL="285750" indent="-285750" algn="r" rtl="1">
              <a:buFont typeface="Arial" panose="020B0604020202020204" pitchFamily="34" charset="0"/>
              <a:buChar char="•"/>
            </a:pPr>
            <a:r>
              <a:rPr lang="fa-IR" dirty="0"/>
              <a:t>اهداف استراتژیک اهداف سطح بالایی را که از دیدگاه و رسالت سازمانها به دست می آید بیان می کنند و بیان می کنند که چگونه مدیریت آرزوی دستیابی به این اهداف را دارد. استراتژی انتخاب شده توسط مدیریت مبتنی بر ارزیابی ریسک مشابه راهبردی است که بعداً مورد بحث قرار گرفت. این سطح امنیتی</a:t>
            </a:r>
            <a:r>
              <a:rPr lang="en-US" dirty="0"/>
              <a:t>-</a:t>
            </a:r>
            <a:r>
              <a:rPr lang="fa-IR" dirty="0"/>
              <a:t>میزان مدیریت ریسک مایل به ایجاد ارزش</a:t>
            </a:r>
            <a:r>
              <a:rPr lang="en-US" dirty="0"/>
              <a:t>-</a:t>
            </a:r>
            <a:r>
              <a:rPr lang="fa-IR" dirty="0"/>
              <a:t> را بدست می آورد ، همچنین به عنوان اشتهای ریسک شناخته می شود که می تواند در هنگام پاسخ به خطر در برابر ریسک مهندسی اجتماعی مورد استفاده قرار گیرد. برای حمایت از استراتژی انتخاب شده می توان فرمولهای خاص تری از اهداف استراتژیک ارائه داد. 47</a:t>
            </a:r>
            <a:endParaRPr lang="en-US" dirty="0"/>
          </a:p>
        </p:txBody>
      </p:sp>
    </p:spTree>
    <p:extLst>
      <p:ext uri="{BB962C8B-B14F-4D97-AF65-F5344CB8AC3E}">
        <p14:creationId xmlns:p14="http://schemas.microsoft.com/office/powerpoint/2010/main" val="115801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49F-F763-4A93-AC7D-DFC4E085E782}"/>
              </a:ext>
            </a:extLst>
          </p:cNvPr>
          <p:cNvSpPr>
            <a:spLocks noGrp="1"/>
          </p:cNvSpPr>
          <p:nvPr>
            <p:ph type="title"/>
          </p:nvPr>
        </p:nvSpPr>
        <p:spPr>
          <a:xfrm>
            <a:off x="838200" y="-271444"/>
            <a:ext cx="10515600" cy="1325563"/>
          </a:xfrm>
        </p:spPr>
        <p:txBody>
          <a:bodyPr>
            <a:normAutofit/>
          </a:bodyPr>
          <a:lstStyle/>
          <a:p>
            <a:pPr algn="r" rtl="1"/>
            <a:r>
              <a:rPr lang="en-US" sz="1800" dirty="0"/>
              <a:t>Mobile-based Social Engineering</a:t>
            </a:r>
            <a:br>
              <a:rPr lang="fa-IR" sz="1800" dirty="0"/>
            </a:br>
            <a:endParaRPr lang="en-US" sz="1800" dirty="0"/>
          </a:p>
        </p:txBody>
      </p:sp>
      <p:sp>
        <p:nvSpPr>
          <p:cNvPr id="3" name="TextBox 2">
            <a:extLst>
              <a:ext uri="{FF2B5EF4-FFF2-40B4-BE49-F238E27FC236}">
                <a16:creationId xmlns:a16="http://schemas.microsoft.com/office/drawing/2014/main" id="{43F8677E-65C5-4597-B21F-7FF3035198E2}"/>
              </a:ext>
            </a:extLst>
          </p:cNvPr>
          <p:cNvSpPr txBox="1"/>
          <p:nvPr/>
        </p:nvSpPr>
        <p:spPr>
          <a:xfrm>
            <a:off x="983816" y="658247"/>
            <a:ext cx="10224368" cy="2031325"/>
          </a:xfrm>
          <a:prstGeom prst="rect">
            <a:avLst/>
          </a:prstGeom>
          <a:noFill/>
        </p:spPr>
        <p:txBody>
          <a:bodyPr wrap="square" rtlCol="0">
            <a:spAutoFit/>
          </a:bodyPr>
          <a:lstStyle/>
          <a:p>
            <a:pPr marL="342900" indent="-342900" algn="r" rtl="1">
              <a:buFont typeface="+mj-lt"/>
              <a:buAutoNum type="arabicPeriod"/>
            </a:pPr>
            <a:r>
              <a:rPr lang="en-US" dirty="0">
                <a:cs typeface="2  Titr" panose="00000700000000000000" pitchFamily="2" charset="-78"/>
              </a:rPr>
              <a:t>Publishing Malicious Apps</a:t>
            </a:r>
            <a:endParaRPr lang="fa-IR" dirty="0">
              <a:cs typeface="2  Titr" panose="00000700000000000000" pitchFamily="2" charset="-78"/>
            </a:endParaRPr>
          </a:p>
          <a:p>
            <a:pPr algn="r" rtl="1"/>
            <a:r>
              <a:rPr lang="fa-IR" dirty="0">
                <a:cs typeface="2  Titr" panose="00000700000000000000" pitchFamily="2" charset="-78"/>
              </a:rPr>
              <a:t> </a:t>
            </a:r>
          </a:p>
          <a:p>
            <a:pPr algn="r" rtl="1"/>
            <a:r>
              <a:rPr lang="fa-IR" dirty="0">
                <a:cs typeface="2  Titr" panose="00000700000000000000" pitchFamily="2" charset="-78"/>
              </a:rPr>
              <a:t>هکر با استفاده از برنامه های مخرب و آلوده مشابه با برنامه های اصلی مثل برنامه های موبایلی </a:t>
            </a:r>
            <a:r>
              <a:rPr lang="en-US" dirty="0" err="1">
                <a:cs typeface="2  Titr" panose="00000700000000000000" pitchFamily="2" charset="-78"/>
              </a:rPr>
              <a:t>FaceBook</a:t>
            </a:r>
            <a:r>
              <a:rPr lang="fa-IR" dirty="0">
                <a:cs typeface="2  Titr" panose="00000700000000000000" pitchFamily="2" charset="-78"/>
              </a:rPr>
              <a:t> ، </a:t>
            </a:r>
            <a:r>
              <a:rPr lang="en-US" dirty="0">
                <a:cs typeface="2  Titr" panose="00000700000000000000" pitchFamily="2" charset="-78"/>
              </a:rPr>
              <a:t>Instagram</a:t>
            </a:r>
            <a:r>
              <a:rPr lang="fa-IR" dirty="0">
                <a:cs typeface="2  Titr" panose="00000700000000000000" pitchFamily="2" charset="-78"/>
              </a:rPr>
              <a:t> و ... </a:t>
            </a:r>
          </a:p>
          <a:p>
            <a:pPr algn="r" rtl="1"/>
            <a:endParaRPr lang="fa-IR" dirty="0">
              <a:cs typeface="2  Titr" panose="00000700000000000000" pitchFamily="2" charset="-78"/>
            </a:endParaRPr>
          </a:p>
          <a:p>
            <a:pPr algn="r" rtl="1"/>
            <a:r>
              <a:rPr lang="fa-IR" dirty="0">
                <a:cs typeface="2  Titr" panose="00000700000000000000" pitchFamily="2" charset="-78"/>
              </a:rPr>
              <a:t>و قرار دادن آن برنامه در فروشگاه های معتبر نظیر </a:t>
            </a:r>
            <a:r>
              <a:rPr lang="en-US" dirty="0">
                <a:cs typeface="2  Titr" panose="00000700000000000000" pitchFamily="2" charset="-78"/>
              </a:rPr>
              <a:t>Google Play </a:t>
            </a:r>
            <a:r>
              <a:rPr lang="fa-IR" dirty="0">
                <a:cs typeface="2  Titr" panose="00000700000000000000" pitchFamily="2" charset="-78"/>
              </a:rPr>
              <a:t> و </a:t>
            </a:r>
            <a:r>
              <a:rPr lang="en-US" dirty="0">
                <a:cs typeface="2  Titr" panose="00000700000000000000" pitchFamily="2" charset="-78"/>
              </a:rPr>
              <a:t>Appstore</a:t>
            </a:r>
            <a:r>
              <a:rPr lang="fa-IR" dirty="0">
                <a:cs typeface="2  Titr" panose="00000700000000000000" pitchFamily="2" charset="-78"/>
              </a:rPr>
              <a:t> باعث می شوند تا تعداد زیادی از مردم ناآگاه  حین دانلود برنامه، برنامه دستکاری شده را با برنامه اصلی آن به اشتباه بگیرند و با وارد کردن اطلاعات خود در ورودی های خواسته شده اطلاعات خود را در اختیار هکر بگذارند. </a:t>
            </a:r>
            <a:endParaRPr lang="en-US" dirty="0">
              <a:cs typeface="2  Titr" panose="00000700000000000000" pitchFamily="2" charset="-78"/>
            </a:endParaRPr>
          </a:p>
        </p:txBody>
      </p:sp>
      <p:pic>
        <p:nvPicPr>
          <p:cNvPr id="5" name="Picture 4">
            <a:extLst>
              <a:ext uri="{FF2B5EF4-FFF2-40B4-BE49-F238E27FC236}">
                <a16:creationId xmlns:a16="http://schemas.microsoft.com/office/drawing/2014/main" id="{2C2F980B-B796-441F-A759-8FE275525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500" y="2689572"/>
            <a:ext cx="8022999" cy="3447810"/>
          </a:xfrm>
          <a:prstGeom prst="rect">
            <a:avLst/>
          </a:prstGeom>
        </p:spPr>
      </p:pic>
      <p:sp>
        <p:nvSpPr>
          <p:cNvPr id="8" name="Arrow: Left 7">
            <a:hlinkClick r:id="rId3" action="ppaction://hlinksldjump"/>
            <a:extLst>
              <a:ext uri="{FF2B5EF4-FFF2-40B4-BE49-F238E27FC236}">
                <a16:creationId xmlns:a16="http://schemas.microsoft.com/office/drawing/2014/main" id="{422BF04B-6CF9-4305-864A-9CA34DE6E889}"/>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hlinkClick r:id="rId4" action="ppaction://hlinksldjump"/>
            <a:extLst>
              <a:ext uri="{FF2B5EF4-FFF2-40B4-BE49-F238E27FC236}">
                <a16:creationId xmlns:a16="http://schemas.microsoft.com/office/drawing/2014/main" id="{AEE6DB0A-EC72-43C4-AA83-858FC6A7CE22}"/>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97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8355-A2A8-4DC4-8EBD-00F4B7191A31}"/>
              </a:ext>
            </a:extLst>
          </p:cNvPr>
          <p:cNvSpPr>
            <a:spLocks noGrp="1"/>
          </p:cNvSpPr>
          <p:nvPr>
            <p:ph type="title"/>
          </p:nvPr>
        </p:nvSpPr>
        <p:spPr>
          <a:xfrm>
            <a:off x="838200" y="-234213"/>
            <a:ext cx="10515600" cy="1325563"/>
          </a:xfrm>
        </p:spPr>
        <p:txBody>
          <a:bodyPr>
            <a:normAutofit/>
          </a:bodyPr>
          <a:lstStyle/>
          <a:p>
            <a:pPr algn="r" rtl="1"/>
            <a:r>
              <a:rPr lang="fa-IR" sz="1800" dirty="0"/>
              <a:t>2. </a:t>
            </a:r>
            <a:r>
              <a:rPr lang="en-US" sz="1800" dirty="0"/>
              <a:t>Repackaging Legitimate Apps</a:t>
            </a:r>
          </a:p>
        </p:txBody>
      </p:sp>
      <p:sp>
        <p:nvSpPr>
          <p:cNvPr id="3" name="TextBox 2">
            <a:extLst>
              <a:ext uri="{FF2B5EF4-FFF2-40B4-BE49-F238E27FC236}">
                <a16:creationId xmlns:a16="http://schemas.microsoft.com/office/drawing/2014/main" id="{1F5DE138-6039-4073-A4A9-1C97E0E137B0}"/>
              </a:ext>
            </a:extLst>
          </p:cNvPr>
          <p:cNvSpPr txBox="1"/>
          <p:nvPr/>
        </p:nvSpPr>
        <p:spPr>
          <a:xfrm>
            <a:off x="838200" y="696465"/>
            <a:ext cx="10515600" cy="923330"/>
          </a:xfrm>
          <a:prstGeom prst="rect">
            <a:avLst/>
          </a:prstGeom>
          <a:noFill/>
        </p:spPr>
        <p:txBody>
          <a:bodyPr wrap="square" rtlCol="0">
            <a:spAutoFit/>
          </a:bodyPr>
          <a:lstStyle/>
          <a:p>
            <a:pPr algn="r" rtl="1"/>
            <a:r>
              <a:rPr lang="fa-IR" dirty="0">
                <a:cs typeface="2  Titr" panose="00000700000000000000" pitchFamily="2" charset="-78"/>
              </a:rPr>
              <a:t>در حملات مبتنی بر تلفن ها نوع دیگری از حملات وجود دارد که در آن هکر با بیلد کردن دوباره برنامه قانونی و اصلی و قرار دادن کد مخرب خود در آن باعث میشود تا تارگت با مراجعه به فروشگاه های معتبر آنلاین ، اطلاعات خود را به دست هکر بدهند که در عکس زیر روند ارسال اطلاعات را مشاهده میکنید </a:t>
            </a:r>
            <a:endParaRPr lang="en-US" dirty="0">
              <a:cs typeface="2  Titr" panose="00000700000000000000" pitchFamily="2" charset="-78"/>
            </a:endParaRPr>
          </a:p>
        </p:txBody>
      </p:sp>
      <p:pic>
        <p:nvPicPr>
          <p:cNvPr id="5" name="Picture 4">
            <a:extLst>
              <a:ext uri="{FF2B5EF4-FFF2-40B4-BE49-F238E27FC236}">
                <a16:creationId xmlns:a16="http://schemas.microsoft.com/office/drawing/2014/main" id="{45C3D839-F832-4619-B77F-524D0D637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134" y="1896794"/>
            <a:ext cx="9171732" cy="4027532"/>
          </a:xfrm>
          <a:prstGeom prst="rect">
            <a:avLst/>
          </a:prstGeom>
        </p:spPr>
      </p:pic>
      <p:sp>
        <p:nvSpPr>
          <p:cNvPr id="8" name="Arrow: Right 7">
            <a:hlinkClick r:id="rId3" action="ppaction://hlinksldjump"/>
            <a:extLst>
              <a:ext uri="{FF2B5EF4-FFF2-40B4-BE49-F238E27FC236}">
                <a16:creationId xmlns:a16="http://schemas.microsoft.com/office/drawing/2014/main" id="{AF47FA5F-8FCE-4DDF-9286-B7BF06420764}"/>
              </a:ext>
            </a:extLst>
          </p:cNvPr>
          <p:cNvSpPr/>
          <p:nvPr/>
        </p:nvSpPr>
        <p:spPr>
          <a:xfrm>
            <a:off x="7355969" y="6356351"/>
            <a:ext cx="464057" cy="3651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hlinkClick r:id="rId4" action="ppaction://hlinksldjump"/>
            <a:extLst>
              <a:ext uri="{FF2B5EF4-FFF2-40B4-BE49-F238E27FC236}">
                <a16:creationId xmlns:a16="http://schemas.microsoft.com/office/drawing/2014/main" id="{5C49B85F-AD94-4D33-A711-242F0F533FAE}"/>
              </a:ext>
            </a:extLst>
          </p:cNvPr>
          <p:cNvSpPr/>
          <p:nvPr/>
        </p:nvSpPr>
        <p:spPr>
          <a:xfrm>
            <a:off x="4371976" y="6356350"/>
            <a:ext cx="464057" cy="36512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5186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5883</TotalTime>
  <Words>7741</Words>
  <Application>Microsoft Office PowerPoint</Application>
  <PresentationFormat>Widescreen</PresentationFormat>
  <Paragraphs>529</Paragraphs>
  <Slides>70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Calibri Light</vt:lpstr>
      <vt:lpstr>Lateef</vt:lpstr>
      <vt:lpstr>Segoe UI</vt:lpstr>
      <vt:lpstr>Office Theme</vt:lpstr>
      <vt:lpstr>PowerPoint Presentation</vt:lpstr>
      <vt:lpstr>فهرست مطالب ویژه افراد مبتدی</vt:lpstr>
      <vt:lpstr>مقدمه</vt:lpstr>
      <vt:lpstr>مفاهیم مهندسی اجتماعی </vt:lpstr>
      <vt:lpstr>مراحل حمله مهندسی اجتماعی </vt:lpstr>
      <vt:lpstr>PowerPoint Presentation</vt:lpstr>
      <vt:lpstr> این دو تکنیک تقریبا شبیه به هم هستند اما در اصطلاح Piggybacking  فرد فاقد مجوز منتظر فردی که دارای مجوز و قانونی هست واین درحالی است که فرد تارگت  با علم به این که میداند یک هکر دنبالش داخل میاید صبر میکند و وارد می شود در حالی که Tailgating بدون علم به اینکه فردی قرار است پشت سرش داخل شود صورت میگیرد و با دنبال کردن فرد قانونی بتواند به نحوی وارد محدوده حفاظت شده بشود . (Fake Ids)  Computer-based Social Engineering   روش های متعددی برای انجام این نوع حملات مبتنی بر کامپوتر وجود دارد برای مثال ایمیل های جعلی ، پاپ آپ های صفحه ورود وب سایت ها که در ادامه به بررسی عنوان های آن می پردازیم .   فیشینـــــگـــــــــــــــــ :  اگر بخواهیم توضیحی درباره فیشینگ بدهیم باید آن را اینگونه بیان کنیم که به تلاش برای بدست آوردن اطلاعاتی مانند نام کاربری، گذرواژه، اطلاعات حساب بانکی و… از طریق جعل یک وب‌سایت، آدرس ایمیل و… گفته می‌شود.  Spear Phishing : این نوع حمله همان حمله phishing میباشد اما به طور متمرکز شده بر روی هدف تا درصد موفقیت آن را بالا ببرد      </vt:lpstr>
      <vt:lpstr>Mobile-based Social Engineering </vt:lpstr>
      <vt:lpstr>2. Repackaging Legitimate Apps</vt:lpstr>
      <vt:lpstr>Insider Attack ( حمله افراد خودی )</vt:lpstr>
      <vt:lpstr>3. جعل هویت در شبکه های اجتماعی </vt:lpstr>
      <vt:lpstr>خطرات شبکه های اجتماعی در شبکه های شرکتی</vt:lpstr>
      <vt:lpstr>4. سرقت هویت </vt:lpstr>
      <vt:lpstr>روند حمله </vt:lpstr>
      <vt:lpstr>اقدامات متقابل مهندسی اجتماعی </vt:lpstr>
      <vt:lpstr>فهرست مطالب پیشرفته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darush khanbozorgg</dc:creator>
  <cp:lastModifiedBy>darush khanbozorgg</cp:lastModifiedBy>
  <cp:revision>150</cp:revision>
  <dcterms:created xsi:type="dcterms:W3CDTF">2020-05-12T09:03:32Z</dcterms:created>
  <dcterms:modified xsi:type="dcterms:W3CDTF">2020-06-07T12:59:33Z</dcterms:modified>
</cp:coreProperties>
</file>