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8e733fd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8e733fd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53612fb5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53612fb5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53612fb5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53612fb5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53612fb5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53612fb5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53612fb5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53612fb5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3753c125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3753c125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3753c125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3753c125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3753c125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3753c125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53612fb5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53612fb5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53612fb5c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53612fb5c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53612fb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53612fb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53612fb5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53612fb5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53612fb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53612fb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53612fb5c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53612fb5c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53612fb5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53612fb5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linkedin.com/feed/" TargetMode="External"/><Relationship Id="rId4" Type="http://schemas.openxmlformats.org/officeDocument/2006/relationships/image" Target="../media/image10.png"/><Relationship Id="rId5" Type="http://schemas.openxmlformats.org/officeDocument/2006/relationships/image" Target="../media/image9.jpg"/><Relationship Id="rId6" Type="http://schemas.openxmlformats.org/officeDocument/2006/relationships/hyperlink" Target="https://www.linkedin.com/in/javad-alamdar-0969ba63/" TargetMode="External"/><Relationship Id="rId7" Type="http://schemas.openxmlformats.org/officeDocument/2006/relationships/hyperlink" Target="https://github.com/javadalam" TargetMode="External"/><Relationship Id="rId8" Type="http://schemas.openxmlformats.org/officeDocument/2006/relationships/hyperlink" Target="https://twitter.com/amiralialamda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0.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9925" y="639175"/>
            <a:ext cx="8958600" cy="1000500"/>
          </a:xfrm>
          <a:prstGeom prst="rect">
            <a:avLst/>
          </a:prstGeom>
        </p:spPr>
        <p:txBody>
          <a:bodyPr anchorCtr="0" anchor="b" bIns="91425" lIns="91425" spcFirstLastPara="1" rIns="91425" wrap="square" tIns="91425">
            <a:normAutofit fontScale="90000"/>
          </a:bodyPr>
          <a:lstStyle/>
          <a:p>
            <a:pPr indent="0" lvl="0" marL="457200" rtl="0" algn="ctr">
              <a:spcBef>
                <a:spcPts val="0"/>
              </a:spcBef>
              <a:spcAft>
                <a:spcPts val="0"/>
              </a:spcAft>
              <a:buNone/>
            </a:pPr>
            <a:r>
              <a:rPr b="1" lang="en" sz="4000">
                <a:solidFill>
                  <a:srgbClr val="CC4125"/>
                </a:solidFill>
              </a:rPr>
              <a:t>  Restful API mit Flask in Python</a:t>
            </a:r>
            <a:endParaRPr b="1" sz="4000">
              <a:solidFill>
                <a:srgbClr val="CC4125"/>
              </a:solidFill>
              <a:latin typeface="Lora"/>
              <a:ea typeface="Lora"/>
              <a:cs typeface="Lora"/>
              <a:sym typeface="Lora"/>
            </a:endParaRPr>
          </a:p>
          <a:p>
            <a:pPr indent="0" lvl="0" marL="0" rtl="0" algn="ctr">
              <a:spcBef>
                <a:spcPts val="0"/>
              </a:spcBef>
              <a:spcAft>
                <a:spcPts val="0"/>
              </a:spcAft>
              <a:buNone/>
            </a:pPr>
            <a:r>
              <a:t/>
            </a:r>
            <a:endParaRPr b="1" sz="1500">
              <a:solidFill>
                <a:srgbClr val="000000"/>
              </a:solidFill>
              <a:latin typeface="Lora"/>
              <a:ea typeface="Lora"/>
              <a:cs typeface="Lora"/>
              <a:sym typeface="Lora"/>
            </a:endParaRPr>
          </a:p>
        </p:txBody>
      </p:sp>
      <p:sp>
        <p:nvSpPr>
          <p:cNvPr id="55" name="Google Shape;55;p13"/>
          <p:cNvSpPr txBox="1"/>
          <p:nvPr>
            <p:ph idx="1" type="subTitle"/>
          </p:nvPr>
        </p:nvSpPr>
        <p:spPr>
          <a:xfrm>
            <a:off x="141950" y="3835250"/>
            <a:ext cx="8925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CC4125"/>
                </a:solidFill>
              </a:rPr>
              <a:t>    </a:t>
            </a:r>
            <a:r>
              <a:rPr lang="en" sz="1800">
                <a:solidFill>
                  <a:srgbClr val="CC4125"/>
                </a:solidFill>
              </a:rPr>
              <a:t>Javad Alamdar</a:t>
            </a:r>
            <a:r>
              <a:rPr lang="en">
                <a:solidFill>
                  <a:srgbClr val="CC4125"/>
                </a:solidFill>
              </a:rPr>
              <a:t> </a:t>
            </a:r>
            <a:endParaRPr>
              <a:solidFill>
                <a:srgbClr val="CC4125"/>
              </a:solidFill>
            </a:endParaRPr>
          </a:p>
        </p:txBody>
      </p:sp>
      <p:pic>
        <p:nvPicPr>
          <p:cNvPr id="56" name="Google Shape;56;p13"/>
          <p:cNvPicPr preferRelativeResize="0"/>
          <p:nvPr/>
        </p:nvPicPr>
        <p:blipFill>
          <a:blip r:embed="rId4">
            <a:alphaModFix/>
          </a:blip>
          <a:stretch>
            <a:fillRect/>
          </a:stretch>
        </p:blipFill>
        <p:spPr>
          <a:xfrm>
            <a:off x="141950" y="4159475"/>
            <a:ext cx="916850" cy="916850"/>
          </a:xfrm>
          <a:prstGeom prst="rect">
            <a:avLst/>
          </a:prstGeom>
          <a:noFill/>
          <a:ln>
            <a:noFill/>
          </a:ln>
        </p:spPr>
      </p:pic>
      <p:pic>
        <p:nvPicPr>
          <p:cNvPr id="57" name="Google Shape;57;p13"/>
          <p:cNvPicPr preferRelativeResize="0"/>
          <p:nvPr/>
        </p:nvPicPr>
        <p:blipFill>
          <a:blip r:embed="rId5">
            <a:alphaModFix/>
          </a:blip>
          <a:stretch>
            <a:fillRect/>
          </a:stretch>
        </p:blipFill>
        <p:spPr>
          <a:xfrm>
            <a:off x="7664100" y="4238050"/>
            <a:ext cx="1403200" cy="759687"/>
          </a:xfrm>
          <a:prstGeom prst="rect">
            <a:avLst/>
          </a:prstGeom>
          <a:noFill/>
          <a:ln>
            <a:noFill/>
          </a:ln>
        </p:spPr>
      </p:pic>
      <p:sp>
        <p:nvSpPr>
          <p:cNvPr id="58" name="Google Shape;58;p13"/>
          <p:cNvSpPr txBox="1"/>
          <p:nvPr/>
        </p:nvSpPr>
        <p:spPr>
          <a:xfrm>
            <a:off x="49850" y="2357050"/>
            <a:ext cx="8958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CC4125"/>
                </a:solidFill>
              </a:rPr>
              <a:t>              </a:t>
            </a:r>
            <a:r>
              <a:rPr lang="en" sz="1800">
                <a:solidFill>
                  <a:srgbClr val="CC4125"/>
                </a:solidFill>
              </a:rPr>
              <a:t>Workshop im Modul Web Technologien</a:t>
            </a:r>
            <a:endParaRPr sz="1800">
              <a:solidFill>
                <a:srgbClr val="CC4125"/>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cxnSp>
        <p:nvCxnSpPr>
          <p:cNvPr id="170" name="Google Shape;170;p22"/>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71" name="Google Shape;171;p22"/>
          <p:cNvSpPr txBox="1"/>
          <p:nvPr/>
        </p:nvSpPr>
        <p:spPr>
          <a:xfrm>
            <a:off x="166950" y="200650"/>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Use Cases </a:t>
            </a:r>
            <a:endParaRPr b="1">
              <a:solidFill>
                <a:srgbClr val="FF0000"/>
              </a:solidFill>
              <a:latin typeface="Calibri"/>
              <a:ea typeface="Calibri"/>
              <a:cs typeface="Calibri"/>
              <a:sym typeface="Calibri"/>
            </a:endParaRPr>
          </a:p>
        </p:txBody>
      </p:sp>
      <p:sp>
        <p:nvSpPr>
          <p:cNvPr id="172" name="Google Shape;172;p22"/>
          <p:cNvSpPr txBox="1"/>
          <p:nvPr/>
        </p:nvSpPr>
        <p:spPr>
          <a:xfrm>
            <a:off x="388200" y="775225"/>
            <a:ext cx="8159100" cy="3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Im Folgenden erfahren Sie mehr über die wichtigsten Anwendungen von Python in der realen Welt</a:t>
            </a:r>
            <a:endParaRPr b="1" sz="1300"/>
          </a:p>
          <a:p>
            <a:pPr indent="0" lvl="0" marL="0" rtl="0" algn="l">
              <a:spcBef>
                <a:spcPts val="0"/>
              </a:spcBef>
              <a:spcAft>
                <a:spcPts val="0"/>
              </a:spcAft>
              <a:buNone/>
            </a:pPr>
            <a:r>
              <a:t/>
            </a:r>
            <a:endParaRPr sz="1200"/>
          </a:p>
          <a:p>
            <a:pPr indent="-311150" lvl="0" marL="457200" rtl="0" algn="l">
              <a:spcBef>
                <a:spcPts val="0"/>
              </a:spcBef>
              <a:spcAft>
                <a:spcPts val="0"/>
              </a:spcAft>
              <a:buSzPts val="1300"/>
              <a:buChar char="●"/>
            </a:pPr>
            <a:r>
              <a:rPr lang="en" sz="1300"/>
              <a:t>Entwicklung von Webanwendungen</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Daten Wissenschaft</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Künstliche Intelligenz</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Game Entwicklung</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Internet of Things</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Desktop GUI</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Bilderkennung und Textverarbeitung</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Bildungsprogramme</a:t>
            </a:r>
            <a:endParaRPr sz="1300"/>
          </a:p>
          <a:p>
            <a:pPr indent="0" lvl="0" marL="0" rtl="0" algn="l">
              <a:spcBef>
                <a:spcPts val="0"/>
              </a:spcBef>
              <a:spcAft>
                <a:spcPts val="0"/>
              </a:spcAft>
              <a:buNone/>
            </a:pPr>
            <a:r>
              <a:t/>
            </a:r>
            <a:endParaRPr sz="1300"/>
          </a:p>
        </p:txBody>
      </p:sp>
      <p:pic>
        <p:nvPicPr>
          <p:cNvPr id="173" name="Google Shape;173;p22"/>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174" name="Google Shape;17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22"/>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sp>
        <p:nvSpPr>
          <p:cNvPr id="176" name="Google Shape;176;p22"/>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cxnSp>
        <p:nvCxnSpPr>
          <p:cNvPr id="181" name="Google Shape;181;p23"/>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82" name="Google Shape;182;p23"/>
          <p:cNvSpPr txBox="1"/>
          <p:nvPr/>
        </p:nvSpPr>
        <p:spPr>
          <a:xfrm>
            <a:off x="166950" y="200650"/>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Python Framewrok  </a:t>
            </a:r>
            <a:endParaRPr b="1">
              <a:solidFill>
                <a:srgbClr val="FF0000"/>
              </a:solidFill>
              <a:latin typeface="Calibri"/>
              <a:ea typeface="Calibri"/>
              <a:cs typeface="Calibri"/>
              <a:sym typeface="Calibri"/>
            </a:endParaRPr>
          </a:p>
        </p:txBody>
      </p:sp>
      <p:pic>
        <p:nvPicPr>
          <p:cNvPr id="183" name="Google Shape;183;p23"/>
          <p:cNvPicPr preferRelativeResize="0"/>
          <p:nvPr/>
        </p:nvPicPr>
        <p:blipFill>
          <a:blip r:embed="rId3">
            <a:alphaModFix/>
          </a:blip>
          <a:stretch>
            <a:fillRect/>
          </a:stretch>
        </p:blipFill>
        <p:spPr>
          <a:xfrm>
            <a:off x="4244433" y="4699375"/>
            <a:ext cx="620192" cy="335776"/>
          </a:xfrm>
          <a:prstGeom prst="rect">
            <a:avLst/>
          </a:prstGeom>
          <a:noFill/>
          <a:ln>
            <a:noFill/>
          </a:ln>
        </p:spPr>
      </p:pic>
      <p:sp>
        <p:nvSpPr>
          <p:cNvPr id="184" name="Google Shape;18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23"/>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sp>
        <p:nvSpPr>
          <p:cNvPr id="186" name="Google Shape;186;p23"/>
          <p:cNvSpPr txBox="1"/>
          <p:nvPr/>
        </p:nvSpPr>
        <p:spPr>
          <a:xfrm>
            <a:off x="315000" y="739075"/>
            <a:ext cx="83055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Python ist für sich genommen eine stabile Programmiersprache. In Kombination mit einem dynamischen Framework wird sie zweifellos zu einer der besten für die Webentwicklung. </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7" name="Google Shape;187;p23"/>
          <p:cNvPicPr preferRelativeResize="0"/>
          <p:nvPr/>
        </p:nvPicPr>
        <p:blipFill>
          <a:blip r:embed="rId4">
            <a:alphaModFix/>
          </a:blip>
          <a:stretch>
            <a:fillRect/>
          </a:stretch>
        </p:blipFill>
        <p:spPr>
          <a:xfrm>
            <a:off x="614575" y="2044300"/>
            <a:ext cx="3312075" cy="1890725"/>
          </a:xfrm>
          <a:prstGeom prst="rect">
            <a:avLst/>
          </a:prstGeom>
          <a:noFill/>
          <a:ln>
            <a:noFill/>
          </a:ln>
        </p:spPr>
      </p:pic>
      <p:pic>
        <p:nvPicPr>
          <p:cNvPr id="188" name="Google Shape;188;p23"/>
          <p:cNvPicPr preferRelativeResize="0"/>
          <p:nvPr/>
        </p:nvPicPr>
        <p:blipFill>
          <a:blip r:embed="rId5">
            <a:alphaModFix/>
          </a:blip>
          <a:stretch>
            <a:fillRect/>
          </a:stretch>
        </p:blipFill>
        <p:spPr>
          <a:xfrm>
            <a:off x="4864625" y="2044300"/>
            <a:ext cx="3312075" cy="1964450"/>
          </a:xfrm>
          <a:prstGeom prst="rect">
            <a:avLst/>
          </a:prstGeom>
          <a:noFill/>
          <a:ln>
            <a:noFill/>
          </a:ln>
        </p:spPr>
      </p:pic>
      <p:sp>
        <p:nvSpPr>
          <p:cNvPr id="189" name="Google Shape;189;p23"/>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cxnSp>
        <p:nvCxnSpPr>
          <p:cNvPr id="194" name="Google Shape;194;p24"/>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95" name="Google Shape;195;p24"/>
          <p:cNvSpPr txBox="1"/>
          <p:nvPr/>
        </p:nvSpPr>
        <p:spPr>
          <a:xfrm>
            <a:off x="166950" y="200650"/>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Flask  </a:t>
            </a:r>
            <a:endParaRPr b="1">
              <a:solidFill>
                <a:srgbClr val="FF0000"/>
              </a:solidFill>
              <a:latin typeface="Calibri"/>
              <a:ea typeface="Calibri"/>
              <a:cs typeface="Calibri"/>
              <a:sym typeface="Calibri"/>
            </a:endParaRPr>
          </a:p>
        </p:txBody>
      </p:sp>
      <p:sp>
        <p:nvSpPr>
          <p:cNvPr id="196" name="Google Shape;196;p24"/>
          <p:cNvSpPr txBox="1"/>
          <p:nvPr/>
        </p:nvSpPr>
        <p:spPr>
          <a:xfrm>
            <a:off x="166950" y="1274600"/>
            <a:ext cx="4956600" cy="2940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Ein leichtgewichtiges Webanwendungs Framework</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Keine erweiterten Bibliotheken oder Module,</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Mit der Fähigkeit, sehr schnell zu skalieren</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Flask bietet mehr Dynamik in der Entwicklung als Django</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Flask-RESTful ist eine Erweiterung für Flask</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pic>
        <p:nvPicPr>
          <p:cNvPr id="197" name="Google Shape;197;p24"/>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198" name="Google Shape;19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24"/>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sp>
        <p:nvSpPr>
          <p:cNvPr id="200" name="Google Shape;200;p24"/>
          <p:cNvSpPr txBox="1"/>
          <p:nvPr/>
        </p:nvSpPr>
        <p:spPr>
          <a:xfrm>
            <a:off x="5123550" y="1227438"/>
            <a:ext cx="3315000" cy="2940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Höhere Leistung</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Vereinfachung</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Dokumentation</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Unabhängiges Framework</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Sehr flexibel und einfach</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Testen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201" name="Google Shape;201;p24"/>
          <p:cNvSpPr txBox="1"/>
          <p:nvPr/>
        </p:nvSpPr>
        <p:spPr>
          <a:xfrm>
            <a:off x="166950" y="737625"/>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a:t>
            </a:r>
            <a:r>
              <a:rPr b="1" lang="en">
                <a:solidFill>
                  <a:srgbClr val="FF0000"/>
                </a:solidFill>
                <a:latin typeface="Calibri"/>
                <a:ea typeface="Calibri"/>
                <a:cs typeface="Calibri"/>
                <a:sym typeface="Calibri"/>
              </a:rPr>
              <a:t>Definieren - Vor und Nachteile </a:t>
            </a:r>
            <a:endParaRPr b="1">
              <a:solidFill>
                <a:srgbClr val="FF0000"/>
              </a:solidFill>
              <a:latin typeface="Calibri"/>
              <a:ea typeface="Calibri"/>
              <a:cs typeface="Calibri"/>
              <a:sym typeface="Calibri"/>
            </a:endParaRPr>
          </a:p>
        </p:txBody>
      </p:sp>
      <p:sp>
        <p:nvSpPr>
          <p:cNvPr id="202" name="Google Shape;202;p24"/>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cxnSp>
        <p:nvCxnSpPr>
          <p:cNvPr id="207" name="Google Shape;207;p25"/>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208" name="Google Shape;208;p25"/>
          <p:cNvSpPr txBox="1"/>
          <p:nvPr/>
        </p:nvSpPr>
        <p:spPr>
          <a:xfrm>
            <a:off x="166950" y="200650"/>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Django </a:t>
            </a:r>
            <a:endParaRPr b="1">
              <a:solidFill>
                <a:srgbClr val="FF0000"/>
              </a:solidFill>
              <a:latin typeface="Calibri"/>
              <a:ea typeface="Calibri"/>
              <a:cs typeface="Calibri"/>
              <a:sym typeface="Calibri"/>
            </a:endParaRPr>
          </a:p>
        </p:txBody>
      </p:sp>
      <p:sp>
        <p:nvSpPr>
          <p:cNvPr id="209" name="Google Shape;209;p25"/>
          <p:cNvSpPr txBox="1"/>
          <p:nvPr/>
        </p:nvSpPr>
        <p:spPr>
          <a:xfrm>
            <a:off x="176100" y="1104825"/>
            <a:ext cx="8791800" cy="1581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300">
                <a:solidFill>
                  <a:schemeClr val="dk1"/>
                </a:solidFill>
              </a:rPr>
              <a:t>Django ist ein Model View Template Framework</a:t>
            </a:r>
            <a:endParaRPr sz="1300">
              <a:solidFill>
                <a:schemeClr val="dk1"/>
              </a:solidFill>
            </a:endParaRPr>
          </a:p>
          <a:p>
            <a:pPr indent="0" lvl="0" marL="0" rtl="0" algn="l">
              <a:spcBef>
                <a:spcPts val="0"/>
              </a:spcBef>
              <a:spcAft>
                <a:spcPts val="0"/>
              </a:spcAft>
              <a:buNone/>
            </a:pPr>
            <a:r>
              <a:t/>
            </a:r>
            <a:endParaRPr sz="1300"/>
          </a:p>
          <a:p>
            <a:pPr indent="-311150" lvl="0" marL="457200" rtl="0" algn="l">
              <a:spcBef>
                <a:spcPts val="0"/>
              </a:spcBef>
              <a:spcAft>
                <a:spcPts val="0"/>
              </a:spcAft>
              <a:buClr>
                <a:schemeClr val="dk1"/>
              </a:buClr>
              <a:buSzPts val="1300"/>
              <a:buChar char="●"/>
            </a:pPr>
            <a:r>
              <a:rPr lang="en" sz="1300">
                <a:solidFill>
                  <a:schemeClr val="dk1"/>
                </a:solidFill>
              </a:rPr>
              <a:t>Folgt dem Over Configuration und DRY Muster</a:t>
            </a:r>
            <a:endParaRPr sz="1300">
              <a:solidFill>
                <a:schemeClr val="dk1"/>
              </a:solidFill>
            </a:endParaRPr>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Sicherheit ist in Django essential</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Bietet viel mehr Flexibilität und konzentriert </a:t>
            </a:r>
            <a:endParaRPr sz="1300"/>
          </a:p>
          <a:p>
            <a:pPr indent="0" lvl="0" marL="45720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pic>
        <p:nvPicPr>
          <p:cNvPr id="210" name="Google Shape;210;p25"/>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211" name="Google Shape;21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25"/>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sp>
        <p:nvSpPr>
          <p:cNvPr id="213" name="Google Shape;213;p25"/>
          <p:cNvSpPr txBox="1"/>
          <p:nvPr/>
        </p:nvSpPr>
        <p:spPr>
          <a:xfrm>
            <a:off x="5592925" y="4729525"/>
            <a:ext cx="31629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rPr>
              <a:t>Web Technologien - Medieninfomatik(Ma.)</a:t>
            </a:r>
            <a:endParaRPr sz="1100">
              <a:solidFill>
                <a:schemeClr val="dk1"/>
              </a:solidFill>
            </a:endParaRPr>
          </a:p>
          <a:p>
            <a:pPr indent="0" lvl="0" marL="0" rtl="0" algn="ctr">
              <a:spcBef>
                <a:spcPts val="0"/>
              </a:spcBef>
              <a:spcAft>
                <a:spcPts val="0"/>
              </a:spcAft>
              <a:buNone/>
            </a:pPr>
            <a:r>
              <a:t/>
            </a:r>
            <a:endParaRPr sz="1100"/>
          </a:p>
        </p:txBody>
      </p:sp>
      <p:sp>
        <p:nvSpPr>
          <p:cNvPr id="214" name="Google Shape;214;p25"/>
          <p:cNvSpPr txBox="1"/>
          <p:nvPr/>
        </p:nvSpPr>
        <p:spPr>
          <a:xfrm>
            <a:off x="166950" y="2639325"/>
            <a:ext cx="2387100" cy="19764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Batteries included</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Scalability</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Admin interface</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Flexible framework</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Schnellere Entwicklung</a:t>
            </a:r>
            <a:endParaRPr sz="1100"/>
          </a:p>
          <a:p>
            <a:pPr indent="0" lvl="0" marL="91440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215" name="Google Shape;215;p25"/>
          <p:cNvSpPr txBox="1"/>
          <p:nvPr/>
        </p:nvSpPr>
        <p:spPr>
          <a:xfrm>
            <a:off x="216875" y="585450"/>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a:t>
            </a:r>
            <a:r>
              <a:rPr b="1" lang="en">
                <a:solidFill>
                  <a:srgbClr val="FF0000"/>
                </a:solidFill>
                <a:latin typeface="Calibri"/>
                <a:ea typeface="Calibri"/>
                <a:cs typeface="Calibri"/>
                <a:sym typeface="Calibri"/>
              </a:rPr>
              <a:t>Definieren - Vor und Nachteile</a:t>
            </a:r>
            <a:r>
              <a:rPr b="1" lang="en">
                <a:solidFill>
                  <a:srgbClr val="FF0000"/>
                </a:solidFill>
                <a:latin typeface="Calibri"/>
                <a:ea typeface="Calibri"/>
                <a:cs typeface="Calibri"/>
                <a:sym typeface="Calibri"/>
              </a:rPr>
              <a:t> </a:t>
            </a:r>
            <a:endParaRPr b="1">
              <a:solidFill>
                <a:srgbClr val="FF0000"/>
              </a:solidFill>
              <a:latin typeface="Calibri"/>
              <a:ea typeface="Calibri"/>
              <a:cs typeface="Calibri"/>
              <a:sym typeface="Calibri"/>
            </a:endParaRPr>
          </a:p>
        </p:txBody>
      </p:sp>
      <p:sp>
        <p:nvSpPr>
          <p:cNvPr id="216" name="Google Shape;216;p25"/>
          <p:cNvSpPr txBox="1"/>
          <p:nvPr/>
        </p:nvSpPr>
        <p:spPr>
          <a:xfrm>
            <a:off x="5108975" y="2764775"/>
            <a:ext cx="2850600" cy="18867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Keine Konventionen</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Nicht für kleinere Projekte geeignet</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Admin interface</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Steile Lernkurve</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Problem der Mehrfachanforderung</a:t>
            </a:r>
            <a:endParaRPr sz="1100"/>
          </a:p>
          <a:p>
            <a:pPr indent="0" lvl="0" marL="91440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cxnSp>
        <p:nvCxnSpPr>
          <p:cNvPr id="221" name="Google Shape;221;p26"/>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222" name="Google Shape;222;p26"/>
          <p:cNvSpPr txBox="1"/>
          <p:nvPr/>
        </p:nvSpPr>
        <p:spPr>
          <a:xfrm>
            <a:off x="928825" y="659175"/>
            <a:ext cx="7301100" cy="28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rPr b="1" lang="en" sz="4500">
                <a:latin typeface="Calibri"/>
                <a:ea typeface="Calibri"/>
                <a:cs typeface="Calibri"/>
                <a:sym typeface="Calibri"/>
              </a:rPr>
              <a:t>Zusammenfassung</a:t>
            </a:r>
            <a:endParaRPr b="1" sz="4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p:txBody>
      </p:sp>
      <p:pic>
        <p:nvPicPr>
          <p:cNvPr id="223" name="Google Shape;223;p26"/>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224" name="Google Shape;22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26"/>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Javad Alamdar - SS 2021 </a:t>
            </a:r>
            <a:endParaRPr sz="1100"/>
          </a:p>
        </p:txBody>
      </p:sp>
      <p:sp>
        <p:nvSpPr>
          <p:cNvPr id="226" name="Google Shape;226;p2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7" name="Google Shape;227;p26"/>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1" name="Shape 231"/>
        <p:cNvGrpSpPr/>
        <p:nvPr/>
      </p:nvGrpSpPr>
      <p:grpSpPr>
        <a:xfrm>
          <a:off x="0" y="0"/>
          <a:ext cx="0" cy="0"/>
          <a:chOff x="0" y="0"/>
          <a:chExt cx="0" cy="0"/>
        </a:xfrm>
      </p:grpSpPr>
      <p:cxnSp>
        <p:nvCxnSpPr>
          <p:cNvPr id="232" name="Google Shape;232;p27"/>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pic>
        <p:nvPicPr>
          <p:cNvPr id="233" name="Google Shape;233;p27"/>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234" name="Google Shape;234;p27"/>
          <p:cNvSpPr txBox="1"/>
          <p:nvPr/>
        </p:nvSpPr>
        <p:spPr>
          <a:xfrm>
            <a:off x="295700" y="4696363"/>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
        <p:nvSpPr>
          <p:cNvPr id="235" name="Google Shape;235;p27"/>
          <p:cNvSpPr/>
          <p:nvPr/>
        </p:nvSpPr>
        <p:spPr>
          <a:xfrm>
            <a:off x="3742050" y="787000"/>
            <a:ext cx="1659900" cy="1659900"/>
          </a:xfrm>
          <a:prstGeom prst="ellipse">
            <a:avLst/>
          </a:prstGeom>
          <a:no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7"/>
          <p:cNvSpPr/>
          <p:nvPr/>
        </p:nvSpPr>
        <p:spPr>
          <a:xfrm>
            <a:off x="4084225" y="1213600"/>
            <a:ext cx="1088400" cy="806700"/>
          </a:xfrm>
          <a:custGeom>
            <a:rect b="b" l="l" r="r" t="t"/>
            <a:pathLst>
              <a:path extrusionOk="0" h="120000" w="120000">
                <a:moveTo>
                  <a:pt x="48851" y="106586"/>
                </a:moveTo>
                <a:lnTo>
                  <a:pt x="48263" y="106624"/>
                </a:lnTo>
                <a:lnTo>
                  <a:pt x="47703" y="106889"/>
                </a:lnTo>
                <a:lnTo>
                  <a:pt x="47170" y="107267"/>
                </a:lnTo>
                <a:lnTo>
                  <a:pt x="46694" y="107758"/>
                </a:lnTo>
                <a:lnTo>
                  <a:pt x="46246" y="108551"/>
                </a:lnTo>
                <a:lnTo>
                  <a:pt x="45966" y="109382"/>
                </a:lnTo>
                <a:lnTo>
                  <a:pt x="45826" y="110251"/>
                </a:lnTo>
                <a:lnTo>
                  <a:pt x="45826" y="111158"/>
                </a:lnTo>
                <a:lnTo>
                  <a:pt x="45966" y="112027"/>
                </a:lnTo>
                <a:lnTo>
                  <a:pt x="46246" y="112858"/>
                </a:lnTo>
                <a:lnTo>
                  <a:pt x="46694" y="113614"/>
                </a:lnTo>
                <a:lnTo>
                  <a:pt x="47170" y="114143"/>
                </a:lnTo>
                <a:lnTo>
                  <a:pt x="47675" y="114559"/>
                </a:lnTo>
                <a:lnTo>
                  <a:pt x="48263" y="114748"/>
                </a:lnTo>
                <a:lnTo>
                  <a:pt x="48851" y="114823"/>
                </a:lnTo>
                <a:lnTo>
                  <a:pt x="49467" y="114748"/>
                </a:lnTo>
                <a:lnTo>
                  <a:pt x="50000" y="114559"/>
                </a:lnTo>
                <a:lnTo>
                  <a:pt x="50560" y="114143"/>
                </a:lnTo>
                <a:lnTo>
                  <a:pt x="51036" y="113614"/>
                </a:lnTo>
                <a:lnTo>
                  <a:pt x="51456" y="112858"/>
                </a:lnTo>
                <a:lnTo>
                  <a:pt x="51764" y="112027"/>
                </a:lnTo>
                <a:lnTo>
                  <a:pt x="51904" y="111158"/>
                </a:lnTo>
                <a:lnTo>
                  <a:pt x="51904" y="110251"/>
                </a:lnTo>
                <a:lnTo>
                  <a:pt x="51764" y="109382"/>
                </a:lnTo>
                <a:lnTo>
                  <a:pt x="51456" y="108551"/>
                </a:lnTo>
                <a:lnTo>
                  <a:pt x="51036" y="107758"/>
                </a:lnTo>
                <a:lnTo>
                  <a:pt x="50560" y="107267"/>
                </a:lnTo>
                <a:lnTo>
                  <a:pt x="50000" y="106889"/>
                </a:lnTo>
                <a:lnTo>
                  <a:pt x="49411" y="106624"/>
                </a:lnTo>
                <a:lnTo>
                  <a:pt x="48851" y="106586"/>
                </a:lnTo>
                <a:close/>
                <a:moveTo>
                  <a:pt x="41820" y="97027"/>
                </a:moveTo>
                <a:lnTo>
                  <a:pt x="41232" y="97141"/>
                </a:lnTo>
                <a:lnTo>
                  <a:pt x="40644" y="97367"/>
                </a:lnTo>
                <a:lnTo>
                  <a:pt x="40140" y="97745"/>
                </a:lnTo>
                <a:lnTo>
                  <a:pt x="39607" y="98274"/>
                </a:lnTo>
                <a:lnTo>
                  <a:pt x="39187" y="98992"/>
                </a:lnTo>
                <a:lnTo>
                  <a:pt x="38879" y="99861"/>
                </a:lnTo>
                <a:lnTo>
                  <a:pt x="38739" y="100730"/>
                </a:lnTo>
                <a:lnTo>
                  <a:pt x="38739" y="101675"/>
                </a:lnTo>
                <a:lnTo>
                  <a:pt x="38879" y="102544"/>
                </a:lnTo>
                <a:lnTo>
                  <a:pt x="39187" y="103375"/>
                </a:lnTo>
                <a:lnTo>
                  <a:pt x="39607" y="104130"/>
                </a:lnTo>
                <a:lnTo>
                  <a:pt x="40084" y="104659"/>
                </a:lnTo>
                <a:lnTo>
                  <a:pt x="40644" y="105000"/>
                </a:lnTo>
                <a:lnTo>
                  <a:pt x="41176" y="105264"/>
                </a:lnTo>
                <a:lnTo>
                  <a:pt x="41820" y="105340"/>
                </a:lnTo>
                <a:lnTo>
                  <a:pt x="42380" y="105264"/>
                </a:lnTo>
                <a:lnTo>
                  <a:pt x="42969" y="105000"/>
                </a:lnTo>
                <a:lnTo>
                  <a:pt x="43473" y="104659"/>
                </a:lnTo>
                <a:lnTo>
                  <a:pt x="43949" y="104130"/>
                </a:lnTo>
                <a:lnTo>
                  <a:pt x="44397" y="103375"/>
                </a:lnTo>
                <a:lnTo>
                  <a:pt x="44677" y="102544"/>
                </a:lnTo>
                <a:lnTo>
                  <a:pt x="44845" y="101675"/>
                </a:lnTo>
                <a:lnTo>
                  <a:pt x="44845" y="100730"/>
                </a:lnTo>
                <a:lnTo>
                  <a:pt x="44677" y="99861"/>
                </a:lnTo>
                <a:lnTo>
                  <a:pt x="44397" y="98992"/>
                </a:lnTo>
                <a:lnTo>
                  <a:pt x="43949" y="98274"/>
                </a:lnTo>
                <a:lnTo>
                  <a:pt x="43473" y="97745"/>
                </a:lnTo>
                <a:lnTo>
                  <a:pt x="42969" y="97367"/>
                </a:lnTo>
                <a:lnTo>
                  <a:pt x="42380" y="97141"/>
                </a:lnTo>
                <a:lnTo>
                  <a:pt x="41820" y="97027"/>
                </a:lnTo>
                <a:close/>
                <a:moveTo>
                  <a:pt x="34565" y="87317"/>
                </a:moveTo>
                <a:lnTo>
                  <a:pt x="33977" y="87392"/>
                </a:lnTo>
                <a:lnTo>
                  <a:pt x="33417" y="87619"/>
                </a:lnTo>
                <a:lnTo>
                  <a:pt x="32885" y="87997"/>
                </a:lnTo>
                <a:lnTo>
                  <a:pt x="32408" y="88526"/>
                </a:lnTo>
                <a:lnTo>
                  <a:pt x="32016" y="89130"/>
                </a:lnTo>
                <a:lnTo>
                  <a:pt x="31736" y="89848"/>
                </a:lnTo>
                <a:lnTo>
                  <a:pt x="31568" y="90642"/>
                </a:lnTo>
                <a:lnTo>
                  <a:pt x="31484" y="91435"/>
                </a:lnTo>
                <a:lnTo>
                  <a:pt x="31568" y="92267"/>
                </a:lnTo>
                <a:lnTo>
                  <a:pt x="31736" y="93022"/>
                </a:lnTo>
                <a:lnTo>
                  <a:pt x="32016" y="93740"/>
                </a:lnTo>
                <a:lnTo>
                  <a:pt x="32408" y="94382"/>
                </a:lnTo>
                <a:lnTo>
                  <a:pt x="32941" y="94987"/>
                </a:lnTo>
                <a:lnTo>
                  <a:pt x="33585" y="95365"/>
                </a:lnTo>
                <a:lnTo>
                  <a:pt x="34229" y="95554"/>
                </a:lnTo>
                <a:lnTo>
                  <a:pt x="34929" y="95554"/>
                </a:lnTo>
                <a:lnTo>
                  <a:pt x="35574" y="95365"/>
                </a:lnTo>
                <a:lnTo>
                  <a:pt x="36190" y="94987"/>
                </a:lnTo>
                <a:lnTo>
                  <a:pt x="36750" y="94382"/>
                </a:lnTo>
                <a:lnTo>
                  <a:pt x="37170" y="93589"/>
                </a:lnTo>
                <a:lnTo>
                  <a:pt x="37478" y="92758"/>
                </a:lnTo>
                <a:lnTo>
                  <a:pt x="37619" y="91889"/>
                </a:lnTo>
                <a:lnTo>
                  <a:pt x="37619" y="90982"/>
                </a:lnTo>
                <a:lnTo>
                  <a:pt x="37478" y="90113"/>
                </a:lnTo>
                <a:lnTo>
                  <a:pt x="37170" y="89282"/>
                </a:lnTo>
                <a:lnTo>
                  <a:pt x="36750" y="88526"/>
                </a:lnTo>
                <a:lnTo>
                  <a:pt x="36274" y="87997"/>
                </a:lnTo>
                <a:lnTo>
                  <a:pt x="35714" y="87619"/>
                </a:lnTo>
                <a:lnTo>
                  <a:pt x="35126" y="87392"/>
                </a:lnTo>
                <a:lnTo>
                  <a:pt x="34565" y="87317"/>
                </a:lnTo>
                <a:close/>
                <a:moveTo>
                  <a:pt x="85686" y="26297"/>
                </a:moveTo>
                <a:lnTo>
                  <a:pt x="83025" y="29924"/>
                </a:lnTo>
                <a:lnTo>
                  <a:pt x="82016" y="31133"/>
                </a:lnTo>
                <a:lnTo>
                  <a:pt x="80924" y="32040"/>
                </a:lnTo>
                <a:lnTo>
                  <a:pt x="79719" y="32833"/>
                </a:lnTo>
                <a:lnTo>
                  <a:pt x="78459" y="33324"/>
                </a:lnTo>
                <a:lnTo>
                  <a:pt x="77198" y="33664"/>
                </a:lnTo>
                <a:lnTo>
                  <a:pt x="75882" y="33702"/>
                </a:lnTo>
                <a:lnTo>
                  <a:pt x="74565" y="33589"/>
                </a:lnTo>
                <a:lnTo>
                  <a:pt x="73305" y="33173"/>
                </a:lnTo>
                <a:lnTo>
                  <a:pt x="72016" y="32531"/>
                </a:lnTo>
                <a:lnTo>
                  <a:pt x="70784" y="31889"/>
                </a:lnTo>
                <a:lnTo>
                  <a:pt x="69467" y="31397"/>
                </a:lnTo>
                <a:lnTo>
                  <a:pt x="68123" y="31133"/>
                </a:lnTo>
                <a:lnTo>
                  <a:pt x="66778" y="31020"/>
                </a:lnTo>
                <a:lnTo>
                  <a:pt x="65378" y="31133"/>
                </a:lnTo>
                <a:lnTo>
                  <a:pt x="64005" y="31473"/>
                </a:lnTo>
                <a:lnTo>
                  <a:pt x="62661" y="31964"/>
                </a:lnTo>
                <a:lnTo>
                  <a:pt x="61344" y="32644"/>
                </a:lnTo>
                <a:lnTo>
                  <a:pt x="60112" y="33589"/>
                </a:lnTo>
                <a:lnTo>
                  <a:pt x="58907" y="34722"/>
                </a:lnTo>
                <a:lnTo>
                  <a:pt x="57815" y="36045"/>
                </a:lnTo>
                <a:lnTo>
                  <a:pt x="45154" y="53085"/>
                </a:lnTo>
                <a:lnTo>
                  <a:pt x="44677" y="53879"/>
                </a:lnTo>
                <a:lnTo>
                  <a:pt x="44313" y="54748"/>
                </a:lnTo>
                <a:lnTo>
                  <a:pt x="44117" y="55730"/>
                </a:lnTo>
                <a:lnTo>
                  <a:pt x="44033" y="56712"/>
                </a:lnTo>
                <a:lnTo>
                  <a:pt x="44117" y="57770"/>
                </a:lnTo>
                <a:lnTo>
                  <a:pt x="44313" y="58753"/>
                </a:lnTo>
                <a:lnTo>
                  <a:pt x="44677" y="59622"/>
                </a:lnTo>
                <a:lnTo>
                  <a:pt x="45154" y="60415"/>
                </a:lnTo>
                <a:lnTo>
                  <a:pt x="45770" y="61095"/>
                </a:lnTo>
                <a:lnTo>
                  <a:pt x="46442" y="61549"/>
                </a:lnTo>
                <a:lnTo>
                  <a:pt x="47170" y="61851"/>
                </a:lnTo>
                <a:lnTo>
                  <a:pt x="47899" y="61926"/>
                </a:lnTo>
                <a:lnTo>
                  <a:pt x="48627" y="61851"/>
                </a:lnTo>
                <a:lnTo>
                  <a:pt x="49355" y="61549"/>
                </a:lnTo>
                <a:lnTo>
                  <a:pt x="50000" y="61095"/>
                </a:lnTo>
                <a:lnTo>
                  <a:pt x="50616" y="60415"/>
                </a:lnTo>
                <a:lnTo>
                  <a:pt x="57955" y="50591"/>
                </a:lnTo>
                <a:lnTo>
                  <a:pt x="57955" y="50516"/>
                </a:lnTo>
                <a:lnTo>
                  <a:pt x="57955" y="50516"/>
                </a:lnTo>
                <a:lnTo>
                  <a:pt x="61120" y="46246"/>
                </a:lnTo>
                <a:lnTo>
                  <a:pt x="61512" y="45869"/>
                </a:lnTo>
                <a:lnTo>
                  <a:pt x="61988" y="45566"/>
                </a:lnTo>
                <a:lnTo>
                  <a:pt x="62464" y="45528"/>
                </a:lnTo>
                <a:lnTo>
                  <a:pt x="62969" y="45566"/>
                </a:lnTo>
                <a:lnTo>
                  <a:pt x="63417" y="45869"/>
                </a:lnTo>
                <a:lnTo>
                  <a:pt x="63809" y="46246"/>
                </a:lnTo>
                <a:lnTo>
                  <a:pt x="64173" y="46926"/>
                </a:lnTo>
                <a:lnTo>
                  <a:pt x="64369" y="47682"/>
                </a:lnTo>
                <a:lnTo>
                  <a:pt x="64369" y="48476"/>
                </a:lnTo>
                <a:lnTo>
                  <a:pt x="64173" y="49269"/>
                </a:lnTo>
                <a:lnTo>
                  <a:pt x="63809" y="49911"/>
                </a:lnTo>
                <a:lnTo>
                  <a:pt x="61988" y="52405"/>
                </a:lnTo>
                <a:lnTo>
                  <a:pt x="63641" y="54559"/>
                </a:lnTo>
                <a:lnTo>
                  <a:pt x="63641" y="54559"/>
                </a:lnTo>
                <a:lnTo>
                  <a:pt x="63669" y="54672"/>
                </a:lnTo>
                <a:lnTo>
                  <a:pt x="63669" y="54672"/>
                </a:lnTo>
                <a:lnTo>
                  <a:pt x="63753" y="54748"/>
                </a:lnTo>
                <a:lnTo>
                  <a:pt x="63781" y="54748"/>
                </a:lnTo>
                <a:lnTo>
                  <a:pt x="63977" y="55050"/>
                </a:lnTo>
                <a:lnTo>
                  <a:pt x="64341" y="55465"/>
                </a:lnTo>
                <a:lnTo>
                  <a:pt x="64761" y="55957"/>
                </a:lnTo>
                <a:lnTo>
                  <a:pt x="65322" y="56599"/>
                </a:lnTo>
                <a:lnTo>
                  <a:pt x="65966" y="57204"/>
                </a:lnTo>
                <a:lnTo>
                  <a:pt x="66694" y="57921"/>
                </a:lnTo>
                <a:lnTo>
                  <a:pt x="67507" y="58602"/>
                </a:lnTo>
                <a:lnTo>
                  <a:pt x="68375" y="59282"/>
                </a:lnTo>
                <a:lnTo>
                  <a:pt x="69299" y="59886"/>
                </a:lnTo>
                <a:lnTo>
                  <a:pt x="70280" y="60377"/>
                </a:lnTo>
                <a:lnTo>
                  <a:pt x="71260" y="60755"/>
                </a:lnTo>
                <a:lnTo>
                  <a:pt x="72268" y="60944"/>
                </a:lnTo>
                <a:lnTo>
                  <a:pt x="73305" y="61020"/>
                </a:lnTo>
                <a:lnTo>
                  <a:pt x="74285" y="60869"/>
                </a:lnTo>
                <a:lnTo>
                  <a:pt x="75294" y="60415"/>
                </a:lnTo>
                <a:lnTo>
                  <a:pt x="75770" y="60264"/>
                </a:lnTo>
                <a:lnTo>
                  <a:pt x="76274" y="60264"/>
                </a:lnTo>
                <a:lnTo>
                  <a:pt x="76750" y="60415"/>
                </a:lnTo>
                <a:lnTo>
                  <a:pt x="77198" y="60755"/>
                </a:lnTo>
                <a:lnTo>
                  <a:pt x="77535" y="61246"/>
                </a:lnTo>
                <a:lnTo>
                  <a:pt x="77787" y="61851"/>
                </a:lnTo>
                <a:lnTo>
                  <a:pt x="77927" y="62531"/>
                </a:lnTo>
                <a:lnTo>
                  <a:pt x="77927" y="63173"/>
                </a:lnTo>
                <a:lnTo>
                  <a:pt x="77787" y="63816"/>
                </a:lnTo>
                <a:lnTo>
                  <a:pt x="77535" y="64382"/>
                </a:lnTo>
                <a:lnTo>
                  <a:pt x="77198" y="64874"/>
                </a:lnTo>
                <a:lnTo>
                  <a:pt x="76750" y="65251"/>
                </a:lnTo>
                <a:lnTo>
                  <a:pt x="75490" y="65780"/>
                </a:lnTo>
                <a:lnTo>
                  <a:pt x="74229" y="66120"/>
                </a:lnTo>
                <a:lnTo>
                  <a:pt x="72997" y="66234"/>
                </a:lnTo>
                <a:lnTo>
                  <a:pt x="72212" y="66158"/>
                </a:lnTo>
                <a:lnTo>
                  <a:pt x="84341" y="82481"/>
                </a:lnTo>
                <a:lnTo>
                  <a:pt x="85798" y="80516"/>
                </a:lnTo>
                <a:lnTo>
                  <a:pt x="87366" y="78211"/>
                </a:lnTo>
                <a:lnTo>
                  <a:pt x="88795" y="75755"/>
                </a:lnTo>
                <a:lnTo>
                  <a:pt x="89971" y="73186"/>
                </a:lnTo>
                <a:lnTo>
                  <a:pt x="91036" y="70428"/>
                </a:lnTo>
                <a:lnTo>
                  <a:pt x="91904" y="67632"/>
                </a:lnTo>
                <a:lnTo>
                  <a:pt x="92605" y="64685"/>
                </a:lnTo>
                <a:lnTo>
                  <a:pt x="93109" y="61662"/>
                </a:lnTo>
                <a:lnTo>
                  <a:pt x="93361" y="60226"/>
                </a:lnTo>
                <a:lnTo>
                  <a:pt x="93781" y="58828"/>
                </a:lnTo>
                <a:lnTo>
                  <a:pt x="94285" y="57581"/>
                </a:lnTo>
                <a:lnTo>
                  <a:pt x="94901" y="56335"/>
                </a:lnTo>
                <a:lnTo>
                  <a:pt x="95630" y="55201"/>
                </a:lnTo>
                <a:lnTo>
                  <a:pt x="101344" y="47493"/>
                </a:lnTo>
                <a:lnTo>
                  <a:pt x="85686" y="26297"/>
                </a:lnTo>
                <a:close/>
                <a:moveTo>
                  <a:pt x="37507" y="24521"/>
                </a:moveTo>
                <a:lnTo>
                  <a:pt x="18291" y="50440"/>
                </a:lnTo>
                <a:lnTo>
                  <a:pt x="21652" y="55012"/>
                </a:lnTo>
                <a:lnTo>
                  <a:pt x="22464" y="56183"/>
                </a:lnTo>
                <a:lnTo>
                  <a:pt x="23109" y="57506"/>
                </a:lnTo>
                <a:lnTo>
                  <a:pt x="23669" y="58904"/>
                </a:lnTo>
                <a:lnTo>
                  <a:pt x="24061" y="60377"/>
                </a:lnTo>
                <a:lnTo>
                  <a:pt x="24341" y="61889"/>
                </a:lnTo>
                <a:lnTo>
                  <a:pt x="24873" y="64874"/>
                </a:lnTo>
                <a:lnTo>
                  <a:pt x="25546" y="67783"/>
                </a:lnTo>
                <a:lnTo>
                  <a:pt x="26442" y="70579"/>
                </a:lnTo>
                <a:lnTo>
                  <a:pt x="27478" y="73299"/>
                </a:lnTo>
                <a:lnTo>
                  <a:pt x="28711" y="75869"/>
                </a:lnTo>
                <a:lnTo>
                  <a:pt x="30112" y="78249"/>
                </a:lnTo>
                <a:lnTo>
                  <a:pt x="31652" y="80516"/>
                </a:lnTo>
                <a:lnTo>
                  <a:pt x="33025" y="82405"/>
                </a:lnTo>
                <a:lnTo>
                  <a:pt x="33977" y="82178"/>
                </a:lnTo>
                <a:lnTo>
                  <a:pt x="34957" y="82141"/>
                </a:lnTo>
                <a:lnTo>
                  <a:pt x="35938" y="82329"/>
                </a:lnTo>
                <a:lnTo>
                  <a:pt x="36890" y="82670"/>
                </a:lnTo>
                <a:lnTo>
                  <a:pt x="37787" y="83236"/>
                </a:lnTo>
                <a:lnTo>
                  <a:pt x="38683" y="83954"/>
                </a:lnTo>
                <a:lnTo>
                  <a:pt x="39439" y="84861"/>
                </a:lnTo>
                <a:lnTo>
                  <a:pt x="40084" y="85881"/>
                </a:lnTo>
                <a:lnTo>
                  <a:pt x="40644" y="86977"/>
                </a:lnTo>
                <a:lnTo>
                  <a:pt x="41036" y="88148"/>
                </a:lnTo>
                <a:lnTo>
                  <a:pt x="41288" y="89357"/>
                </a:lnTo>
                <a:lnTo>
                  <a:pt x="41456" y="90642"/>
                </a:lnTo>
                <a:lnTo>
                  <a:pt x="41456" y="91889"/>
                </a:lnTo>
                <a:lnTo>
                  <a:pt x="41820" y="91889"/>
                </a:lnTo>
                <a:lnTo>
                  <a:pt x="42913" y="92040"/>
                </a:lnTo>
                <a:lnTo>
                  <a:pt x="43949" y="92304"/>
                </a:lnTo>
                <a:lnTo>
                  <a:pt x="44929" y="92909"/>
                </a:lnTo>
                <a:lnTo>
                  <a:pt x="45854" y="93664"/>
                </a:lnTo>
                <a:lnTo>
                  <a:pt x="46694" y="94647"/>
                </a:lnTo>
                <a:lnTo>
                  <a:pt x="47422" y="95818"/>
                </a:lnTo>
                <a:lnTo>
                  <a:pt x="48011" y="97103"/>
                </a:lnTo>
                <a:lnTo>
                  <a:pt x="48403" y="98501"/>
                </a:lnTo>
                <a:lnTo>
                  <a:pt x="48627" y="99937"/>
                </a:lnTo>
                <a:lnTo>
                  <a:pt x="48683" y="101410"/>
                </a:lnTo>
                <a:lnTo>
                  <a:pt x="48851" y="101410"/>
                </a:lnTo>
                <a:lnTo>
                  <a:pt x="49943" y="101523"/>
                </a:lnTo>
                <a:lnTo>
                  <a:pt x="50980" y="101863"/>
                </a:lnTo>
                <a:lnTo>
                  <a:pt x="51988" y="102392"/>
                </a:lnTo>
                <a:lnTo>
                  <a:pt x="52885" y="103186"/>
                </a:lnTo>
                <a:lnTo>
                  <a:pt x="53725" y="104130"/>
                </a:lnTo>
                <a:lnTo>
                  <a:pt x="54453" y="105264"/>
                </a:lnTo>
                <a:lnTo>
                  <a:pt x="55014" y="106511"/>
                </a:lnTo>
                <a:lnTo>
                  <a:pt x="55406" y="107871"/>
                </a:lnTo>
                <a:lnTo>
                  <a:pt x="55658" y="109231"/>
                </a:lnTo>
                <a:lnTo>
                  <a:pt x="55742" y="110667"/>
                </a:lnTo>
                <a:lnTo>
                  <a:pt x="55658" y="112103"/>
                </a:lnTo>
                <a:lnTo>
                  <a:pt x="55910" y="112141"/>
                </a:lnTo>
                <a:lnTo>
                  <a:pt x="56162" y="112141"/>
                </a:lnTo>
                <a:lnTo>
                  <a:pt x="56862" y="112027"/>
                </a:lnTo>
                <a:lnTo>
                  <a:pt x="57478" y="111687"/>
                </a:lnTo>
                <a:lnTo>
                  <a:pt x="58011" y="111083"/>
                </a:lnTo>
                <a:lnTo>
                  <a:pt x="58431" y="110365"/>
                </a:lnTo>
                <a:lnTo>
                  <a:pt x="58683" y="109534"/>
                </a:lnTo>
                <a:lnTo>
                  <a:pt x="58795" y="108627"/>
                </a:lnTo>
                <a:lnTo>
                  <a:pt x="58683" y="107720"/>
                </a:lnTo>
                <a:lnTo>
                  <a:pt x="58431" y="106889"/>
                </a:lnTo>
                <a:lnTo>
                  <a:pt x="58011" y="106133"/>
                </a:lnTo>
                <a:lnTo>
                  <a:pt x="57983" y="106133"/>
                </a:lnTo>
                <a:lnTo>
                  <a:pt x="45490" y="89206"/>
                </a:lnTo>
                <a:lnTo>
                  <a:pt x="45126" y="88526"/>
                </a:lnTo>
                <a:lnTo>
                  <a:pt x="44929" y="87808"/>
                </a:lnTo>
                <a:lnTo>
                  <a:pt x="44929" y="87015"/>
                </a:lnTo>
                <a:lnTo>
                  <a:pt x="45126" y="86221"/>
                </a:lnTo>
                <a:lnTo>
                  <a:pt x="45490" y="85579"/>
                </a:lnTo>
                <a:lnTo>
                  <a:pt x="45966" y="85088"/>
                </a:lnTo>
                <a:lnTo>
                  <a:pt x="46554" y="84861"/>
                </a:lnTo>
                <a:lnTo>
                  <a:pt x="47114" y="84861"/>
                </a:lnTo>
                <a:lnTo>
                  <a:pt x="47675" y="85088"/>
                </a:lnTo>
                <a:lnTo>
                  <a:pt x="48179" y="85579"/>
                </a:lnTo>
                <a:lnTo>
                  <a:pt x="65098" y="108362"/>
                </a:lnTo>
                <a:lnTo>
                  <a:pt x="65630" y="108929"/>
                </a:lnTo>
                <a:lnTo>
                  <a:pt x="66274" y="109269"/>
                </a:lnTo>
                <a:lnTo>
                  <a:pt x="66918" y="109382"/>
                </a:lnTo>
                <a:lnTo>
                  <a:pt x="67619" y="109269"/>
                </a:lnTo>
                <a:lnTo>
                  <a:pt x="68235" y="108929"/>
                </a:lnTo>
                <a:lnTo>
                  <a:pt x="68767" y="108362"/>
                </a:lnTo>
                <a:lnTo>
                  <a:pt x="69187" y="107607"/>
                </a:lnTo>
                <a:lnTo>
                  <a:pt x="69467" y="106775"/>
                </a:lnTo>
                <a:lnTo>
                  <a:pt x="69551" y="105906"/>
                </a:lnTo>
                <a:lnTo>
                  <a:pt x="69467" y="104962"/>
                </a:lnTo>
                <a:lnTo>
                  <a:pt x="69215" y="104130"/>
                </a:lnTo>
                <a:lnTo>
                  <a:pt x="68823" y="103450"/>
                </a:lnTo>
                <a:lnTo>
                  <a:pt x="53221" y="82405"/>
                </a:lnTo>
                <a:lnTo>
                  <a:pt x="52857" y="81687"/>
                </a:lnTo>
                <a:lnTo>
                  <a:pt x="52661" y="80969"/>
                </a:lnTo>
                <a:lnTo>
                  <a:pt x="52661" y="80176"/>
                </a:lnTo>
                <a:lnTo>
                  <a:pt x="52857" y="79382"/>
                </a:lnTo>
                <a:lnTo>
                  <a:pt x="53221" y="78740"/>
                </a:lnTo>
                <a:lnTo>
                  <a:pt x="53725" y="78249"/>
                </a:lnTo>
                <a:lnTo>
                  <a:pt x="54257" y="78022"/>
                </a:lnTo>
                <a:lnTo>
                  <a:pt x="54845" y="78022"/>
                </a:lnTo>
                <a:lnTo>
                  <a:pt x="55434" y="78249"/>
                </a:lnTo>
                <a:lnTo>
                  <a:pt x="55910" y="78740"/>
                </a:lnTo>
                <a:lnTo>
                  <a:pt x="71484" y="99710"/>
                </a:lnTo>
                <a:lnTo>
                  <a:pt x="71484" y="99710"/>
                </a:lnTo>
                <a:lnTo>
                  <a:pt x="71540" y="99785"/>
                </a:lnTo>
                <a:lnTo>
                  <a:pt x="74929" y="104357"/>
                </a:lnTo>
                <a:lnTo>
                  <a:pt x="75490" y="104924"/>
                </a:lnTo>
                <a:lnTo>
                  <a:pt x="76106" y="105264"/>
                </a:lnTo>
                <a:lnTo>
                  <a:pt x="76750" y="105415"/>
                </a:lnTo>
                <a:lnTo>
                  <a:pt x="77422" y="105264"/>
                </a:lnTo>
                <a:lnTo>
                  <a:pt x="78067" y="104924"/>
                </a:lnTo>
                <a:lnTo>
                  <a:pt x="78627" y="104357"/>
                </a:lnTo>
                <a:lnTo>
                  <a:pt x="79019" y="103639"/>
                </a:lnTo>
                <a:lnTo>
                  <a:pt x="79271" y="102808"/>
                </a:lnTo>
                <a:lnTo>
                  <a:pt x="79383" y="101863"/>
                </a:lnTo>
                <a:lnTo>
                  <a:pt x="79271" y="100919"/>
                </a:lnTo>
                <a:lnTo>
                  <a:pt x="79019" y="100088"/>
                </a:lnTo>
                <a:lnTo>
                  <a:pt x="78627" y="99370"/>
                </a:lnTo>
                <a:lnTo>
                  <a:pt x="58571" y="72355"/>
                </a:lnTo>
                <a:lnTo>
                  <a:pt x="58207" y="71675"/>
                </a:lnTo>
                <a:lnTo>
                  <a:pt x="58011" y="70919"/>
                </a:lnTo>
                <a:lnTo>
                  <a:pt x="58011" y="70163"/>
                </a:lnTo>
                <a:lnTo>
                  <a:pt x="58207" y="69370"/>
                </a:lnTo>
                <a:lnTo>
                  <a:pt x="58571" y="68690"/>
                </a:lnTo>
                <a:lnTo>
                  <a:pt x="59075" y="68236"/>
                </a:lnTo>
                <a:lnTo>
                  <a:pt x="59635" y="67972"/>
                </a:lnTo>
                <a:lnTo>
                  <a:pt x="60224" y="67972"/>
                </a:lnTo>
                <a:lnTo>
                  <a:pt x="60784" y="68236"/>
                </a:lnTo>
                <a:lnTo>
                  <a:pt x="61316" y="68690"/>
                </a:lnTo>
                <a:lnTo>
                  <a:pt x="79887" y="93778"/>
                </a:lnTo>
                <a:lnTo>
                  <a:pt x="80448" y="94345"/>
                </a:lnTo>
                <a:lnTo>
                  <a:pt x="81064" y="94685"/>
                </a:lnTo>
                <a:lnTo>
                  <a:pt x="81708" y="94836"/>
                </a:lnTo>
                <a:lnTo>
                  <a:pt x="82408" y="94685"/>
                </a:lnTo>
                <a:lnTo>
                  <a:pt x="83025" y="94345"/>
                </a:lnTo>
                <a:lnTo>
                  <a:pt x="83557" y="93778"/>
                </a:lnTo>
                <a:lnTo>
                  <a:pt x="84005" y="93060"/>
                </a:lnTo>
                <a:lnTo>
                  <a:pt x="84257" y="92229"/>
                </a:lnTo>
                <a:lnTo>
                  <a:pt x="84341" y="91284"/>
                </a:lnTo>
                <a:lnTo>
                  <a:pt x="84257" y="90340"/>
                </a:lnTo>
                <a:lnTo>
                  <a:pt x="84005" y="89508"/>
                </a:lnTo>
                <a:lnTo>
                  <a:pt x="83557" y="88790"/>
                </a:lnTo>
                <a:lnTo>
                  <a:pt x="61092" y="58488"/>
                </a:lnTo>
                <a:lnTo>
                  <a:pt x="61036" y="58413"/>
                </a:lnTo>
                <a:lnTo>
                  <a:pt x="61036" y="58413"/>
                </a:lnTo>
                <a:lnTo>
                  <a:pt x="61036" y="58413"/>
                </a:lnTo>
                <a:lnTo>
                  <a:pt x="60980" y="58299"/>
                </a:lnTo>
                <a:lnTo>
                  <a:pt x="60896" y="58186"/>
                </a:lnTo>
                <a:lnTo>
                  <a:pt x="60896" y="58186"/>
                </a:lnTo>
                <a:lnTo>
                  <a:pt x="59299" y="56032"/>
                </a:lnTo>
                <a:lnTo>
                  <a:pt x="53333" y="64118"/>
                </a:lnTo>
                <a:lnTo>
                  <a:pt x="52549" y="64987"/>
                </a:lnTo>
                <a:lnTo>
                  <a:pt x="51680" y="65780"/>
                </a:lnTo>
                <a:lnTo>
                  <a:pt x="50812" y="66347"/>
                </a:lnTo>
                <a:lnTo>
                  <a:pt x="49859" y="66763"/>
                </a:lnTo>
                <a:lnTo>
                  <a:pt x="48879" y="67065"/>
                </a:lnTo>
                <a:lnTo>
                  <a:pt x="47899" y="67103"/>
                </a:lnTo>
                <a:lnTo>
                  <a:pt x="46918" y="67065"/>
                </a:lnTo>
                <a:lnTo>
                  <a:pt x="45966" y="66763"/>
                </a:lnTo>
                <a:lnTo>
                  <a:pt x="45014" y="66347"/>
                </a:lnTo>
                <a:lnTo>
                  <a:pt x="44117" y="65780"/>
                </a:lnTo>
                <a:lnTo>
                  <a:pt x="43277" y="64987"/>
                </a:lnTo>
                <a:lnTo>
                  <a:pt x="42464" y="64118"/>
                </a:lnTo>
                <a:lnTo>
                  <a:pt x="41652" y="62833"/>
                </a:lnTo>
                <a:lnTo>
                  <a:pt x="41036" y="61435"/>
                </a:lnTo>
                <a:lnTo>
                  <a:pt x="40560" y="59962"/>
                </a:lnTo>
                <a:lnTo>
                  <a:pt x="40308" y="58413"/>
                </a:lnTo>
                <a:lnTo>
                  <a:pt x="40196" y="56712"/>
                </a:lnTo>
                <a:lnTo>
                  <a:pt x="40308" y="55088"/>
                </a:lnTo>
                <a:lnTo>
                  <a:pt x="40560" y="53539"/>
                </a:lnTo>
                <a:lnTo>
                  <a:pt x="41036" y="52065"/>
                </a:lnTo>
                <a:lnTo>
                  <a:pt x="41652" y="50667"/>
                </a:lnTo>
                <a:lnTo>
                  <a:pt x="42464" y="49420"/>
                </a:lnTo>
                <a:lnTo>
                  <a:pt x="54341" y="33438"/>
                </a:lnTo>
                <a:lnTo>
                  <a:pt x="53473" y="33627"/>
                </a:lnTo>
                <a:lnTo>
                  <a:pt x="52661" y="33967"/>
                </a:lnTo>
                <a:lnTo>
                  <a:pt x="51540" y="34458"/>
                </a:lnTo>
                <a:lnTo>
                  <a:pt x="50364" y="34722"/>
                </a:lnTo>
                <a:lnTo>
                  <a:pt x="49215" y="34798"/>
                </a:lnTo>
                <a:lnTo>
                  <a:pt x="47927" y="34722"/>
                </a:lnTo>
                <a:lnTo>
                  <a:pt x="46694" y="34345"/>
                </a:lnTo>
                <a:lnTo>
                  <a:pt x="45490" y="33816"/>
                </a:lnTo>
                <a:lnTo>
                  <a:pt x="44369" y="33098"/>
                </a:lnTo>
                <a:lnTo>
                  <a:pt x="43277" y="32153"/>
                </a:lnTo>
                <a:lnTo>
                  <a:pt x="42324" y="30982"/>
                </a:lnTo>
                <a:lnTo>
                  <a:pt x="37507" y="24521"/>
                </a:lnTo>
                <a:close/>
                <a:moveTo>
                  <a:pt x="94789" y="7216"/>
                </a:moveTo>
                <a:lnTo>
                  <a:pt x="85854" y="19269"/>
                </a:lnTo>
                <a:lnTo>
                  <a:pt x="106470" y="47002"/>
                </a:lnTo>
                <a:lnTo>
                  <a:pt x="115378" y="34949"/>
                </a:lnTo>
                <a:lnTo>
                  <a:pt x="94789" y="7216"/>
                </a:lnTo>
                <a:close/>
                <a:moveTo>
                  <a:pt x="27815" y="6234"/>
                </a:moveTo>
                <a:lnTo>
                  <a:pt x="4593" y="37518"/>
                </a:lnTo>
                <a:lnTo>
                  <a:pt x="13529" y="49534"/>
                </a:lnTo>
                <a:lnTo>
                  <a:pt x="36750" y="18287"/>
                </a:lnTo>
                <a:lnTo>
                  <a:pt x="27815" y="6234"/>
                </a:lnTo>
                <a:close/>
                <a:moveTo>
                  <a:pt x="27535" y="0"/>
                </a:moveTo>
                <a:lnTo>
                  <a:pt x="28095" y="0"/>
                </a:lnTo>
                <a:lnTo>
                  <a:pt x="28655" y="226"/>
                </a:lnTo>
                <a:lnTo>
                  <a:pt x="29159" y="717"/>
                </a:lnTo>
                <a:lnTo>
                  <a:pt x="40784" y="16397"/>
                </a:lnTo>
                <a:lnTo>
                  <a:pt x="41120" y="16964"/>
                </a:lnTo>
                <a:lnTo>
                  <a:pt x="41288" y="17607"/>
                </a:lnTo>
                <a:lnTo>
                  <a:pt x="41372" y="18287"/>
                </a:lnTo>
                <a:lnTo>
                  <a:pt x="41288" y="18929"/>
                </a:lnTo>
                <a:lnTo>
                  <a:pt x="41120" y="19571"/>
                </a:lnTo>
                <a:lnTo>
                  <a:pt x="40784" y="20100"/>
                </a:lnTo>
                <a:lnTo>
                  <a:pt x="40252" y="20894"/>
                </a:lnTo>
                <a:lnTo>
                  <a:pt x="45014" y="27317"/>
                </a:lnTo>
                <a:lnTo>
                  <a:pt x="45770" y="28148"/>
                </a:lnTo>
                <a:lnTo>
                  <a:pt x="46582" y="28866"/>
                </a:lnTo>
                <a:lnTo>
                  <a:pt x="47507" y="29282"/>
                </a:lnTo>
                <a:lnTo>
                  <a:pt x="48431" y="29584"/>
                </a:lnTo>
                <a:lnTo>
                  <a:pt x="49383" y="29622"/>
                </a:lnTo>
                <a:lnTo>
                  <a:pt x="50364" y="29508"/>
                </a:lnTo>
                <a:lnTo>
                  <a:pt x="51344" y="29093"/>
                </a:lnTo>
                <a:lnTo>
                  <a:pt x="52773" y="28564"/>
                </a:lnTo>
                <a:lnTo>
                  <a:pt x="54257" y="28224"/>
                </a:lnTo>
                <a:lnTo>
                  <a:pt x="55770" y="28073"/>
                </a:lnTo>
                <a:lnTo>
                  <a:pt x="57338" y="28224"/>
                </a:lnTo>
                <a:lnTo>
                  <a:pt x="58851" y="28564"/>
                </a:lnTo>
                <a:lnTo>
                  <a:pt x="60308" y="27619"/>
                </a:lnTo>
                <a:lnTo>
                  <a:pt x="61876" y="26826"/>
                </a:lnTo>
                <a:lnTo>
                  <a:pt x="63501" y="26297"/>
                </a:lnTo>
                <a:lnTo>
                  <a:pt x="65126" y="25957"/>
                </a:lnTo>
                <a:lnTo>
                  <a:pt x="66778" y="25843"/>
                </a:lnTo>
                <a:lnTo>
                  <a:pt x="68515" y="25994"/>
                </a:lnTo>
                <a:lnTo>
                  <a:pt x="70280" y="26335"/>
                </a:lnTo>
                <a:lnTo>
                  <a:pt x="71988" y="26977"/>
                </a:lnTo>
                <a:lnTo>
                  <a:pt x="73613" y="27808"/>
                </a:lnTo>
                <a:lnTo>
                  <a:pt x="74593" y="28299"/>
                </a:lnTo>
                <a:lnTo>
                  <a:pt x="75630" y="28564"/>
                </a:lnTo>
                <a:lnTo>
                  <a:pt x="76638" y="28564"/>
                </a:lnTo>
                <a:lnTo>
                  <a:pt x="77675" y="28299"/>
                </a:lnTo>
                <a:lnTo>
                  <a:pt x="78627" y="27808"/>
                </a:lnTo>
                <a:lnTo>
                  <a:pt x="79495" y="27128"/>
                </a:lnTo>
                <a:lnTo>
                  <a:pt x="80280" y="26259"/>
                </a:lnTo>
                <a:lnTo>
                  <a:pt x="82941" y="22670"/>
                </a:lnTo>
                <a:lnTo>
                  <a:pt x="81820" y="21083"/>
                </a:lnTo>
                <a:lnTo>
                  <a:pt x="81484" y="20554"/>
                </a:lnTo>
                <a:lnTo>
                  <a:pt x="81316" y="19949"/>
                </a:lnTo>
                <a:lnTo>
                  <a:pt x="81232" y="19269"/>
                </a:lnTo>
                <a:lnTo>
                  <a:pt x="81316" y="18589"/>
                </a:lnTo>
                <a:lnTo>
                  <a:pt x="81484" y="17984"/>
                </a:lnTo>
                <a:lnTo>
                  <a:pt x="81820" y="17455"/>
                </a:lnTo>
                <a:lnTo>
                  <a:pt x="93445" y="1700"/>
                </a:lnTo>
                <a:lnTo>
                  <a:pt x="93949" y="1284"/>
                </a:lnTo>
                <a:lnTo>
                  <a:pt x="94509" y="1020"/>
                </a:lnTo>
                <a:lnTo>
                  <a:pt x="95098" y="1020"/>
                </a:lnTo>
                <a:lnTo>
                  <a:pt x="95658" y="1284"/>
                </a:lnTo>
                <a:lnTo>
                  <a:pt x="96134" y="1700"/>
                </a:lnTo>
                <a:lnTo>
                  <a:pt x="119439" y="33136"/>
                </a:lnTo>
                <a:lnTo>
                  <a:pt x="119747" y="33664"/>
                </a:lnTo>
                <a:lnTo>
                  <a:pt x="119943" y="34307"/>
                </a:lnTo>
                <a:lnTo>
                  <a:pt x="120000" y="34949"/>
                </a:lnTo>
                <a:lnTo>
                  <a:pt x="119943" y="35629"/>
                </a:lnTo>
                <a:lnTo>
                  <a:pt x="119747" y="36272"/>
                </a:lnTo>
                <a:lnTo>
                  <a:pt x="119439" y="36801"/>
                </a:lnTo>
                <a:lnTo>
                  <a:pt x="107815" y="52518"/>
                </a:lnTo>
                <a:lnTo>
                  <a:pt x="107394" y="52896"/>
                </a:lnTo>
                <a:lnTo>
                  <a:pt x="106918" y="53198"/>
                </a:lnTo>
                <a:lnTo>
                  <a:pt x="106470" y="53236"/>
                </a:lnTo>
                <a:lnTo>
                  <a:pt x="105938" y="53198"/>
                </a:lnTo>
                <a:lnTo>
                  <a:pt x="105518" y="52896"/>
                </a:lnTo>
                <a:lnTo>
                  <a:pt x="105070" y="52518"/>
                </a:lnTo>
                <a:lnTo>
                  <a:pt x="104089" y="51120"/>
                </a:lnTo>
                <a:lnTo>
                  <a:pt x="98375" y="58828"/>
                </a:lnTo>
                <a:lnTo>
                  <a:pt x="97815" y="59659"/>
                </a:lnTo>
                <a:lnTo>
                  <a:pt x="97422" y="60566"/>
                </a:lnTo>
                <a:lnTo>
                  <a:pt x="97086" y="61549"/>
                </a:lnTo>
                <a:lnTo>
                  <a:pt x="96918" y="62569"/>
                </a:lnTo>
                <a:lnTo>
                  <a:pt x="96386" y="65629"/>
                </a:lnTo>
                <a:lnTo>
                  <a:pt x="95742" y="68576"/>
                </a:lnTo>
                <a:lnTo>
                  <a:pt x="94901" y="71486"/>
                </a:lnTo>
                <a:lnTo>
                  <a:pt x="93949" y="74244"/>
                </a:lnTo>
                <a:lnTo>
                  <a:pt x="92829" y="76889"/>
                </a:lnTo>
                <a:lnTo>
                  <a:pt x="91512" y="79458"/>
                </a:lnTo>
                <a:lnTo>
                  <a:pt x="90084" y="81914"/>
                </a:lnTo>
                <a:lnTo>
                  <a:pt x="88515" y="84143"/>
                </a:lnTo>
                <a:lnTo>
                  <a:pt x="87002" y="86259"/>
                </a:lnTo>
                <a:lnTo>
                  <a:pt x="87507" y="87392"/>
                </a:lnTo>
                <a:lnTo>
                  <a:pt x="87871" y="88639"/>
                </a:lnTo>
                <a:lnTo>
                  <a:pt x="88095" y="89924"/>
                </a:lnTo>
                <a:lnTo>
                  <a:pt x="88151" y="91284"/>
                </a:lnTo>
                <a:lnTo>
                  <a:pt x="88095" y="92682"/>
                </a:lnTo>
                <a:lnTo>
                  <a:pt x="87871" y="94005"/>
                </a:lnTo>
                <a:lnTo>
                  <a:pt x="87478" y="95214"/>
                </a:lnTo>
                <a:lnTo>
                  <a:pt x="86946" y="96385"/>
                </a:lnTo>
                <a:lnTo>
                  <a:pt x="86302" y="97443"/>
                </a:lnTo>
                <a:lnTo>
                  <a:pt x="85574" y="98274"/>
                </a:lnTo>
                <a:lnTo>
                  <a:pt x="84761" y="98954"/>
                </a:lnTo>
                <a:lnTo>
                  <a:pt x="83949" y="99445"/>
                </a:lnTo>
                <a:lnTo>
                  <a:pt x="83025" y="99785"/>
                </a:lnTo>
                <a:lnTo>
                  <a:pt x="83165" y="100843"/>
                </a:lnTo>
                <a:lnTo>
                  <a:pt x="83193" y="101863"/>
                </a:lnTo>
                <a:lnTo>
                  <a:pt x="83137" y="103224"/>
                </a:lnTo>
                <a:lnTo>
                  <a:pt x="82885" y="104546"/>
                </a:lnTo>
                <a:lnTo>
                  <a:pt x="82521" y="105793"/>
                </a:lnTo>
                <a:lnTo>
                  <a:pt x="81960" y="106964"/>
                </a:lnTo>
                <a:lnTo>
                  <a:pt x="81316" y="108022"/>
                </a:lnTo>
                <a:lnTo>
                  <a:pt x="80504" y="108929"/>
                </a:lnTo>
                <a:lnTo>
                  <a:pt x="79635" y="109609"/>
                </a:lnTo>
                <a:lnTo>
                  <a:pt x="78711" y="110176"/>
                </a:lnTo>
                <a:lnTo>
                  <a:pt x="77731" y="110478"/>
                </a:lnTo>
                <a:lnTo>
                  <a:pt x="76750" y="110554"/>
                </a:lnTo>
                <a:lnTo>
                  <a:pt x="75770" y="110478"/>
                </a:lnTo>
                <a:lnTo>
                  <a:pt x="74789" y="110100"/>
                </a:lnTo>
                <a:lnTo>
                  <a:pt x="73837" y="109609"/>
                </a:lnTo>
                <a:lnTo>
                  <a:pt x="72969" y="108891"/>
                </a:lnTo>
                <a:lnTo>
                  <a:pt x="72605" y="110025"/>
                </a:lnTo>
                <a:lnTo>
                  <a:pt x="72100" y="111045"/>
                </a:lnTo>
                <a:lnTo>
                  <a:pt x="71484" y="112027"/>
                </a:lnTo>
                <a:lnTo>
                  <a:pt x="70700" y="112934"/>
                </a:lnTo>
                <a:lnTo>
                  <a:pt x="69831" y="113652"/>
                </a:lnTo>
                <a:lnTo>
                  <a:pt x="68879" y="114143"/>
                </a:lnTo>
                <a:lnTo>
                  <a:pt x="67899" y="114445"/>
                </a:lnTo>
                <a:lnTo>
                  <a:pt x="66918" y="114559"/>
                </a:lnTo>
                <a:lnTo>
                  <a:pt x="65938" y="114445"/>
                </a:lnTo>
                <a:lnTo>
                  <a:pt x="64985" y="114143"/>
                </a:lnTo>
                <a:lnTo>
                  <a:pt x="64033" y="113652"/>
                </a:lnTo>
                <a:lnTo>
                  <a:pt x="63165" y="112934"/>
                </a:lnTo>
                <a:lnTo>
                  <a:pt x="62352" y="112027"/>
                </a:lnTo>
                <a:lnTo>
                  <a:pt x="62184" y="111725"/>
                </a:lnTo>
                <a:lnTo>
                  <a:pt x="61820" y="112821"/>
                </a:lnTo>
                <a:lnTo>
                  <a:pt x="61316" y="113841"/>
                </a:lnTo>
                <a:lnTo>
                  <a:pt x="60728" y="114785"/>
                </a:lnTo>
                <a:lnTo>
                  <a:pt x="59943" y="115654"/>
                </a:lnTo>
                <a:lnTo>
                  <a:pt x="59075" y="116372"/>
                </a:lnTo>
                <a:lnTo>
                  <a:pt x="58179" y="116901"/>
                </a:lnTo>
                <a:lnTo>
                  <a:pt x="57198" y="117204"/>
                </a:lnTo>
                <a:lnTo>
                  <a:pt x="56162" y="117279"/>
                </a:lnTo>
                <a:lnTo>
                  <a:pt x="55070" y="117204"/>
                </a:lnTo>
                <a:lnTo>
                  <a:pt x="54061" y="116788"/>
                </a:lnTo>
                <a:lnTo>
                  <a:pt x="53725" y="117279"/>
                </a:lnTo>
                <a:lnTo>
                  <a:pt x="52885" y="118224"/>
                </a:lnTo>
                <a:lnTo>
                  <a:pt x="51988" y="119017"/>
                </a:lnTo>
                <a:lnTo>
                  <a:pt x="50980" y="119546"/>
                </a:lnTo>
                <a:lnTo>
                  <a:pt x="49943" y="119886"/>
                </a:lnTo>
                <a:lnTo>
                  <a:pt x="48851" y="120000"/>
                </a:lnTo>
                <a:lnTo>
                  <a:pt x="47759" y="119886"/>
                </a:lnTo>
                <a:lnTo>
                  <a:pt x="46722" y="119546"/>
                </a:lnTo>
                <a:lnTo>
                  <a:pt x="45714" y="119017"/>
                </a:lnTo>
                <a:lnTo>
                  <a:pt x="44789" y="118224"/>
                </a:lnTo>
                <a:lnTo>
                  <a:pt x="43949" y="117279"/>
                </a:lnTo>
                <a:lnTo>
                  <a:pt x="43221" y="116108"/>
                </a:lnTo>
                <a:lnTo>
                  <a:pt x="42633" y="114785"/>
                </a:lnTo>
                <a:lnTo>
                  <a:pt x="42240" y="113425"/>
                </a:lnTo>
                <a:lnTo>
                  <a:pt x="42016" y="111989"/>
                </a:lnTo>
                <a:lnTo>
                  <a:pt x="41960" y="110516"/>
                </a:lnTo>
                <a:lnTo>
                  <a:pt x="41820" y="110516"/>
                </a:lnTo>
                <a:lnTo>
                  <a:pt x="40728" y="110403"/>
                </a:lnTo>
                <a:lnTo>
                  <a:pt x="39663" y="110062"/>
                </a:lnTo>
                <a:lnTo>
                  <a:pt x="38683" y="109496"/>
                </a:lnTo>
                <a:lnTo>
                  <a:pt x="37759" y="108740"/>
                </a:lnTo>
                <a:lnTo>
                  <a:pt x="36918" y="107758"/>
                </a:lnTo>
                <a:lnTo>
                  <a:pt x="36274" y="106775"/>
                </a:lnTo>
                <a:lnTo>
                  <a:pt x="35770" y="105642"/>
                </a:lnTo>
                <a:lnTo>
                  <a:pt x="35350" y="104471"/>
                </a:lnTo>
                <a:lnTo>
                  <a:pt x="35070" y="103224"/>
                </a:lnTo>
                <a:lnTo>
                  <a:pt x="34929" y="102015"/>
                </a:lnTo>
                <a:lnTo>
                  <a:pt x="34929" y="100730"/>
                </a:lnTo>
                <a:lnTo>
                  <a:pt x="34565" y="100730"/>
                </a:lnTo>
                <a:lnTo>
                  <a:pt x="33501" y="100617"/>
                </a:lnTo>
                <a:lnTo>
                  <a:pt x="32464" y="100277"/>
                </a:lnTo>
                <a:lnTo>
                  <a:pt x="31484" y="99748"/>
                </a:lnTo>
                <a:lnTo>
                  <a:pt x="30560" y="98992"/>
                </a:lnTo>
                <a:lnTo>
                  <a:pt x="29719" y="98010"/>
                </a:lnTo>
                <a:lnTo>
                  <a:pt x="28991" y="96876"/>
                </a:lnTo>
                <a:lnTo>
                  <a:pt x="28431" y="95667"/>
                </a:lnTo>
                <a:lnTo>
                  <a:pt x="27983" y="94345"/>
                </a:lnTo>
                <a:lnTo>
                  <a:pt x="27731" y="92909"/>
                </a:lnTo>
                <a:lnTo>
                  <a:pt x="27675" y="91435"/>
                </a:lnTo>
                <a:lnTo>
                  <a:pt x="27731" y="90000"/>
                </a:lnTo>
                <a:lnTo>
                  <a:pt x="27983" y="88639"/>
                </a:lnTo>
                <a:lnTo>
                  <a:pt x="28347" y="87355"/>
                </a:lnTo>
                <a:lnTo>
                  <a:pt x="28907" y="86146"/>
                </a:lnTo>
                <a:lnTo>
                  <a:pt x="29551" y="85050"/>
                </a:lnTo>
                <a:lnTo>
                  <a:pt x="28935" y="84143"/>
                </a:lnTo>
                <a:lnTo>
                  <a:pt x="27366" y="81914"/>
                </a:lnTo>
                <a:lnTo>
                  <a:pt x="25966" y="79534"/>
                </a:lnTo>
                <a:lnTo>
                  <a:pt x="24677" y="76964"/>
                </a:lnTo>
                <a:lnTo>
                  <a:pt x="23557" y="74395"/>
                </a:lnTo>
                <a:lnTo>
                  <a:pt x="22577" y="71637"/>
                </a:lnTo>
                <a:lnTo>
                  <a:pt x="21764" y="68765"/>
                </a:lnTo>
                <a:lnTo>
                  <a:pt x="21120" y="65818"/>
                </a:lnTo>
                <a:lnTo>
                  <a:pt x="20588" y="62833"/>
                </a:lnTo>
                <a:lnTo>
                  <a:pt x="20392" y="61700"/>
                </a:lnTo>
                <a:lnTo>
                  <a:pt x="20028" y="60604"/>
                </a:lnTo>
                <a:lnTo>
                  <a:pt x="19551" y="59584"/>
                </a:lnTo>
                <a:lnTo>
                  <a:pt x="18963" y="58677"/>
                </a:lnTo>
                <a:lnTo>
                  <a:pt x="15574" y="54105"/>
                </a:lnTo>
                <a:lnTo>
                  <a:pt x="14873" y="55050"/>
                </a:lnTo>
                <a:lnTo>
                  <a:pt x="14481" y="55465"/>
                </a:lnTo>
                <a:lnTo>
                  <a:pt x="14033" y="55730"/>
                </a:lnTo>
                <a:lnTo>
                  <a:pt x="13529" y="55806"/>
                </a:lnTo>
                <a:lnTo>
                  <a:pt x="13025" y="55730"/>
                </a:lnTo>
                <a:lnTo>
                  <a:pt x="12577" y="55465"/>
                </a:lnTo>
                <a:lnTo>
                  <a:pt x="12184" y="55050"/>
                </a:lnTo>
                <a:lnTo>
                  <a:pt x="532" y="39370"/>
                </a:lnTo>
                <a:lnTo>
                  <a:pt x="196" y="38690"/>
                </a:lnTo>
                <a:lnTo>
                  <a:pt x="0" y="37896"/>
                </a:lnTo>
                <a:lnTo>
                  <a:pt x="0" y="37103"/>
                </a:lnTo>
                <a:lnTo>
                  <a:pt x="196" y="36385"/>
                </a:lnTo>
                <a:lnTo>
                  <a:pt x="532" y="35705"/>
                </a:lnTo>
                <a:lnTo>
                  <a:pt x="26442" y="717"/>
                </a:lnTo>
                <a:lnTo>
                  <a:pt x="26946" y="226"/>
                </a:lnTo>
                <a:lnTo>
                  <a:pt x="2753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37" name="Google Shape;237;p27"/>
          <p:cNvSpPr txBox="1"/>
          <p:nvPr/>
        </p:nvSpPr>
        <p:spPr>
          <a:xfrm>
            <a:off x="2329050" y="2707213"/>
            <a:ext cx="4485900" cy="12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50"/>
              <a:buFont typeface="Arial"/>
              <a:buNone/>
            </a:pPr>
            <a:r>
              <a:rPr b="1" lang="en" sz="3350">
                <a:solidFill>
                  <a:srgbClr val="566579"/>
                </a:solidFill>
                <a:latin typeface="Trebuchet MS"/>
                <a:ea typeface="Trebuchet MS"/>
                <a:cs typeface="Trebuchet MS"/>
                <a:sym typeface="Trebuchet MS"/>
              </a:rPr>
              <a:t>Vielen Dank für Ihre Aufmerksamkeit </a:t>
            </a:r>
            <a:endParaRPr b="1" i="0" sz="3350" u="none" cap="none" strike="noStrike">
              <a:solidFill>
                <a:srgbClr val="566579"/>
              </a:solidFill>
              <a:latin typeface="Trebuchet MS"/>
              <a:ea typeface="Trebuchet MS"/>
              <a:cs typeface="Trebuchet MS"/>
              <a:sym typeface="Trebuchet MS"/>
            </a:endParaRPr>
          </a:p>
        </p:txBody>
      </p:sp>
      <p:sp>
        <p:nvSpPr>
          <p:cNvPr id="238" name="Google Shape;238;p27"/>
          <p:cNvSpPr txBox="1"/>
          <p:nvPr/>
        </p:nvSpPr>
        <p:spPr>
          <a:xfrm>
            <a:off x="5582950" y="4729525"/>
            <a:ext cx="31728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rPr>
              <a:t>Web Technologien - Medieninformatik(Ma.)</a:t>
            </a:r>
            <a:endParaRPr sz="1100">
              <a:solidFill>
                <a:schemeClr val="dk1"/>
              </a:solidFill>
            </a:endParaRPr>
          </a:p>
          <a:p>
            <a:pPr indent="0" lvl="0" marL="0" rtl="0" algn="l">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146450" y="167825"/>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500">
                <a:solidFill>
                  <a:srgbClr val="980000"/>
                </a:solidFill>
                <a:latin typeface="Calibri"/>
                <a:ea typeface="Calibri"/>
                <a:cs typeface="Calibri"/>
                <a:sym typeface="Calibri"/>
              </a:rPr>
              <a:t>Agenda   </a:t>
            </a:r>
            <a:endParaRPr b="1" sz="2500">
              <a:solidFill>
                <a:srgbClr val="980000"/>
              </a:solidFill>
              <a:latin typeface="Calibri"/>
              <a:ea typeface="Calibri"/>
              <a:cs typeface="Calibri"/>
              <a:sym typeface="Calibri"/>
            </a:endParaRPr>
          </a:p>
        </p:txBody>
      </p:sp>
      <p:cxnSp>
        <p:nvCxnSpPr>
          <p:cNvPr id="64" name="Google Shape;64;p14"/>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65" name="Google Shape;65;p14"/>
          <p:cNvSpPr txBox="1"/>
          <p:nvPr/>
        </p:nvSpPr>
        <p:spPr>
          <a:xfrm>
            <a:off x="450300" y="979325"/>
            <a:ext cx="8305500" cy="3522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Einführung</a:t>
            </a:r>
            <a:endParaRPr b="1"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REST </a:t>
            </a:r>
            <a:endParaRPr b="1"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Methoden</a:t>
            </a:r>
            <a:endParaRPr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Design und Architektur</a:t>
            </a:r>
            <a:endParaRPr sz="1300">
              <a:latin typeface="Calibri"/>
              <a:ea typeface="Calibri"/>
              <a:cs typeface="Calibri"/>
              <a:sym typeface="Calibri"/>
            </a:endParaRPr>
          </a:p>
          <a:p>
            <a:pPr indent="0" lvl="0" marL="9144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Aufbauen RESTful API</a:t>
            </a:r>
            <a:endParaRPr b="1" sz="1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Python</a:t>
            </a:r>
            <a:r>
              <a:rPr lang="en" sz="1300">
                <a:latin typeface="Calibri"/>
                <a:ea typeface="Calibri"/>
                <a:cs typeface="Calibri"/>
                <a:sym typeface="Calibri"/>
              </a:rPr>
              <a:t> </a:t>
            </a:r>
            <a:endParaRPr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Hintergrund</a:t>
            </a:r>
            <a:endParaRPr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Use Cases</a:t>
            </a:r>
            <a:endParaRPr sz="1300">
              <a:latin typeface="Calibri"/>
              <a:ea typeface="Calibri"/>
              <a:cs typeface="Calibri"/>
              <a:sym typeface="Calibri"/>
            </a:endParaRPr>
          </a:p>
          <a:p>
            <a:pPr indent="0" lvl="0" marL="9144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Framework in Python </a:t>
            </a:r>
            <a:endParaRPr b="1"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Flask</a:t>
            </a:r>
            <a:endParaRPr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Django</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Fazit</a:t>
            </a:r>
            <a:endParaRPr b="1" sz="13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p:txBody>
      </p:sp>
      <p:pic>
        <p:nvPicPr>
          <p:cNvPr id="66" name="Google Shape;66;p14"/>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8" name="Google Shape;68;p14"/>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Javad Alamdar - SS 2021 </a:t>
            </a:r>
            <a:endParaRPr sz="1100"/>
          </a:p>
        </p:txBody>
      </p:sp>
      <p:sp>
        <p:nvSpPr>
          <p:cNvPr id="69" name="Google Shape;69;p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0" name="Google Shape;70;p14"/>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cxnSp>
        <p:nvCxnSpPr>
          <p:cNvPr id="75" name="Google Shape;75;p15"/>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76" name="Google Shape;76;p15">
            <a:hlinkClick r:id="rId3"/>
          </p:cNvPr>
          <p:cNvSpPr txBox="1"/>
          <p:nvPr/>
        </p:nvSpPr>
        <p:spPr>
          <a:xfrm>
            <a:off x="539325" y="1074725"/>
            <a:ext cx="4032600" cy="31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p:txBody>
      </p:sp>
      <p:pic>
        <p:nvPicPr>
          <p:cNvPr id="77" name="Google Shape;77;p15"/>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5"/>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Javad Alamdar - SS 2021 </a:t>
            </a:r>
            <a:endParaRPr sz="1100"/>
          </a:p>
        </p:txBody>
      </p:sp>
      <p:sp>
        <p:nvSpPr>
          <p:cNvPr id="80" name="Google Shape;80;p1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1" name="Google Shape;81;p15"/>
          <p:cNvSpPr txBox="1"/>
          <p:nvPr/>
        </p:nvSpPr>
        <p:spPr>
          <a:xfrm>
            <a:off x="226350" y="400200"/>
            <a:ext cx="83055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rgbClr val="CC4125"/>
                </a:solidFill>
                <a:latin typeface="Calibri"/>
                <a:ea typeface="Calibri"/>
                <a:cs typeface="Calibri"/>
                <a:sym typeface="Calibri"/>
              </a:rPr>
              <a:t>  \ Wer bin Ich ?</a:t>
            </a:r>
            <a:endParaRPr b="1" sz="2000">
              <a:solidFill>
                <a:srgbClr val="CC4125"/>
              </a:solidFill>
              <a:latin typeface="Calibri"/>
              <a:ea typeface="Calibri"/>
              <a:cs typeface="Calibri"/>
              <a:sym typeface="Calibri"/>
            </a:endParaRPr>
          </a:p>
        </p:txBody>
      </p:sp>
      <p:pic>
        <p:nvPicPr>
          <p:cNvPr id="82" name="Google Shape;82;p15"/>
          <p:cNvPicPr preferRelativeResize="0"/>
          <p:nvPr/>
        </p:nvPicPr>
        <p:blipFill>
          <a:blip r:embed="rId5">
            <a:alphaModFix/>
          </a:blip>
          <a:stretch>
            <a:fillRect/>
          </a:stretch>
        </p:blipFill>
        <p:spPr>
          <a:xfrm>
            <a:off x="5363200" y="1060126"/>
            <a:ext cx="3289015" cy="3023225"/>
          </a:xfrm>
          <a:prstGeom prst="rect">
            <a:avLst/>
          </a:prstGeom>
          <a:noFill/>
          <a:ln>
            <a:noFill/>
          </a:ln>
        </p:spPr>
      </p:pic>
      <p:sp>
        <p:nvSpPr>
          <p:cNvPr id="83" name="Google Shape;83;p15"/>
          <p:cNvSpPr txBox="1"/>
          <p:nvPr/>
        </p:nvSpPr>
        <p:spPr>
          <a:xfrm>
            <a:off x="589250" y="1060125"/>
            <a:ext cx="4654200" cy="2555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a:t>Javad Alamdar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Master of Science Medieninformatik – Weaving the Web</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6"/>
              </a:rPr>
              <a:t>Linkedin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7"/>
              </a:rPr>
              <a:t>Github</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8"/>
              </a:rPr>
              <a:t>Twitter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84" name="Google Shape;84;p15"/>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cxnSp>
        <p:nvCxnSpPr>
          <p:cNvPr id="89" name="Google Shape;89;p16"/>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90" name="Google Shape;90;p16"/>
          <p:cNvSpPr txBox="1"/>
          <p:nvPr/>
        </p:nvSpPr>
        <p:spPr>
          <a:xfrm>
            <a:off x="968775" y="1074713"/>
            <a:ext cx="7301100" cy="28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rPr b="1" lang="en" sz="4500">
                <a:latin typeface="Calibri"/>
                <a:ea typeface="Calibri"/>
                <a:cs typeface="Calibri"/>
                <a:sym typeface="Calibri"/>
              </a:rPr>
              <a:t>Was ist REST ? </a:t>
            </a:r>
            <a:endParaRPr b="1" sz="4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p:txBody>
      </p:sp>
      <p:pic>
        <p:nvPicPr>
          <p:cNvPr id="91" name="Google Shape;91;p16"/>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6"/>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Javad Alamdar - SS 2021 </a:t>
            </a:r>
            <a:endParaRPr sz="1100"/>
          </a:p>
        </p:txBody>
      </p:sp>
      <p:sp>
        <p:nvSpPr>
          <p:cNvPr id="94" name="Google Shape;94;p16"/>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
        <p:nvSpPr>
          <p:cNvPr id="95" name="Google Shape;95;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6" name="Google Shape;96;p16"/>
          <p:cNvPicPr preferRelativeResize="0"/>
          <p:nvPr/>
        </p:nvPicPr>
        <p:blipFill>
          <a:blip r:embed="rId5">
            <a:alphaModFix/>
          </a:blip>
          <a:stretch>
            <a:fillRect/>
          </a:stretch>
        </p:blipFill>
        <p:spPr>
          <a:xfrm>
            <a:off x="146450" y="124400"/>
            <a:ext cx="2359100" cy="725850"/>
          </a:xfrm>
          <a:prstGeom prst="rect">
            <a:avLst/>
          </a:prstGeom>
          <a:noFill/>
          <a:ln>
            <a:noFill/>
          </a:ln>
        </p:spPr>
      </p:pic>
      <p:sp>
        <p:nvSpPr>
          <p:cNvPr id="97" name="Google Shape;97;p16"/>
          <p:cNvSpPr txBox="1"/>
          <p:nvPr/>
        </p:nvSpPr>
        <p:spPr>
          <a:xfrm>
            <a:off x="146450" y="898875"/>
            <a:ext cx="83055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a:t>
            </a:r>
            <a:r>
              <a:rPr b="1" lang="en">
                <a:solidFill>
                  <a:srgbClr val="FF0000"/>
                </a:solidFill>
                <a:latin typeface="Calibri"/>
                <a:ea typeface="Calibri"/>
                <a:cs typeface="Calibri"/>
                <a:sym typeface="Calibri"/>
              </a:rPr>
              <a:t>\ Definieren</a:t>
            </a:r>
            <a:endParaRPr b="1">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cxnSp>
        <p:nvCxnSpPr>
          <p:cNvPr id="102" name="Google Shape;102;p17"/>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03" name="Google Shape;103;p17"/>
          <p:cNvSpPr txBox="1"/>
          <p:nvPr/>
        </p:nvSpPr>
        <p:spPr>
          <a:xfrm>
            <a:off x="146450" y="1009625"/>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Die Methoden </a:t>
            </a:r>
            <a:endParaRPr b="1">
              <a:solidFill>
                <a:srgbClr val="FF0000"/>
              </a:solidFill>
              <a:latin typeface="Calibri"/>
              <a:ea typeface="Calibri"/>
              <a:cs typeface="Calibri"/>
              <a:sym typeface="Calibri"/>
            </a:endParaRPr>
          </a:p>
        </p:txBody>
      </p:sp>
      <p:sp>
        <p:nvSpPr>
          <p:cNvPr id="104" name="Google Shape;104;p17"/>
          <p:cNvSpPr txBox="1"/>
          <p:nvPr/>
        </p:nvSpPr>
        <p:spPr>
          <a:xfrm>
            <a:off x="388200" y="1474325"/>
            <a:ext cx="8159100" cy="7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Das Interface von REST ist generisch. Es müssen keine Protokoll Konventionen bekannt sein, damit Client und Server sich verständigen können. Die folgende Bild beschreibt die Bedeutung der HTTP Methoden, wie sie von REST verwendet werden.</a:t>
            </a:r>
            <a:endParaRPr sz="1200"/>
          </a:p>
        </p:txBody>
      </p:sp>
      <p:pic>
        <p:nvPicPr>
          <p:cNvPr id="105" name="Google Shape;105;p17"/>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106" name="Google Shape;10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7"/>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pic>
        <p:nvPicPr>
          <p:cNvPr id="108" name="Google Shape;108;p17"/>
          <p:cNvPicPr preferRelativeResize="0"/>
          <p:nvPr/>
        </p:nvPicPr>
        <p:blipFill>
          <a:blip r:embed="rId5">
            <a:alphaModFix/>
          </a:blip>
          <a:stretch>
            <a:fillRect/>
          </a:stretch>
        </p:blipFill>
        <p:spPr>
          <a:xfrm>
            <a:off x="1137775" y="2218100"/>
            <a:ext cx="6751425" cy="2351800"/>
          </a:xfrm>
          <a:prstGeom prst="rect">
            <a:avLst/>
          </a:prstGeom>
          <a:noFill/>
          <a:ln>
            <a:noFill/>
          </a:ln>
        </p:spPr>
      </p:pic>
      <p:pic>
        <p:nvPicPr>
          <p:cNvPr id="109" name="Google Shape;109;p17"/>
          <p:cNvPicPr preferRelativeResize="0"/>
          <p:nvPr/>
        </p:nvPicPr>
        <p:blipFill>
          <a:blip r:embed="rId6">
            <a:alphaModFix/>
          </a:blip>
          <a:stretch>
            <a:fillRect/>
          </a:stretch>
        </p:blipFill>
        <p:spPr>
          <a:xfrm>
            <a:off x="146450" y="124400"/>
            <a:ext cx="2359100" cy="725850"/>
          </a:xfrm>
          <a:prstGeom prst="rect">
            <a:avLst/>
          </a:prstGeom>
          <a:noFill/>
          <a:ln>
            <a:noFill/>
          </a:ln>
        </p:spPr>
      </p:pic>
      <p:sp>
        <p:nvSpPr>
          <p:cNvPr id="110" name="Google Shape;110;p17"/>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cxnSp>
        <p:nvCxnSpPr>
          <p:cNvPr id="115" name="Google Shape;115;p18"/>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16" name="Google Shape;116;p18"/>
          <p:cNvSpPr txBox="1"/>
          <p:nvPr/>
        </p:nvSpPr>
        <p:spPr>
          <a:xfrm>
            <a:off x="146450" y="1009625"/>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Design und Architektur</a:t>
            </a:r>
            <a:endParaRPr b="1">
              <a:solidFill>
                <a:srgbClr val="FF0000"/>
              </a:solidFill>
              <a:latin typeface="Calibri"/>
              <a:ea typeface="Calibri"/>
              <a:cs typeface="Calibri"/>
              <a:sym typeface="Calibri"/>
            </a:endParaRPr>
          </a:p>
        </p:txBody>
      </p:sp>
      <p:sp>
        <p:nvSpPr>
          <p:cNvPr id="117" name="Google Shape;117;p18"/>
          <p:cNvSpPr txBox="1"/>
          <p:nvPr/>
        </p:nvSpPr>
        <p:spPr>
          <a:xfrm>
            <a:off x="388200" y="1474325"/>
            <a:ext cx="8159100" cy="7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Dr. Roy Fielding beschreibt die folgenden sechs Einschränkungen, die den REST-Architekturstil definieren und damit helfen, RESTful Web Services zu beschreiben.</a:t>
            </a:r>
            <a:endParaRPr sz="1200"/>
          </a:p>
        </p:txBody>
      </p:sp>
      <p:pic>
        <p:nvPicPr>
          <p:cNvPr id="118" name="Google Shape;118;p18"/>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119" name="Google Shape;11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18"/>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sp>
        <p:nvSpPr>
          <p:cNvPr id="121" name="Google Shape;121;p18"/>
          <p:cNvSpPr/>
          <p:nvPr/>
        </p:nvSpPr>
        <p:spPr>
          <a:xfrm>
            <a:off x="659375" y="2275550"/>
            <a:ext cx="1824300" cy="6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A61C00"/>
                </a:solidFill>
                <a:latin typeface="Calibri"/>
                <a:ea typeface="Calibri"/>
                <a:cs typeface="Calibri"/>
                <a:sym typeface="Calibri"/>
              </a:rPr>
              <a:t>Client-server</a:t>
            </a:r>
            <a:endParaRPr b="1" sz="1300">
              <a:solidFill>
                <a:srgbClr val="A61C00"/>
              </a:solidFill>
              <a:latin typeface="Calibri"/>
              <a:ea typeface="Calibri"/>
              <a:cs typeface="Calibri"/>
              <a:sym typeface="Calibri"/>
            </a:endParaRPr>
          </a:p>
        </p:txBody>
      </p:sp>
      <p:sp>
        <p:nvSpPr>
          <p:cNvPr id="122" name="Google Shape;122;p18"/>
          <p:cNvSpPr/>
          <p:nvPr/>
        </p:nvSpPr>
        <p:spPr>
          <a:xfrm>
            <a:off x="3613900" y="2275550"/>
            <a:ext cx="1824300" cy="6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A61C00"/>
                </a:solidFill>
                <a:latin typeface="Calibri"/>
                <a:ea typeface="Calibri"/>
                <a:cs typeface="Calibri"/>
                <a:sym typeface="Calibri"/>
              </a:rPr>
              <a:t>Uniforme Interface</a:t>
            </a:r>
            <a:endParaRPr b="1" sz="1300">
              <a:solidFill>
                <a:srgbClr val="A61C00"/>
              </a:solidFill>
              <a:latin typeface="Calibri"/>
              <a:ea typeface="Calibri"/>
              <a:cs typeface="Calibri"/>
              <a:sym typeface="Calibri"/>
            </a:endParaRPr>
          </a:p>
        </p:txBody>
      </p:sp>
      <p:sp>
        <p:nvSpPr>
          <p:cNvPr id="123" name="Google Shape;123;p18"/>
          <p:cNvSpPr/>
          <p:nvPr/>
        </p:nvSpPr>
        <p:spPr>
          <a:xfrm>
            <a:off x="6370950" y="2256725"/>
            <a:ext cx="1824300" cy="6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A61C00"/>
                </a:solidFill>
                <a:latin typeface="Calibri"/>
                <a:ea typeface="Calibri"/>
                <a:cs typeface="Calibri"/>
                <a:sym typeface="Calibri"/>
              </a:rPr>
              <a:t>Stateless interactions</a:t>
            </a:r>
            <a:endParaRPr b="1" sz="1300">
              <a:solidFill>
                <a:srgbClr val="A61C00"/>
              </a:solidFill>
              <a:latin typeface="Calibri"/>
              <a:ea typeface="Calibri"/>
              <a:cs typeface="Calibri"/>
              <a:sym typeface="Calibri"/>
            </a:endParaRPr>
          </a:p>
        </p:txBody>
      </p:sp>
      <p:sp>
        <p:nvSpPr>
          <p:cNvPr id="124" name="Google Shape;124;p18"/>
          <p:cNvSpPr/>
          <p:nvPr/>
        </p:nvSpPr>
        <p:spPr>
          <a:xfrm>
            <a:off x="618225" y="3489575"/>
            <a:ext cx="1824300" cy="6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A61C00"/>
                </a:solidFill>
                <a:latin typeface="Calibri"/>
                <a:ea typeface="Calibri"/>
                <a:cs typeface="Calibri"/>
                <a:sym typeface="Calibri"/>
              </a:rPr>
              <a:t>Cacheable</a:t>
            </a:r>
            <a:endParaRPr b="1" sz="1300">
              <a:solidFill>
                <a:srgbClr val="A61C00"/>
              </a:solidFill>
              <a:latin typeface="Calibri"/>
              <a:ea typeface="Calibri"/>
              <a:cs typeface="Calibri"/>
              <a:sym typeface="Calibri"/>
            </a:endParaRPr>
          </a:p>
        </p:txBody>
      </p:sp>
      <p:sp>
        <p:nvSpPr>
          <p:cNvPr id="125" name="Google Shape;125;p18"/>
          <p:cNvSpPr/>
          <p:nvPr/>
        </p:nvSpPr>
        <p:spPr>
          <a:xfrm>
            <a:off x="3555588" y="3487450"/>
            <a:ext cx="1824300" cy="6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A61C00"/>
                </a:solidFill>
                <a:latin typeface="Calibri"/>
                <a:ea typeface="Calibri"/>
                <a:cs typeface="Calibri"/>
                <a:sym typeface="Calibri"/>
              </a:rPr>
              <a:t>Layered system</a:t>
            </a:r>
            <a:endParaRPr b="1" sz="1300">
              <a:solidFill>
                <a:srgbClr val="A61C00"/>
              </a:solidFill>
              <a:latin typeface="Calibri"/>
              <a:ea typeface="Calibri"/>
              <a:cs typeface="Calibri"/>
              <a:sym typeface="Calibri"/>
            </a:endParaRPr>
          </a:p>
        </p:txBody>
      </p:sp>
      <p:sp>
        <p:nvSpPr>
          <p:cNvPr id="126" name="Google Shape;126;p18"/>
          <p:cNvSpPr/>
          <p:nvPr/>
        </p:nvSpPr>
        <p:spPr>
          <a:xfrm>
            <a:off x="6370938" y="3493125"/>
            <a:ext cx="1824300" cy="6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A61C00"/>
                </a:solidFill>
                <a:latin typeface="Calibri"/>
                <a:ea typeface="Calibri"/>
                <a:cs typeface="Calibri"/>
                <a:sym typeface="Calibri"/>
              </a:rPr>
              <a:t>Code on demand </a:t>
            </a:r>
            <a:endParaRPr b="1" sz="1300">
              <a:solidFill>
                <a:srgbClr val="A61C00"/>
              </a:solidFill>
              <a:latin typeface="Calibri"/>
              <a:ea typeface="Calibri"/>
              <a:cs typeface="Calibri"/>
              <a:sym typeface="Calibri"/>
            </a:endParaRPr>
          </a:p>
        </p:txBody>
      </p:sp>
      <p:pic>
        <p:nvPicPr>
          <p:cNvPr id="127" name="Google Shape;127;p18"/>
          <p:cNvPicPr preferRelativeResize="0"/>
          <p:nvPr/>
        </p:nvPicPr>
        <p:blipFill>
          <a:blip r:embed="rId5">
            <a:alphaModFix/>
          </a:blip>
          <a:stretch>
            <a:fillRect/>
          </a:stretch>
        </p:blipFill>
        <p:spPr>
          <a:xfrm>
            <a:off x="146450" y="124400"/>
            <a:ext cx="2359100" cy="725850"/>
          </a:xfrm>
          <a:prstGeom prst="rect">
            <a:avLst/>
          </a:prstGeom>
          <a:noFill/>
          <a:ln>
            <a:noFill/>
          </a:ln>
        </p:spPr>
      </p:pic>
      <p:sp>
        <p:nvSpPr>
          <p:cNvPr id="128" name="Google Shape;128;p18"/>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cxnSp>
        <p:nvCxnSpPr>
          <p:cNvPr id="133" name="Google Shape;133;p19"/>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34" name="Google Shape;134;p19"/>
          <p:cNvSpPr txBox="1"/>
          <p:nvPr/>
        </p:nvSpPr>
        <p:spPr>
          <a:xfrm>
            <a:off x="146450" y="1009625"/>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Erstellung einer RESTful-APIs </a:t>
            </a:r>
            <a:endParaRPr b="1">
              <a:solidFill>
                <a:srgbClr val="FF0000"/>
              </a:solidFill>
              <a:latin typeface="Calibri"/>
              <a:ea typeface="Calibri"/>
              <a:cs typeface="Calibri"/>
              <a:sym typeface="Calibri"/>
            </a:endParaRPr>
          </a:p>
        </p:txBody>
      </p:sp>
      <p:sp>
        <p:nvSpPr>
          <p:cNvPr id="135" name="Google Shape;135;p19"/>
          <p:cNvSpPr txBox="1"/>
          <p:nvPr/>
        </p:nvSpPr>
        <p:spPr>
          <a:xfrm>
            <a:off x="388200" y="1474325"/>
            <a:ext cx="8159100" cy="7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RESTful APIs können mit Programmiersprachen wie JavaScript [Node JS] oder Python erstellt werden.</a:t>
            </a:r>
            <a:endParaRPr sz="1200"/>
          </a:p>
        </p:txBody>
      </p:sp>
      <p:pic>
        <p:nvPicPr>
          <p:cNvPr id="136" name="Google Shape;136;p19"/>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137" name="Google Shape;13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19"/>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pic>
        <p:nvPicPr>
          <p:cNvPr id="139" name="Google Shape;139;p19"/>
          <p:cNvPicPr preferRelativeResize="0"/>
          <p:nvPr/>
        </p:nvPicPr>
        <p:blipFill>
          <a:blip r:embed="rId5">
            <a:alphaModFix/>
          </a:blip>
          <a:stretch>
            <a:fillRect/>
          </a:stretch>
        </p:blipFill>
        <p:spPr>
          <a:xfrm>
            <a:off x="5604175" y="2184925"/>
            <a:ext cx="2850600" cy="1922875"/>
          </a:xfrm>
          <a:prstGeom prst="rect">
            <a:avLst/>
          </a:prstGeom>
          <a:noFill/>
          <a:ln>
            <a:noFill/>
          </a:ln>
        </p:spPr>
      </p:pic>
      <p:pic>
        <p:nvPicPr>
          <p:cNvPr id="140" name="Google Shape;140;p19"/>
          <p:cNvPicPr preferRelativeResize="0"/>
          <p:nvPr/>
        </p:nvPicPr>
        <p:blipFill>
          <a:blip r:embed="rId6">
            <a:alphaModFix/>
          </a:blip>
          <a:stretch>
            <a:fillRect/>
          </a:stretch>
        </p:blipFill>
        <p:spPr>
          <a:xfrm>
            <a:off x="500075" y="2330325"/>
            <a:ext cx="4364551" cy="1632075"/>
          </a:xfrm>
          <a:prstGeom prst="rect">
            <a:avLst/>
          </a:prstGeom>
          <a:noFill/>
          <a:ln>
            <a:noFill/>
          </a:ln>
        </p:spPr>
      </p:pic>
      <p:pic>
        <p:nvPicPr>
          <p:cNvPr id="141" name="Google Shape;141;p19"/>
          <p:cNvPicPr preferRelativeResize="0"/>
          <p:nvPr/>
        </p:nvPicPr>
        <p:blipFill>
          <a:blip r:embed="rId7">
            <a:alphaModFix/>
          </a:blip>
          <a:stretch>
            <a:fillRect/>
          </a:stretch>
        </p:blipFill>
        <p:spPr>
          <a:xfrm>
            <a:off x="146450" y="124400"/>
            <a:ext cx="2359100" cy="725850"/>
          </a:xfrm>
          <a:prstGeom prst="rect">
            <a:avLst/>
          </a:prstGeom>
          <a:noFill/>
          <a:ln>
            <a:noFill/>
          </a:ln>
        </p:spPr>
      </p:pic>
      <p:sp>
        <p:nvSpPr>
          <p:cNvPr id="142" name="Google Shape;142;p19"/>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cxnSp>
        <p:nvCxnSpPr>
          <p:cNvPr id="147" name="Google Shape;147;p20"/>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48" name="Google Shape;148;p20"/>
          <p:cNvSpPr txBox="1"/>
          <p:nvPr/>
        </p:nvSpPr>
        <p:spPr>
          <a:xfrm>
            <a:off x="968775" y="1575725"/>
            <a:ext cx="7301100" cy="18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rPr b="1" lang="en" sz="4500">
                <a:latin typeface="Calibri"/>
                <a:ea typeface="Calibri"/>
                <a:cs typeface="Calibri"/>
                <a:sym typeface="Calibri"/>
              </a:rPr>
              <a:t>Was ist Python ? </a:t>
            </a:r>
            <a:endParaRPr b="1" sz="4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p:txBody>
      </p:sp>
      <p:pic>
        <p:nvPicPr>
          <p:cNvPr id="149" name="Google Shape;149;p20"/>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150" name="Google Shape;15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0"/>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Javad Alamdar - SS 2021 </a:t>
            </a:r>
            <a:endParaRPr sz="1100"/>
          </a:p>
        </p:txBody>
      </p:sp>
      <p:sp>
        <p:nvSpPr>
          <p:cNvPr id="152" name="Google Shape;152;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3" name="Google Shape;153;p20"/>
          <p:cNvSpPr txBox="1"/>
          <p:nvPr/>
        </p:nvSpPr>
        <p:spPr>
          <a:xfrm>
            <a:off x="166950" y="269650"/>
            <a:ext cx="83055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 Definieren</a:t>
            </a:r>
            <a:endParaRPr b="1">
              <a:solidFill>
                <a:srgbClr val="FF0000"/>
              </a:solidFill>
              <a:latin typeface="Calibri"/>
              <a:ea typeface="Calibri"/>
              <a:cs typeface="Calibri"/>
              <a:sym typeface="Calibri"/>
            </a:endParaRPr>
          </a:p>
        </p:txBody>
      </p:sp>
      <p:sp>
        <p:nvSpPr>
          <p:cNvPr id="154" name="Google Shape;154;p20"/>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cxnSp>
        <p:nvCxnSpPr>
          <p:cNvPr id="159" name="Google Shape;159;p21"/>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60" name="Google Shape;160;p21"/>
          <p:cNvSpPr txBox="1"/>
          <p:nvPr/>
        </p:nvSpPr>
        <p:spPr>
          <a:xfrm>
            <a:off x="166950" y="200650"/>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a:t>
            </a:r>
            <a:r>
              <a:rPr b="1" lang="en">
                <a:solidFill>
                  <a:srgbClr val="FF0000"/>
                </a:solidFill>
                <a:latin typeface="Calibri"/>
                <a:ea typeface="Calibri"/>
                <a:cs typeface="Calibri"/>
                <a:sym typeface="Calibri"/>
              </a:rPr>
              <a:t>Hintergrund zu Python </a:t>
            </a:r>
            <a:r>
              <a:rPr b="1" lang="en">
                <a:solidFill>
                  <a:srgbClr val="FF0000"/>
                </a:solidFill>
                <a:latin typeface="Calibri"/>
                <a:ea typeface="Calibri"/>
                <a:cs typeface="Calibri"/>
                <a:sym typeface="Calibri"/>
              </a:rPr>
              <a:t> </a:t>
            </a:r>
            <a:endParaRPr b="1">
              <a:solidFill>
                <a:srgbClr val="FF0000"/>
              </a:solidFill>
              <a:latin typeface="Calibri"/>
              <a:ea typeface="Calibri"/>
              <a:cs typeface="Calibri"/>
              <a:sym typeface="Calibri"/>
            </a:endParaRPr>
          </a:p>
        </p:txBody>
      </p:sp>
      <p:sp>
        <p:nvSpPr>
          <p:cNvPr id="161" name="Google Shape;161;p21"/>
          <p:cNvSpPr txBox="1"/>
          <p:nvPr/>
        </p:nvSpPr>
        <p:spPr>
          <a:xfrm>
            <a:off x="388200" y="978775"/>
            <a:ext cx="8159100" cy="3319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Erscheinungsjahr: 20. Februar 1991</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Clr>
                <a:schemeClr val="dk1"/>
              </a:buClr>
              <a:buSzPts val="1500"/>
              <a:buChar char="●"/>
            </a:pPr>
            <a:r>
              <a:rPr lang="en" sz="1500">
                <a:solidFill>
                  <a:schemeClr val="dk1"/>
                </a:solidFill>
              </a:rPr>
              <a:t>Entwickler: Python Software Foundation, Guido van Rossum</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Aktuelle Version: 3.10.03 (17. Juni 2021)</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Paradigmen: Multiparadigmatisch</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Lizenz: Python Software Foundation License</a:t>
            </a:r>
            <a:endParaRPr sz="1500"/>
          </a:p>
          <a:p>
            <a:pPr indent="0" lvl="0" marL="0" rtl="0" algn="l">
              <a:spcBef>
                <a:spcPts val="0"/>
              </a:spcBef>
              <a:spcAft>
                <a:spcPts val="0"/>
              </a:spcAft>
              <a:buClr>
                <a:schemeClr val="dk1"/>
              </a:buClr>
              <a:buSzPts val="1100"/>
              <a:buFont typeface="Arial"/>
              <a:buNone/>
            </a:pPr>
            <a:r>
              <a:t/>
            </a:r>
            <a:endParaRPr sz="1200"/>
          </a:p>
        </p:txBody>
      </p:sp>
      <p:pic>
        <p:nvPicPr>
          <p:cNvPr id="162" name="Google Shape;162;p21"/>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163" name="Google Shape;16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1"/>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sp>
        <p:nvSpPr>
          <p:cNvPr id="165" name="Google Shape;165;p21"/>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