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74" r:id="rId3"/>
    <p:sldId id="257" r:id="rId4"/>
    <p:sldId id="282" r:id="rId5"/>
    <p:sldId id="281" r:id="rId6"/>
    <p:sldId id="275" r:id="rId7"/>
    <p:sldId id="262" r:id="rId8"/>
    <p:sldId id="271" r:id="rId9"/>
    <p:sldId id="272" r:id="rId10"/>
    <p:sldId id="278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9" autoAdjust="0"/>
    <p:restoredTop sz="94706" autoAdjust="0"/>
  </p:normalViewPr>
  <p:slideViewPr>
    <p:cSldViewPr snapToGrid="0">
      <p:cViewPr varScale="1">
        <p:scale>
          <a:sx n="138" d="100"/>
          <a:sy n="138" d="100"/>
        </p:scale>
        <p:origin x="200" y="68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72C31-F8F8-28C6-89C8-5BE86CA1B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0973D8-B085-B283-8B56-DD853C684A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A213A8-56C8-AA40-E114-7A76A5438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7E94E-C3D0-3DAD-5A88-D0E542C76B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8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1/16/25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1/16/25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1/16/25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1/16/25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1/16/25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1/16/25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1/16/25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1/16/25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166253" y="-186707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1/16/25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xkcd.com/84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rajrn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uraj.nair@berkeley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chool.berkeley.edu/people/satej-soma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satej@berkeley.edu" TargetMode="External"/><Relationship Id="rId4" Type="http://schemas.openxmlformats.org/officeDocument/2006/relationships/hyperlink" Target="https://satejsoman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courses.berkeley.edu/courses/154092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INFO251 – Applied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07369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Lab 1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Suraj R. Nair, Satej Soman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Three Lab Topics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A5D06-7835-4069-A8AE-026A463C59D5}"/>
              </a:ext>
            </a:extLst>
          </p:cNvPr>
          <p:cNvSpPr txBox="1">
            <a:spLocks/>
          </p:cNvSpPr>
          <p:nvPr/>
        </p:nvSpPr>
        <p:spPr>
          <a:xfrm>
            <a:off x="1447800" y="21336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 your own: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check out Lab 0 to make sure you’re familiar with Python, pandas, and matplotlib (prerequisites)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Today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Simulation and inference using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numpy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statsmodels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Next Week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Regression and hypothesis testing (Jan 22)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Two Weeks from Now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numpy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vectorized computation, computational efficiency (Feb 29)</a:t>
            </a:r>
          </a:p>
        </p:txBody>
      </p:sp>
    </p:spTree>
    <p:extLst>
      <p:ext uri="{BB962C8B-B14F-4D97-AF65-F5344CB8AC3E}">
        <p14:creationId xmlns:p14="http://schemas.microsoft.com/office/powerpoint/2010/main" val="124847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A5D06-7835-4069-A8AE-026A463C59D5}"/>
              </a:ext>
            </a:extLst>
          </p:cNvPr>
          <p:cNvSpPr txBox="1">
            <a:spLocks/>
          </p:cNvSpPr>
          <p:nvPr/>
        </p:nvSpPr>
        <p:spPr>
          <a:xfrm>
            <a:off x="1447800" y="21336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Instructor office hours: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9:30am-10.30am on Tuesdays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Where: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South Hall, 207 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Conceptual questions, logistical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Suraj office hours: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10:30am – 12pm, Wednesdays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Where: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South Hall, 107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Conceptual questions, questions from labs, questions on problem sets, logistical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Satej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office hours: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12:45 – 1:45 pm, Thursdays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Where: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South Hall, 107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Conceptual questions, questions from labs, questions on problem sets, logistical questions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73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Lab Topics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A5D06-7835-4069-A8AE-026A463C59D5}"/>
              </a:ext>
            </a:extLst>
          </p:cNvPr>
          <p:cNvSpPr txBox="1">
            <a:spLocks/>
          </p:cNvSpPr>
          <p:nvPr/>
        </p:nvSpPr>
        <p:spPr>
          <a:xfrm>
            <a:off x="1447800" y="21336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Simulating random variables and drawing from probability distributions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Understanding where OLS normal equations come from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Dipping your toes into using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statsmodels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(more next week!)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4490AA-C90D-CC3A-7E22-2F171B51806A}"/>
              </a:ext>
            </a:extLst>
          </p:cNvPr>
          <p:cNvSpPr txBox="1"/>
          <p:nvPr/>
        </p:nvSpPr>
        <p:spPr>
          <a:xfrm>
            <a:off x="8956221" y="5892582"/>
            <a:ext cx="133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2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~15 minutes: Course logistics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About the TAs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Lab goals and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Participation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Office hours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 ~35 minutes: statistical coding: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intro to using </a:t>
            </a:r>
            <a:r>
              <a:rPr lang="en-US" dirty="0" err="1">
                <a:latin typeface="Helvetica" pitchFamily="2" charset="0"/>
              </a:rPr>
              <a:t>numpy</a:t>
            </a:r>
            <a:r>
              <a:rPr lang="en-US" dirty="0">
                <a:latin typeface="Helvetica" pitchFamily="2" charset="0"/>
              </a:rPr>
              <a:t> and </a:t>
            </a:r>
            <a:r>
              <a:rPr lang="en-US" dirty="0" err="1">
                <a:latin typeface="Helvetica" pitchFamily="2" charset="0"/>
              </a:rPr>
              <a:t>statsmodels</a:t>
            </a:r>
            <a:r>
              <a:rPr lang="en-US" dirty="0">
                <a:latin typeface="Helvetica" pitchFamily="2" charset="0"/>
              </a:rPr>
              <a:t> for simulation and inference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Download Lab 1 materials under </a:t>
            </a:r>
            <a:r>
              <a:rPr lang="en-US" b="1" dirty="0">
                <a:latin typeface="Helvetica" pitchFamily="2" charset="0"/>
              </a:rPr>
              <a:t>files</a:t>
            </a:r>
            <a:r>
              <a:rPr lang="en-US" dirty="0">
                <a:latin typeface="Helvetica" pitchFamily="2" charset="0"/>
              </a:rPr>
              <a:t> tab on </a:t>
            </a:r>
            <a:r>
              <a:rPr lang="en-US" dirty="0" err="1">
                <a:latin typeface="Helvetica" pitchFamily="2" charset="0"/>
              </a:rPr>
              <a:t>bCourses</a:t>
            </a:r>
            <a:r>
              <a:rPr lang="en-US" dirty="0">
                <a:latin typeface="Helvetica" pitchFamily="2" charset="0"/>
              </a:rPr>
              <a:t>, or check out the course </a:t>
            </a:r>
            <a:r>
              <a:rPr lang="en-US" dirty="0" err="1">
                <a:latin typeface="Helvetica" pitchFamily="2" charset="0"/>
              </a:rPr>
              <a:t>Github</a:t>
            </a:r>
            <a:r>
              <a:rPr lang="en-US" dirty="0">
                <a:latin typeface="Helvetica" pitchFamily="2" charset="0"/>
              </a:rPr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13932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TAs: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310007" cy="38099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Suraj R. Nair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year PhD candidate at the School of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Background in development studies / economics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Development economics  + Machine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Website: </a:t>
            </a:r>
            <a:r>
              <a:rPr lang="en-US" dirty="0">
                <a:hlinkClick r:id="rId3"/>
              </a:rPr>
              <a:t>surajrn.github.io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Email: </a:t>
            </a:r>
            <a:r>
              <a:rPr lang="en-US" dirty="0">
                <a:hlinkClick r:id="rId4"/>
              </a:rPr>
              <a:t>suraj.nair@berkeley.edu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Office Hours : Wednesday, 10:30am – 12pm, South Hall 107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6A4BD-82DF-826D-20E6-A9043A9A9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2FB9-DF50-A378-2C6A-194216BC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C7A-1020-6E71-1674-5EA16BA88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310007" cy="38099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satej</a:t>
            </a:r>
            <a:r>
              <a:rPr lang="en-US" dirty="0"/>
              <a:t> soman (</a:t>
            </a:r>
            <a:r>
              <a:rPr lang="en-US" i="1" dirty="0" err="1"/>
              <a:t>suh</a:t>
            </a:r>
            <a:r>
              <a:rPr lang="en-US" i="1" dirty="0"/>
              <a:t>-THAYJ  SOH-</a:t>
            </a:r>
            <a:r>
              <a:rPr lang="en-US" i="1" dirty="0" err="1"/>
              <a:t>munn</a:t>
            </a:r>
            <a:r>
              <a:rPr lang="en-US" i="1" dirty="0"/>
              <a:t>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year PhD student at the School of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background: condensed-matter physics / software engineering / policy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ML + GIS to study inequality, urbanization, and infrastructure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ischool profile</a:t>
            </a:r>
            <a:r>
              <a:rPr lang="en-US" dirty="0"/>
              <a:t> | </a:t>
            </a:r>
            <a:r>
              <a:rPr lang="en-US" dirty="0">
                <a:hlinkClick r:id="rId4"/>
              </a:rPr>
              <a:t>website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Email: </a:t>
            </a:r>
            <a:r>
              <a:rPr lang="en-US" dirty="0">
                <a:hlinkClick r:id="rId5"/>
              </a:rPr>
              <a:t>satej@berkeley.edu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Office Hours : Thursday, 12:45pm – 1:45pm (right after class, with a buffer to walk over to South Hall 107)</a:t>
            </a:r>
          </a:p>
        </p:txBody>
      </p:sp>
    </p:spTree>
    <p:extLst>
      <p:ext uri="{BB962C8B-B14F-4D97-AF65-F5344CB8AC3E}">
        <p14:creationId xmlns:p14="http://schemas.microsoft.com/office/powerpoint/2010/main" val="32604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99DD-0E25-9FCC-4E74-FAFD3021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 /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D1D2-3040-4509-3357-C949AAC31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labs and problem sets will be uploaded to </a:t>
            </a:r>
            <a:r>
              <a:rPr lang="en-US" dirty="0" err="1"/>
              <a:t>bCourses</a:t>
            </a:r>
            <a:r>
              <a:rPr lang="en-US" dirty="0"/>
              <a:t>, in the files tab</a:t>
            </a:r>
          </a:p>
          <a:p>
            <a:r>
              <a:rPr lang="en-US" dirty="0"/>
              <a:t>The lab and problem set schedule for the semester is on the </a:t>
            </a:r>
            <a:r>
              <a:rPr lang="en-US" dirty="0">
                <a:hlinkClick r:id="rId2"/>
              </a:rPr>
              <a:t>bCourses page</a:t>
            </a:r>
            <a:r>
              <a:rPr lang="en-US" dirty="0"/>
              <a:t> </a:t>
            </a:r>
          </a:p>
          <a:p>
            <a:r>
              <a:rPr lang="en-US" dirty="0"/>
              <a:t>Prioritize Ed for all class-related communications</a:t>
            </a:r>
          </a:p>
          <a:p>
            <a:pPr lvl="1"/>
            <a:r>
              <a:rPr lang="en-US" dirty="0"/>
              <a:t>Posts about logistics, etc. can be made private to the course staff</a:t>
            </a:r>
          </a:p>
          <a:p>
            <a:pPr lvl="1"/>
            <a:r>
              <a:rPr lang="en-US" b="1" dirty="0"/>
              <a:t>The course staff will not respond to course-related inquiries on the </a:t>
            </a:r>
            <a:r>
              <a:rPr lang="en-US" b="1" dirty="0" err="1"/>
              <a:t>ISchool</a:t>
            </a:r>
            <a:r>
              <a:rPr lang="en-US" b="1" dirty="0"/>
              <a:t> Slack</a:t>
            </a:r>
          </a:p>
          <a:p>
            <a:r>
              <a:rPr lang="en-US" dirty="0"/>
              <a:t>Fill out the background survey by Jan 24:</a:t>
            </a:r>
          </a:p>
          <a:p>
            <a:pPr lvl="1"/>
            <a:r>
              <a:rPr lang="en-US" dirty="0"/>
              <a:t>See the quizzes tab in </a:t>
            </a:r>
            <a:r>
              <a:rPr lang="en-US" dirty="0" err="1"/>
              <a:t>bCourses</a:t>
            </a:r>
            <a:r>
              <a:rPr lang="en-US" dirty="0"/>
              <a:t>. </a:t>
            </a:r>
          </a:p>
          <a:p>
            <a:r>
              <a:rPr lang="en-US" dirty="0"/>
              <a:t>Problem Set 1 is due on Jan 28 (8am)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5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A5D06-7835-4069-A8AE-026A463C59D5}"/>
              </a:ext>
            </a:extLst>
          </p:cNvPr>
          <p:cNvSpPr txBox="1">
            <a:spLocks/>
          </p:cNvSpPr>
          <p:nvPr/>
        </p:nvSpPr>
        <p:spPr>
          <a:xfrm>
            <a:off x="1447800" y="21336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Participation counts for 4% of your grade.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Ways to participate: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Attend (and ask/answer questions in) lectures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Attend (and ask/answer questions in) labs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Come to office hours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Answer questions on 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 note: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Please read other related questions before asking your own.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will do our best to respond to every question on Ed, BUT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Please do not post urgent HW-related questions at the last minute and expect a quick response!</a:t>
            </a:r>
          </a:p>
        </p:txBody>
      </p:sp>
    </p:spTree>
    <p:extLst>
      <p:ext uri="{BB962C8B-B14F-4D97-AF65-F5344CB8AC3E}">
        <p14:creationId xmlns:p14="http://schemas.microsoft.com/office/powerpoint/2010/main" val="28223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Lab Session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A5D06-7835-4069-A8AE-026A463C59D5}"/>
              </a:ext>
            </a:extLst>
          </p:cNvPr>
          <p:cNvSpPr txBox="1">
            <a:spLocks/>
          </p:cNvSpPr>
          <p:nvPr/>
        </p:nvSpPr>
        <p:spPr>
          <a:xfrm>
            <a:off x="1447800" y="21336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First 5-15 minutes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Review key themes and concepts from lecture and introduce lab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Next 30-40 minutes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Structured lab exercise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Will work on a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Jupyter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notebook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Some labs may contain exercise questions that you will work on together in a group (not today)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From time to time will walk through specific questions and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Last 5-10 minutes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Open Q&amp;A, which can turn into office hours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Lab Session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A5D06-7835-4069-A8AE-026A463C59D5}"/>
              </a:ext>
            </a:extLst>
          </p:cNvPr>
          <p:cNvSpPr txBox="1">
            <a:spLocks/>
          </p:cNvSpPr>
          <p:nvPr/>
        </p:nvSpPr>
        <p:spPr>
          <a:xfrm>
            <a:off x="1447800" y="21336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give you practical, hands-on experience implementing the concepts discussed in class and in the readings.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prepare you for the problem 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help you meet fellow students and find potential study partners.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answer practical questions about applied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82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 About Lab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A5D06-7835-4069-A8AE-026A463C59D5}"/>
              </a:ext>
            </a:extLst>
          </p:cNvPr>
          <p:cNvSpPr txBox="1">
            <a:spLocks/>
          </p:cNvSpPr>
          <p:nvPr/>
        </p:nvSpPr>
        <p:spPr>
          <a:xfrm>
            <a:off x="1447800" y="21336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will take attendance for the first two lab sections (please fill out the sign-in sheet!)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will not turn in assignments from lab – though you are welcome to complete them on your own.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lab material (slides, notebooks) will be uploaded to </a:t>
            </a:r>
            <a:r>
              <a:rPr lang="en-US" dirty="0" err="1"/>
              <a:t>bCourses</a:t>
            </a:r>
            <a:r>
              <a:rPr lang="en-US" dirty="0"/>
              <a:t> in the </a:t>
            </a:r>
            <a:r>
              <a:rPr lang="en-US" b="1" dirty="0"/>
              <a:t>files</a:t>
            </a:r>
            <a:r>
              <a:rPr lang="en-US" dirty="0"/>
              <a:t> tab.</a:t>
            </a:r>
          </a:p>
        </p:txBody>
      </p:sp>
    </p:spTree>
    <p:extLst>
      <p:ext uri="{BB962C8B-B14F-4D97-AF65-F5344CB8AC3E}">
        <p14:creationId xmlns:p14="http://schemas.microsoft.com/office/powerpoint/2010/main" val="393862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2628</TotalTime>
  <Words>751</Words>
  <Application>Microsoft Macintosh PowerPoint</Application>
  <PresentationFormat>Widescreen</PresentationFormat>
  <Paragraphs>87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Helvetica</vt:lpstr>
      <vt:lpstr>Helvetica Neue</vt:lpstr>
      <vt:lpstr>Diamond Grid 16x9</vt:lpstr>
      <vt:lpstr>INFO251 – Applied Machine Learning</vt:lpstr>
      <vt:lpstr>Today’s Agenda</vt:lpstr>
      <vt:lpstr>About the TAs:</vt:lpstr>
      <vt:lpstr>About the TAs:</vt:lpstr>
      <vt:lpstr>Course Logistics / Announcements</vt:lpstr>
      <vt:lpstr>Participation</vt:lpstr>
      <vt:lpstr>A Typical Lab Session</vt:lpstr>
      <vt:lpstr>Goals of Lab Session</vt:lpstr>
      <vt:lpstr>Other Notes About Lab</vt:lpstr>
      <vt:lpstr>First Three Lab Topics</vt:lpstr>
      <vt:lpstr>Office Hours</vt:lpstr>
      <vt:lpstr>Today’s Lab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INFO251 – Applied Machine Learning</dc:title>
  <dc:creator>Qutub Khan V</dc:creator>
  <cp:lastModifiedBy>Satej Soman</cp:lastModifiedBy>
  <cp:revision>34</cp:revision>
  <dcterms:created xsi:type="dcterms:W3CDTF">2021-01-27T19:47:22Z</dcterms:created>
  <dcterms:modified xsi:type="dcterms:W3CDTF">2025-01-17T04:10:54Z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