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74" r:id="rId3"/>
    <p:sldId id="283" r:id="rId4"/>
    <p:sldId id="285" r:id="rId5"/>
    <p:sldId id="277" r:id="rId6"/>
    <p:sldId id="278" r:id="rId7"/>
    <p:sldId id="282" r:id="rId8"/>
    <p:sldId id="28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0E5225-06DE-4811-856E-7DC5E65473AC}">
          <p14:sldIdLst>
            <p14:sldId id="261"/>
            <p14:sldId id="274"/>
            <p14:sldId id="283"/>
            <p14:sldId id="285"/>
            <p14:sldId id="277"/>
            <p14:sldId id="278"/>
            <p14:sldId id="282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2" autoAdjust="0"/>
    <p:restoredTop sz="69607" autoAdjust="0"/>
  </p:normalViewPr>
  <p:slideViewPr>
    <p:cSldViewPr snapToGrid="0">
      <p:cViewPr varScale="1">
        <p:scale>
          <a:sx n="107" d="100"/>
          <a:sy n="107" d="100"/>
        </p:scale>
        <p:origin x="1728" y="1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91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27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Need to understand this to make PS3 run in a reasonable amount of time</a:t>
            </a:r>
          </a:p>
          <a:p>
            <a:endParaRPr lang="en-US" dirty="0"/>
          </a:p>
          <a:p>
            <a:r>
              <a:rPr lang="en-US" dirty="0"/>
              <a:t>Need to understand this to make future problem sets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501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C/C++/Java/</a:t>
            </a:r>
            <a:r>
              <a:rPr lang="en-US" dirty="0" err="1"/>
              <a:t>Ocaml</a:t>
            </a:r>
            <a:r>
              <a:rPr lang="en-US" dirty="0"/>
              <a:t>/Rust are lower-level languages – code in these languages runs very fast!</a:t>
            </a:r>
          </a:p>
          <a:p>
            <a:endParaRPr lang="en-US" dirty="0"/>
          </a:p>
          <a:p>
            <a:r>
              <a:rPr lang="en-US" dirty="0"/>
              <a:t>But, using these languages isn’t easy for data science. You have to do things like: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declare what type a variable is</a:t>
            </a:r>
          </a:p>
          <a:p>
            <a:pPr marL="171450" indent="-171450">
              <a:buFontTx/>
              <a:buChar char="-"/>
            </a:pPr>
            <a:r>
              <a:rPr lang="en-US" dirty="0"/>
              <a:t>Tell the operating system how much memory you need</a:t>
            </a:r>
          </a:p>
          <a:p>
            <a:pPr marL="171450" indent="-171450">
              <a:buFontTx/>
              <a:buChar char="-"/>
            </a:pPr>
            <a:r>
              <a:rPr lang="en-US" dirty="0"/>
              <a:t>Tell the operating system when you’re done with using memory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Compile your code, and then run it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 higher level languages, you can write data science-oriented code more easily, but this comes at the cost of speed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Specialized vector processing libraries like </a:t>
            </a:r>
            <a:r>
              <a:rPr lang="en-US" dirty="0" err="1"/>
              <a:t>numpy</a:t>
            </a:r>
            <a:r>
              <a:rPr lang="en-US" dirty="0"/>
              <a:t> bridge these gaps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50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2/5/25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2/5/25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2/5/25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2/5/25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2/5/25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2/5/25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2/5/25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2/5/25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2/5/25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ioxsWYzoJk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N5d490_KK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/>
          <a:lstStyle/>
          <a:p>
            <a:r>
              <a:rPr lang="en-US" dirty="0"/>
              <a:t>Lab 3</a:t>
            </a:r>
          </a:p>
          <a:p>
            <a:r>
              <a:rPr lang="en-US" b="1" dirty="0"/>
              <a:t>Satej Soman, Suraj R. Nair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r>
              <a:rPr lang="en-US" b="1" dirty="0"/>
              <a:t>Problem Set 2 due Feb 11!</a:t>
            </a:r>
          </a:p>
        </p:txBody>
      </p:sp>
    </p:spTree>
    <p:extLst>
      <p:ext uri="{BB962C8B-B14F-4D97-AF65-F5344CB8AC3E}">
        <p14:creationId xmlns:p14="http://schemas.microsoft.com/office/powerpoint/2010/main" val="13932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39B0-A735-D8FF-CCAB-E42F29556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3B8EB-EB1C-BE51-83EA-49AF0C65D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 from last time?</a:t>
            </a:r>
          </a:p>
          <a:p>
            <a:r>
              <a:rPr lang="en-US" dirty="0"/>
              <a:t>PS1 review: predictive power/correlation vs causality</a:t>
            </a:r>
          </a:p>
          <a:p>
            <a:r>
              <a:rPr lang="en-US" dirty="0"/>
              <a:t>Vectorized computation + Matrix handling</a:t>
            </a:r>
          </a:p>
          <a:p>
            <a:r>
              <a:rPr lang="en-US" dirty="0"/>
              <a:t>Today’s programming tool: </a:t>
            </a:r>
            <a:r>
              <a:rPr lang="en-US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numpy</a:t>
            </a:r>
            <a:endParaRPr lang="en-US" dirty="0">
              <a:solidFill>
                <a:schemeClr val="accent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41244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6B6D5-3AF5-EB09-6A40-558075330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power vs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30F87-958C-F8DC-8A0C-3CBAD90B8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observe that when sidewalks are wet, the grass near them is also wet. A regression of the number of days with wet sidewalks on the number of days with wet grass has a high R</a:t>
            </a:r>
            <a:r>
              <a:rPr lang="en-US" baseline="30000" dirty="0"/>
              <a:t>2</a:t>
            </a:r>
            <a:r>
              <a:rPr lang="en-US" dirty="0"/>
              <a:t>. </a:t>
            </a:r>
            <a:r>
              <a:rPr lang="en-US" b="1" dirty="0"/>
              <a:t>Is there a causal relationship between the two?</a:t>
            </a:r>
          </a:p>
          <a:p>
            <a:endParaRPr lang="en-US" baseline="30000" dirty="0"/>
          </a:p>
          <a:p>
            <a:r>
              <a:rPr lang="en-US" dirty="0"/>
              <a:t>You use a treatment vs control design to estimate the effect of a new medication on heart disease incidence. You perfect comparability of treatment and control groups at baseline and perfect compliance with treatment. The coefficient on a treatment indicator in a regression with appropriate controls is -0.001 (taking the new medication reduces the chances of heart disease by 0.1%), and is precisely specified. </a:t>
            </a:r>
            <a:r>
              <a:rPr lang="en-US" b="1" dirty="0"/>
              <a:t>Does this coefficient have a causal interpretation?</a:t>
            </a:r>
          </a:p>
        </p:txBody>
      </p:sp>
    </p:spTree>
    <p:extLst>
      <p:ext uri="{BB962C8B-B14F-4D97-AF65-F5344CB8AC3E}">
        <p14:creationId xmlns:p14="http://schemas.microsoft.com/office/powerpoint/2010/main" val="1465513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Vectorized Computation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C5B1AA-8CA5-114A-9085-15B642632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3809999"/>
          </a:xfrm>
        </p:spPr>
        <p:txBody>
          <a:bodyPr/>
          <a:lstStyle/>
          <a:p>
            <a:r>
              <a:rPr lang="en-US" dirty="0"/>
              <a:t>Efficient vectorized computation – operate on arrays of data in one shot</a:t>
            </a:r>
          </a:p>
          <a:p>
            <a:r>
              <a:rPr lang="en-US" dirty="0"/>
              <a:t>Creating and manipulating matrices in Python</a:t>
            </a:r>
          </a:p>
          <a:p>
            <a:r>
              <a:rPr lang="en-US" dirty="0"/>
              <a:t>Matrix operations: Addition, multiplication, dot product</a:t>
            </a:r>
          </a:p>
          <a:p>
            <a:pPr marL="0" indent="0">
              <a:buNone/>
            </a:pPr>
            <a:r>
              <a:rPr lang="en-US" dirty="0"/>
              <a:t>Today’s programming tool: </a:t>
            </a:r>
            <a:r>
              <a:rPr lang="en-US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numpy</a:t>
            </a:r>
            <a:endParaRPr lang="en-US" dirty="0">
              <a:solidFill>
                <a:schemeClr val="accent1"/>
              </a:solidFill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26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a program run fast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C6A5D06-7835-4069-A8AE-026A463C59D5}"/>
              </a:ext>
            </a:extLst>
          </p:cNvPr>
          <p:cNvSpPr txBox="1">
            <a:spLocks/>
          </p:cNvSpPr>
          <p:nvPr/>
        </p:nvSpPr>
        <p:spPr>
          <a:xfrm>
            <a:off x="1447800" y="21336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C0853A-B38D-CF43-A885-96DEC7B9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4706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Choice of programming language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Fast: </a:t>
            </a:r>
            <a:r>
              <a:rPr lang="en-US" dirty="0"/>
              <a:t>C, C++, Java, </a:t>
            </a:r>
            <a:r>
              <a:rPr lang="en-US" dirty="0" err="1"/>
              <a:t>Ocaml</a:t>
            </a:r>
            <a:r>
              <a:rPr lang="en-US" dirty="0"/>
              <a:t>, Rust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Slow: </a:t>
            </a:r>
            <a:r>
              <a:rPr lang="en-US" dirty="0"/>
              <a:t>Julia, Python</a:t>
            </a:r>
            <a:endParaRPr lang="en-US" b="1" dirty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Very slow: </a:t>
            </a:r>
            <a:r>
              <a:rPr lang="en-US" dirty="0"/>
              <a:t>R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Writing efficient code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For-loops vs. vectorized computation – where </a:t>
            </a:r>
            <a:r>
              <a:rPr lang="en-US" sz="18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numpy</a:t>
            </a:r>
            <a:r>
              <a:rPr lang="en-US" dirty="0"/>
              <a:t> comes in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Hardware and parallelization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Run parts of a program in parallel on separate cores -- on a single machine or in a distributed system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Libraries for parallelizing/speeding up in python: </a:t>
            </a:r>
          </a:p>
          <a:p>
            <a:pPr marL="506412" lvl="2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	</a:t>
            </a:r>
            <a:r>
              <a:rPr lang="en-US" sz="20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pyspark</a:t>
            </a:r>
            <a:r>
              <a:rPr lang="en-US" sz="2000" dirty="0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dask</a:t>
            </a:r>
            <a:r>
              <a:rPr lang="en-US" sz="2000" dirty="0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, multiprocessing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For more: </a:t>
            </a:r>
            <a:r>
              <a:rPr lang="en-US" b="1" dirty="0"/>
              <a:t>CS267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A06138-31EF-FFC2-CDC1-28C3155ED11E}"/>
              </a:ext>
            </a:extLst>
          </p:cNvPr>
          <p:cNvSpPr txBox="1"/>
          <p:nvPr/>
        </p:nvSpPr>
        <p:spPr>
          <a:xfrm>
            <a:off x="6410849" y="1981201"/>
            <a:ext cx="50277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Video: </a:t>
            </a:r>
            <a:r>
              <a:rPr lang="en-US" dirty="0">
                <a:hlinkClick r:id="rId3"/>
              </a:rPr>
              <a:t>counting to 1 billion in C++ vs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8A0F7-6364-A4AC-726A-E65438E0D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7C644-01A8-7D99-1B3A-FC248190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073502" cy="3809999"/>
          </a:xfrm>
        </p:spPr>
        <p:txBody>
          <a:bodyPr/>
          <a:lstStyle/>
          <a:p>
            <a:r>
              <a:rPr lang="en-US" dirty="0"/>
              <a:t>Avoid for loops / </a:t>
            </a:r>
            <a:r>
              <a:rPr lang="en-US" dirty="0" err="1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df.iterrows</a:t>
            </a:r>
            <a:r>
              <a:rPr lang="en-US" dirty="0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()</a:t>
            </a:r>
          </a:p>
          <a:p>
            <a:r>
              <a:rPr lang="en-US" dirty="0"/>
              <a:t>If looping is a must, use </a:t>
            </a:r>
            <a:r>
              <a:rPr lang="en-US" dirty="0" err="1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df.apply</a:t>
            </a:r>
            <a:r>
              <a:rPr lang="en-US" dirty="0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fn</a:t>
            </a:r>
            <a:r>
              <a:rPr lang="en-US" dirty="0">
                <a:solidFill>
                  <a:schemeClr val="accent1"/>
                </a:solidFill>
                <a:latin typeface="Miriam Fixed" panose="020B0509050101010101" pitchFamily="49" charset="-79"/>
                <a:cs typeface="Miriam Fixed" panose="020B0509050101010101" pitchFamily="49" charset="-79"/>
              </a:rPr>
              <a:t>)</a:t>
            </a:r>
            <a:r>
              <a:rPr lang="en-US" dirty="0"/>
              <a:t>. </a:t>
            </a:r>
          </a:p>
          <a:p>
            <a:r>
              <a:rPr lang="en-US" dirty="0"/>
              <a:t>Pandas series vectorization</a:t>
            </a:r>
          </a:p>
          <a:p>
            <a:r>
              <a:rPr lang="en-US" dirty="0"/>
              <a:t>Vector operations on NumPy arrays are more efficient than on native Pandas series</a:t>
            </a:r>
          </a:p>
          <a:p>
            <a:r>
              <a:rPr lang="en-US" dirty="0"/>
              <a:t>Consider parallelized/sped-up alternatives:</a:t>
            </a:r>
            <a:endParaRPr lang="en-US" dirty="0">
              <a:solidFill>
                <a:schemeClr val="accent1"/>
              </a:solidFill>
              <a:latin typeface="Miriam Fixed" panose="020F0502020204030204" pitchFamily="34" charset="0"/>
              <a:cs typeface="Miriam Fixed" panose="020F0502020204030204" pitchFamily="34" charset="0"/>
            </a:endParaRPr>
          </a:p>
          <a:p>
            <a:pPr marL="0" indent="0" algn="ctr">
              <a:buNone/>
            </a:pPr>
            <a:r>
              <a:rPr lang="en-US" sz="20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pandarallel</a:t>
            </a:r>
            <a:r>
              <a:rPr lang="en-US" sz="2000" dirty="0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, polars, </a:t>
            </a:r>
            <a:r>
              <a:rPr lang="en-US" sz="2000" dirty="0" err="1">
                <a:solidFill>
                  <a:schemeClr val="accent1"/>
                </a:solidFill>
                <a:latin typeface="Miriam Fixed" panose="020F0502020204030204" pitchFamily="34" charset="0"/>
                <a:cs typeface="Miriam Fixed" panose="020F0502020204030204" pitchFamily="34" charset="0"/>
              </a:rPr>
              <a:t>dask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4BE47-705C-0F11-80AF-27C59AC5D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380" y="1646238"/>
            <a:ext cx="4697180" cy="2849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B0487-EEB2-AA29-D580-ACC338AAA400}"/>
              </a:ext>
            </a:extLst>
          </p:cNvPr>
          <p:cNvSpPr txBox="1"/>
          <p:nvPr/>
        </p:nvSpPr>
        <p:spPr>
          <a:xfrm>
            <a:off x="9046535" y="4495448"/>
            <a:ext cx="1850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3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50727-18D9-C500-6269-15A186F4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CF272-44BC-BAD1-A216-88134E5C1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6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2632</TotalTime>
  <Words>493</Words>
  <Application>Microsoft Macintosh PowerPoint</Application>
  <PresentationFormat>Widescreen</PresentationFormat>
  <Paragraphs>64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Miriam Fixed</vt:lpstr>
      <vt:lpstr>Diamond Grid 16x9</vt:lpstr>
      <vt:lpstr>INFO251 – Applied Machine Learning</vt:lpstr>
      <vt:lpstr>Announcements</vt:lpstr>
      <vt:lpstr>Today</vt:lpstr>
      <vt:lpstr>Predictive power vs causality</vt:lpstr>
      <vt:lpstr>Vectorized Computation</vt:lpstr>
      <vt:lpstr>How to make a program run fast</vt:lpstr>
      <vt:lpstr>Pandas Optimization</vt:lpstr>
      <vt:lpstr>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Satej Soman</cp:lastModifiedBy>
  <cp:revision>43</cp:revision>
  <dcterms:created xsi:type="dcterms:W3CDTF">2021-01-27T19:47:22Z</dcterms:created>
  <dcterms:modified xsi:type="dcterms:W3CDTF">2025-02-05T19:52:58Z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