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6" r:id="rId14"/>
    <p:sldId id="268" r:id="rId15"/>
    <p:sldId id="270" r:id="rId16"/>
    <p:sldId id="271" r:id="rId17"/>
    <p:sldId id="272" r:id="rId18"/>
    <p:sldId id="269" r:id="rId19"/>
    <p:sldId id="273" r:id="rId20"/>
    <p:sldId id="278" r:id="rId21"/>
    <p:sldId id="277" r:id="rId22"/>
    <p:sldId id="279" r:id="rId23"/>
    <p:sldId id="280" r:id="rId24"/>
    <p:sldId id="281" r:id="rId25"/>
    <p:sldId id="274" r:id="rId26"/>
    <p:sldId id="275" r:id="rId27"/>
    <p:sldId id="276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59" autoAdjust="0"/>
  </p:normalViewPr>
  <p:slideViewPr>
    <p:cSldViewPr showGuides="1">
      <p:cViewPr varScale="1">
        <p:scale>
          <a:sx n="77" d="100"/>
          <a:sy n="77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70E4C-38DB-4047-9D5F-0CAA8C4BC30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C36ED1-0CA9-4AD6-8B84-D2898AB83DDC}">
      <dgm:prSet phldrT="[Text]"/>
      <dgm:spPr/>
      <dgm:t>
        <a:bodyPr/>
        <a:lstStyle/>
        <a:p>
          <a:r>
            <a:rPr lang="en-US" dirty="0" err="1" smtClean="0"/>
            <a:t>Qt</a:t>
          </a:r>
          <a:endParaRPr lang="en-US" dirty="0"/>
        </a:p>
      </dgm:t>
    </dgm:pt>
    <dgm:pt modelId="{55FBD5FF-CA74-461A-9328-BCA2F445FAE4}" type="parTrans" cxnId="{5CD9798F-A0A4-452A-884E-8FA66413CF88}">
      <dgm:prSet/>
      <dgm:spPr/>
      <dgm:t>
        <a:bodyPr/>
        <a:lstStyle/>
        <a:p>
          <a:endParaRPr lang="en-US"/>
        </a:p>
      </dgm:t>
    </dgm:pt>
    <dgm:pt modelId="{D62B6896-BEEC-40ED-A2D7-617ABDF4896A}" type="sibTrans" cxnId="{5CD9798F-A0A4-452A-884E-8FA66413CF88}">
      <dgm:prSet/>
      <dgm:spPr/>
      <dgm:t>
        <a:bodyPr/>
        <a:lstStyle/>
        <a:p>
          <a:endParaRPr lang="en-US"/>
        </a:p>
      </dgm:t>
    </dgm:pt>
    <dgm:pt modelId="{55682E39-444F-42F7-AF74-EE87B8CBF178}">
      <dgm:prSet phldrT="[Text]"/>
      <dgm:spPr/>
      <dgm:t>
        <a:bodyPr/>
        <a:lstStyle/>
        <a:p>
          <a:r>
            <a:rPr lang="en-US" dirty="0" smtClean="0"/>
            <a:t>XQt</a:t>
          </a:r>
          <a:endParaRPr lang="en-US" dirty="0"/>
        </a:p>
      </dgm:t>
    </dgm:pt>
    <dgm:pt modelId="{8D0B3F1C-676D-48AF-8AAD-BEE64D7E3D7A}" type="parTrans" cxnId="{9CB63D1A-9216-48EA-8850-F502D826283B}">
      <dgm:prSet/>
      <dgm:spPr/>
      <dgm:t>
        <a:bodyPr/>
        <a:lstStyle/>
        <a:p>
          <a:endParaRPr lang="en-US"/>
        </a:p>
      </dgm:t>
    </dgm:pt>
    <dgm:pt modelId="{C9569053-3787-432F-9316-58D19BC9180C}" type="sibTrans" cxnId="{9CB63D1A-9216-48EA-8850-F502D826283B}">
      <dgm:prSet/>
      <dgm:spPr/>
      <dgm:t>
        <a:bodyPr/>
        <a:lstStyle/>
        <a:p>
          <a:endParaRPr lang="en-US"/>
        </a:p>
      </dgm:t>
    </dgm:pt>
    <dgm:pt modelId="{3EFCE7AB-FE35-45A4-B89C-C38D9B9ED1C1}">
      <dgm:prSet phldrT="[Text]"/>
      <dgm:spPr/>
      <dgm:t>
        <a:bodyPr/>
        <a:lstStyle/>
        <a:p>
          <a:r>
            <a:rPr lang="en-US" dirty="0" smtClean="0"/>
            <a:t>CSV</a:t>
          </a:r>
          <a:endParaRPr lang="en-US" dirty="0"/>
        </a:p>
      </dgm:t>
    </dgm:pt>
    <dgm:pt modelId="{A4A640F4-42F5-4999-BBEB-75932FA122C7}" type="parTrans" cxnId="{24077FCE-1FA6-4180-8499-6397FF43DB70}">
      <dgm:prSet/>
      <dgm:spPr/>
      <dgm:t>
        <a:bodyPr/>
        <a:lstStyle/>
        <a:p>
          <a:endParaRPr lang="en-US"/>
        </a:p>
      </dgm:t>
    </dgm:pt>
    <dgm:pt modelId="{7785F64E-80CC-49FF-BEDD-2C25812E05A0}" type="sibTrans" cxnId="{24077FCE-1FA6-4180-8499-6397FF43DB70}">
      <dgm:prSet/>
      <dgm:spPr/>
      <dgm:t>
        <a:bodyPr/>
        <a:lstStyle/>
        <a:p>
          <a:endParaRPr lang="en-US"/>
        </a:p>
      </dgm:t>
    </dgm:pt>
    <dgm:pt modelId="{F74124F7-D5EA-4451-9D15-18077A284D8F}">
      <dgm:prSet phldrT="[Text]"/>
      <dgm:spPr/>
      <dgm:t>
        <a:bodyPr/>
        <a:lstStyle/>
        <a:p>
          <a:r>
            <a:rPr lang="en-US" dirty="0" smtClean="0"/>
            <a:t>Spreadsheet</a:t>
          </a:r>
          <a:endParaRPr lang="en-US" dirty="0"/>
        </a:p>
      </dgm:t>
    </dgm:pt>
    <dgm:pt modelId="{F76290DF-B119-44F5-B3E8-5BD68F51E8B1}" type="parTrans" cxnId="{F9039D92-21AB-43D4-A5E2-3A809464322D}">
      <dgm:prSet/>
      <dgm:spPr/>
      <dgm:t>
        <a:bodyPr/>
        <a:lstStyle/>
        <a:p>
          <a:endParaRPr lang="en-US"/>
        </a:p>
      </dgm:t>
    </dgm:pt>
    <dgm:pt modelId="{F722BF9E-20A4-42EC-A4FE-AEECB7CE0FBA}" type="sibTrans" cxnId="{F9039D92-21AB-43D4-A5E2-3A809464322D}">
      <dgm:prSet/>
      <dgm:spPr/>
      <dgm:t>
        <a:bodyPr/>
        <a:lstStyle/>
        <a:p>
          <a:endParaRPr lang="en-US"/>
        </a:p>
      </dgm:t>
    </dgm:pt>
    <dgm:pt modelId="{450C4917-7B76-4FDB-B85C-7732307B3FCF}">
      <dgm:prSet phldrT="[Text]"/>
      <dgm:spPr/>
      <dgm:t>
        <a:bodyPr/>
        <a:lstStyle/>
        <a:p>
          <a:r>
            <a:rPr lang="en-US" dirty="0" smtClean="0"/>
            <a:t>DBMS</a:t>
          </a:r>
          <a:endParaRPr lang="en-US" dirty="0"/>
        </a:p>
      </dgm:t>
    </dgm:pt>
    <dgm:pt modelId="{1142E26C-A916-4FE5-B0E1-68ABC349BC29}" type="parTrans" cxnId="{B6927C4F-24EE-4ABB-B605-73CF78BFD1F6}">
      <dgm:prSet/>
      <dgm:spPr/>
      <dgm:t>
        <a:bodyPr/>
        <a:lstStyle/>
        <a:p>
          <a:endParaRPr lang="en-US"/>
        </a:p>
      </dgm:t>
    </dgm:pt>
    <dgm:pt modelId="{552F641F-C7DE-4AEF-AA30-330679458D81}" type="sibTrans" cxnId="{B6927C4F-24EE-4ABB-B605-73CF78BFD1F6}">
      <dgm:prSet/>
      <dgm:spPr/>
      <dgm:t>
        <a:bodyPr/>
        <a:lstStyle/>
        <a:p>
          <a:endParaRPr lang="en-US"/>
        </a:p>
      </dgm:t>
    </dgm:pt>
    <dgm:pt modelId="{E2651151-31A4-411A-8AE0-46D71FD91827}" type="pres">
      <dgm:prSet presAssocID="{CED70E4C-38DB-4047-9D5F-0CAA8C4BC30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41EB7A4-DA31-4503-8C21-65EF421BC255}" type="pres">
      <dgm:prSet presAssocID="{98C36ED1-0CA9-4AD6-8B84-D2898AB83DDC}" presName="vertOne" presStyleCnt="0"/>
      <dgm:spPr/>
    </dgm:pt>
    <dgm:pt modelId="{D4212BEF-022A-47AB-AB6D-1ACCB4054A56}" type="pres">
      <dgm:prSet presAssocID="{98C36ED1-0CA9-4AD6-8B84-D2898AB83DD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096E1-59B8-4EF1-8359-A1C624028397}" type="pres">
      <dgm:prSet presAssocID="{98C36ED1-0CA9-4AD6-8B84-D2898AB83DDC}" presName="parTransOne" presStyleCnt="0"/>
      <dgm:spPr/>
    </dgm:pt>
    <dgm:pt modelId="{1397840D-D736-4932-8F15-0E9E0FF3FF61}" type="pres">
      <dgm:prSet presAssocID="{98C36ED1-0CA9-4AD6-8B84-D2898AB83DDC}" presName="horzOne" presStyleCnt="0"/>
      <dgm:spPr/>
    </dgm:pt>
    <dgm:pt modelId="{A9DC4F1F-D458-4094-A0EC-E6EA3816273C}" type="pres">
      <dgm:prSet presAssocID="{55682E39-444F-42F7-AF74-EE87B8CBF178}" presName="vertTwo" presStyleCnt="0"/>
      <dgm:spPr/>
    </dgm:pt>
    <dgm:pt modelId="{5DF5CE4F-2719-4B3E-AA3B-F94BCAFD8E52}" type="pres">
      <dgm:prSet presAssocID="{55682E39-444F-42F7-AF74-EE87B8CBF17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FE3132-99DA-4655-B930-06CDF5E75FC4}" type="pres">
      <dgm:prSet presAssocID="{55682E39-444F-42F7-AF74-EE87B8CBF178}" presName="parTransTwo" presStyleCnt="0"/>
      <dgm:spPr/>
    </dgm:pt>
    <dgm:pt modelId="{FFD09F5F-86C9-4C0C-B33A-98B21C88BDC9}" type="pres">
      <dgm:prSet presAssocID="{55682E39-444F-42F7-AF74-EE87B8CBF178}" presName="horzTwo" presStyleCnt="0"/>
      <dgm:spPr/>
    </dgm:pt>
    <dgm:pt modelId="{52DBE65C-F0A4-48C1-8166-5BB9946EFBDF}" type="pres">
      <dgm:prSet presAssocID="{3EFCE7AB-FE35-45A4-B89C-C38D9B9ED1C1}" presName="vertThree" presStyleCnt="0"/>
      <dgm:spPr/>
    </dgm:pt>
    <dgm:pt modelId="{FA5EB1B1-089A-46DA-80AE-758FF6BA7684}" type="pres">
      <dgm:prSet presAssocID="{3EFCE7AB-FE35-45A4-B89C-C38D9B9ED1C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F9EE2F-2FCB-4511-AAD7-FBED239E825A}" type="pres">
      <dgm:prSet presAssocID="{3EFCE7AB-FE35-45A4-B89C-C38D9B9ED1C1}" presName="horzThree" presStyleCnt="0"/>
      <dgm:spPr/>
    </dgm:pt>
    <dgm:pt modelId="{DF2F7BFF-A8AE-46FA-BE33-C19B45F19057}" type="pres">
      <dgm:prSet presAssocID="{7785F64E-80CC-49FF-BEDD-2C25812E05A0}" presName="sibSpaceThree" presStyleCnt="0"/>
      <dgm:spPr/>
    </dgm:pt>
    <dgm:pt modelId="{1BE09E46-945C-4516-B0FC-AB570CFFD9D5}" type="pres">
      <dgm:prSet presAssocID="{F74124F7-D5EA-4451-9D15-18077A284D8F}" presName="vertThree" presStyleCnt="0"/>
      <dgm:spPr/>
    </dgm:pt>
    <dgm:pt modelId="{45E75ADB-22C9-447F-BFB2-719C46365A95}" type="pres">
      <dgm:prSet presAssocID="{F74124F7-D5EA-4451-9D15-18077A284D8F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D67F83-68E2-4D2D-95CC-42CAB077F358}" type="pres">
      <dgm:prSet presAssocID="{F74124F7-D5EA-4451-9D15-18077A284D8F}" presName="horzThree" presStyleCnt="0"/>
      <dgm:spPr/>
    </dgm:pt>
    <dgm:pt modelId="{07425BAD-449D-44C9-8945-B0CDFED09C20}" type="pres">
      <dgm:prSet presAssocID="{F722BF9E-20A4-42EC-A4FE-AEECB7CE0FBA}" presName="sibSpaceThree" presStyleCnt="0"/>
      <dgm:spPr/>
    </dgm:pt>
    <dgm:pt modelId="{C1DF9F48-BD22-4FBA-BA7A-33F00639B9AA}" type="pres">
      <dgm:prSet presAssocID="{450C4917-7B76-4FDB-B85C-7732307B3FCF}" presName="vertThree" presStyleCnt="0"/>
      <dgm:spPr/>
    </dgm:pt>
    <dgm:pt modelId="{65B4C2DD-E7C2-43EB-8A8F-1A8A83787B10}" type="pres">
      <dgm:prSet presAssocID="{450C4917-7B76-4FDB-B85C-7732307B3FCF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F1B61-AFC3-49A0-88ED-E28868C5E3AF}" type="pres">
      <dgm:prSet presAssocID="{450C4917-7B76-4FDB-B85C-7732307B3FCF}" presName="horzThree" presStyleCnt="0"/>
      <dgm:spPr/>
    </dgm:pt>
  </dgm:ptLst>
  <dgm:cxnLst>
    <dgm:cxn modelId="{F9039D92-21AB-43D4-A5E2-3A809464322D}" srcId="{55682E39-444F-42F7-AF74-EE87B8CBF178}" destId="{F74124F7-D5EA-4451-9D15-18077A284D8F}" srcOrd="1" destOrd="0" parTransId="{F76290DF-B119-44F5-B3E8-5BD68F51E8B1}" sibTransId="{F722BF9E-20A4-42EC-A4FE-AEECB7CE0FBA}"/>
    <dgm:cxn modelId="{AB00452F-C398-4E43-94DC-F4229D9DF41A}" type="presOf" srcId="{98C36ED1-0CA9-4AD6-8B84-D2898AB83DDC}" destId="{D4212BEF-022A-47AB-AB6D-1ACCB4054A56}" srcOrd="0" destOrd="0" presId="urn:microsoft.com/office/officeart/2005/8/layout/hierarchy4"/>
    <dgm:cxn modelId="{4C477E24-A1C8-455F-9C13-983B343093AD}" type="presOf" srcId="{3EFCE7AB-FE35-45A4-B89C-C38D9B9ED1C1}" destId="{FA5EB1B1-089A-46DA-80AE-758FF6BA7684}" srcOrd="0" destOrd="0" presId="urn:microsoft.com/office/officeart/2005/8/layout/hierarchy4"/>
    <dgm:cxn modelId="{9CB63D1A-9216-48EA-8850-F502D826283B}" srcId="{98C36ED1-0CA9-4AD6-8B84-D2898AB83DDC}" destId="{55682E39-444F-42F7-AF74-EE87B8CBF178}" srcOrd="0" destOrd="0" parTransId="{8D0B3F1C-676D-48AF-8AAD-BEE64D7E3D7A}" sibTransId="{C9569053-3787-432F-9316-58D19BC9180C}"/>
    <dgm:cxn modelId="{92BEE01B-23B0-4936-9754-842C34B764B0}" type="presOf" srcId="{F74124F7-D5EA-4451-9D15-18077A284D8F}" destId="{45E75ADB-22C9-447F-BFB2-719C46365A95}" srcOrd="0" destOrd="0" presId="urn:microsoft.com/office/officeart/2005/8/layout/hierarchy4"/>
    <dgm:cxn modelId="{5CD9798F-A0A4-452A-884E-8FA66413CF88}" srcId="{CED70E4C-38DB-4047-9D5F-0CAA8C4BC302}" destId="{98C36ED1-0CA9-4AD6-8B84-D2898AB83DDC}" srcOrd="0" destOrd="0" parTransId="{55FBD5FF-CA74-461A-9328-BCA2F445FAE4}" sibTransId="{D62B6896-BEEC-40ED-A2D7-617ABDF4896A}"/>
    <dgm:cxn modelId="{55426ABC-5469-42BE-B345-811828D29D22}" type="presOf" srcId="{CED70E4C-38DB-4047-9D5F-0CAA8C4BC302}" destId="{E2651151-31A4-411A-8AE0-46D71FD91827}" srcOrd="0" destOrd="0" presId="urn:microsoft.com/office/officeart/2005/8/layout/hierarchy4"/>
    <dgm:cxn modelId="{B6927C4F-24EE-4ABB-B605-73CF78BFD1F6}" srcId="{55682E39-444F-42F7-AF74-EE87B8CBF178}" destId="{450C4917-7B76-4FDB-B85C-7732307B3FCF}" srcOrd="2" destOrd="0" parTransId="{1142E26C-A916-4FE5-B0E1-68ABC349BC29}" sibTransId="{552F641F-C7DE-4AEF-AA30-330679458D81}"/>
    <dgm:cxn modelId="{24077FCE-1FA6-4180-8499-6397FF43DB70}" srcId="{55682E39-444F-42F7-AF74-EE87B8CBF178}" destId="{3EFCE7AB-FE35-45A4-B89C-C38D9B9ED1C1}" srcOrd="0" destOrd="0" parTransId="{A4A640F4-42F5-4999-BBEB-75932FA122C7}" sibTransId="{7785F64E-80CC-49FF-BEDD-2C25812E05A0}"/>
    <dgm:cxn modelId="{5E3453E6-960F-4AC4-9C0D-357DD2625ADA}" type="presOf" srcId="{55682E39-444F-42F7-AF74-EE87B8CBF178}" destId="{5DF5CE4F-2719-4B3E-AA3B-F94BCAFD8E52}" srcOrd="0" destOrd="0" presId="urn:microsoft.com/office/officeart/2005/8/layout/hierarchy4"/>
    <dgm:cxn modelId="{3B1FB3E7-A078-466F-9BEA-ECA29D786671}" type="presOf" srcId="{450C4917-7B76-4FDB-B85C-7732307B3FCF}" destId="{65B4C2DD-E7C2-43EB-8A8F-1A8A83787B10}" srcOrd="0" destOrd="0" presId="urn:microsoft.com/office/officeart/2005/8/layout/hierarchy4"/>
    <dgm:cxn modelId="{CCD9B44F-3066-4052-A22B-15410188D520}" type="presParOf" srcId="{E2651151-31A4-411A-8AE0-46D71FD91827}" destId="{E41EB7A4-DA31-4503-8C21-65EF421BC255}" srcOrd="0" destOrd="0" presId="urn:microsoft.com/office/officeart/2005/8/layout/hierarchy4"/>
    <dgm:cxn modelId="{36B5B8F3-BC78-4C9A-992D-947B22A7848E}" type="presParOf" srcId="{E41EB7A4-DA31-4503-8C21-65EF421BC255}" destId="{D4212BEF-022A-47AB-AB6D-1ACCB4054A56}" srcOrd="0" destOrd="0" presId="urn:microsoft.com/office/officeart/2005/8/layout/hierarchy4"/>
    <dgm:cxn modelId="{9A4A0154-8076-49DB-AA76-59BE627E48D1}" type="presParOf" srcId="{E41EB7A4-DA31-4503-8C21-65EF421BC255}" destId="{E44096E1-59B8-4EF1-8359-A1C624028397}" srcOrd="1" destOrd="0" presId="urn:microsoft.com/office/officeart/2005/8/layout/hierarchy4"/>
    <dgm:cxn modelId="{B5DB735B-BABF-4E19-A673-04EFB5A0B342}" type="presParOf" srcId="{E41EB7A4-DA31-4503-8C21-65EF421BC255}" destId="{1397840D-D736-4932-8F15-0E9E0FF3FF61}" srcOrd="2" destOrd="0" presId="urn:microsoft.com/office/officeart/2005/8/layout/hierarchy4"/>
    <dgm:cxn modelId="{329A638B-0EA1-4EC1-821E-CC7AD2C2DD2F}" type="presParOf" srcId="{1397840D-D736-4932-8F15-0E9E0FF3FF61}" destId="{A9DC4F1F-D458-4094-A0EC-E6EA3816273C}" srcOrd="0" destOrd="0" presId="urn:microsoft.com/office/officeart/2005/8/layout/hierarchy4"/>
    <dgm:cxn modelId="{3E19AAC8-0C85-4055-AC6F-C2B6502DF07F}" type="presParOf" srcId="{A9DC4F1F-D458-4094-A0EC-E6EA3816273C}" destId="{5DF5CE4F-2719-4B3E-AA3B-F94BCAFD8E52}" srcOrd="0" destOrd="0" presId="urn:microsoft.com/office/officeart/2005/8/layout/hierarchy4"/>
    <dgm:cxn modelId="{A75CD55C-F376-4520-A7FF-98CF8F9F5BFA}" type="presParOf" srcId="{A9DC4F1F-D458-4094-A0EC-E6EA3816273C}" destId="{17FE3132-99DA-4655-B930-06CDF5E75FC4}" srcOrd="1" destOrd="0" presId="urn:microsoft.com/office/officeart/2005/8/layout/hierarchy4"/>
    <dgm:cxn modelId="{6C420E9B-6EBD-493A-AB47-3855F014681B}" type="presParOf" srcId="{A9DC4F1F-D458-4094-A0EC-E6EA3816273C}" destId="{FFD09F5F-86C9-4C0C-B33A-98B21C88BDC9}" srcOrd="2" destOrd="0" presId="urn:microsoft.com/office/officeart/2005/8/layout/hierarchy4"/>
    <dgm:cxn modelId="{599497C6-1576-4BEB-AEAB-0A2FF85EE197}" type="presParOf" srcId="{FFD09F5F-86C9-4C0C-B33A-98B21C88BDC9}" destId="{52DBE65C-F0A4-48C1-8166-5BB9946EFBDF}" srcOrd="0" destOrd="0" presId="urn:microsoft.com/office/officeart/2005/8/layout/hierarchy4"/>
    <dgm:cxn modelId="{DB9A4F25-4D5B-40FA-AE67-B390E1B06395}" type="presParOf" srcId="{52DBE65C-F0A4-48C1-8166-5BB9946EFBDF}" destId="{FA5EB1B1-089A-46DA-80AE-758FF6BA7684}" srcOrd="0" destOrd="0" presId="urn:microsoft.com/office/officeart/2005/8/layout/hierarchy4"/>
    <dgm:cxn modelId="{199C1791-F438-4FE8-B555-D4D43EA9C7A6}" type="presParOf" srcId="{52DBE65C-F0A4-48C1-8166-5BB9946EFBDF}" destId="{C3F9EE2F-2FCB-4511-AAD7-FBED239E825A}" srcOrd="1" destOrd="0" presId="urn:microsoft.com/office/officeart/2005/8/layout/hierarchy4"/>
    <dgm:cxn modelId="{5524D213-F36F-4BC9-AAE4-732A52CA8910}" type="presParOf" srcId="{FFD09F5F-86C9-4C0C-B33A-98B21C88BDC9}" destId="{DF2F7BFF-A8AE-46FA-BE33-C19B45F19057}" srcOrd="1" destOrd="0" presId="urn:microsoft.com/office/officeart/2005/8/layout/hierarchy4"/>
    <dgm:cxn modelId="{589BB087-4669-4B62-9DAF-D4AE636FB5EA}" type="presParOf" srcId="{FFD09F5F-86C9-4C0C-B33A-98B21C88BDC9}" destId="{1BE09E46-945C-4516-B0FC-AB570CFFD9D5}" srcOrd="2" destOrd="0" presId="urn:microsoft.com/office/officeart/2005/8/layout/hierarchy4"/>
    <dgm:cxn modelId="{2D8423D9-A865-4582-BDBE-1FA77DF03726}" type="presParOf" srcId="{1BE09E46-945C-4516-B0FC-AB570CFFD9D5}" destId="{45E75ADB-22C9-447F-BFB2-719C46365A95}" srcOrd="0" destOrd="0" presId="urn:microsoft.com/office/officeart/2005/8/layout/hierarchy4"/>
    <dgm:cxn modelId="{DF9400F3-A49E-465F-B560-3585563A951F}" type="presParOf" srcId="{1BE09E46-945C-4516-B0FC-AB570CFFD9D5}" destId="{0DD67F83-68E2-4D2D-95CC-42CAB077F358}" srcOrd="1" destOrd="0" presId="urn:microsoft.com/office/officeart/2005/8/layout/hierarchy4"/>
    <dgm:cxn modelId="{3B753B80-484C-4488-AD01-DFEC302C24CF}" type="presParOf" srcId="{FFD09F5F-86C9-4C0C-B33A-98B21C88BDC9}" destId="{07425BAD-449D-44C9-8945-B0CDFED09C20}" srcOrd="3" destOrd="0" presId="urn:microsoft.com/office/officeart/2005/8/layout/hierarchy4"/>
    <dgm:cxn modelId="{2684DD38-66E6-4313-A5CC-5D8BD28F6450}" type="presParOf" srcId="{FFD09F5F-86C9-4C0C-B33A-98B21C88BDC9}" destId="{C1DF9F48-BD22-4FBA-BA7A-33F00639B9AA}" srcOrd="4" destOrd="0" presId="urn:microsoft.com/office/officeart/2005/8/layout/hierarchy4"/>
    <dgm:cxn modelId="{38F751E7-1880-406A-89C2-AF21C5B22454}" type="presParOf" srcId="{C1DF9F48-BD22-4FBA-BA7A-33F00639B9AA}" destId="{65B4C2DD-E7C2-43EB-8A8F-1A8A83787B10}" srcOrd="0" destOrd="0" presId="urn:microsoft.com/office/officeart/2005/8/layout/hierarchy4"/>
    <dgm:cxn modelId="{ADC3ED55-DDF9-4931-831C-53F6BC1CCE9D}" type="presParOf" srcId="{C1DF9F48-BD22-4FBA-BA7A-33F00639B9AA}" destId="{4EEF1B61-AFC3-49A0-88ED-E28868C5E3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12BEF-022A-47AB-AB6D-1ACCB4054A56}">
      <dsp:nvSpPr>
        <dsp:cNvPr id="0" name=""/>
        <dsp:cNvSpPr/>
      </dsp:nvSpPr>
      <dsp:spPr>
        <a:xfrm>
          <a:off x="450" y="958"/>
          <a:ext cx="8228699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err="1" smtClean="0"/>
            <a:t>Qt</a:t>
          </a:r>
          <a:endParaRPr lang="en-US" sz="6100" kern="1200" dirty="0"/>
        </a:p>
      </dsp:txBody>
      <dsp:txXfrm>
        <a:off x="41811" y="42319"/>
        <a:ext cx="8145977" cy="1329431"/>
      </dsp:txXfrm>
    </dsp:sp>
    <dsp:sp modelId="{5DF5CE4F-2719-4B3E-AA3B-F94BCAFD8E52}">
      <dsp:nvSpPr>
        <dsp:cNvPr id="0" name=""/>
        <dsp:cNvSpPr/>
      </dsp:nvSpPr>
      <dsp:spPr>
        <a:xfrm>
          <a:off x="450" y="1556904"/>
          <a:ext cx="8228699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XQt</a:t>
          </a:r>
          <a:endParaRPr lang="en-US" sz="6100" kern="1200" dirty="0"/>
        </a:p>
      </dsp:txBody>
      <dsp:txXfrm>
        <a:off x="41811" y="1598265"/>
        <a:ext cx="8145977" cy="1329431"/>
      </dsp:txXfrm>
    </dsp:sp>
    <dsp:sp modelId="{FA5EB1B1-089A-46DA-80AE-758FF6BA7684}">
      <dsp:nvSpPr>
        <dsp:cNvPr id="0" name=""/>
        <dsp:cNvSpPr/>
      </dsp:nvSpPr>
      <dsp:spPr>
        <a:xfrm>
          <a:off x="450" y="3112851"/>
          <a:ext cx="2668190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CSV</a:t>
          </a:r>
          <a:endParaRPr lang="en-US" sz="3400" kern="1200" dirty="0"/>
        </a:p>
      </dsp:txBody>
      <dsp:txXfrm>
        <a:off x="41811" y="3154212"/>
        <a:ext cx="2585468" cy="1329431"/>
      </dsp:txXfrm>
    </dsp:sp>
    <dsp:sp modelId="{45E75ADB-22C9-447F-BFB2-719C46365A95}">
      <dsp:nvSpPr>
        <dsp:cNvPr id="0" name=""/>
        <dsp:cNvSpPr/>
      </dsp:nvSpPr>
      <dsp:spPr>
        <a:xfrm>
          <a:off x="2780704" y="3112851"/>
          <a:ext cx="2668190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Spreadsheet</a:t>
          </a:r>
          <a:endParaRPr lang="en-US" sz="3400" kern="1200" dirty="0"/>
        </a:p>
      </dsp:txBody>
      <dsp:txXfrm>
        <a:off x="2822065" y="3154212"/>
        <a:ext cx="2585468" cy="1329431"/>
      </dsp:txXfrm>
    </dsp:sp>
    <dsp:sp modelId="{65B4C2DD-E7C2-43EB-8A8F-1A8A83787B10}">
      <dsp:nvSpPr>
        <dsp:cNvPr id="0" name=""/>
        <dsp:cNvSpPr/>
      </dsp:nvSpPr>
      <dsp:spPr>
        <a:xfrm>
          <a:off x="5560959" y="3112851"/>
          <a:ext cx="2668190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DBMS</a:t>
          </a:r>
          <a:endParaRPr lang="en-US" sz="3400" kern="1200" dirty="0"/>
        </a:p>
      </dsp:txBody>
      <dsp:txXfrm>
        <a:off x="5602320" y="3154212"/>
        <a:ext cx="2585468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BD53A-FFB6-45E1-AAFF-317A37318398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437D-8A8E-459E-8C84-466CE5A1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scientists use various</a:t>
            </a:r>
            <a:r>
              <a:rPr lang="en-US" baseline="0" dirty="0" smtClean="0"/>
              <a:t> tools to deal with data, which is usually coming from different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</a:t>
            </a:r>
            <a:r>
              <a:rPr lang="en-US" baseline="0" dirty="0" smtClean="0"/>
              <a:t> the information needed to connect to a data source.</a:t>
            </a:r>
          </a:p>
          <a:p>
            <a:r>
              <a:rPr lang="en-US" baseline="0" dirty="0" smtClean="0"/>
              <a:t>Its possible to have more than one connections. </a:t>
            </a:r>
          </a:p>
          <a:p>
            <a:r>
              <a:rPr lang="en-US" baseline="0" dirty="0" smtClean="0"/>
              <a:t>Each BIND can point to a connection.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SELECT statements grab source information from the bindings.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12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14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INTO: memory variable, plot,</a:t>
            </a:r>
            <a:r>
              <a:rPr lang="en-US" baseline="0" dirty="0" smtClean="0"/>
              <a:t> external container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Temperature is comming from the perspective, so its in Fahrenheit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Elevation is comming from the perspective, so its in foot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15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17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18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the conceptual entity, provides a higher abstraction level</a:t>
            </a:r>
          </a:p>
          <a:p>
            <a:r>
              <a:rPr lang="en-US" dirty="0" smtClean="0"/>
              <a:t>Can</a:t>
            </a:r>
            <a:r>
              <a:rPr lang="en-US" baseline="0" dirty="0" smtClean="0"/>
              <a:t> have forward and/or reverse mappings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24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change the SELECT’s perspective to “location” the return value contains just long, </a:t>
            </a:r>
            <a:r>
              <a:rPr lang="en-US" baseline="0" dirty="0" err="1" smtClean="0"/>
              <a:t>lat</a:t>
            </a:r>
            <a:r>
              <a:rPr lang="en-US" baseline="0" dirty="0" smtClean="0"/>
              <a:t>, elevation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25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26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using R, the scientists would</a:t>
            </a:r>
            <a:r>
              <a:rPr lang="en-US" baseline="0" dirty="0" smtClean="0"/>
              <a:t> like to deal with data frames the most! They usually load the data from the sources into some data frames and start doing analyses!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</a:p>
          <a:p>
            <a:r>
              <a:rPr lang="en-US" dirty="0" smtClean="0"/>
              <a:t>Default functions</a:t>
            </a:r>
          </a:p>
          <a:p>
            <a:r>
              <a:rPr lang="en-US" dirty="0" smtClean="0"/>
              <a:t>Packages</a:t>
            </a:r>
          </a:p>
          <a:p>
            <a:r>
              <a:rPr lang="en-US" dirty="0" smtClean="0"/>
              <a:t>Inline 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27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complex pipe</a:t>
            </a:r>
            <a:r>
              <a:rPr lang="en-US" baseline="0" dirty="0" smtClean="0"/>
              <a:t> line</a:t>
            </a:r>
          </a:p>
          <a:p>
            <a:r>
              <a:rPr lang="en-US" baseline="0" dirty="0" smtClean="0"/>
              <a:t>Select from a JOIN, filter and order then present the result as </a:t>
            </a:r>
            <a:r>
              <a:rPr lang="en-US" baseline="0" smtClean="0"/>
              <a:t>a plot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A10C-A0A4-4652-A4BF-BB3513EC95C3}" type="slidenum">
              <a:rPr lang="de-DE" smtClean="0">
                <a:solidFill>
                  <a:prstClr val="black"/>
                </a:solidFill>
              </a:rPr>
              <a:pPr/>
              <a:t>28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9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are generated and</a:t>
            </a:r>
            <a:r>
              <a:rPr lang="en-US" baseline="0" dirty="0" smtClean="0"/>
              <a:t> stored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are generated and</a:t>
            </a:r>
            <a:r>
              <a:rPr lang="en-US" baseline="0" dirty="0" smtClean="0"/>
              <a:t> stored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access various</a:t>
            </a:r>
            <a:r>
              <a:rPr lang="en-US" baseline="0" dirty="0" smtClean="0"/>
              <a:t> data source, there is a need to use various tools too.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Heterogeneity in data causes heterogeneity in access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Reduced share-ability</a:t>
            </a:r>
          </a:p>
          <a:p>
            <a:r>
              <a:rPr lang="en-US" dirty="0" smtClean="0"/>
              <a:t>More dependency</a:t>
            </a:r>
            <a:r>
              <a:rPr lang="en-US" baseline="0" dirty="0" smtClean="0"/>
              <a:t> on IT specialists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container can be a CSV file, an Excel spreadsheet or a database table.</a:t>
            </a:r>
          </a:p>
          <a:p>
            <a:r>
              <a:rPr lang="en-US" baseline="0" dirty="0" smtClean="0"/>
              <a:t>Results of previous queries can be held in memory and queries again.</a:t>
            </a:r>
          </a:p>
          <a:p>
            <a:r>
              <a:rPr lang="en-US" baseline="0" dirty="0" smtClean="0"/>
              <a:t>Native source type allows to issue system specific queries and commands</a:t>
            </a:r>
          </a:p>
          <a:p>
            <a:r>
              <a:rPr lang="en-US" baseline="0" dirty="0" smtClean="0"/>
              <a:t>Service Source type allows for calling remote services that return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workbench</a:t>
            </a:r>
            <a:r>
              <a:rPr lang="en-US" baseline="0" dirty="0" smtClean="0"/>
              <a:t> is the default query authoring and execution tool for Qt.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437D-8A8E-459E-8C84-466CE5A1B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5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1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42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29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04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49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76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34B5-D3FF-47FC-8E8A-969DBBB77842}" type="datetimeFigureOut">
              <a:rPr lang="en-US" smtClean="0"/>
              <a:t>09-Aug-15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2A94-5509-4FB3-8B17-B6600B8C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80B1-A405-407E-A02B-AE6227290409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09.08.2015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A2AA-9642-4735-A4F1-544F31951C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dch/SciQuest" TargetMode="External"/><Relationship Id="rId2" Type="http://schemas.openxmlformats.org/officeDocument/2006/relationships/hyperlink" Target="https://github.com/javadch/XQ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avad.chamanara@uni-jena.de" TargetMode="External"/><Relationship Id="rId5" Type="http://schemas.openxmlformats.org/officeDocument/2006/relationships/hyperlink" Target="http://fusion.cs.uni-jena.de/javad/XQt/Workbench.zip" TargetMode="External"/><Relationship Id="rId4" Type="http://schemas.openxmlformats.org/officeDocument/2006/relationships/hyperlink" Target="https://github.com/javadch/RQ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Simplified Data </a:t>
            </a:r>
            <a:r>
              <a:rPr lang="en-US" dirty="0"/>
              <a:t>A</a:t>
            </a:r>
            <a:r>
              <a:rPr lang="en-US" dirty="0" smtClean="0"/>
              <a:t>ccess for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of the </a:t>
            </a:r>
            <a:r>
              <a:rPr lang="en-US" dirty="0" err="1" smtClean="0"/>
              <a:t>Qt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Javad Chamanara</a:t>
            </a:r>
          </a:p>
          <a:p>
            <a:r>
              <a:rPr lang="en-US" dirty="0" smtClean="0"/>
              <a:t>javad.chamanara@uni-jena.de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workbench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1" y="1412776"/>
            <a:ext cx="8462610" cy="5141168"/>
          </a:xfrm>
        </p:spPr>
      </p:pic>
      <p:sp>
        <p:nvSpPr>
          <p:cNvPr id="5" name="Rounded Rectangular Callout 4"/>
          <p:cNvSpPr/>
          <p:nvPr/>
        </p:nvSpPr>
        <p:spPr>
          <a:xfrm>
            <a:off x="251520" y="260648"/>
            <a:ext cx="2088232" cy="612648"/>
          </a:xfrm>
          <a:prstGeom prst="wedgeRoundRectCallout">
            <a:avLst>
              <a:gd name="adj1" fmla="val -21583"/>
              <a:gd name="adj2" fmla="val 2835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explorer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660232" y="260648"/>
            <a:ext cx="2088232" cy="612648"/>
          </a:xfrm>
          <a:prstGeom prst="wedgeRoundRectCallout">
            <a:avLst>
              <a:gd name="adj1" fmla="val -197157"/>
              <a:gd name="adj2" fmla="val 3523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Process/ Script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16216" y="3122676"/>
            <a:ext cx="2088232" cy="612648"/>
          </a:xfrm>
          <a:prstGeom prst="wedgeRoundRectCallout">
            <a:avLst>
              <a:gd name="adj1" fmla="val -142001"/>
              <a:gd name="adj2" fmla="val 24189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 set viewer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Some exemplary </a:t>
            </a:r>
            <a:r>
              <a:rPr lang="en-US" dirty="0" err="1" smtClean="0"/>
              <a:t>Qt</a:t>
            </a:r>
            <a:r>
              <a:rPr lang="en-US" dirty="0" smtClean="0"/>
              <a:t> queries using the workbench</a:t>
            </a:r>
          </a:p>
        </p:txBody>
      </p:sp>
    </p:spTree>
    <p:extLst>
      <p:ext uri="{BB962C8B-B14F-4D97-AF65-F5344CB8AC3E}">
        <p14:creationId xmlns:p14="http://schemas.microsoft.com/office/powerpoint/2010/main" val="2584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20"/>
            <a:ext cx="7272808" cy="3926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A basic </a:t>
            </a:r>
            <a:r>
              <a:rPr lang="en-US" sz="2800" b="1" dirty="0" err="1" smtClean="0">
                <a:solidFill>
                  <a:prstClr val="black"/>
                </a:solidFill>
              </a:rPr>
              <a:t>Qt</a:t>
            </a:r>
            <a:r>
              <a:rPr lang="en-US" sz="2800" b="1" dirty="0" smtClean="0">
                <a:solidFill>
                  <a:prstClr val="black"/>
                </a:solidFill>
              </a:rPr>
              <a:t> query</a:t>
            </a:r>
            <a:endParaRPr lang="en-US" sz="2800" b="1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4F81BD"/>
                </a:solidFill>
              </a:rPr>
              <a:t>CONNECTION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cnn1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ADAPTER</a:t>
            </a:r>
            <a:r>
              <a:rPr lang="en-US" dirty="0">
                <a:solidFill>
                  <a:prstClr val="black"/>
                </a:solidFill>
              </a:rPr>
              <a:t>=CSV </a:t>
            </a:r>
            <a:r>
              <a:rPr lang="en-US" dirty="0">
                <a:solidFill>
                  <a:srgbClr val="4F81BD"/>
                </a:solidFill>
              </a:rPr>
              <a:t>SOURCE_URI</a:t>
            </a:r>
            <a:r>
              <a:rPr lang="en-US" dirty="0">
                <a:solidFill>
                  <a:prstClr val="black"/>
                </a:solidFill>
              </a:rPr>
              <a:t>="D:\</a:t>
            </a:r>
            <a:r>
              <a:rPr lang="en-US" dirty="0" smtClean="0">
                <a:solidFill>
                  <a:prstClr val="black"/>
                </a:solidFill>
              </a:rPr>
              <a:t>Projects\</a:t>
            </a:r>
            <a:r>
              <a:rPr lang="en-US" dirty="0" err="1" smtClean="0">
                <a:solidFill>
                  <a:prstClr val="black"/>
                </a:solidFill>
              </a:rPr>
              <a:t>MoSD</a:t>
            </a:r>
            <a:r>
              <a:rPr lang="en-US" dirty="0" smtClean="0">
                <a:solidFill>
                  <a:prstClr val="black"/>
                </a:solidFill>
              </a:rPr>
              <a:t>\Data</a:t>
            </a:r>
            <a:r>
              <a:rPr lang="en-US" dirty="0">
                <a:solidFill>
                  <a:prstClr val="black"/>
                </a:solidFill>
              </a:rPr>
              <a:t>\"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</a:rPr>
              <a:t>BIND </a:t>
            </a:r>
            <a:r>
              <a:rPr lang="en-US" dirty="0">
                <a:solidFill>
                  <a:srgbClr val="C0504D"/>
                </a:solidFill>
              </a:rPr>
              <a:t>ds1</a:t>
            </a:r>
            <a:r>
              <a:rPr lang="en-US" dirty="0">
                <a:solidFill>
                  <a:srgbClr val="4F81BD"/>
                </a:solidFill>
              </a:rPr>
              <a:t> CONNECTION=</a:t>
            </a:r>
            <a:r>
              <a:rPr lang="en-US" dirty="0">
                <a:solidFill>
                  <a:srgbClr val="C0504D"/>
                </a:solidFill>
              </a:rPr>
              <a:t>cnn1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 smtClean="0">
                <a:solidFill>
                  <a:srgbClr val="4F81BD"/>
                </a:solidFill>
              </a:rPr>
              <a:t>SCOPE=xdata_10  Version=Latest</a:t>
            </a:r>
            <a:endParaRPr lang="en-US" dirty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4F81BD"/>
                </a:solidFill>
              </a:rPr>
              <a:t>SELECT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ds1.0 </a:t>
            </a:r>
            <a:r>
              <a:rPr lang="en-US" dirty="0">
                <a:solidFill>
                  <a:srgbClr val="4F81BD"/>
                </a:solidFill>
              </a:rPr>
              <a:t>INTO</a:t>
            </a:r>
            <a:r>
              <a:rPr lang="en-US" dirty="0">
                <a:solidFill>
                  <a:srgbClr val="C0504D"/>
                </a:solidFill>
              </a:rPr>
              <a:t> var1</a:t>
            </a:r>
            <a:endParaRPr lang="de-DE" dirty="0">
              <a:solidFill>
                <a:srgbClr val="C0504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C0504D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67318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4" y="4905901"/>
            <a:ext cx="7326000" cy="155252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6876256" y="3933056"/>
            <a:ext cx="2088232" cy="612648"/>
          </a:xfrm>
          <a:prstGeom prst="wedgeRoundRectCallout">
            <a:avLst>
              <a:gd name="adj1" fmla="val -129740"/>
              <a:gd name="adj2" fmla="val -37303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Specifies the data 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876256" y="1124744"/>
            <a:ext cx="2088232" cy="612648"/>
          </a:xfrm>
          <a:prstGeom prst="wedgeRoundRectCallout">
            <a:avLst>
              <a:gd name="adj1" fmla="val -250595"/>
              <a:gd name="adj2" fmla="val 36129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Formulates the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903256" y="2060849"/>
            <a:ext cx="2088232" cy="612648"/>
          </a:xfrm>
          <a:prstGeom prst="wedgeRoundRectCallout">
            <a:avLst>
              <a:gd name="adj1" fmla="val -257601"/>
              <a:gd name="adj2" fmla="val 5084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Links the query to the connection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19"/>
            <a:ext cx="7272808" cy="40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Using result sets of previous queries</a:t>
            </a:r>
            <a:endParaRPr lang="en-US" sz="2800" b="1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CONNECTION …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BIND …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4F81BD"/>
                </a:solidFill>
              </a:rPr>
              <a:t>SELECT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ds1.0 </a:t>
            </a:r>
            <a:r>
              <a:rPr lang="en-US" dirty="0">
                <a:solidFill>
                  <a:srgbClr val="4F81BD"/>
                </a:solidFill>
              </a:rPr>
              <a:t>INTO</a:t>
            </a:r>
            <a:r>
              <a:rPr lang="en-US" dirty="0">
                <a:solidFill>
                  <a:srgbClr val="C0504D"/>
                </a:solidFill>
              </a:rPr>
              <a:t> var1</a:t>
            </a:r>
            <a:endParaRPr lang="de-DE" dirty="0">
              <a:solidFill>
                <a:srgbClr val="C0504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4F81BD"/>
                </a:solidFill>
              </a:rPr>
              <a:t>SELECT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C0504D"/>
                </a:solidFill>
              </a:rPr>
              <a:t>var1 </a:t>
            </a:r>
            <a:r>
              <a:rPr lang="en-US" dirty="0" smtClean="0">
                <a:solidFill>
                  <a:srgbClr val="4F81BD"/>
                </a:solidFill>
              </a:rPr>
              <a:t>INTO</a:t>
            </a:r>
            <a:r>
              <a:rPr lang="en-US" dirty="0" smtClean="0">
                <a:solidFill>
                  <a:srgbClr val="C0504D"/>
                </a:solidFill>
              </a:rPr>
              <a:t> var2 </a:t>
            </a:r>
            <a:r>
              <a:rPr lang="en-US" dirty="0">
                <a:solidFill>
                  <a:srgbClr val="4F81BD"/>
                </a:solidFill>
              </a:rPr>
              <a:t>ORDER BY </a:t>
            </a:r>
            <a:r>
              <a:rPr lang="en-US" dirty="0" smtClean="0">
                <a:solidFill>
                  <a:srgbClr val="C0504D"/>
                </a:solidFill>
              </a:rPr>
              <a:t>temperature</a:t>
            </a:r>
            <a:endParaRPr lang="de-DE" dirty="0">
              <a:solidFill>
                <a:srgbClr val="C0504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C0504D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67318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4" y="4905901"/>
            <a:ext cx="7326000" cy="1552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20562" y="3429000"/>
            <a:ext cx="790702" cy="3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29346" y="2252488"/>
            <a:ext cx="790702" cy="3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/>
          <p:cNvCxnSpPr>
            <a:stCxn id="10" idx="1"/>
            <a:endCxn id="9" idx="0"/>
          </p:cNvCxnSpPr>
          <p:nvPr/>
        </p:nvCxnSpPr>
        <p:spPr>
          <a:xfrm rot="10800000" flipV="1">
            <a:off x="4415914" y="2444174"/>
            <a:ext cx="1513433" cy="98482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20"/>
            <a:ext cx="7272808" cy="4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Filtering</a:t>
            </a:r>
            <a:endParaRPr lang="en-US" sz="16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4F81BD"/>
                </a:solidFill>
              </a:rPr>
              <a:t>SELECT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srgbClr val="4F81BD"/>
                </a:solidFill>
              </a:rPr>
              <a:t>FROM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C0504D"/>
                </a:solidFill>
              </a:rPr>
              <a:t>ds1.0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smtClean="0">
                <a:solidFill>
                  <a:srgbClr val="4F81BD"/>
                </a:solidFill>
              </a:rPr>
              <a:t>INTO</a:t>
            </a:r>
            <a:r>
              <a:rPr lang="en-US" sz="2000" dirty="0" smtClean="0">
                <a:solidFill>
                  <a:srgbClr val="C0504D"/>
                </a:solidFill>
              </a:rPr>
              <a:t> var1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4000" dirty="0" smtClean="0">
                <a:solidFill>
                  <a:srgbClr val="4F81BD"/>
                </a:solidFill>
              </a:rPr>
              <a:t>WHERE</a:t>
            </a:r>
            <a:r>
              <a:rPr lang="de-DE" sz="4000" dirty="0" smtClean="0">
                <a:solidFill>
                  <a:prstClr val="black"/>
                </a:solidFill>
              </a:rPr>
              <a:t> </a:t>
            </a:r>
            <a:r>
              <a:rPr lang="de-DE" sz="4000" dirty="0">
                <a:solidFill>
                  <a:prstClr val="black"/>
                </a:solidFill>
              </a:rPr>
              <a:t>(Temperature &gt; 50</a:t>
            </a:r>
            <a:r>
              <a:rPr lang="de-DE" sz="4000" dirty="0" smtClean="0">
                <a:solidFill>
                  <a:prstClr val="black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prstClr val="black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92696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123284"/>
            <a:ext cx="7290000" cy="1327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19872" y="2276872"/>
            <a:ext cx="38884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5382000" y="4259276"/>
            <a:ext cx="2664296" cy="612648"/>
          </a:xfrm>
          <a:prstGeom prst="wedgeRoundRectCallout">
            <a:avLst>
              <a:gd name="adj1" fmla="val -53098"/>
              <a:gd name="adj2" fmla="val -29144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logical expression, including function calls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20"/>
            <a:ext cx="7272808" cy="4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Ordering</a:t>
            </a:r>
            <a:endParaRPr lang="en-US" sz="16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4F81BD"/>
                </a:solidFill>
              </a:rPr>
              <a:t>SELECT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srgbClr val="4F81BD"/>
                </a:solidFill>
              </a:rPr>
              <a:t>FROM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C0504D"/>
                </a:solidFill>
              </a:rPr>
              <a:t>ds1.0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smtClean="0">
                <a:solidFill>
                  <a:srgbClr val="4F81BD"/>
                </a:solidFill>
              </a:rPr>
              <a:t>INTO</a:t>
            </a:r>
            <a:r>
              <a:rPr lang="en-US" sz="2000" dirty="0" smtClean="0">
                <a:solidFill>
                  <a:srgbClr val="C0504D"/>
                </a:solidFill>
              </a:rPr>
              <a:t> var1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4000" dirty="0" smtClean="0">
                <a:solidFill>
                  <a:srgbClr val="4F81BD"/>
                </a:solidFill>
              </a:rPr>
              <a:t>ORDER </a:t>
            </a:r>
            <a:r>
              <a:rPr lang="de-DE" sz="4000" dirty="0">
                <a:solidFill>
                  <a:srgbClr val="4F81BD"/>
                </a:solidFill>
              </a:rPr>
              <a:t>BY</a:t>
            </a:r>
            <a:r>
              <a:rPr lang="de-DE" sz="4000" dirty="0">
                <a:solidFill>
                  <a:prstClr val="black"/>
                </a:solidFill>
              </a:rPr>
              <a:t> Elevation </a:t>
            </a:r>
            <a:r>
              <a:rPr lang="de-DE" sz="4000" dirty="0" smtClean="0">
                <a:solidFill>
                  <a:srgbClr val="4F81BD"/>
                </a:solidFill>
              </a:rPr>
              <a:t>ASC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prstClr val="black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92696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123284"/>
            <a:ext cx="7290000" cy="1327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24377" y="2276872"/>
            <a:ext cx="29947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5382000" y="3670402"/>
            <a:ext cx="2574376" cy="1201522"/>
          </a:xfrm>
          <a:prstGeom prst="wedgeRoundRectCallout">
            <a:avLst>
              <a:gd name="adj1" fmla="val -59728"/>
              <a:gd name="adj2" fmla="val -1230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Ascending, Descending, Multiple attributes, Null filtering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20"/>
            <a:ext cx="7272808" cy="4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Offsetting</a:t>
            </a:r>
            <a:endParaRPr lang="en-US" sz="16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4F81BD"/>
                </a:solidFill>
              </a:rPr>
              <a:t>SELECT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srgbClr val="4F81BD"/>
                </a:solidFill>
              </a:rPr>
              <a:t>FROM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C0504D"/>
                </a:solidFill>
              </a:rPr>
              <a:t>ds1.0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smtClean="0">
                <a:solidFill>
                  <a:srgbClr val="4F81BD"/>
                </a:solidFill>
              </a:rPr>
              <a:t>INTO</a:t>
            </a:r>
            <a:r>
              <a:rPr lang="en-US" sz="2000" dirty="0" smtClean="0">
                <a:solidFill>
                  <a:srgbClr val="C0504D"/>
                </a:solidFill>
              </a:rPr>
              <a:t> var1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4000" dirty="0" smtClean="0">
                <a:solidFill>
                  <a:srgbClr val="4F81BD"/>
                </a:solidFill>
              </a:rPr>
              <a:t>LIMIT</a:t>
            </a:r>
            <a:r>
              <a:rPr lang="de-DE" sz="4000" dirty="0" smtClean="0">
                <a:solidFill>
                  <a:prstClr val="black"/>
                </a:solidFill>
              </a:rPr>
              <a:t> </a:t>
            </a:r>
            <a:r>
              <a:rPr lang="de-DE" sz="4000" dirty="0">
                <a:solidFill>
                  <a:srgbClr val="4F81BD"/>
                </a:solidFill>
              </a:rPr>
              <a:t>SKIP</a:t>
            </a:r>
            <a:r>
              <a:rPr lang="de-DE" sz="4000" dirty="0">
                <a:solidFill>
                  <a:prstClr val="black"/>
                </a:solidFill>
              </a:rPr>
              <a:t> 1 </a:t>
            </a:r>
            <a:r>
              <a:rPr lang="de-DE" sz="4000" dirty="0">
                <a:solidFill>
                  <a:srgbClr val="4F81BD"/>
                </a:solidFill>
              </a:rPr>
              <a:t>TAKE</a:t>
            </a:r>
            <a:r>
              <a:rPr lang="de-DE" sz="4000" dirty="0">
                <a:solidFill>
                  <a:prstClr val="black"/>
                </a:solidFill>
              </a:rPr>
              <a:t> 20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prstClr val="black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92696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123284"/>
            <a:ext cx="7290000" cy="1327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28008" y="2313448"/>
            <a:ext cx="1273433" cy="42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026531" y="4149080"/>
            <a:ext cx="2664296" cy="612648"/>
          </a:xfrm>
          <a:prstGeom prst="wedgeRoundRectCallout">
            <a:avLst>
              <a:gd name="adj1" fmla="val -145992"/>
              <a:gd name="adj2" fmla="val -26955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Jumps over the 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1592" y="2317519"/>
            <a:ext cx="1694939" cy="42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256000" y="1268759"/>
            <a:ext cx="2664296" cy="792089"/>
          </a:xfrm>
          <a:prstGeom prst="wedgeRoundRectCallout">
            <a:avLst>
              <a:gd name="adj1" fmla="val -56760"/>
              <a:gd name="adj2" fmla="val 9786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Puts the records into the 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20"/>
            <a:ext cx="7272808" cy="3926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Joining two files (containers)</a:t>
            </a:r>
            <a:endParaRPr lang="en-US" sz="2800" b="1" dirty="0" smtClean="0">
              <a:solidFill>
                <a:srgbClr val="4F81BD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CONNECTION …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BIND </a:t>
            </a:r>
            <a:r>
              <a:rPr lang="en-US" sz="2000" dirty="0">
                <a:solidFill>
                  <a:prstClr val="white">
                    <a:lumMod val="75000"/>
                  </a:prstClr>
                </a:solidFill>
              </a:rPr>
              <a:t>ds1 </a:t>
            </a: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C0504D"/>
                </a:solidFill>
              </a:rPr>
              <a:t>ds1.data1 </a:t>
            </a:r>
            <a:r>
              <a:rPr lang="en-US" dirty="0">
                <a:solidFill>
                  <a:srgbClr val="4F81BD"/>
                </a:solidFill>
              </a:rPr>
              <a:t>INNER JOIN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C0504D"/>
                </a:solidFill>
              </a:rPr>
              <a:t>ds1.data2 </a:t>
            </a:r>
            <a:r>
              <a:rPr lang="en-US" dirty="0">
                <a:solidFill>
                  <a:srgbClr val="4F81BD"/>
                </a:solidFill>
              </a:rPr>
              <a:t>ON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xk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== </a:t>
            </a:r>
            <a:r>
              <a:rPr lang="en-US" dirty="0" err="1" smtClean="0">
                <a:solidFill>
                  <a:srgbClr val="C0504D"/>
                </a:solidFill>
              </a:rPr>
              <a:t>yk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INTO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C0504D"/>
                </a:solidFill>
              </a:rPr>
              <a:t>joined</a:t>
            </a:r>
            <a:endParaRPr lang="de-DE" dirty="0">
              <a:solidFill>
                <a:srgbClr val="C0504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C0504D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67318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4" y="4905901"/>
            <a:ext cx="7326000" cy="1552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02914" y="2829605"/>
            <a:ext cx="2050876" cy="3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3779912" y="1448201"/>
            <a:ext cx="2664296" cy="612648"/>
          </a:xfrm>
          <a:prstGeom prst="wedgeRoundRectCallout">
            <a:avLst>
              <a:gd name="adj1" fmla="val 64049"/>
              <a:gd name="adj2" fmla="val 17024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INNER, LEFT and RIGHT OUTER 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6720" y="3309277"/>
            <a:ext cx="2050876" cy="3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868144" y="4167372"/>
            <a:ext cx="2664296" cy="612648"/>
          </a:xfrm>
          <a:prstGeom prst="wedgeRoundRectCallout">
            <a:avLst>
              <a:gd name="adj1" fmla="val -112130"/>
              <a:gd name="adj2" fmla="val -14218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Comparison operators on the keys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20"/>
            <a:ext cx="7272808" cy="3926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Heterogeneous Join</a:t>
            </a:r>
            <a:endParaRPr lang="en-US" sz="2800" b="1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CONNECTION cnn1 …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white">
                    <a:lumMod val="75000"/>
                  </a:prstClr>
                </a:solidFill>
              </a:rPr>
              <a:t>CONNECTION </a:t>
            </a: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cnn1 …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BIND ds1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white">
                    <a:lumMod val="75000"/>
                  </a:prstClr>
                </a:solidFill>
              </a:rPr>
              <a:t>BIND ds2 …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C0504D"/>
                </a:solidFill>
              </a:rPr>
              <a:t>ds1.data1 </a:t>
            </a:r>
            <a:r>
              <a:rPr lang="en-US" dirty="0">
                <a:solidFill>
                  <a:srgbClr val="4F81BD"/>
                </a:solidFill>
              </a:rPr>
              <a:t>INNER JOIN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C0504D"/>
                </a:solidFill>
              </a:rPr>
              <a:t>ds2.data2 </a:t>
            </a:r>
            <a:r>
              <a:rPr lang="en-US" dirty="0">
                <a:solidFill>
                  <a:srgbClr val="4F81BD"/>
                </a:solidFill>
              </a:rPr>
              <a:t>ON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xk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== </a:t>
            </a:r>
            <a:r>
              <a:rPr lang="en-US" dirty="0" err="1" smtClean="0">
                <a:solidFill>
                  <a:srgbClr val="C0504D"/>
                </a:solidFill>
              </a:rPr>
              <a:t>yk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INTO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C0504D"/>
                </a:solidFill>
              </a:rPr>
              <a:t>joined</a:t>
            </a:r>
            <a:endParaRPr lang="de-DE" dirty="0">
              <a:solidFill>
                <a:srgbClr val="C0504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C0504D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67318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4" y="4905901"/>
            <a:ext cx="7326000" cy="1552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7944" y="2935284"/>
            <a:ext cx="1584176" cy="42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516216" y="1196752"/>
            <a:ext cx="2304256" cy="612648"/>
          </a:xfrm>
          <a:prstGeom prst="wedgeRoundRectCallout">
            <a:avLst>
              <a:gd name="adj1" fmla="val -99317"/>
              <a:gd name="adj2" fmla="val 2200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 side data comes form source cnn1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4454" y="3429000"/>
            <a:ext cx="1694939" cy="3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868144" y="4167372"/>
            <a:ext cx="2664296" cy="612648"/>
          </a:xfrm>
          <a:prstGeom prst="wedgeRoundRectCallout">
            <a:avLst>
              <a:gd name="adj1" fmla="val -171619"/>
              <a:gd name="adj2" fmla="val -10835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 side data comes from cnn2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schemas?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determines the structure of the data</a:t>
            </a:r>
          </a:p>
          <a:p>
            <a:r>
              <a:rPr lang="en-US" dirty="0" smtClean="0"/>
              <a:t>May contain data types</a:t>
            </a:r>
          </a:p>
          <a:p>
            <a:r>
              <a:rPr lang="en-US" dirty="0" smtClean="0"/>
              <a:t>May contain constraints</a:t>
            </a:r>
          </a:p>
          <a:p>
            <a:r>
              <a:rPr lang="en-US" dirty="0" smtClean="0"/>
              <a:t>Or metadata in general</a:t>
            </a:r>
          </a:p>
          <a:p>
            <a:r>
              <a:rPr lang="en-US" dirty="0" smtClean="0"/>
              <a:t>But, where does it come from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Scientists’ Digital Work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5534795"/>
              </p:ext>
            </p:extLst>
          </p:nvPr>
        </p:nvGraphicFramePr>
        <p:xfrm>
          <a:off x="6588223" y="2276872"/>
          <a:ext cx="20367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79"/>
                <a:gridCol w="509179"/>
                <a:gridCol w="509179"/>
                <a:gridCol w="509179"/>
              </a:tblGrid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25134" marR="125134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658353" y="1440000"/>
            <a:ext cx="1918047" cy="6397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28" name="Picture 4" descr="C:\Users\standard\AppData\Local\Microsoft\Windows\Temporary Internet Files\Content.IE5\8ACBZB6G\bw-tool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56" y="2842865"/>
            <a:ext cx="1080120" cy="118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/>
          <p:cNvSpPr txBox="1">
            <a:spLocks/>
          </p:cNvSpPr>
          <p:nvPr/>
        </p:nvSpPr>
        <p:spPr>
          <a:xfrm>
            <a:off x="3779912" y="1440000"/>
            <a:ext cx="1584176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1029" name="Picture 5" descr="C:\Users\standard\AppData\Local\Microsoft\Windows\Temporary Internet Files\Content.IE5\H8A587B2\little_scientist_400875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2" r="26704"/>
          <a:stretch/>
        </p:blipFill>
        <p:spPr bwMode="auto">
          <a:xfrm>
            <a:off x="539552" y="1816776"/>
            <a:ext cx="252696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tandard\AppData\Local\Microsoft\Windows\Temporary Internet Files\Content.IE5\H8A587B2\US.energy.consumption.pie.char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45" y="5229200"/>
            <a:ext cx="1731710" cy="11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3"/>
          <p:cNvSpPr txBox="1">
            <a:spLocks/>
          </p:cNvSpPr>
          <p:nvPr/>
        </p:nvSpPr>
        <p:spPr>
          <a:xfrm>
            <a:off x="5490356" y="5718913"/>
            <a:ext cx="2195736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3271" y="1440000"/>
            <a:ext cx="2195736" cy="6397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10" name="Striped Right Arrow 9"/>
          <p:cNvSpPr/>
          <p:nvPr/>
        </p:nvSpPr>
        <p:spPr>
          <a:xfrm>
            <a:off x="3094568" y="3295532"/>
            <a:ext cx="849244" cy="2423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4138586" y="4380536"/>
            <a:ext cx="849244" cy="2423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5400000">
            <a:off x="5652120" y="2914306"/>
            <a:ext cx="242316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  <p:bldP spid="20" grpId="0"/>
      <p:bldP spid="4" grpId="0" build="p"/>
      <p:bldP spid="10" grpId="0" animBg="1"/>
      <p:bldP spid="22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files’ headers: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TimePST,TemperatureC,Dew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PointC,Humidity,Sea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Level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PressurehPa,VisibilityKm,Wind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Direction,Wind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SpeedKm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h,Gust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SpeedKm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h,Precipitationmm,Events,Conditions,WindDirDegrees,DateUTC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12:56 AM,8.9,4.4,74,1022.2,16.1,Calm,Calm,-,N/</a:t>
            </a:r>
            <a:r>
              <a:rPr lang="en-US" dirty="0" err="1"/>
              <a:t>A,,Partly</a:t>
            </a:r>
            <a:r>
              <a:rPr lang="en-US" dirty="0"/>
              <a:t> Cloudy,0,2014-01-01 08:56:00</a:t>
            </a:r>
          </a:p>
          <a:p>
            <a:pPr marL="0" indent="0">
              <a:buNone/>
            </a:pPr>
            <a:r>
              <a:rPr lang="en-US" dirty="0"/>
              <a:t>1:56 AM,6.7,2.2,73,1022.5,14.5,West,5.6,-,N/</a:t>
            </a:r>
            <a:r>
              <a:rPr lang="en-US" dirty="0" err="1"/>
              <a:t>A,,Partly</a:t>
            </a:r>
            <a:r>
              <a:rPr lang="en-US" dirty="0"/>
              <a:t> Cloudy,260,2014-01-01 09:56:00</a:t>
            </a:r>
          </a:p>
          <a:p>
            <a:pPr marL="0" indent="0">
              <a:buNone/>
            </a:pPr>
            <a:r>
              <a:rPr lang="en-US" dirty="0"/>
              <a:t>2:56 AM,6.1,2.2,76,1022.5,16.1,Calm,Calm,-,N/</a:t>
            </a:r>
            <a:r>
              <a:rPr lang="en-US" dirty="0" err="1"/>
              <a:t>A,,Partly</a:t>
            </a:r>
            <a:r>
              <a:rPr lang="en-US" dirty="0"/>
              <a:t> Cloudy,0,2014-01-01 10:56:00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first row: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5457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5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system catalog: DBMS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rowindex</a:t>
            </a:r>
            <a:r>
              <a:rPr lang="en-US" dirty="0"/>
              <a:t> integer,</a:t>
            </a:r>
          </a:p>
          <a:p>
            <a:pPr marL="0" indent="0">
              <a:buNone/>
            </a:pPr>
            <a:r>
              <a:rPr lang="en-US" dirty="0" smtClean="0"/>
              <a:t>year </a:t>
            </a:r>
            <a:r>
              <a:rPr lang="en-US" dirty="0"/>
              <a:t>integer,</a:t>
            </a:r>
          </a:p>
          <a:p>
            <a:pPr marL="0" indent="0">
              <a:buNone/>
            </a:pPr>
            <a:r>
              <a:rPr lang="en-US" dirty="0" smtClean="0"/>
              <a:t>month </a:t>
            </a:r>
            <a:r>
              <a:rPr lang="en-US" dirty="0"/>
              <a:t>integer,</a:t>
            </a:r>
          </a:p>
          <a:p>
            <a:pPr marL="0" indent="0">
              <a:buNone/>
            </a:pPr>
            <a:r>
              <a:rPr lang="en-US" dirty="0" smtClean="0"/>
              <a:t>day </a:t>
            </a:r>
            <a:r>
              <a:rPr lang="en-US" dirty="0"/>
              <a:t>integer,</a:t>
            </a:r>
          </a:p>
          <a:p>
            <a:pPr marL="0" indent="0">
              <a:buNone/>
            </a:pPr>
            <a:r>
              <a:rPr lang="en-US" dirty="0" err="1" smtClean="0"/>
              <a:t>dep_time</a:t>
            </a:r>
            <a:r>
              <a:rPr lang="en-US" dirty="0" smtClean="0"/>
              <a:t> </a:t>
            </a:r>
            <a:r>
              <a:rPr lang="en-US" dirty="0"/>
              <a:t>character varying(10),</a:t>
            </a:r>
          </a:p>
          <a:p>
            <a:pPr marL="0" indent="0">
              <a:buNone/>
            </a:pPr>
            <a:r>
              <a:rPr lang="en-US" dirty="0" err="1" smtClean="0"/>
              <a:t>dep_delay</a:t>
            </a:r>
            <a:r>
              <a:rPr lang="en-US" dirty="0" smtClean="0"/>
              <a:t> </a:t>
            </a:r>
            <a:r>
              <a:rPr lang="en-US" dirty="0"/>
              <a:t>character varying(5),</a:t>
            </a:r>
          </a:p>
          <a:p>
            <a:pPr marL="0" indent="0">
              <a:buNone/>
            </a:pPr>
            <a:r>
              <a:rPr lang="en-US" dirty="0" err="1" smtClean="0"/>
              <a:t>arr_time</a:t>
            </a:r>
            <a:r>
              <a:rPr lang="en-US" dirty="0" smtClean="0"/>
              <a:t> </a:t>
            </a:r>
            <a:r>
              <a:rPr lang="en-US" dirty="0"/>
              <a:t>character varying(10),</a:t>
            </a:r>
          </a:p>
          <a:p>
            <a:pPr marL="0" indent="0">
              <a:buNone/>
            </a:pPr>
            <a:r>
              <a:rPr lang="en-US" dirty="0" err="1" smtClean="0"/>
              <a:t>arr_delay</a:t>
            </a:r>
            <a:r>
              <a:rPr lang="en-US" dirty="0" smtClean="0"/>
              <a:t> </a:t>
            </a:r>
            <a:r>
              <a:rPr lang="en-US" dirty="0"/>
              <a:t>character varying(5),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carrier character varying(10),</a:t>
            </a:r>
          </a:p>
          <a:p>
            <a:pPr marL="0" indent="0">
              <a:buNone/>
            </a:pPr>
            <a:r>
              <a:rPr lang="en-US" dirty="0" err="1" smtClean="0"/>
              <a:t>tailnum</a:t>
            </a:r>
            <a:r>
              <a:rPr lang="en-US" dirty="0" smtClean="0"/>
              <a:t> </a:t>
            </a:r>
            <a:r>
              <a:rPr lang="en-US" dirty="0"/>
              <a:t>character varying(10),</a:t>
            </a:r>
          </a:p>
          <a:p>
            <a:pPr marL="0" indent="0">
              <a:buNone/>
            </a:pPr>
            <a:r>
              <a:rPr lang="en-US" dirty="0" smtClean="0"/>
              <a:t>flight </a:t>
            </a:r>
            <a:r>
              <a:rPr lang="en-US" dirty="0"/>
              <a:t>character varying(10),</a:t>
            </a:r>
          </a:p>
          <a:p>
            <a:pPr marL="0" indent="0">
              <a:buNone/>
            </a:pPr>
            <a:r>
              <a:rPr lang="en-US" dirty="0" smtClean="0"/>
              <a:t>origin </a:t>
            </a:r>
            <a:r>
              <a:rPr lang="en-US" dirty="0"/>
              <a:t>character varying(10),</a:t>
            </a:r>
          </a:p>
          <a:p>
            <a:pPr marL="0" indent="0">
              <a:buNone/>
            </a:pP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/>
              <a:t>character varying(10),</a:t>
            </a:r>
          </a:p>
          <a:p>
            <a:pPr marL="0" indent="0">
              <a:buNone/>
            </a:pPr>
            <a:r>
              <a:rPr lang="en-US" dirty="0" err="1" smtClean="0"/>
              <a:t>air_time</a:t>
            </a:r>
            <a:r>
              <a:rPr lang="en-US" dirty="0" smtClean="0"/>
              <a:t> </a:t>
            </a:r>
            <a:r>
              <a:rPr lang="en-US" dirty="0"/>
              <a:t>character varying(10),</a:t>
            </a:r>
          </a:p>
          <a:p>
            <a:pPr marL="0" indent="0">
              <a:buNone/>
            </a:pPr>
            <a:r>
              <a:rPr lang="en-US" dirty="0" smtClean="0"/>
              <a:t>distance </a:t>
            </a:r>
            <a:r>
              <a:rPr lang="en-US" dirty="0"/>
              <a:t>real,</a:t>
            </a:r>
          </a:p>
          <a:p>
            <a:pPr marL="0" indent="0">
              <a:buNone/>
            </a:pPr>
            <a:r>
              <a:rPr lang="en-US" dirty="0" smtClean="0"/>
              <a:t>hour </a:t>
            </a:r>
            <a:r>
              <a:rPr lang="en-US" dirty="0"/>
              <a:t>character varying(5),</a:t>
            </a:r>
          </a:p>
          <a:p>
            <a:pPr marL="0" indent="0">
              <a:buNone/>
            </a:pPr>
            <a:r>
              <a:rPr lang="en-US" dirty="0" smtClean="0"/>
              <a:t>minute </a:t>
            </a:r>
            <a:r>
              <a:rPr lang="en-US" dirty="0"/>
              <a:t>character varying(5)</a:t>
            </a:r>
          </a:p>
        </p:txBody>
      </p:sp>
    </p:spTree>
    <p:extLst>
      <p:ext uri="{BB962C8B-B14F-4D97-AF65-F5344CB8AC3E}">
        <p14:creationId xmlns:p14="http://schemas.microsoft.com/office/powerpoint/2010/main" val="29289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external headers: XQt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TimePST:date</a:t>
            </a:r>
            <a:r>
              <a:rPr lang="en-US" dirty="0"/>
              <a:t>::</a:t>
            </a:r>
            <a:r>
              <a:rPr lang="en-US" dirty="0" err="1"/>
              <a:t>HH:mm</a:t>
            </a:r>
            <a:r>
              <a:rPr lang="en-US" dirty="0"/>
              <a:t> 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TemperatureC:real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DewPointC:real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Humidity:Integer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WindDirection:string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WindSpeedKmH:string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Precipitationmm:string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DateUTC:date</a:t>
            </a:r>
            <a:r>
              <a:rPr lang="en-US" dirty="0"/>
              <a:t>::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112" y="5397600"/>
            <a:ext cx="1584176" cy="42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573472" y="1196752"/>
            <a:ext cx="2304256" cy="612648"/>
          </a:xfrm>
          <a:prstGeom prst="wedgeRoundRectCallout">
            <a:avLst>
              <a:gd name="adj1" fmla="val -196144"/>
              <a:gd name="adj2" fmla="val 63592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63912" y="5402724"/>
            <a:ext cx="847469" cy="42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545580" y="1495080"/>
            <a:ext cx="2664296" cy="612648"/>
          </a:xfrm>
          <a:prstGeom prst="wedgeRoundRectCallout">
            <a:avLst>
              <a:gd name="adj1" fmla="val -160636"/>
              <a:gd name="adj2" fmla="val 58617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2024" y="5402724"/>
            <a:ext cx="3948248" cy="42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228184" y="1700808"/>
            <a:ext cx="2664296" cy="612648"/>
          </a:xfrm>
          <a:prstGeom prst="wedgeRoundRectCallout">
            <a:avLst>
              <a:gd name="adj1" fmla="val -92910"/>
              <a:gd name="adj2" fmla="val 54835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19"/>
            <a:ext cx="7272808" cy="404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Adding virtual schemas at the language level</a:t>
            </a:r>
            <a:endParaRPr lang="en-US" sz="2800" b="1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4F81BD"/>
                </a:solidFill>
              </a:rPr>
              <a:t>PERSPECTIVE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srgbClr val="C0504D"/>
                </a:solidFill>
              </a:rPr>
              <a:t>observation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{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F81BD"/>
                </a:solidFill>
              </a:rPr>
              <a:t> </a:t>
            </a:r>
            <a:r>
              <a:rPr lang="en-US" sz="2000" dirty="0" smtClean="0">
                <a:solidFill>
                  <a:srgbClr val="4F81BD"/>
                </a:solidFill>
              </a:rPr>
              <a:t>   ATTRIBUTE </a:t>
            </a:r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prstClr val="black"/>
                </a:solidFill>
              </a:rPr>
              <a:t>Temperature: Real </a:t>
            </a:r>
            <a:r>
              <a:rPr lang="en-US" sz="2000" dirty="0" err="1" smtClean="0">
                <a:solidFill>
                  <a:srgbClr val="4F81BD"/>
                </a:solidFill>
              </a:rPr>
              <a:t>MapTo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= 1.8 * temperature + 32</a:t>
            </a:r>
            <a:r>
              <a:rPr lang="en-US" sz="2000" dirty="0" smtClean="0">
                <a:solidFill>
                  <a:prstClr val="black"/>
                </a:solidFill>
              </a:rPr>
              <a:t>,</a:t>
            </a:r>
            <a:endParaRPr lang="en-US" sz="20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F81BD"/>
                </a:solidFill>
              </a:rPr>
              <a:t> </a:t>
            </a:r>
            <a:r>
              <a:rPr lang="en-US" sz="2000" dirty="0" smtClean="0">
                <a:solidFill>
                  <a:srgbClr val="4F81BD"/>
                </a:solidFill>
              </a:rPr>
              <a:t>   ATTRIBUTE </a:t>
            </a:r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prstClr val="black"/>
                </a:solidFill>
              </a:rPr>
              <a:t>SN: Real    </a:t>
            </a:r>
            <a:r>
              <a:rPr lang="en-US" sz="2000" dirty="0" smtClean="0">
                <a:solidFill>
                  <a:prstClr val="black"/>
                </a:solidFill>
              </a:rPr>
              <a:t>                  </a:t>
            </a:r>
            <a:r>
              <a:rPr lang="en-US" sz="2000" dirty="0" err="1" smtClean="0">
                <a:solidFill>
                  <a:srgbClr val="4F81BD"/>
                </a:solidFill>
              </a:rPr>
              <a:t>MapTo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r>
              <a:rPr lang="en-US" sz="2000" dirty="0" err="1">
                <a:solidFill>
                  <a:prstClr val="black"/>
                </a:solidFill>
              </a:rPr>
              <a:t>soilNi</a:t>
            </a:r>
            <a:r>
              <a:rPr lang="en-US" sz="2000" dirty="0">
                <a:solidFill>
                  <a:prstClr val="black"/>
                </a:solidFill>
              </a:rPr>
              <a:t> / </a:t>
            </a:r>
            <a:r>
              <a:rPr lang="en-US" sz="2000" dirty="0" smtClean="0">
                <a:solidFill>
                  <a:prstClr val="black"/>
                </a:solidFill>
              </a:rPr>
              <a:t>1000,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rgbClr val="4F81BD"/>
                </a:solidFill>
              </a:rPr>
              <a:t>SELECT</a:t>
            </a:r>
            <a:r>
              <a:rPr lang="en-US" sz="2600" b="1" dirty="0">
                <a:solidFill>
                  <a:prstClr val="black"/>
                </a:solidFill>
              </a:rPr>
              <a:t> </a:t>
            </a:r>
            <a:r>
              <a:rPr lang="en-US" sz="2600" b="1" dirty="0" smtClean="0">
                <a:solidFill>
                  <a:srgbClr val="4F81BD"/>
                </a:solidFill>
              </a:rPr>
              <a:t>USING PERS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smtClean="0">
                <a:solidFill>
                  <a:srgbClr val="C0504D"/>
                </a:solidFill>
              </a:rPr>
              <a:t>observation</a:t>
            </a:r>
            <a:endParaRPr lang="en-US" sz="2600" b="1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4F81BD"/>
                </a:solidFill>
              </a:rPr>
              <a:t>FROM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>
                <a:solidFill>
                  <a:srgbClr val="C0504D"/>
                </a:solidFill>
              </a:rPr>
              <a:t>ds1.0 </a:t>
            </a:r>
            <a:r>
              <a:rPr lang="en-US" sz="2600" b="1" dirty="0">
                <a:solidFill>
                  <a:srgbClr val="4F81BD"/>
                </a:solidFill>
              </a:rPr>
              <a:t>INTO</a:t>
            </a:r>
            <a:r>
              <a:rPr lang="en-US" sz="2600" b="1" dirty="0">
                <a:solidFill>
                  <a:srgbClr val="C0504D"/>
                </a:solidFill>
              </a:rPr>
              <a:t> </a:t>
            </a:r>
            <a:r>
              <a:rPr lang="en-US" sz="2600" b="1" dirty="0" smtClean="0">
                <a:solidFill>
                  <a:srgbClr val="C0504D"/>
                </a:solidFill>
              </a:rPr>
              <a:t>var1</a:t>
            </a:r>
            <a:endParaRPr lang="de-DE" sz="2600" b="1" dirty="0">
              <a:solidFill>
                <a:srgbClr val="C0504D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67318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4" y="4905900"/>
            <a:ext cx="7344000" cy="155634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6876256" y="3933056"/>
            <a:ext cx="2088232" cy="612648"/>
          </a:xfrm>
          <a:prstGeom prst="wedgeRoundRectCallout">
            <a:avLst>
              <a:gd name="adj1" fmla="val -211478"/>
              <a:gd name="adj2" fmla="val -36905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Schema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91557" y="980728"/>
            <a:ext cx="2088232" cy="612648"/>
          </a:xfrm>
          <a:prstGeom prst="wedgeRoundRectCallout">
            <a:avLst>
              <a:gd name="adj1" fmla="val 141653"/>
              <a:gd name="adj2" fmla="val 2006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1557" y="1258625"/>
            <a:ext cx="2088232" cy="612648"/>
          </a:xfrm>
          <a:prstGeom prst="wedgeRoundRectCallout">
            <a:avLst>
              <a:gd name="adj1" fmla="val 179082"/>
              <a:gd name="adj2" fmla="val 1776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827672" y="257971"/>
            <a:ext cx="2088232" cy="612648"/>
          </a:xfrm>
          <a:prstGeom prst="wedgeRoundRectCallout">
            <a:avLst>
              <a:gd name="adj1" fmla="val -46457"/>
              <a:gd name="adj2" fmla="val 3145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508104" y="257971"/>
            <a:ext cx="2088232" cy="612648"/>
          </a:xfrm>
          <a:prstGeom prst="wedgeRoundRectCallout">
            <a:avLst>
              <a:gd name="adj1" fmla="val -95644"/>
              <a:gd name="adj2" fmla="val 51291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19"/>
            <a:ext cx="7272808" cy="4047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100" b="1" dirty="0" smtClean="0">
                <a:solidFill>
                  <a:prstClr val="black"/>
                </a:solidFill>
              </a:rPr>
              <a:t>Hierarchical conceptual schemas</a:t>
            </a:r>
            <a:endParaRPr lang="en-US" sz="5100" b="1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F81BD"/>
                </a:solidFill>
              </a:rPr>
              <a:t>PERSPECTIVE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3300" b="1" dirty="0">
                <a:solidFill>
                  <a:srgbClr val="C0504D"/>
                </a:solidFill>
              </a:rPr>
              <a:t>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4F81BD"/>
                </a:solidFill>
              </a:rPr>
              <a:t>    ATTRIBUTE  </a:t>
            </a:r>
            <a:r>
              <a:rPr lang="en-US" dirty="0" smtClean="0">
                <a:solidFill>
                  <a:prstClr val="black"/>
                </a:solidFill>
              </a:rPr>
              <a:t> Longitude</a:t>
            </a:r>
            <a:r>
              <a:rPr lang="en-US" dirty="0">
                <a:solidFill>
                  <a:prstClr val="black"/>
                </a:solidFill>
              </a:rPr>
              <a:t>: Real   	</a:t>
            </a:r>
            <a:r>
              <a:rPr lang="en-US" sz="3300" dirty="0" err="1">
                <a:solidFill>
                  <a:srgbClr val="4F81BD"/>
                </a:solidFill>
              </a:rPr>
              <a:t>MapTo</a:t>
            </a:r>
            <a:r>
              <a:rPr lang="en-US" dirty="0">
                <a:solidFill>
                  <a:prstClr val="black"/>
                </a:solidFill>
              </a:rPr>
              <a:t> = longitude,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300" dirty="0" smtClean="0">
                <a:solidFill>
                  <a:srgbClr val="4F81BD"/>
                </a:solidFill>
              </a:rPr>
              <a:t>    ATTRIBUTE</a:t>
            </a:r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prstClr val="black"/>
                </a:solidFill>
              </a:rPr>
              <a:t>Latitude: Real      	</a:t>
            </a:r>
            <a:r>
              <a:rPr lang="en-US" sz="3300" dirty="0" err="1">
                <a:solidFill>
                  <a:srgbClr val="4F81BD"/>
                </a:solidFill>
              </a:rPr>
              <a:t>MapTo</a:t>
            </a:r>
            <a:r>
              <a:rPr lang="en-US" dirty="0">
                <a:solidFill>
                  <a:prstClr val="black"/>
                </a:solidFill>
              </a:rPr>
              <a:t> = latitude,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300" dirty="0" smtClean="0">
                <a:solidFill>
                  <a:srgbClr val="4F81BD"/>
                </a:solidFill>
              </a:rPr>
              <a:t>    ATTRIBUTE</a:t>
            </a:r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prstClr val="black"/>
                </a:solidFill>
              </a:rPr>
              <a:t>Elevation: Real    	</a:t>
            </a:r>
            <a:r>
              <a:rPr lang="en-US" sz="3300" dirty="0" err="1">
                <a:solidFill>
                  <a:srgbClr val="4F81BD"/>
                </a:solidFill>
              </a:rPr>
              <a:t>MapTo</a:t>
            </a:r>
            <a:r>
              <a:rPr lang="en-US" dirty="0">
                <a:solidFill>
                  <a:prstClr val="black"/>
                </a:solidFill>
              </a:rPr>
              <a:t> = elevation /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0.3048,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F81BD"/>
                </a:solidFill>
              </a:rPr>
              <a:t>PERSPECTIVE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3300" b="1" dirty="0">
                <a:solidFill>
                  <a:srgbClr val="C0504D"/>
                </a:solidFill>
              </a:rPr>
              <a:t>observation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3300" dirty="0" smtClean="0">
                <a:solidFill>
                  <a:srgbClr val="4F81BD"/>
                </a:solidFill>
              </a:rPr>
              <a:t>EXTENDS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3300" b="1" dirty="0">
                <a:solidFill>
                  <a:srgbClr val="C0504D"/>
                </a:solidFill>
              </a:rPr>
              <a:t>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300" dirty="0">
                <a:solidFill>
                  <a:srgbClr val="4F81BD"/>
                </a:solidFill>
              </a:rPr>
              <a:t> </a:t>
            </a:r>
            <a:r>
              <a:rPr lang="en-US" sz="3300" dirty="0" smtClean="0">
                <a:solidFill>
                  <a:srgbClr val="4F81BD"/>
                </a:solidFill>
              </a:rPr>
              <a:t>   ATTRIBUTE 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prstClr val="black"/>
                </a:solidFill>
              </a:rPr>
              <a:t>Temperature: Real 	</a:t>
            </a:r>
            <a:r>
              <a:rPr lang="en-US" sz="3300" dirty="0" err="1">
                <a:solidFill>
                  <a:srgbClr val="4F81BD"/>
                </a:solidFill>
              </a:rPr>
              <a:t>MapTo</a:t>
            </a:r>
            <a:r>
              <a:rPr lang="en-US" dirty="0">
                <a:solidFill>
                  <a:prstClr val="black"/>
                </a:solidFill>
              </a:rPr>
              <a:t> = 1.8 * temperature + 32,   </a:t>
            </a:r>
            <a:r>
              <a:rPr lang="en-US" dirty="0" smtClean="0">
                <a:solidFill>
                  <a:prstClr val="black"/>
                </a:solidFill>
              </a:rPr>
              <a:t>            </a:t>
            </a:r>
            <a:r>
              <a:rPr lang="en-US" sz="3300" dirty="0">
                <a:solidFill>
                  <a:srgbClr val="4F81BD"/>
                </a:solidFill>
              </a:rPr>
              <a:t> </a:t>
            </a:r>
            <a:r>
              <a:rPr lang="en-US" sz="3300" dirty="0" smtClean="0">
                <a:solidFill>
                  <a:srgbClr val="4F81BD"/>
                </a:solidFill>
              </a:rPr>
              <a:t>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300" dirty="0">
                <a:solidFill>
                  <a:srgbClr val="4F81BD"/>
                </a:solidFill>
              </a:rPr>
              <a:t> </a:t>
            </a:r>
            <a:r>
              <a:rPr lang="en-US" sz="3300" dirty="0" smtClean="0">
                <a:solidFill>
                  <a:srgbClr val="4F81BD"/>
                </a:solidFill>
              </a:rPr>
              <a:t>   ATTRIBUTE 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prstClr val="black"/>
                </a:solidFill>
              </a:rPr>
              <a:t>SN: Real    </a:t>
            </a:r>
            <a:r>
              <a:rPr lang="en-US" dirty="0" smtClean="0">
                <a:solidFill>
                  <a:prstClr val="black"/>
                </a:solidFill>
              </a:rPr>
              <a:t>                         </a:t>
            </a:r>
            <a:r>
              <a:rPr lang="en-US" sz="3300" dirty="0" err="1" smtClean="0">
                <a:solidFill>
                  <a:srgbClr val="4F81BD"/>
                </a:solidFill>
              </a:rPr>
              <a:t>MapTo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soilNi</a:t>
            </a:r>
            <a:r>
              <a:rPr lang="en-US" dirty="0">
                <a:solidFill>
                  <a:prstClr val="black"/>
                </a:solidFill>
              </a:rPr>
              <a:t> / </a:t>
            </a:r>
            <a:r>
              <a:rPr lang="en-US" dirty="0" smtClean="0">
                <a:solidFill>
                  <a:prstClr val="black"/>
                </a:solidFill>
              </a:rPr>
              <a:t>1000,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F81BD"/>
                </a:solidFill>
              </a:rPr>
              <a:t>SELECT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srgbClr val="4F81BD"/>
                </a:solidFill>
              </a:rPr>
              <a:t>PERSPECTIVE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srgbClr val="C0504D"/>
                </a:solidFill>
              </a:rPr>
              <a:t>observation </a:t>
            </a:r>
            <a:r>
              <a:rPr lang="en-US" b="1" dirty="0" smtClean="0">
                <a:solidFill>
                  <a:srgbClr val="4F81BD"/>
                </a:solidFill>
              </a:rPr>
              <a:t>FROM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srgbClr val="C0504D"/>
                </a:solidFill>
              </a:rPr>
              <a:t>ds1.0 </a:t>
            </a:r>
            <a:r>
              <a:rPr lang="en-US" b="1" dirty="0">
                <a:solidFill>
                  <a:srgbClr val="4F81BD"/>
                </a:solidFill>
              </a:rPr>
              <a:t>INTO</a:t>
            </a:r>
            <a:r>
              <a:rPr lang="en-US" b="1" dirty="0">
                <a:solidFill>
                  <a:srgbClr val="C0504D"/>
                </a:solidFill>
              </a:rPr>
              <a:t> </a:t>
            </a:r>
            <a:r>
              <a:rPr lang="en-US" b="1" dirty="0" smtClean="0">
                <a:solidFill>
                  <a:srgbClr val="C0504D"/>
                </a:solidFill>
              </a:rPr>
              <a:t>var1</a:t>
            </a:r>
            <a:endParaRPr lang="de-DE" b="1" dirty="0">
              <a:solidFill>
                <a:srgbClr val="C0504D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92696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4" y="4905900"/>
            <a:ext cx="7344000" cy="15563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64336" y="2891329"/>
            <a:ext cx="1742594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19"/>
            <a:ext cx="7272808" cy="4047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Inline conceptual schemas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SELECT USING INLINE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Elevation/</a:t>
            </a:r>
            <a:r>
              <a:rPr lang="en-US" sz="2800" dirty="0">
                <a:solidFill>
                  <a:prstClr val="black"/>
                </a:solidFill>
              </a:rPr>
              <a:t> 0.3048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AS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el,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Temperature,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SN/1000 </a:t>
            </a:r>
            <a:r>
              <a:rPr lang="en-US" sz="2800" dirty="0">
                <a:solidFill>
                  <a:srgbClr val="0000FF"/>
                </a:solidFill>
              </a:rPr>
              <a:t>AS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sn2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FROM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source </a:t>
            </a:r>
            <a:r>
              <a:rPr lang="en-US" sz="2800" dirty="0" smtClean="0">
                <a:solidFill>
                  <a:srgbClr val="0000FF"/>
                </a:solidFill>
              </a:rPr>
              <a:t>INTO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var6 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WHERE</a:t>
            </a:r>
            <a:r>
              <a:rPr lang="en-US" sz="2800" dirty="0" smtClean="0">
                <a:solidFill>
                  <a:prstClr val="black"/>
                </a:solidFill>
              </a:rPr>
              <a:t> (</a:t>
            </a:r>
            <a:r>
              <a:rPr lang="en-US" sz="2800" dirty="0">
                <a:solidFill>
                  <a:prstClr val="black"/>
                </a:solidFill>
              </a:rPr>
              <a:t>Temperature </a:t>
            </a:r>
            <a:r>
              <a:rPr lang="en-US" sz="2800" dirty="0" smtClean="0">
                <a:solidFill>
                  <a:prstClr val="black"/>
                </a:solidFill>
              </a:rPr>
              <a:t>&gt;=</a:t>
            </a:r>
            <a:r>
              <a:rPr lang="en-US" sz="2800" dirty="0">
                <a:solidFill>
                  <a:prstClr val="black"/>
                </a:solidFill>
              </a:rPr>
              <a:t>10) 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ORDER </a:t>
            </a:r>
            <a:r>
              <a:rPr lang="en-US" sz="2800" dirty="0">
                <a:solidFill>
                  <a:srgbClr val="0000FF"/>
                </a:solidFill>
              </a:rPr>
              <a:t>BY</a:t>
            </a:r>
            <a:r>
              <a:rPr lang="en-US" sz="2800" dirty="0">
                <a:solidFill>
                  <a:prstClr val="black"/>
                </a:solidFill>
              </a:rPr>
              <a:t> sn1 </a:t>
            </a:r>
            <a:r>
              <a:rPr lang="en-US" sz="2800" dirty="0">
                <a:solidFill>
                  <a:srgbClr val="0000FF"/>
                </a:solidFill>
              </a:rPr>
              <a:t>ASC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5100" b="1" dirty="0" smtClean="0">
              <a:solidFill>
                <a:srgbClr val="4F81BD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92696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4" y="4905900"/>
            <a:ext cx="7344000" cy="15563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72268" y="1384742"/>
            <a:ext cx="2066991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20"/>
            <a:ext cx="7272808" cy="4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prstClr val="black"/>
                </a:solidFill>
              </a:rPr>
              <a:t>Utilizing functions</a:t>
            </a:r>
            <a:endParaRPr lang="en-US" sz="16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4F81BD"/>
                </a:solidFill>
              </a:rPr>
              <a:t>ATTRIBUTE   </a:t>
            </a:r>
            <a:r>
              <a:rPr lang="en-US" sz="2000" dirty="0" err="1">
                <a:solidFill>
                  <a:srgbClr val="4F81BD"/>
                </a:solidFill>
              </a:rPr>
              <a:t>ObsTime</a:t>
            </a:r>
            <a:r>
              <a:rPr lang="en-US" sz="2000" dirty="0">
                <a:solidFill>
                  <a:srgbClr val="4F81BD"/>
                </a:solidFill>
              </a:rPr>
              <a:t>: Date   </a:t>
            </a:r>
            <a:r>
              <a:rPr lang="en-US" sz="2000" dirty="0" err="1">
                <a:solidFill>
                  <a:srgbClr val="4F81BD"/>
                </a:solidFill>
              </a:rPr>
              <a:t>MapTo</a:t>
            </a:r>
            <a:r>
              <a:rPr lang="en-US" sz="2000" dirty="0">
                <a:solidFill>
                  <a:srgbClr val="4F81BD"/>
                </a:solidFill>
              </a:rPr>
              <a:t> = </a:t>
            </a:r>
            <a:r>
              <a:rPr lang="en-US" sz="2000" dirty="0" err="1">
                <a:solidFill>
                  <a:srgbClr val="4F81BD"/>
                </a:solidFill>
              </a:rPr>
              <a:t>str.toDate</a:t>
            </a:r>
            <a:r>
              <a:rPr lang="en-US" sz="2000" dirty="0">
                <a:solidFill>
                  <a:srgbClr val="4F81BD"/>
                </a:solidFill>
              </a:rPr>
              <a:t>(</a:t>
            </a:r>
            <a:r>
              <a:rPr lang="en-US" sz="2000" dirty="0" err="1">
                <a:solidFill>
                  <a:srgbClr val="4F81BD"/>
                </a:solidFill>
              </a:rPr>
              <a:t>obs_time</a:t>
            </a:r>
            <a:r>
              <a:rPr lang="en-US" sz="2000" dirty="0">
                <a:solidFill>
                  <a:srgbClr val="4F81BD"/>
                </a:solidFill>
              </a:rPr>
              <a:t>, "</a:t>
            </a:r>
            <a:r>
              <a:rPr lang="en-US" sz="2000" dirty="0" err="1">
                <a:solidFill>
                  <a:srgbClr val="4F81BD"/>
                </a:solidFill>
              </a:rPr>
              <a:t>HH:mm</a:t>
            </a:r>
            <a:r>
              <a:rPr lang="en-US" sz="2000" dirty="0">
                <a:solidFill>
                  <a:srgbClr val="4F81BD"/>
                </a:solidFill>
              </a:rPr>
              <a:t>"), </a:t>
            </a:r>
            <a:endParaRPr lang="en-US" sz="20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4F81BD"/>
                </a:solidFill>
              </a:rPr>
              <a:t>ATTRIBUTE   </a:t>
            </a:r>
            <a:r>
              <a:rPr lang="en-US" sz="2400" dirty="0" err="1" smtClean="0">
                <a:solidFill>
                  <a:srgbClr val="4F81BD"/>
                </a:solidFill>
              </a:rPr>
              <a:t>meanTemp</a:t>
            </a:r>
            <a:r>
              <a:rPr lang="en-US" sz="2400" dirty="0" smtClean="0">
                <a:solidFill>
                  <a:srgbClr val="4F81BD"/>
                </a:solidFill>
              </a:rPr>
              <a:t>: Real </a:t>
            </a:r>
            <a:r>
              <a:rPr lang="en-US" sz="2400" dirty="0" err="1" smtClean="0">
                <a:solidFill>
                  <a:srgbClr val="4F81BD"/>
                </a:solidFill>
              </a:rPr>
              <a:t>MapTo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>
                <a:solidFill>
                  <a:srgbClr val="4F81BD"/>
                </a:solidFill>
              </a:rPr>
              <a:t>= </a:t>
            </a:r>
            <a:r>
              <a:rPr lang="en-US" sz="2400" dirty="0" err="1" smtClean="0">
                <a:solidFill>
                  <a:srgbClr val="4F81BD"/>
                </a:solidFill>
              </a:rPr>
              <a:t>avg</a:t>
            </a:r>
            <a:r>
              <a:rPr lang="en-US" sz="2400" dirty="0" smtClean="0">
                <a:solidFill>
                  <a:srgbClr val="4F81BD"/>
                </a:solidFill>
              </a:rPr>
              <a:t>(temperature), </a:t>
            </a:r>
            <a:endParaRPr lang="en-US" sz="2400" dirty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4F81BD"/>
                </a:solidFill>
              </a:rPr>
              <a:t>SELECT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USING INLINE sum(</a:t>
            </a:r>
            <a:r>
              <a:rPr lang="en-US" sz="2400" dirty="0" err="1" smtClean="0">
                <a:solidFill>
                  <a:srgbClr val="C0504D"/>
                </a:solidFill>
              </a:rPr>
              <a:t>air_time</a:t>
            </a:r>
            <a:r>
              <a:rPr lang="en-US" sz="2400" dirty="0" smtClean="0">
                <a:solidFill>
                  <a:srgbClr val="4F81BD"/>
                </a:solidFill>
              </a:rPr>
              <a:t>) as </a:t>
            </a:r>
            <a:r>
              <a:rPr lang="en-US" sz="2400" dirty="0" err="1" smtClean="0">
                <a:solidFill>
                  <a:srgbClr val="4F81BD"/>
                </a:solidFill>
              </a:rPr>
              <a:t>sum_air</a:t>
            </a:r>
            <a:r>
              <a:rPr lang="en-US" sz="2400" dirty="0" smtClean="0">
                <a:solidFill>
                  <a:srgbClr val="4F81BD"/>
                </a:solidFill>
              </a:rPr>
              <a:t>,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tail_num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as </a:t>
            </a:r>
            <a:r>
              <a:rPr lang="en-US" sz="2400" dirty="0" err="1" smtClean="0">
                <a:solidFill>
                  <a:srgbClr val="4F81BD"/>
                </a:solidFill>
              </a:rPr>
              <a:t>plane_id</a:t>
            </a:r>
            <a:r>
              <a:rPr lang="en-US" sz="2400" dirty="0" smtClean="0">
                <a:solidFill>
                  <a:srgbClr val="4F81BD"/>
                </a:solidFill>
              </a:rPr>
              <a:t> FROM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ds1.flights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en-US" sz="2400" dirty="0" smtClean="0">
                <a:solidFill>
                  <a:srgbClr val="4F81BD"/>
                </a:solidFill>
              </a:rPr>
              <a:t>INTO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total_air_time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800" dirty="0" smtClean="0">
                <a:solidFill>
                  <a:srgbClr val="4F81BD"/>
                </a:solidFill>
              </a:rPr>
              <a:t>WHERE</a:t>
            </a:r>
            <a:r>
              <a:rPr lang="de-DE" sz="2800" dirty="0" smtClean="0">
                <a:solidFill>
                  <a:prstClr val="black"/>
                </a:solidFill>
              </a:rPr>
              <a:t> ((</a:t>
            </a:r>
            <a:r>
              <a:rPr lang="de-DE" sz="2800" dirty="0" smtClean="0">
                <a:solidFill>
                  <a:srgbClr val="F79646">
                    <a:lumMod val="75000"/>
                  </a:srgbClr>
                </a:solidFill>
              </a:rPr>
              <a:t>math.abs</a:t>
            </a:r>
            <a:r>
              <a:rPr lang="de-DE" sz="2800" dirty="0" smtClean="0">
                <a:solidFill>
                  <a:prstClr val="black"/>
                </a:solidFill>
              </a:rPr>
              <a:t>(dep_delay - arr_delay ))&gt; 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prstClr val="black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92696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123284"/>
            <a:ext cx="7290000" cy="13271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16688" y="1809392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2024" y="4186572"/>
            <a:ext cx="1368152" cy="35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4614" y="2502879"/>
            <a:ext cx="475253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8580" y="3738063"/>
            <a:ext cx="1176445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3741" y="634792"/>
            <a:ext cx="2088232" cy="612648"/>
          </a:xfrm>
          <a:prstGeom prst="wedgeRoundRectCallout">
            <a:avLst>
              <a:gd name="adj1" fmla="val 243336"/>
              <a:gd name="adj2" fmla="val 14238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based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91557" y="980728"/>
            <a:ext cx="2088232" cy="612648"/>
          </a:xfrm>
          <a:prstGeom prst="wedgeRoundRectCallout">
            <a:avLst>
              <a:gd name="adj1" fmla="val 266595"/>
              <a:gd name="adj2" fmla="val 19467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Aggregate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0856" y="1345736"/>
            <a:ext cx="2088232" cy="612648"/>
          </a:xfrm>
          <a:prstGeom prst="wedgeRoundRectCallout">
            <a:avLst>
              <a:gd name="adj1" fmla="val 69903"/>
              <a:gd name="adj2" fmla="val 34278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Implicit grouping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0856" y="1867685"/>
            <a:ext cx="2088232" cy="612648"/>
          </a:xfrm>
          <a:prstGeom prst="wedgeRoundRectCallout">
            <a:avLst>
              <a:gd name="adj1" fmla="val 118187"/>
              <a:gd name="adj2" fmla="val 3404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Functions used in filtering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870620"/>
            <a:ext cx="7272808" cy="4252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prstClr val="black"/>
                </a:solidFill>
              </a:rPr>
              <a:t>Alternate targets: </a:t>
            </a:r>
            <a:r>
              <a:rPr lang="en-US" sz="2400" b="1" dirty="0" smtClean="0">
                <a:solidFill>
                  <a:prstClr val="black"/>
                </a:solidFill>
              </a:rPr>
              <a:t>Plots</a:t>
            </a:r>
            <a:endParaRPr lang="en-US" sz="2400" dirty="0">
              <a:solidFill>
                <a:srgbClr val="4F81B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</a:rPr>
              <a:t>SELECT USING INLINE</a:t>
            </a:r>
            <a:r>
              <a:rPr lang="en-US" sz="2400" dirty="0" smtClean="0"/>
              <a:t> </a:t>
            </a:r>
            <a:r>
              <a:rPr lang="en-US" sz="2400" dirty="0" err="1"/>
              <a:t>avg</a:t>
            </a:r>
            <a:r>
              <a:rPr lang="en-US" sz="2400" dirty="0"/>
              <a:t>(temperature) </a:t>
            </a:r>
            <a:r>
              <a:rPr lang="en-US" sz="2400" dirty="0">
                <a:solidFill>
                  <a:srgbClr val="4F81BD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err="1"/>
              <a:t>meanTemp</a:t>
            </a:r>
            <a:r>
              <a:rPr lang="en-US" sz="2400" dirty="0"/>
              <a:t>, </a:t>
            </a:r>
            <a:r>
              <a:rPr lang="en-US" sz="2400" dirty="0" err="1"/>
              <a:t>dt.dayofYear</a:t>
            </a:r>
            <a:r>
              <a:rPr lang="en-US" sz="2400" dirty="0"/>
              <a:t>(</a:t>
            </a:r>
            <a:r>
              <a:rPr lang="en-US" sz="2400" dirty="0" err="1"/>
              <a:t>dateUTC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4F81BD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err="1"/>
              <a:t>dayIndex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4F81BD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smtClean="0"/>
              <a:t>scr1.wether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</a:rPr>
              <a:t>WHERE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(year == 2014 AND station == </a:t>
            </a:r>
            <a:r>
              <a:rPr lang="en-US" sz="2400"/>
              <a:t>"</a:t>
            </a:r>
            <a:r>
              <a:rPr lang="en-US" sz="2400" smtClean="0">
                <a:solidFill>
                  <a:prstClr val="black"/>
                </a:solidFill>
              </a:rPr>
              <a:t>SFO</a:t>
            </a:r>
            <a:r>
              <a:rPr lang="en-US" sz="2400"/>
              <a:t>"</a:t>
            </a:r>
            <a:r>
              <a:rPr lang="en-US" sz="2400" smtClean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</a:rPr>
              <a:t>INTO </a:t>
            </a:r>
            <a:r>
              <a:rPr lang="en-US" sz="2400" dirty="0">
                <a:solidFill>
                  <a:srgbClr val="4F81BD"/>
                </a:solidFill>
              </a:rPr>
              <a:t>PLOT</a:t>
            </a:r>
            <a:r>
              <a:rPr lang="en-US" sz="2400" dirty="0"/>
              <a:t> p2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</a:rPr>
              <a:t>h-axis</a:t>
            </a:r>
            <a:r>
              <a:rPr lang="en-US" sz="2400" dirty="0" err="1"/>
              <a:t>:dayIndex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</a:rPr>
              <a:t>v-axis</a:t>
            </a:r>
            <a:r>
              <a:rPr lang="en-US" sz="2400" dirty="0" err="1"/>
              <a:t>:meanTemp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</a:rPr>
              <a:t>plot-type</a:t>
            </a:r>
            <a:r>
              <a:rPr lang="en-US" sz="2400" dirty="0" err="1"/>
              <a:t>:line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</a:rPr>
              <a:t>h-label</a:t>
            </a:r>
            <a:r>
              <a:rPr lang="en-US" sz="2400" dirty="0" err="1"/>
              <a:t>:"Day</a:t>
            </a:r>
            <a:r>
              <a:rPr lang="en-US" sz="2400" dirty="0"/>
              <a:t> of Year"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</a:rPr>
              <a:t>v-label</a:t>
            </a:r>
            <a:r>
              <a:rPr lang="en-US" sz="2400" dirty="0" err="1"/>
              <a:t>:"Mean</a:t>
            </a:r>
            <a:r>
              <a:rPr lang="en-US" sz="2400" dirty="0"/>
              <a:t> Temperature (C)"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</a:rPr>
              <a:t>plot-label</a:t>
            </a:r>
            <a:r>
              <a:rPr lang="en-US" sz="2400" dirty="0" err="1"/>
              <a:t>:"Daily</a:t>
            </a:r>
            <a:r>
              <a:rPr lang="en-US" sz="2400" dirty="0"/>
              <a:t> Mean Temperature at SFO in 2014"  </a:t>
            </a:r>
            <a:r>
              <a:rPr lang="en-US" sz="2400" dirty="0">
                <a:solidFill>
                  <a:srgbClr val="4F81BD"/>
                </a:solidFill>
              </a:rPr>
              <a:t>ORDER BY </a:t>
            </a:r>
            <a:r>
              <a:rPr lang="en-US" sz="2400" dirty="0" err="1"/>
              <a:t>dayIndex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605" y="692696"/>
            <a:ext cx="1400051" cy="2977706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5" y="692697"/>
            <a:ext cx="1400051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" dirty="0">
              <a:solidFill>
                <a:prstClr val="black">
                  <a:lumMod val="95000"/>
                  <a:lumOff val="5000"/>
                </a:prst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123284"/>
            <a:ext cx="7290000" cy="1327131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9" y="5440632"/>
            <a:ext cx="7164000" cy="9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9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 in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functions are accessible in R</a:t>
            </a:r>
          </a:p>
          <a:p>
            <a:r>
              <a:rPr lang="en-US" dirty="0" smtClean="0"/>
              <a:t>Via the </a:t>
            </a:r>
            <a:r>
              <a:rPr lang="en-US" dirty="0" err="1" smtClean="0"/>
              <a:t>RQt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Scientists’ Using 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8406294"/>
              </p:ext>
            </p:extLst>
          </p:nvPr>
        </p:nvGraphicFramePr>
        <p:xfrm>
          <a:off x="6588223" y="2276872"/>
          <a:ext cx="20367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79"/>
                <a:gridCol w="509179"/>
                <a:gridCol w="509179"/>
                <a:gridCol w="509179"/>
              </a:tblGrid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25134" marR="125134"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125134" marR="12513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25134" marR="125134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588225" y="1440000"/>
            <a:ext cx="1988176" cy="63976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Data Frame</a:t>
            </a:r>
            <a:endParaRPr lang="en-US" dirty="0"/>
          </a:p>
        </p:txBody>
      </p:sp>
      <p:pic>
        <p:nvPicPr>
          <p:cNvPr id="1029" name="Picture 5" descr="C:\Users\standard\AppData\Local\Microsoft\Windows\Temporary Internet Files\Content.IE5\H8A587B2\little_scientist_400875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2" r="26704"/>
          <a:stretch/>
        </p:blipFill>
        <p:spPr bwMode="auto">
          <a:xfrm>
            <a:off x="539552" y="1816776"/>
            <a:ext cx="252696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tandard\AppData\Local\Microsoft\Windows\Temporary Internet Files\Content.IE5\H8A587B2\US.energy.consumption.pie.char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45" y="5273866"/>
            <a:ext cx="1731710" cy="10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triped Right Arrow 9"/>
          <p:cNvSpPr/>
          <p:nvPr/>
        </p:nvSpPr>
        <p:spPr>
          <a:xfrm>
            <a:off x="3094568" y="3295532"/>
            <a:ext cx="849244" cy="2423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4138586" y="4380536"/>
            <a:ext cx="849244" cy="2423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5400000">
            <a:off x="5652120" y="2914306"/>
            <a:ext cx="242316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90253"/>
            <a:ext cx="1240531" cy="942803"/>
          </a:xfrm>
          <a:prstGeom prst="rect">
            <a:avLst/>
          </a:prstGeom>
        </p:spPr>
      </p:pic>
      <p:pic>
        <p:nvPicPr>
          <p:cNvPr id="2050" name="Picture 2" descr="C:\Users\standard\AppData\Local\Microsoft\Windows\Temporary Internet Files\Content.IE5\H8A587B2\06-calendar-chart-full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73866"/>
            <a:ext cx="1728192" cy="10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\AppData\Local\Microsoft\Windows\Temporary Internet Files\Content.IE5\8ACBZB6G\Geothermal_Map_USA_2004_hj70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50" y="5273866"/>
            <a:ext cx="1473382" cy="108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\AppData\Local\Microsoft\Windows\Temporary Internet Files\Content.IE5\UBOGIGPG\120px-Scatter_diagram_for_quality_characteristic_XXX.svg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273866"/>
            <a:ext cx="1143000" cy="10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tandard\AppData\Local\Microsoft\Windows\Temporary Internet Files\Content.IE5\H8A587B2\srep01767-f3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0" y="5273866"/>
            <a:ext cx="1661070" cy="10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RQt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and load </a:t>
            </a:r>
            <a:r>
              <a:rPr lang="en-US" dirty="0" err="1" smtClean="0"/>
              <a:t>RQt</a:t>
            </a:r>
            <a:endParaRPr lang="en-US" dirty="0" smtClean="0"/>
          </a:p>
          <a:p>
            <a:pPr lvl="1"/>
            <a:r>
              <a:rPr lang="en-US" dirty="0" smtClean="0"/>
              <a:t>Needs </a:t>
            </a:r>
            <a:r>
              <a:rPr lang="en-US" dirty="0" err="1" smtClean="0"/>
              <a:t>rJava</a:t>
            </a:r>
            <a:endParaRPr lang="en-US" dirty="0" smtClean="0"/>
          </a:p>
          <a:p>
            <a:r>
              <a:rPr lang="en-US" dirty="0" smtClean="0"/>
              <a:t>Write your process</a:t>
            </a:r>
          </a:p>
          <a:p>
            <a:pPr lvl="1"/>
            <a:r>
              <a:rPr lang="en-US" dirty="0" smtClean="0"/>
              <a:t>Either inline with the R scripts</a:t>
            </a:r>
          </a:p>
          <a:p>
            <a:pPr lvl="1"/>
            <a:r>
              <a:rPr lang="en-US" dirty="0" smtClean="0"/>
              <a:t>Or in an external file</a:t>
            </a:r>
          </a:p>
        </p:txBody>
      </p:sp>
    </p:spTree>
    <p:extLst>
      <p:ext uri="{BB962C8B-B14F-4D97-AF65-F5344CB8AC3E}">
        <p14:creationId xmlns:p14="http://schemas.microsoft.com/office/powerpoint/2010/main" val="12238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RQt</a:t>
            </a:r>
            <a:r>
              <a:rPr lang="en-US" dirty="0" smtClean="0"/>
              <a:t> Package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process</a:t>
            </a:r>
          </a:p>
          <a:p>
            <a:pPr lvl="1"/>
            <a:r>
              <a:rPr lang="en-US" dirty="0"/>
              <a:t>Can have multiple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Results are in variables</a:t>
            </a:r>
          </a:p>
          <a:p>
            <a:pPr lvl="1"/>
            <a:r>
              <a:rPr lang="en-US" dirty="0" smtClean="0"/>
              <a:t>Results can be data frames or plots</a:t>
            </a:r>
            <a:endParaRPr lang="en-US" dirty="0"/>
          </a:p>
          <a:p>
            <a:r>
              <a:rPr lang="en-US" dirty="0"/>
              <a:t>Get the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Use the results in R functions</a:t>
            </a:r>
          </a:p>
        </p:txBody>
      </p:sp>
    </p:spTree>
    <p:extLst>
      <p:ext uri="{BB962C8B-B14F-4D97-AF65-F5344CB8AC3E}">
        <p14:creationId xmlns:p14="http://schemas.microsoft.com/office/powerpoint/2010/main" val="2528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RQt</a:t>
            </a:r>
            <a:r>
              <a:rPr lang="en-US" dirty="0" smtClean="0"/>
              <a:t>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RQt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library(ggplot2)</a:t>
            </a:r>
          </a:p>
          <a:p>
            <a:pPr marL="0" indent="0">
              <a:buNone/>
            </a:pPr>
            <a:r>
              <a:rPr lang="en-US" dirty="0"/>
              <a:t>library(scales)</a:t>
            </a:r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plyr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engine &lt;- </a:t>
            </a:r>
            <a:r>
              <a:rPr lang="en-US" dirty="0" err="1"/>
              <a:t>rqt.getEngine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ld</a:t>
            </a:r>
            <a:r>
              <a:rPr lang="en-US" dirty="0"/>
              <a:t> &lt;- </a:t>
            </a:r>
            <a:r>
              <a:rPr lang="en-US" dirty="0" err="1"/>
              <a:t>rqt.loadProcess</a:t>
            </a:r>
            <a:r>
              <a:rPr lang="en-US" dirty="0"/>
              <a:t>(engine, "D:\\Dropbox\\XQt\\Projects\\eval\\processes\\Paper.xqt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516216" y="1242655"/>
            <a:ext cx="2088232" cy="612648"/>
          </a:xfrm>
          <a:prstGeom prst="wedgeRoundRectCallout">
            <a:avLst>
              <a:gd name="adj1" fmla="val -247025"/>
              <a:gd name="adj2" fmla="val 428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the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516216" y="1556792"/>
            <a:ext cx="2088232" cy="612648"/>
          </a:xfrm>
          <a:prstGeom prst="wedgeRoundRectCallout">
            <a:avLst>
              <a:gd name="adj1" fmla="val -234233"/>
              <a:gd name="adj2" fmla="val 32838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an engine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22640" y="2042206"/>
            <a:ext cx="2088232" cy="612648"/>
          </a:xfrm>
          <a:prstGeom prst="wedgeRoundRectCallout">
            <a:avLst>
              <a:gd name="adj1" fmla="val -194651"/>
              <a:gd name="adj2" fmla="val 4003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scripts from external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16216" y="2457018"/>
            <a:ext cx="2088232" cy="612648"/>
          </a:xfrm>
          <a:prstGeom prst="wedgeRoundRectCallout">
            <a:avLst>
              <a:gd name="adj1" fmla="val -326204"/>
              <a:gd name="adj2" fmla="val 35458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 the function 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RQt</a:t>
            </a:r>
            <a:r>
              <a:rPr lang="en-US" dirty="0"/>
              <a:t> </a:t>
            </a:r>
            <a:r>
              <a:rPr lang="en-US" dirty="0" smtClean="0"/>
              <a:t>scenario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n</a:t>
            </a:r>
            <a:r>
              <a:rPr lang="en-US" dirty="0" smtClean="0"/>
              <a:t> &lt;- </a:t>
            </a:r>
            <a:r>
              <a:rPr lang="en-US" dirty="0" err="1"/>
              <a:t>rqt.runProcess</a:t>
            </a:r>
            <a:r>
              <a:rPr lang="en-US" dirty="0"/>
              <a:t>(engine)</a:t>
            </a:r>
          </a:p>
          <a:p>
            <a:pPr marL="0" indent="0">
              <a:buNone/>
            </a:pPr>
            <a:r>
              <a:rPr lang="en-US" dirty="0"/>
              <a:t>err &lt;- </a:t>
            </a:r>
            <a:r>
              <a:rPr lang="en-US" dirty="0" err="1"/>
              <a:t>rqt.getRunReport</a:t>
            </a:r>
            <a:r>
              <a:rPr lang="en-US" dirty="0"/>
              <a:t>(engine)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fsoData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rqt.getVariable</a:t>
            </a:r>
            <a:r>
              <a:rPr lang="en-US" dirty="0"/>
              <a:t>(engine, "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fsoData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fsoData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dayindex</a:t>
            </a:r>
            <a:r>
              <a:rPr lang="en-US" dirty="0"/>
              <a:t>, </a:t>
            </a:r>
            <a:r>
              <a:rPr lang="en-US" dirty="0" err="1"/>
              <a:t>meantemp</a:t>
            </a:r>
            <a:r>
              <a:rPr lang="en-US" dirty="0"/>
              <a:t>)) + </a:t>
            </a:r>
            <a:r>
              <a:rPr lang="en-US" dirty="0" err="1"/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xlab</a:t>
            </a:r>
            <a:r>
              <a:rPr lang="en-US" dirty="0"/>
              <a:t>("") + </a:t>
            </a:r>
            <a:r>
              <a:rPr lang="en-US" dirty="0" err="1"/>
              <a:t>ylab</a:t>
            </a:r>
            <a:r>
              <a:rPr lang="en-US" dirty="0"/>
              <a:t>("Mean Temp </a:t>
            </a:r>
            <a:r>
              <a:rPr lang="en-US" dirty="0" err="1"/>
              <a:t>deg</a:t>
            </a:r>
            <a:r>
              <a:rPr lang="en-US" dirty="0"/>
              <a:t> C")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("2014 Average Daily Temperature at SFO")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18498" y="1166738"/>
            <a:ext cx="2088232" cy="612648"/>
          </a:xfrm>
          <a:prstGeom prst="wedgeRoundRectCallout">
            <a:avLst>
              <a:gd name="adj1" fmla="val -125720"/>
              <a:gd name="adj2" fmla="val 4889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the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16216" y="1556792"/>
            <a:ext cx="2088232" cy="612648"/>
          </a:xfrm>
          <a:prstGeom prst="wedgeRoundRectCallout">
            <a:avLst>
              <a:gd name="adj1" fmla="val -169142"/>
              <a:gd name="adj2" fmla="val 661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detailed 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22640" y="2042206"/>
            <a:ext cx="2088232" cy="738722"/>
          </a:xfrm>
          <a:prstGeom prst="wedgeRoundRectCallout">
            <a:avLst>
              <a:gd name="adj1" fmla="val -188141"/>
              <a:gd name="adj2" fmla="val 11306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Retrieve the result of a statement as a data 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502045" y="2888516"/>
            <a:ext cx="2088232" cy="612648"/>
          </a:xfrm>
          <a:prstGeom prst="wedgeRoundRectCallout">
            <a:avLst>
              <a:gd name="adj1" fmla="val -243953"/>
              <a:gd name="adj2" fmla="val 16499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the result in R functions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script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cnnString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&lt;- "CONNECTION cnn1 ADAPTER=CSV SOURCE_URI='D:\\\\Projects\\\\PhD\\\\Data\\\\' PARAMETERS=</a:t>
            </a:r>
            <a:r>
              <a:rPr lang="en-US" dirty="0" err="1"/>
              <a:t>delimiter:comma</a:t>
            </a:r>
            <a:r>
              <a:rPr lang="en-US" dirty="0"/>
              <a:t>, </a:t>
            </a:r>
            <a:r>
              <a:rPr lang="en-US" dirty="0" err="1"/>
              <a:t>fileExtension:csv</a:t>
            </a:r>
            <a:r>
              <a:rPr lang="en-US" dirty="0"/>
              <a:t>, </a:t>
            </a:r>
            <a:r>
              <a:rPr lang="en-US" dirty="0" err="1"/>
              <a:t>firstRowIsHeader:true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bindingString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&lt;- "BIND b1 CONNECTION=cnn1 SCOPE=xdata_10, mydata1"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st1String</a:t>
            </a:r>
            <a:r>
              <a:rPr lang="en-US" dirty="0"/>
              <a:t> &lt;- "SELECT FROM b1.0 INTO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var3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st2String</a:t>
            </a:r>
            <a:r>
              <a:rPr lang="en-US" dirty="0"/>
              <a:t> &lt;- "SELECT USING INLINE </a:t>
            </a:r>
            <a:r>
              <a:rPr lang="en-US" dirty="0" err="1"/>
              <a:t>avg</a:t>
            </a:r>
            <a:r>
              <a:rPr lang="en-US" dirty="0"/>
              <a:t>(temperature) AS </a:t>
            </a:r>
            <a:r>
              <a:rPr lang="en-US" dirty="0" err="1"/>
              <a:t>meanT</a:t>
            </a:r>
            <a:r>
              <a:rPr lang="en-US" dirty="0"/>
              <a:t>, </a:t>
            </a:r>
            <a:r>
              <a:rPr lang="en-US" dirty="0" err="1"/>
              <a:t>soilni</a:t>
            </a:r>
            <a:r>
              <a:rPr lang="en-US" dirty="0"/>
              <a:t> as </a:t>
            </a:r>
            <a:r>
              <a:rPr lang="en-US" dirty="0" err="1"/>
              <a:t>soilCategory</a:t>
            </a:r>
            <a:r>
              <a:rPr lang="en-US" dirty="0"/>
              <a:t> FROM b1.0 INTO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var4</a:t>
            </a:r>
            <a:r>
              <a:rPr lang="en-US" dirty="0"/>
              <a:t> ORDER BY </a:t>
            </a:r>
            <a:r>
              <a:rPr lang="en-US" dirty="0" err="1"/>
              <a:t>meanT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055768" y="1052736"/>
            <a:ext cx="2088232" cy="612648"/>
          </a:xfrm>
          <a:prstGeom prst="wedgeRoundRectCallout">
            <a:avLst>
              <a:gd name="adj1" fmla="val -180159"/>
              <a:gd name="adj2" fmla="val 5091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connection is needed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055768" y="1752381"/>
            <a:ext cx="2088232" cy="612648"/>
          </a:xfrm>
          <a:prstGeom prst="wedgeRoundRectCallout">
            <a:avLst>
              <a:gd name="adj1" fmla="val -174468"/>
              <a:gd name="adj2" fmla="val 2134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binding is needed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055768" y="2780928"/>
            <a:ext cx="2088232" cy="738722"/>
          </a:xfrm>
          <a:prstGeom prst="wedgeRoundRectCallout">
            <a:avLst>
              <a:gd name="adj1" fmla="val -107074"/>
              <a:gd name="adj2" fmla="val 16157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simple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055768" y="4509120"/>
            <a:ext cx="2088232" cy="612648"/>
          </a:xfrm>
          <a:prstGeom prst="wedgeRoundRectCallout">
            <a:avLst>
              <a:gd name="adj1" fmla="val -98387"/>
              <a:gd name="adj2" fmla="val 2985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statement with aggregates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script sample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engine2 &lt;- </a:t>
            </a:r>
            <a:r>
              <a:rPr lang="en-US" dirty="0" err="1"/>
              <a:t>rqt.getEngine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rqt.addScript</a:t>
            </a:r>
            <a:r>
              <a:rPr lang="en-US" dirty="0"/>
              <a:t>(engine2,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cnnString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rqt.addScript</a:t>
            </a:r>
            <a:r>
              <a:rPr lang="en-US" dirty="0"/>
              <a:t>(engine2,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bindingString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rqt.addScript</a:t>
            </a:r>
            <a:r>
              <a:rPr lang="en-US" dirty="0"/>
              <a:t>(engine2,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st1String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rqt.addScript</a:t>
            </a:r>
            <a:r>
              <a:rPr lang="en-US" dirty="0"/>
              <a:t>(engine2,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st2String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rn2 &lt;- </a:t>
            </a:r>
            <a:r>
              <a:rPr lang="en-US" dirty="0" err="1"/>
              <a:t>rqt.runProcess</a:t>
            </a:r>
            <a:r>
              <a:rPr lang="en-US" dirty="0"/>
              <a:t>(engine2)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791831" y="1412776"/>
            <a:ext cx="2088232" cy="612648"/>
          </a:xfrm>
          <a:prstGeom prst="wedgeRoundRectCallout">
            <a:avLst>
              <a:gd name="adj1" fmla="val -138964"/>
              <a:gd name="adj2" fmla="val 218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an engine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791831" y="3212976"/>
            <a:ext cx="2088232" cy="612648"/>
          </a:xfrm>
          <a:prstGeom prst="wedgeRoundRectCallout">
            <a:avLst>
              <a:gd name="adj1" fmla="val -89322"/>
              <a:gd name="adj2" fmla="val 2919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inline scripts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732240" y="4293096"/>
            <a:ext cx="2088232" cy="612648"/>
          </a:xfrm>
          <a:prstGeom prst="wedgeRoundRectCallout">
            <a:avLst>
              <a:gd name="adj1" fmla="val -228568"/>
              <a:gd name="adj2" fmla="val 14079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the process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script sample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var3 </a:t>
            </a:r>
            <a:r>
              <a:rPr lang="en-US" dirty="0"/>
              <a:t>&lt;- </a:t>
            </a:r>
            <a:r>
              <a:rPr lang="en-US" dirty="0" err="1"/>
              <a:t>rqt.getVariable</a:t>
            </a:r>
            <a:r>
              <a:rPr lang="en-US" dirty="0"/>
              <a:t>(engine2, "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var3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var4 </a:t>
            </a:r>
            <a:r>
              <a:rPr lang="en-US" dirty="0"/>
              <a:t>&lt;- </a:t>
            </a:r>
            <a:r>
              <a:rPr lang="en-US" dirty="0" err="1"/>
              <a:t>rqt.getVariable</a:t>
            </a:r>
            <a:r>
              <a:rPr lang="en-US" dirty="0"/>
              <a:t>(engine2, "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var4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913645" y="2961528"/>
            <a:ext cx="2088232" cy="612648"/>
          </a:xfrm>
          <a:prstGeom prst="wedgeRoundRectCallout">
            <a:avLst>
              <a:gd name="adj1" fmla="val -72098"/>
              <a:gd name="adj2" fmla="val -19400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result set “var3”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780550" y="5733256"/>
            <a:ext cx="2088232" cy="612648"/>
          </a:xfrm>
          <a:prstGeom prst="wedgeRoundRectCallout">
            <a:avLst>
              <a:gd name="adj1" fmla="val -68019"/>
              <a:gd name="adj2" fmla="val -25923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result set “</a:t>
            </a:r>
            <a:r>
              <a:rPr lang="en-US" dirty="0" smtClean="0">
                <a:solidFill>
                  <a:schemeClr val="tx1"/>
                </a:solidFill>
              </a:rPr>
              <a:t>var4”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XQt: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github.com/javadch/XQt</a:t>
            </a:r>
            <a:endParaRPr lang="en-US" sz="2800" dirty="0" smtClean="0"/>
          </a:p>
          <a:p>
            <a:r>
              <a:rPr lang="en-US" sz="2800" dirty="0"/>
              <a:t>Workbench: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github.com/javadch/SciQuest</a:t>
            </a:r>
            <a:endParaRPr lang="en-US" sz="2800" dirty="0" smtClean="0"/>
          </a:p>
          <a:p>
            <a:r>
              <a:rPr lang="en-US" sz="2800" dirty="0" err="1" smtClean="0"/>
              <a:t>RQt</a:t>
            </a:r>
            <a:r>
              <a:rPr lang="en-US" sz="2800" dirty="0" smtClean="0"/>
              <a:t>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github.com/javadch/RQt</a:t>
            </a:r>
            <a:endParaRPr lang="en-US" sz="2800" dirty="0" smtClean="0"/>
          </a:p>
          <a:p>
            <a:r>
              <a:rPr lang="en-US" sz="2800" dirty="0"/>
              <a:t>Executable</a:t>
            </a:r>
            <a:r>
              <a:rPr lang="en-US" sz="2800"/>
              <a:t>: </a:t>
            </a:r>
            <a:r>
              <a:rPr lang="en-US" sz="2800">
                <a:hlinkClick r:id="rId5"/>
              </a:rPr>
              <a:t>http://</a:t>
            </a:r>
            <a:r>
              <a:rPr lang="en-US" sz="2800" smtClean="0">
                <a:hlinkClick r:id="rId5"/>
              </a:rPr>
              <a:t>fusion.cs.uni-jena.de/javad/XQt/Workbench.zip</a:t>
            </a:r>
            <a:endParaRPr lang="en-US" sz="2800" smtClean="0"/>
          </a:p>
          <a:p>
            <a:r>
              <a:rPr lang="en-US" sz="2800" smtClean="0"/>
              <a:t>Email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6"/>
              </a:rPr>
              <a:t>javad.chamanara@uni-jena.de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License: GPL 3.x</a:t>
            </a:r>
          </a:p>
        </p:txBody>
      </p:sp>
    </p:spTree>
    <p:extLst>
      <p:ext uri="{BB962C8B-B14F-4D97-AF65-F5344CB8AC3E}">
        <p14:creationId xmlns:p14="http://schemas.microsoft.com/office/powerpoint/2010/main" val="28269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Data is Heterogeneous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99592" y="2572706"/>
            <a:ext cx="2191626" cy="63976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CSV, TSV files</a:t>
            </a:r>
            <a:endParaRPr lang="en-US" dirty="0"/>
          </a:p>
        </p:txBody>
      </p:sp>
      <p:pic>
        <p:nvPicPr>
          <p:cNvPr id="3076" name="Picture 4" descr="C:\Users\standard\AppData\Local\Microsoft\Windows\Temporary Internet Files\Content.IE5\UBOGIGPG\libreoffice4.0-oasis-spreadsheet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18" y="3429979"/>
            <a:ext cx="2654424" cy="26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tandard\AppData\Local\Microsoft\Windows\Temporary Internet Files\Content.IE5\8ACBZB6G\large-Database-symbol-0-16315[1]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2"/>
          <a:stretch/>
        </p:blipFill>
        <p:spPr bwMode="auto">
          <a:xfrm>
            <a:off x="6215835" y="3212468"/>
            <a:ext cx="2602553" cy="29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andard\AppData\Local\Microsoft\Windows\Temporary Internet Files\Content.IE5\H8A587B2\Text-csv-text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6" y="3357468"/>
            <a:ext cx="287382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4"/>
          <p:cNvSpPr txBox="1">
            <a:spLocks/>
          </p:cNvSpPr>
          <p:nvPr/>
        </p:nvSpPr>
        <p:spPr>
          <a:xfrm>
            <a:off x="3460494" y="2564904"/>
            <a:ext cx="2191626" cy="639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Spreadsheets</a:t>
            </a:r>
            <a:endParaRPr lang="en-US" dirty="0"/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6268806" y="2573214"/>
            <a:ext cx="2191626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DBMSs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Heterogeneity in:</a:t>
            </a:r>
          </a:p>
          <a:p>
            <a:pPr lvl="1"/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Units of measurement</a:t>
            </a:r>
          </a:p>
          <a:p>
            <a:pPr lvl="1"/>
            <a:r>
              <a:rPr lang="en-US" dirty="0" smtClean="0"/>
              <a:t>Presentation/ model</a:t>
            </a:r>
          </a:p>
          <a:p>
            <a:pPr lvl="1"/>
            <a:r>
              <a:rPr lang="en-US" dirty="0" smtClean="0"/>
              <a:t>And …</a:t>
            </a:r>
          </a:p>
          <a:p>
            <a:pPr lvl="1"/>
            <a:endParaRPr lang="en-US" dirty="0"/>
          </a:p>
        </p:txBody>
      </p:sp>
      <p:pic>
        <p:nvPicPr>
          <p:cNvPr id="3076" name="Picture 4" descr="C:\Users\standard\AppData\Local\Microsoft\Windows\Temporary Internet Files\Content.IE5\UBOGIGPG\libreoffice4.0-oasis-spreadshee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56" y="5327583"/>
            <a:ext cx="720000" cy="6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tandard\AppData\Local\Microsoft\Windows\Temporary Internet Files\Content.IE5\8ACBZB6G\large-Database-symbol-0-16315[1]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2"/>
          <a:stretch/>
        </p:blipFill>
        <p:spPr bwMode="auto">
          <a:xfrm>
            <a:off x="1972593" y="5283473"/>
            <a:ext cx="720079" cy="8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andard\AppData\Local\Microsoft\Windows\Temporary Internet Files\Content.IE5\H8A587B2\Text-csv-text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8" y="5301208"/>
            <a:ext cx="78468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DBMSs</a:t>
            </a:r>
          </a:p>
          <a:p>
            <a:r>
              <a:rPr lang="en-US" dirty="0" smtClean="0"/>
              <a:t>Multitude of SQL variants</a:t>
            </a:r>
          </a:p>
          <a:p>
            <a:r>
              <a:rPr lang="en-US" dirty="0" smtClean="0"/>
              <a:t>Multiple spreadsheet systems</a:t>
            </a:r>
          </a:p>
          <a:p>
            <a:r>
              <a:rPr lang="en-US" dirty="0" smtClean="0"/>
              <a:t>Different programming languages</a:t>
            </a:r>
          </a:p>
          <a:p>
            <a:pPr lvl="1"/>
            <a:endParaRPr lang="en-US" dirty="0"/>
          </a:p>
        </p:txBody>
      </p:sp>
      <p:pic>
        <p:nvPicPr>
          <p:cNvPr id="3076" name="Picture 4" descr="C:\Users\standard\AppData\Local\Microsoft\Windows\Temporary Internet Files\Content.IE5\UBOGIGPG\libreoffice4.0-oasis-spreadshee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56" y="5327583"/>
            <a:ext cx="720000" cy="6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tandard\AppData\Local\Microsoft\Windows\Temporary Internet Files\Content.IE5\8ACBZB6G\large-Database-symbol-0-16315[1]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2"/>
          <a:stretch/>
        </p:blipFill>
        <p:spPr bwMode="auto">
          <a:xfrm>
            <a:off x="1972593" y="5283473"/>
            <a:ext cx="720079" cy="8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andard\AppData\Local\Microsoft\Windows\Temporary Internet Files\Content.IE5\H8A587B2\Text-csv-text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8" y="5301208"/>
            <a:ext cx="78468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8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systems working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Frequent import/export</a:t>
            </a:r>
          </a:p>
          <a:p>
            <a:r>
              <a:rPr lang="en-US" dirty="0" smtClean="0"/>
              <a:t>Load bigger data into R</a:t>
            </a:r>
          </a:p>
          <a:p>
            <a:r>
              <a:rPr lang="en-US" dirty="0" smtClean="0"/>
              <a:t>Harder data integration</a:t>
            </a:r>
          </a:p>
          <a:p>
            <a:r>
              <a:rPr lang="en-US" dirty="0" smtClean="0"/>
              <a:t>Less reproducible work</a:t>
            </a:r>
          </a:p>
          <a:p>
            <a:r>
              <a:rPr lang="en-US" dirty="0" smtClean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30728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as the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6581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948264" y="476672"/>
            <a:ext cx="2088232" cy="612648"/>
          </a:xfrm>
          <a:prstGeom prst="wedgeRoundRectCallout">
            <a:avLst>
              <a:gd name="adj1" fmla="val -64529"/>
              <a:gd name="adj2" fmla="val 16439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Unified Language,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SQL like 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0" y="1196752"/>
            <a:ext cx="2796280" cy="918972"/>
          </a:xfrm>
          <a:prstGeom prst="wedgeRoundRectCallout">
            <a:avLst>
              <a:gd name="adj1" fmla="val 37480"/>
              <a:gd name="adj2" fmla="val 17794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Execution System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Translates </a:t>
            </a:r>
            <a:r>
              <a:rPr lang="en-US" dirty="0" err="1" smtClean="0">
                <a:solidFill>
                  <a:schemeClr val="tx1"/>
                </a:solidFill>
              </a:rPr>
              <a:t>Qt</a:t>
            </a:r>
            <a:r>
              <a:rPr lang="en-US" dirty="0" smtClean="0">
                <a:solidFill>
                  <a:schemeClr val="tx1"/>
                </a:solidFill>
              </a:rPr>
              <a:t> to Data Source specific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240216" y="3235641"/>
            <a:ext cx="2796280" cy="918972"/>
          </a:xfrm>
          <a:prstGeom prst="wedgeRoundRectCallout">
            <a:avLst>
              <a:gd name="adj1" fmla="val -13834"/>
              <a:gd name="adj2" fmla="val 13030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0118" y="2021272"/>
            <a:ext cx="487523" cy="1476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Source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6724" y="2009494"/>
            <a:ext cx="1454626" cy="147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Select</a:t>
            </a:r>
            <a:endParaRPr lang="de-DE" sz="32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1745" y="4116250"/>
            <a:ext cx="25388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Operation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2835686" y="5123181"/>
            <a:ext cx="129215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Filter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3150" y="2009398"/>
            <a:ext cx="13670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Persistent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4208" y="2524403"/>
            <a:ext cx="13759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Memory variable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205" y="2009397"/>
            <a:ext cx="504056" cy="1476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Target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10800000">
            <a:off x="5351412" y="2613648"/>
            <a:ext cx="489204" cy="3006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301746" y="2597223"/>
            <a:ext cx="489204" cy="3006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5400000">
            <a:off x="4410121" y="3711270"/>
            <a:ext cx="435107" cy="2455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44208" y="3028459"/>
            <a:ext cx="13759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Plot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8574" y="2020347"/>
            <a:ext cx="13670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Persistent Container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9632" y="2535352"/>
            <a:ext cx="13759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Memory variable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9632" y="3039408"/>
            <a:ext cx="13759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Joined Container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3280583" y="5123181"/>
            <a:ext cx="129215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Order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3713746" y="5123181"/>
            <a:ext cx="129215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Group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4137866" y="5123181"/>
            <a:ext cx="129215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Limit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4574650" y="5122552"/>
            <a:ext cx="12909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Aggregate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012730" y="5123180"/>
            <a:ext cx="129215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Transform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58528" y="3536978"/>
            <a:ext cx="13759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Native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9632" y="4037722"/>
            <a:ext cx="13759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Service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82000" y="2021273"/>
            <a:ext cx="487523" cy="198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Source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82000" y="2021273"/>
            <a:ext cx="487523" cy="24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Source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07504" y="914654"/>
            <a:ext cx="2088232" cy="612648"/>
          </a:xfrm>
          <a:prstGeom prst="wedgeRoundRectCallout">
            <a:avLst>
              <a:gd name="adj1" fmla="val 38626"/>
              <a:gd name="adj2" fmla="val 1414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CSV, spreadsheet, DB 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95212" y="1052654"/>
            <a:ext cx="2088232" cy="612648"/>
          </a:xfrm>
          <a:prstGeom prst="wedgeRoundRectCallout">
            <a:avLst>
              <a:gd name="adj1" fmla="val 11679"/>
              <a:gd name="adj2" fmla="val 21749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Previous Query results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107504" y="1205054"/>
            <a:ext cx="2088232" cy="612648"/>
          </a:xfrm>
          <a:prstGeom prst="wedgeRoundRectCallout">
            <a:avLst>
              <a:gd name="adj1" fmla="val 9574"/>
              <a:gd name="adj2" fmla="val 28781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Join of any combinations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1507</Words>
  <Application>Microsoft Office PowerPoint</Application>
  <PresentationFormat>On-screen Show (4:3)</PresentationFormat>
  <Paragraphs>402</Paragraphs>
  <Slides>37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1_Office Theme</vt:lpstr>
      <vt:lpstr>Simplified Data Access for Scientists</vt:lpstr>
      <vt:lpstr>Data Scientists’ Digital Work</vt:lpstr>
      <vt:lpstr>Data Scientists’ Using R</vt:lpstr>
      <vt:lpstr>But Data is Heterogeneous</vt:lpstr>
      <vt:lpstr>Data Heterogeneity</vt:lpstr>
      <vt:lpstr>Data Access Heterogeneity</vt:lpstr>
      <vt:lpstr>Effect on R users</vt:lpstr>
      <vt:lpstr>Qt as the solution</vt:lpstr>
      <vt:lpstr>The query statement</vt:lpstr>
      <vt:lpstr>The workbench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schemas?</vt:lpstr>
      <vt:lpstr>From the files’ headers: CSV</vt:lpstr>
      <vt:lpstr>From the first row: Excel</vt:lpstr>
      <vt:lpstr>From the system catalog: DBMS</vt:lpstr>
      <vt:lpstr>From external headers: XQt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it in R?</vt:lpstr>
      <vt:lpstr>The RQt Package</vt:lpstr>
      <vt:lpstr>The RQt Package (cont.)</vt:lpstr>
      <vt:lpstr>Sample RQt scenario</vt:lpstr>
      <vt:lpstr>Sample RQt scenario (cont.)</vt:lpstr>
      <vt:lpstr>Inline script sample</vt:lpstr>
      <vt:lpstr>Inline script sample (cont.)</vt:lpstr>
      <vt:lpstr>Inline script sample (cont.)</vt:lpstr>
      <vt:lpstr>Accessibility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Data Access for Scientists</dc:title>
  <dc:creator>Javad Chamanara</dc:creator>
  <cp:lastModifiedBy>Javad Chamanara</cp:lastModifiedBy>
  <cp:revision>113</cp:revision>
  <dcterms:created xsi:type="dcterms:W3CDTF">2015-08-06T18:08:43Z</dcterms:created>
  <dcterms:modified xsi:type="dcterms:W3CDTF">2015-08-09T19:05:00Z</dcterms:modified>
</cp:coreProperties>
</file>