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vad\Desktop\projectdata-nyse%20-%20Cop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Box</a:t>
            </a:r>
            <a:r>
              <a:rPr lang="en-US" baseline="0" dirty="0"/>
              <a:t> plot for distribution of total revenue in Information Technology sector in year 2015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Minimum</c:v>
          </c:tx>
          <c:spPr>
            <a:noFill/>
            <a:ln>
              <a:noFill/>
            </a:ln>
            <a:effectLst/>
          </c:spPr>
          <c:invertIfNegative val="0"/>
          <c:errBars>
            <c:errBarType val="minus"/>
            <c:errValType val="percentage"/>
            <c:noEndCap val="1"/>
            <c:val val="100"/>
            <c:spPr>
              <a:noFill/>
              <a:ln w="9525" cap="flat" cmpd="sng" algn="ctr">
                <a:noFill/>
                <a:round/>
              </a:ln>
              <a:effectLst/>
            </c:spPr>
          </c:errBars>
          <c:cat>
            <c:strLit>
              <c:ptCount val="1"/>
              <c:pt idx="0">
                <c:v>Year 2015</c:v>
              </c:pt>
            </c:strLit>
          </c:cat>
          <c:val>
            <c:numRef>
              <c:f>'Summary Statistics'!$E$4</c:f>
              <c:numCache>
                <c:formatCode>"$"#,##0</c:formatCode>
                <c:ptCount val="1"/>
                <c:pt idx="0">
                  <c:v>32615202621.012234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BD-4D3A-8ACC-7E2AB778304E}"/>
            </c:ext>
          </c:extLst>
        </c:ser>
        <c:ser>
          <c:idx val="1"/>
          <c:order val="1"/>
          <c:tx>
            <c:v>1st quartile</c:v>
          </c:tx>
          <c:spPr>
            <a:noFill/>
            <a:ln>
              <a:noFill/>
            </a:ln>
            <a:effectLst/>
          </c:spPr>
          <c:invertIfNegative val="0"/>
          <c:errBars>
            <c:errBarType val="minus"/>
            <c:errValType val="percentage"/>
            <c:noEndCap val="1"/>
            <c:val val="10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Lit>
              <c:ptCount val="1"/>
              <c:pt idx="0">
                <c:v>Year 2015</c:v>
              </c:pt>
            </c:strLit>
          </c:cat>
          <c:val>
            <c:numRef>
              <c:f>'Summary Statistics'!$E$5</c:f>
              <c:numCache>
                <c:formatCode>"$"#,##0</c:formatCode>
                <c:ptCount val="1"/>
                <c:pt idx="0">
                  <c:v>2294266500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BD-4D3A-8ACC-7E2AB778304E}"/>
            </c:ext>
          </c:extLst>
        </c:ser>
        <c:ser>
          <c:idx val="2"/>
          <c:order val="2"/>
          <c:tx>
            <c:v>Median</c:v>
          </c:tx>
          <c:spPr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Lit>
              <c:ptCount val="1"/>
              <c:pt idx="0">
                <c:v>Year 2015</c:v>
              </c:pt>
            </c:strLit>
          </c:cat>
          <c:val>
            <c:numRef>
              <c:f>'Summary Statistics'!$E$6</c:f>
              <c:numCache>
                <c:formatCode>"$"#,##0</c:formatCode>
                <c:ptCount val="1"/>
                <c:pt idx="0">
                  <c:v>2215067500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0BD-4D3A-8ACC-7E2AB778304E}"/>
            </c:ext>
          </c:extLst>
        </c:ser>
        <c:ser>
          <c:idx val="3"/>
          <c:order val="3"/>
          <c:tx>
            <c:v>3rd quartile</c:v>
          </c:tx>
          <c:spPr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c:spPr>
          <c:invertIfNegative val="0"/>
          <c:cat>
            <c:strLit>
              <c:ptCount val="1"/>
              <c:pt idx="0">
                <c:v>Year 2015</c:v>
              </c:pt>
            </c:strLit>
          </c:cat>
          <c:val>
            <c:numRef>
              <c:f>'Summary Statistics'!$E$7</c:f>
              <c:numCache>
                <c:formatCode>"$"#,##0</c:formatCode>
                <c:ptCount val="1"/>
                <c:pt idx="0">
                  <c:v>6749800000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0BD-4D3A-8ACC-7E2AB778304E}"/>
            </c:ext>
          </c:extLst>
        </c:ser>
        <c:ser>
          <c:idx val="4"/>
          <c:order val="4"/>
          <c:tx>
            <c:v>Maximum</c:v>
          </c:tx>
          <c:spPr>
            <a:noFill/>
            <a:ln>
              <a:noFill/>
            </a:ln>
            <a:effectLst/>
          </c:spPr>
          <c:invertIfNegative val="0"/>
          <c:errBars>
            <c:errBarType val="minus"/>
            <c:errValType val="percentage"/>
            <c:noEndCap val="1"/>
            <c:val val="10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Lit>
              <c:ptCount val="1"/>
              <c:pt idx="0">
                <c:v>Year 2015</c:v>
              </c:pt>
            </c:strLit>
          </c:cat>
          <c:val>
            <c:numRef>
              <c:f>'Summary Statistics'!$E$8</c:f>
              <c:numCache>
                <c:formatCode>"$"#,##0</c:formatCode>
                <c:ptCount val="1"/>
                <c:pt idx="0">
                  <c:v>203320500000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0BD-4D3A-8ACC-7E2AB77830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9465152"/>
        <c:axId val="109451008"/>
      </c:barChart>
      <c:catAx>
        <c:axId val="10946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451008"/>
        <c:crosses val="autoZero"/>
        <c:auto val="1"/>
        <c:lblAlgn val="ctr"/>
        <c:lblOffset val="100"/>
        <c:noMultiLvlLbl val="0"/>
      </c:catAx>
      <c:valAx>
        <c:axId val="109451008"/>
        <c:scaling>
          <c:orientation val="minMax"/>
          <c:max val="260000000000"/>
          <c:min val="250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</a:t>
                </a:r>
                <a:r>
                  <a:rPr lang="en-US" baseline="0"/>
                  <a:t> Revenue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465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9817" y="1122363"/>
            <a:ext cx="12022183" cy="2387600"/>
          </a:xfrm>
        </p:spPr>
        <p:txBody>
          <a:bodyPr>
            <a:noAutofit/>
          </a:bodyPr>
          <a:lstStyle/>
          <a:p>
            <a:r>
              <a:rPr lang="en-US" sz="4000" dirty="0" smtClean="0"/>
              <a:t>What is the distribution of total revenue in year 2015 for companies in Information Technology sector?</a:t>
            </a:r>
            <a:br>
              <a:rPr lang="en-US" sz="4000" dirty="0" smtClean="0"/>
            </a:br>
            <a:r>
              <a:rPr lang="en-US" sz="4000" dirty="0" smtClean="0"/>
              <a:t>Is it symmetric?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#2</a:t>
            </a:r>
            <a:br>
              <a:rPr lang="en-US" dirty="0" smtClean="0"/>
            </a:br>
            <a:r>
              <a:rPr lang="en-US" dirty="0" smtClean="0"/>
              <a:t>Udacity Business Analytics Nanodegree</a:t>
            </a:r>
            <a:br>
              <a:rPr lang="en-US" dirty="0" smtClean="0"/>
            </a:br>
            <a:r>
              <a:rPr lang="en-US" dirty="0" smtClean="0"/>
              <a:t>Javad Ebadi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8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Statistics for Total Revenue of Companies in Information Technology Sector in year 2015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00503529"/>
              </p:ext>
            </p:extLst>
          </p:nvPr>
        </p:nvGraphicFramePr>
        <p:xfrm>
          <a:off x="838200" y="1825625"/>
          <a:ext cx="5181600" cy="476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11173076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435125670"/>
                    </a:ext>
                  </a:extLst>
                </a:gridCol>
              </a:tblGrid>
              <a:tr h="44823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Measure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Value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978759"/>
                  </a:ext>
                </a:extLst>
              </a:tr>
              <a:tr h="44823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$16,035,034,618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4176493"/>
                  </a:ext>
                </a:extLst>
              </a:tr>
              <a:tr h="44823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Standard</a:t>
                      </a:r>
                      <a:r>
                        <a:rPr lang="en-US" sz="2000" baseline="0" dirty="0" smtClean="0"/>
                        <a:t>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$32,615,202,621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5316273"/>
                  </a:ext>
                </a:extLst>
              </a:tr>
              <a:tr h="448234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775725"/>
                  </a:ext>
                </a:extLst>
              </a:tr>
              <a:tr h="44823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Minimum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$1,059,366,000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7617558"/>
                  </a:ext>
                </a:extLst>
              </a:tr>
              <a:tr h="44823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r>
                        <a:rPr lang="en-US" sz="2000" baseline="30000" dirty="0" smtClean="0"/>
                        <a:t>st</a:t>
                      </a:r>
                      <a:r>
                        <a:rPr lang="en-US" sz="2000" dirty="0" smtClean="0"/>
                        <a:t> quartile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$3,353,632,500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9320580"/>
                  </a:ext>
                </a:extLst>
              </a:tr>
              <a:tr h="44823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$5,568,700,000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2061787"/>
                  </a:ext>
                </a:extLst>
              </a:tr>
              <a:tr h="44823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r>
                        <a:rPr lang="en-US" sz="2000" baseline="30000" dirty="0" smtClean="0"/>
                        <a:t>rd</a:t>
                      </a:r>
                      <a:r>
                        <a:rPr lang="en-US" sz="2000" dirty="0" smtClean="0"/>
                        <a:t> quartile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$12,318,500,000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2252563"/>
                  </a:ext>
                </a:extLst>
              </a:tr>
              <a:tr h="55750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Maximum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$215,639,000,000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6575092"/>
                  </a:ext>
                </a:extLst>
              </a:tr>
              <a:tr h="6045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Range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$214,579,634,000</a:t>
                      </a:r>
                    </a:p>
                    <a:p>
                      <a:pPr algn="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5410705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513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Since the mean and median are not equal the distribution is not symmetric</a:t>
            </a:r>
          </a:p>
          <a:p>
            <a:r>
              <a:rPr lang="en-US" dirty="0" smtClean="0"/>
              <a:t>The standard deviation is rather big, it means that the total revenue of different companies varies a </a:t>
            </a:r>
            <a:r>
              <a:rPr lang="en-US" dirty="0" smtClean="0"/>
              <a:t>lot</a:t>
            </a:r>
          </a:p>
          <a:p>
            <a:r>
              <a:rPr lang="en-US" dirty="0" smtClean="0"/>
              <a:t>Since data is skewed the range is a better measure of spread than standard deviation</a:t>
            </a:r>
          </a:p>
          <a:p>
            <a:r>
              <a:rPr lang="en-US" dirty="0" smtClean="0"/>
              <a:t>The range is about $200B which is a very wide range, which indicates a large spread</a:t>
            </a:r>
            <a:endParaRPr lang="en-US" dirty="0" smtClean="0"/>
          </a:p>
          <a:p>
            <a:r>
              <a:rPr lang="en-US" dirty="0" smtClean="0"/>
              <a:t>Because the median is smaller than mean, the distribution is right skewed</a:t>
            </a:r>
          </a:p>
          <a:p>
            <a:r>
              <a:rPr lang="en-US" dirty="0" smtClean="0"/>
              <a:t>A box plot is a good choice to see these results in 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425128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886265"/>
            <a:ext cx="5181600" cy="5290698"/>
          </a:xfrm>
        </p:spPr>
        <p:txBody>
          <a:bodyPr>
            <a:normAutofit/>
          </a:bodyPr>
          <a:lstStyle/>
          <a:p>
            <a:r>
              <a:rPr lang="en-US" dirty="0"/>
              <a:t>Box plot for distribution of total revenue in Information Technology sector in year 2015</a:t>
            </a:r>
          </a:p>
          <a:p>
            <a:r>
              <a:rPr lang="en-US" dirty="0" smtClean="0"/>
              <a:t>The box plot show that there are huge outlier in total revenue and therefore the mean is not a good measure for center</a:t>
            </a:r>
          </a:p>
          <a:p>
            <a:r>
              <a:rPr lang="en-US" dirty="0" smtClean="0"/>
              <a:t>The median is a good measure of the </a:t>
            </a:r>
            <a:r>
              <a:rPr lang="en-US" dirty="0" smtClean="0"/>
              <a:t>center</a:t>
            </a:r>
            <a:endParaRPr lang="en-US" dirty="0" smtClean="0"/>
          </a:p>
          <a:p>
            <a:r>
              <a:rPr lang="en-US" dirty="0" smtClean="0"/>
              <a:t>The maximum value is about 50 times the median value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78765992"/>
              </p:ext>
            </p:extLst>
          </p:nvPr>
        </p:nvGraphicFramePr>
        <p:xfrm>
          <a:off x="0" y="0"/>
          <a:ext cx="60198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113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227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What is the distribution of total revenue in year 2015 for companies in Information Technology sector? Is it symmetric?</vt:lpstr>
      <vt:lpstr>Summary Statistics for Total Revenue of Companies in Information Technology Sector in year 2015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distribution of total revenue in year 2015 for companies in Information Technology sector? Is it symmetric?</dc:title>
  <dc:creator>Javad</dc:creator>
  <cp:lastModifiedBy>Javad</cp:lastModifiedBy>
  <cp:revision>5</cp:revision>
  <dcterms:created xsi:type="dcterms:W3CDTF">2020-05-14T00:37:24Z</dcterms:created>
  <dcterms:modified xsi:type="dcterms:W3CDTF">2020-05-14T04:36:43Z</dcterms:modified>
</cp:coreProperties>
</file>