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ad\Downloads\Project%203%20-%20SQL\Query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ad\Downloads\Project%203%20-%20SQL\Query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ad\Downloads\Project%203%20-%20SQL\Query_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avad\Downloads\Project%203%20-%20SQL\Query_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</a:t>
            </a:r>
            <a:r>
              <a:rPr lang="en-US"/>
              <a:t>of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Query_1!$B$1</c:f>
              <c:strCache>
                <c:ptCount val="1"/>
                <c:pt idx="0">
                  <c:v>Number_of_Customers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CF-45AD-89D2-3BEFADB489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CF-45AD-89D2-3BEFADB489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CF-45AD-89D2-3BEFADB489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1CF-45AD-89D2-3BEFADB489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1CF-45AD-89D2-3BEFADB489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1CF-45AD-89D2-3BEFADB4898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1CF-45AD-89D2-3BEFADB489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Query_1!$A$2:$A$8</c:f>
              <c:strCache>
                <c:ptCount val="7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</c:strCache>
            </c:strRef>
          </c:cat>
          <c:val>
            <c:numRef>
              <c:f>Query_1!$B$2:$B$8</c:f>
              <c:numCache>
                <c:formatCode>General</c:formatCode>
                <c:ptCount val="7"/>
                <c:pt idx="0">
                  <c:v>91</c:v>
                </c:pt>
                <c:pt idx="1">
                  <c:v>56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21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1CF-45AD-89D2-3BEFADB489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Rock Artists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Query_2!$B$2:$B$11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Query_2!$C$2:$C$11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0-4214-810F-3AA71BB232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635615"/>
        <c:axId val="19640191"/>
      </c:barChart>
      <c:catAx>
        <c:axId val="19635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0191"/>
        <c:crosses val="autoZero"/>
        <c:auto val="1"/>
        <c:lblAlgn val="ctr"/>
        <c:lblOffset val="100"/>
        <c:noMultiLvlLbl val="0"/>
      </c:catAx>
      <c:valAx>
        <c:axId val="19640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</a:t>
            </a:r>
            <a:r>
              <a:rPr lang="en-US"/>
              <a:t>of</a:t>
            </a:r>
            <a:r>
              <a:rPr lang="en-US" baseline="0"/>
              <a:t> </a:t>
            </a:r>
            <a:r>
              <a:rPr lang="en-US"/>
              <a:t>Love</a:t>
            </a:r>
            <a:r>
              <a:rPr lang="en-US" baseline="0"/>
              <a:t> </a:t>
            </a:r>
            <a:r>
              <a:rPr lang="en-US"/>
              <a:t>Songs in Eech Genres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Query_4!$B$1</c:f>
              <c:strCache>
                <c:ptCount val="1"/>
                <c:pt idx="0">
                  <c:v>Number_of_Love_Songs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Query_4!$A$2:$A$14</c:f>
              <c:strCache>
                <c:ptCount val="13"/>
                <c:pt idx="0">
                  <c:v>Rock</c:v>
                </c:pt>
                <c:pt idx="1">
                  <c:v>Metal</c:v>
                </c:pt>
                <c:pt idx="2">
                  <c:v>Alternative &amp; Punk</c:v>
                </c:pt>
                <c:pt idx="3">
                  <c:v>R&amp;B/Soul</c:v>
                </c:pt>
                <c:pt idx="4">
                  <c:v>Blues</c:v>
                </c:pt>
                <c:pt idx="5">
                  <c:v>Latin</c:v>
                </c:pt>
                <c:pt idx="6">
                  <c:v>Pop</c:v>
                </c:pt>
                <c:pt idx="7">
                  <c:v>Easy Listening</c:v>
                </c:pt>
                <c:pt idx="8">
                  <c:v>Jazz</c:v>
                </c:pt>
                <c:pt idx="9">
                  <c:v>Reggae</c:v>
                </c:pt>
                <c:pt idx="10">
                  <c:v>Alternative</c:v>
                </c:pt>
                <c:pt idx="11">
                  <c:v>Electronica/Dance</c:v>
                </c:pt>
                <c:pt idx="12">
                  <c:v>Hip Hop/Rap</c:v>
                </c:pt>
              </c:strCache>
            </c:strRef>
          </c:cat>
          <c:val>
            <c:numRef>
              <c:f>Query_4!$B$2:$B$14</c:f>
              <c:numCache>
                <c:formatCode>General</c:formatCode>
                <c:ptCount val="13"/>
                <c:pt idx="0">
                  <c:v>64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B9-45CE-9CDB-EE985F779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89055"/>
        <c:axId val="13086975"/>
      </c:barChart>
      <c:catAx>
        <c:axId val="13089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6975"/>
        <c:crosses val="autoZero"/>
        <c:auto val="1"/>
        <c:lblAlgn val="ctr"/>
        <c:lblOffset val="100"/>
        <c:noMultiLvlLbl val="0"/>
      </c:catAx>
      <c:valAx>
        <c:axId val="1308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Love Songs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9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Query_3!$A$2:$A$205</cx:f>
        <cx:lvl ptCount="204" formatCode="0">
          <cx:pt idx="0">4</cx:pt>
          <cx:pt idx="1">3</cx:pt>
          <cx:pt idx="2">3</cx:pt>
          <cx:pt idx="3">3</cx:pt>
          <cx:pt idx="4">3</cx:pt>
          <cx:pt idx="5">3</cx:pt>
          <cx:pt idx="6">3</cx:pt>
          <cx:pt idx="7">2</cx:pt>
          <cx:pt idx="8">2</cx:pt>
          <cx:pt idx="9">2</cx:pt>
          <cx:pt idx="10">2</cx:pt>
          <cx:pt idx="11">2</cx:pt>
          <cx:pt idx="12">2</cx:pt>
          <cx:pt idx="13">2</cx:pt>
          <cx:pt idx="14">2</cx:pt>
          <cx:pt idx="15">2</cx:pt>
          <cx:pt idx="16">2</cx:pt>
          <cx:pt idx="17">2</cx:pt>
          <cx:pt idx="18">2</cx:pt>
          <cx:pt idx="19">2</cx:pt>
          <cx:pt idx="20">2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Histogram of Number of Genres for Artists </a:t>
            </a:r>
          </a:p>
        </cx:rich>
      </cx:tx>
    </cx:title>
    <cx:plotArea>
      <cx:plotAreaRegion>
        <cx:series layoutId="clusteredColumn" uniqueId="{33F78C8A-9162-4497-B8F9-0580AFBB18BA}">
          <cx:tx>
            <cx:txData>
              <cx:f>Query_3!$A$1</cx:f>
              <cx:v>Number_of_Genres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 underflow="-1" overflow="0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We queried number of customers in each country and limited results to 7 countries with highest number of customers.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see, the USA has the most number of customers. In addition, USA and Canada contain more than 50% percent of all customres among top 7 countries.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Percentage of customres in Top 7 countries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78162"/>
              </p:ext>
            </p:extLst>
          </p:nvPr>
        </p:nvGraphicFramePr>
        <p:xfrm>
          <a:off x="354301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see Led Zeppelin and U2 are two artiststs with more than 100 Rock songs.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All other Rock artists have less than 100 songs.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All of the top 10 Rock Artists have released 35 Rock songs at least.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Rock 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888316"/>
              </p:ext>
            </p:extLst>
          </p:nvPr>
        </p:nvGraphicFramePr>
        <p:xfrm>
          <a:off x="319500" y="1418450"/>
          <a:ext cx="4585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An artist may have released songs in more than one genre. We find the number of genres artists have created songs. We see the histogram here.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Only 1 artist has released songs in 4 Genres. Most of the artists has created songs in just one genre.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Histogram of Number of Genres for Artists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379271028"/>
                  </p:ext>
                </p:extLst>
              </p:nvPr>
            </p:nvGraphicFramePr>
            <p:xfrm>
              <a:off x="228177" y="1418450"/>
              <a:ext cx="455070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177" y="1418450"/>
                <a:ext cx="455070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We define a Love Song as track which has one of the words (“Love”, “love”, “LOVE”) in name of the track.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Using this definition, the number of Love Songs in each genres is queried. As we see most of the love songs are in Rock genre.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By far the number of Love Songs in Rock genres is more than other genres.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Love Songs in Each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623298"/>
              </p:ext>
            </p:extLst>
          </p:nvPr>
        </p:nvGraphicFramePr>
        <p:xfrm>
          <a:off x="354300" y="1430750"/>
          <a:ext cx="45507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271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Percentage of customres in Top 7 countries</vt:lpstr>
      <vt:lpstr>  Top 10 Rock Artist</vt:lpstr>
      <vt:lpstr>Histogram of Number of Genres for Artists</vt:lpstr>
      <vt:lpstr>Number of Love Songs in Each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1:</dc:title>
  <dc:creator>Javad</dc:creator>
  <cp:lastModifiedBy>Javad</cp:lastModifiedBy>
  <cp:revision>9</cp:revision>
  <dcterms:modified xsi:type="dcterms:W3CDTF">2020-04-19T14:45:01Z</dcterms:modified>
</cp:coreProperties>
</file>