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4" r:id="rId4"/>
    <p:sldId id="256" r:id="rId5"/>
    <p:sldId id="258" r:id="rId6"/>
    <p:sldId id="260" r:id="rId7"/>
    <p:sldId id="268" r:id="rId8"/>
    <p:sldId id="267" r:id="rId9"/>
    <p:sldId id="269" r:id="rId10"/>
    <p:sldId id="266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F8FAC1-6929-4804-9D94-7A94E8119038}">
          <p14:sldIdLst>
            <p14:sldId id="262"/>
          </p14:sldIdLst>
        </p14:section>
        <p14:section name="Untitled Section" id="{3A300D3C-931E-4A0A-8572-2BEF76A34092}">
          <p14:sldIdLst>
            <p14:sldId id="265"/>
            <p14:sldId id="264"/>
            <p14:sldId id="256"/>
            <p14:sldId id="258"/>
            <p14:sldId id="260"/>
            <p14:sldId id="268"/>
            <p14:sldId id="267"/>
            <p14:sldId id="269"/>
            <p14:sldId id="266"/>
            <p14:sldId id="270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 snapToGrid="0">
      <p:cViewPr>
        <p:scale>
          <a:sx n="117" d="100"/>
          <a:sy n="117" d="100"/>
        </p:scale>
        <p:origin x="-10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9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F480-3F44-46B6-90A1-1EE3F96ECD8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1643-B72A-44DC-AF06-D872F40C9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5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F480-3F44-46B6-90A1-1EE3F96ECD8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1643-B72A-44DC-AF06-D872F40C9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7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F480-3F44-46B6-90A1-1EE3F96ECD8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1643-B72A-44DC-AF06-D872F40C9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6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F480-3F44-46B6-90A1-1EE3F96ECD8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1643-B72A-44DC-AF06-D872F40C9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F480-3F44-46B6-90A1-1EE3F96ECD8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1643-B72A-44DC-AF06-D872F40C9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3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F480-3F44-46B6-90A1-1EE3F96ECD8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1643-B72A-44DC-AF06-D872F40C9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83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F480-3F44-46B6-90A1-1EE3F96ECD8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1643-B72A-44DC-AF06-D872F40C9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9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F480-3F44-46B6-90A1-1EE3F96ECD8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1643-B72A-44DC-AF06-D872F40C9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0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F480-3F44-46B6-90A1-1EE3F96ECD8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1643-B72A-44DC-AF06-D872F40C9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4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F480-3F44-46B6-90A1-1EE3F96ECD8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1643-B72A-44DC-AF06-D872F40C9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5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F480-3F44-46B6-90A1-1EE3F96ECD8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1643-B72A-44DC-AF06-D872F40C9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4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2F480-3F44-46B6-90A1-1EE3F96ECD8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E1643-B72A-44DC-AF06-D872F40C9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6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cs typeface="B Titr" panose="00000700000000000000" pitchFamily="2" charset="-78"/>
              </a:rPr>
              <a:t>به نام خدا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fa-IR" dirty="0" smtClean="0">
                <a:cs typeface="B Nazanin" panose="00000400000000000000" pitchFamily="2" charset="-78"/>
              </a:rPr>
              <a:t>دانشگاه </a:t>
            </a:r>
            <a:r>
              <a:rPr lang="fa-IR" dirty="0" smtClean="0">
                <a:cs typeface="B Nazanin" panose="00000400000000000000" pitchFamily="2" charset="-78"/>
              </a:rPr>
              <a:t>آزاد واحد تهران </a:t>
            </a:r>
            <a:r>
              <a:rPr lang="fa-IR" dirty="0" smtClean="0">
                <a:cs typeface="B Nazanin" panose="00000400000000000000" pitchFamily="2" charset="-78"/>
              </a:rPr>
              <a:t>شرق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fa-IR" dirty="0" smtClean="0">
                <a:cs typeface="B Nazanin" panose="00000400000000000000" pitchFamily="2" charset="-78"/>
              </a:rPr>
              <a:t>عنوان ارائه : </a:t>
            </a:r>
            <a:r>
              <a:rPr lang="fa-IR" b="1" dirty="0" smtClean="0">
                <a:cs typeface="B Nazanin" panose="00000400000000000000" pitchFamily="2" charset="-78"/>
              </a:rPr>
              <a:t>از پوشیدنی ها تا بشر افزوده</a:t>
            </a:r>
            <a:r>
              <a:rPr lang="fa-IR" dirty="0" smtClean="0"/>
              <a:t/>
            </a:r>
            <a:br>
              <a:rPr lang="fa-IR" dirty="0" smtClean="0"/>
            </a:br>
            <a:r>
              <a:rPr lang="fa-IR" dirty="0" smtClean="0">
                <a:cs typeface="B Nazanin" panose="00000400000000000000" pitchFamily="2" charset="-78"/>
              </a:rPr>
              <a:t>نام استاد : </a:t>
            </a:r>
            <a:r>
              <a:rPr lang="fa-IR" b="1" dirty="0" smtClean="0">
                <a:cs typeface="B Nazanin" panose="00000400000000000000" pitchFamily="2" charset="-78"/>
              </a:rPr>
              <a:t>علی متین وفا</a:t>
            </a:r>
            <a:r>
              <a:rPr lang="fa-IR" dirty="0" smtClean="0"/>
              <a:t/>
            </a:r>
            <a:br>
              <a:rPr lang="fa-IR" dirty="0" smtClean="0"/>
            </a:br>
            <a:r>
              <a:rPr lang="fa-IR" dirty="0" smtClean="0">
                <a:cs typeface="B Nazanin" panose="00000400000000000000" pitchFamily="2" charset="-78"/>
              </a:rPr>
              <a:t>نام اعضای گروه : </a:t>
            </a:r>
            <a:r>
              <a:rPr lang="fa-IR" b="1" dirty="0" smtClean="0">
                <a:cs typeface="B Nazanin" panose="00000400000000000000" pitchFamily="2" charset="-78"/>
              </a:rPr>
              <a:t>جواد حسین زاده، عرفان نجف آهی، سجاد کاوه</a:t>
            </a:r>
            <a:br>
              <a:rPr lang="fa-IR" b="1" dirty="0" smtClean="0">
                <a:cs typeface="B Nazanin" panose="00000400000000000000" pitchFamily="2" charset="-78"/>
              </a:rPr>
            </a:br>
            <a:r>
              <a:rPr lang="fa-IR" b="1" dirty="0" smtClean="0">
                <a:cs typeface="B Nazanin" panose="00000400000000000000" pitchFamily="2" charset="-78"/>
              </a:rPr>
              <a:t>نمیسال دوم 1400</a:t>
            </a:r>
            <a:endParaRPr lang="en-US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5883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100" y="758825"/>
            <a:ext cx="10515600" cy="4351338"/>
          </a:xfrm>
        </p:spPr>
        <p:txBody>
          <a:bodyPr/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fa-IR" b="1" dirty="0">
                <a:cs typeface="B Nazanin" panose="00000400000000000000" pitchFamily="2" charset="-78"/>
              </a:rPr>
              <a:t>ارتقای سواد داده در سراسر سازمان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dirty="0">
                <a:cs typeface="B Nazanin" panose="00000400000000000000" pitchFamily="2" charset="-78"/>
              </a:rPr>
              <a:t>همه کارکنان یک سازمان باید بتوانند روی یک داده کار کنند</a:t>
            </a:r>
            <a:r>
              <a:rPr lang="fa-IR" b="1" dirty="0">
                <a:cs typeface="B Nazanin" panose="00000400000000000000" pitchFamily="2" charset="-78"/>
              </a:rPr>
              <a:t/>
            </a:r>
            <a:br>
              <a:rPr lang="fa-IR" b="1" dirty="0">
                <a:cs typeface="B Nazanin" panose="00000400000000000000" pitchFamily="2" charset="-78"/>
              </a:rPr>
            </a:br>
            <a:r>
              <a:rPr lang="fa-IR" b="1" dirty="0">
                <a:cs typeface="B Nazanin" panose="00000400000000000000" pitchFamily="2" charset="-78"/>
              </a:rPr>
              <a:t/>
            </a:r>
            <a:br>
              <a:rPr lang="fa-IR" b="1" dirty="0">
                <a:cs typeface="B Nazanin" panose="00000400000000000000" pitchFamily="2" charset="-78"/>
              </a:rPr>
            </a:br>
            <a:r>
              <a:rPr lang="fa-IR" b="1" dirty="0">
                <a:cs typeface="B Nazanin" panose="00000400000000000000" pitchFamily="2" charset="-78"/>
              </a:rPr>
              <a:t>ایجاد یک استراتژی داده</a:t>
            </a:r>
            <a:endParaRPr lang="en-US" b="1" dirty="0">
              <a:cs typeface="B Nazanin" panose="00000400000000000000" pitchFamily="2" charset="-78"/>
            </a:endParaRP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dirty="0">
                <a:cs typeface="B Nazanin" panose="00000400000000000000" pitchFamily="2" charset="-78"/>
              </a:rPr>
              <a:t>برخورداری ازیک استراتژی داده بسیار ضروری است</a:t>
            </a:r>
            <a:br>
              <a:rPr lang="fa-IR" dirty="0">
                <a:cs typeface="B Nazanin" panose="00000400000000000000" pitchFamily="2" charset="-78"/>
              </a:rPr>
            </a:br>
            <a:r>
              <a:rPr lang="fa-IR" dirty="0">
                <a:cs typeface="B Nazanin" panose="00000400000000000000" pitchFamily="2" charset="-78"/>
              </a:rPr>
              <a:t>نیازهای کسب و کار، نیاز های داده، نیازمندی های فناوری، مهارت ها و </a:t>
            </a:r>
            <a:r>
              <a:rPr lang="fa-IR" dirty="0" smtClean="0">
                <a:cs typeface="B Nazanin" panose="00000400000000000000" pitchFamily="2" charset="-78"/>
              </a:rPr>
              <a:t>ظرفیت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7314" y="5804807"/>
            <a:ext cx="29881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b="1" dirty="0" smtClean="0">
                <a:cs typeface="B Titr" panose="00000700000000000000" pitchFamily="2" charset="-78"/>
              </a:rPr>
              <a:t>9-10</a:t>
            </a:r>
            <a:endParaRPr lang="fa-IR" b="1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2890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>
                <a:cs typeface="B Titr" panose="00000700000000000000" pitchFamily="2" charset="-78"/>
              </a:rPr>
              <a:t>پایان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منابع : </a:t>
            </a:r>
            <a:r>
              <a:rPr lang="fa-IR" b="1" dirty="0" smtClean="0">
                <a:cs typeface="B Nazanin" panose="00000400000000000000" pitchFamily="2" charset="-78"/>
              </a:rPr>
              <a:t>کتاب روند های فناوری در عمل 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37314" y="5804807"/>
            <a:ext cx="29881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b="1" dirty="0" smtClean="0">
                <a:cs typeface="B Titr" panose="00000700000000000000" pitchFamily="2" charset="-78"/>
              </a:rPr>
              <a:t>10-10</a:t>
            </a:r>
            <a:endParaRPr lang="fa-IR" b="1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5326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374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b="1" dirty="0">
                <a:cs typeface="B Nazanin" panose="00000400000000000000" pitchFamily="2" charset="-78"/>
              </a:rPr>
              <a:t>توصیف یک جمله ای</a:t>
            </a:r>
            <a:endParaRPr lang="en-US" dirty="0" smtClean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این </a:t>
            </a:r>
            <a:r>
              <a:rPr lang="fa-IR" dirty="0" smtClean="0">
                <a:cs typeface="B Nazanin" panose="00000400000000000000" pitchFamily="2" charset="-78"/>
              </a:rPr>
              <a:t>روند با هوش مصنوعی، اینترنت اشیا، داده های بزرگ و رباتیک.</a:t>
            </a:r>
            <a:br>
              <a:rPr lang="fa-IR" dirty="0" smtClean="0">
                <a:cs typeface="B Nazanin" panose="00000400000000000000" pitchFamily="2" charset="-78"/>
              </a:rPr>
            </a:br>
            <a:endParaRPr lang="fa-IR" dirty="0" smtClean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b="1" dirty="0" smtClean="0">
                <a:cs typeface="B Nazanin" panose="00000400000000000000" pitchFamily="2" charset="-78"/>
              </a:rPr>
              <a:t>پوشیدنی ها و بشر افزوده چه هستند؟</a:t>
            </a: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دستبند های پایش تناسب اندام و ساعت های هوشمند.</a:t>
            </a:r>
          </a:p>
          <a:p>
            <a:pPr marL="0" indent="0" algn="r" rtl="1">
              <a:buNone/>
            </a:pPr>
            <a:endParaRPr lang="fa-IR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b="1" dirty="0" smtClean="0">
                <a:cs typeface="B Nazanin" panose="00000400000000000000" pitchFamily="2" charset="-78"/>
              </a:rPr>
              <a:t>پوشیدنی ها در عمل چگونه مورد استفاده قرار میگیرند؟</a:t>
            </a: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زندگی های سالم تر و تهیه نوار قلب ردیاب های تناسب اندام.</a:t>
            </a:r>
          </a:p>
          <a:p>
            <a:pPr marL="0" indent="0" algn="r" rtl="1">
              <a:buNone/>
            </a:pPr>
            <a:endParaRPr lang="fa-IR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37314" y="5804807"/>
            <a:ext cx="29881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b="1" dirty="0" smtClean="0">
                <a:cs typeface="B Titr" panose="00000700000000000000" pitchFamily="2" charset="-78"/>
              </a:rPr>
              <a:t>1-10</a:t>
            </a:r>
            <a:endParaRPr lang="fa-IR" b="1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2420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4293" y="671285"/>
            <a:ext cx="10515600" cy="5338763"/>
          </a:xfrm>
        </p:spPr>
        <p:txBody>
          <a:bodyPr/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fa-IR" b="1" dirty="0" smtClean="0">
                <a:cs typeface="B Nazanin" panose="00000400000000000000" pitchFamily="2" charset="-78"/>
              </a:rPr>
              <a:t>لباس های هوشمند برای زندگی هوشمند تر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dirty="0" smtClean="0">
                <a:cs typeface="B Nazanin" panose="00000400000000000000" pitchFamily="2" charset="-78"/>
              </a:rPr>
              <a:t>لباس های هوشمند همان پوشاک عادی هستند فقط به حسگر ها و مدارهای پیشرفته تقویت </a:t>
            </a:r>
            <a:r>
              <a:rPr lang="fa-IR" dirty="0" smtClean="0">
                <a:cs typeface="B Nazanin" panose="00000400000000000000" pitchFamily="2" charset="-78"/>
              </a:rPr>
              <a:t>شده </a:t>
            </a:r>
            <a:r>
              <a:rPr lang="fa-IR" dirty="0" smtClean="0">
                <a:cs typeface="B Nazanin" panose="00000400000000000000" pitchFamily="2" charset="-78"/>
              </a:rPr>
              <a:t>اند تا کارهایی فراتر از پوشاندن بدن داشته باشن</a:t>
            </a:r>
            <a:r>
              <a:rPr lang="fa-IR" dirty="0" smtClean="0">
                <a:cs typeface="B Nazanin" panose="00000400000000000000" pitchFamily="2" charset="-78"/>
              </a:rPr>
              <a:t>.</a:t>
            </a:r>
            <a:endParaRPr lang="en-US" dirty="0" smtClean="0">
              <a:cs typeface="B Nazanin" panose="00000400000000000000" pitchFamily="2" charset="-78"/>
            </a:endParaRP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 smtClean="0">
                <a:cs typeface="B Nazanin" panose="00000400000000000000" pitchFamily="2" charset="-78"/>
              </a:rPr>
              <a:t/>
            </a:r>
            <a:br>
              <a:rPr lang="fa-IR" dirty="0" smtClean="0">
                <a:cs typeface="B Nazanin" panose="00000400000000000000" pitchFamily="2" charset="-78"/>
              </a:rPr>
            </a:br>
            <a:r>
              <a:rPr lang="fa-IR" b="1" dirty="0" smtClean="0">
                <a:cs typeface="B Nazanin" panose="00000400000000000000" pitchFamily="2" charset="-78"/>
              </a:rPr>
              <a:t>فناوری </a:t>
            </a:r>
            <a:r>
              <a:rPr lang="fa-IR" b="1" dirty="0" smtClean="0">
                <a:cs typeface="B Nazanin" panose="00000400000000000000" pitchFamily="2" charset="-78"/>
              </a:rPr>
              <a:t>پوشیدنی با قابلیت تقویت فیزیکی بدن انسان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b="1" dirty="0" smtClean="0">
                <a:cs typeface="B Nazanin" panose="00000400000000000000" pitchFamily="2" charset="-78"/>
              </a:rPr>
              <a:t>بهبود </a:t>
            </a:r>
            <a:r>
              <a:rPr lang="fa-IR" b="1" dirty="0" smtClean="0">
                <a:cs typeface="B Nazanin" panose="00000400000000000000" pitchFamily="2" charset="-78"/>
              </a:rPr>
              <a:t>توان و تعادل انسان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37314" y="5804807"/>
            <a:ext cx="29881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b="1" dirty="0" smtClean="0">
                <a:cs typeface="B Titr" panose="00000700000000000000" pitchFamily="2" charset="-78"/>
              </a:rPr>
              <a:t>2-10</a:t>
            </a:r>
            <a:endParaRPr lang="fa-IR" b="1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1142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685" y="277586"/>
            <a:ext cx="10730949" cy="5734642"/>
          </a:xfrm>
        </p:spPr>
        <p:txBody>
          <a:bodyPr>
            <a:normAutofit fontScale="92500" lnSpcReduction="10000"/>
          </a:bodyPr>
          <a:lstStyle/>
          <a:p>
            <a:pPr algn="r" rtl="1">
              <a:lnSpc>
                <a:spcPct val="120000"/>
              </a:lnSpc>
            </a:pPr>
            <a:r>
              <a:rPr lang="fa-IR" sz="2800" b="1" dirty="0" smtClean="0">
                <a:cs typeface="B Nazanin" panose="00000400000000000000" pitchFamily="2" charset="-78"/>
              </a:rPr>
              <a:t>تقویت </a:t>
            </a:r>
            <a:r>
              <a:rPr lang="fa-IR" sz="2800" b="1" dirty="0">
                <a:cs typeface="B Nazanin" panose="00000400000000000000" pitchFamily="2" charset="-78"/>
              </a:rPr>
              <a:t>بینایی افراد</a:t>
            </a:r>
            <a:r>
              <a:rPr lang="en-US" sz="2800" b="1" dirty="0">
                <a:cs typeface="B Nazanin" panose="00000400000000000000" pitchFamily="2" charset="-78"/>
              </a:rPr>
              <a:t/>
            </a:r>
            <a:br>
              <a:rPr lang="en-US" sz="2800" b="1" dirty="0">
                <a:cs typeface="B Nazanin" panose="00000400000000000000" pitchFamily="2" charset="-78"/>
              </a:rPr>
            </a:br>
            <a:endParaRPr lang="en-US" sz="2800" dirty="0" smtClean="0">
              <a:cs typeface="B Nazanin" panose="00000400000000000000" pitchFamily="2" charset="-78"/>
            </a:endParaRPr>
          </a:p>
          <a:p>
            <a:pPr algn="r" rtl="1">
              <a:lnSpc>
                <a:spcPct val="120000"/>
              </a:lnSpc>
            </a:pPr>
            <a:r>
              <a:rPr lang="fa-IR" sz="2800" dirty="0" smtClean="0">
                <a:cs typeface="B Nazanin" panose="00000400000000000000" pitchFamily="2" charset="-78"/>
              </a:rPr>
              <a:t>لنز </a:t>
            </a:r>
            <a:r>
              <a:rPr lang="fa-IR" sz="2800" dirty="0" smtClean="0">
                <a:cs typeface="B Nazanin" panose="00000400000000000000" pitchFamily="2" charset="-78"/>
              </a:rPr>
              <a:t>بیونیک با قدرت افزایش بینایی تا 3 برابر بینایی انسان</a:t>
            </a:r>
          </a:p>
          <a:p>
            <a:pPr algn="r" rtl="1">
              <a:lnSpc>
                <a:spcPct val="120000"/>
              </a:lnSpc>
            </a:pPr>
            <a:r>
              <a:rPr lang="fa-IR" sz="2800" dirty="0" smtClean="0">
                <a:cs typeface="B Nazanin" panose="00000400000000000000" pitchFamily="2" charset="-78"/>
              </a:rPr>
              <a:t>لنز تماسی هوشمند قادر به عکس برداری و فیلم برداری</a:t>
            </a:r>
          </a:p>
          <a:p>
            <a:pPr algn="r" rtl="1">
              <a:lnSpc>
                <a:spcPct val="120000"/>
              </a:lnSpc>
            </a:pPr>
            <a:endParaRPr lang="fa-IR" sz="2800" dirty="0" smtClean="0">
              <a:cs typeface="B Nazanin" panose="00000400000000000000" pitchFamily="2" charset="-78"/>
            </a:endParaRPr>
          </a:p>
          <a:p>
            <a:pPr algn="r" rtl="1">
              <a:lnSpc>
                <a:spcPct val="120000"/>
              </a:lnSpc>
            </a:pPr>
            <a:r>
              <a:rPr lang="fa-IR" sz="2800" b="1" dirty="0" smtClean="0">
                <a:cs typeface="B Nazanin" panose="00000400000000000000" pitchFamily="2" charset="-78"/>
              </a:rPr>
              <a:t>بازیابی حرکت از طریف اندام های رباتیک پیشرفته</a:t>
            </a:r>
          </a:p>
          <a:p>
            <a:pPr algn="r" rtl="1">
              <a:lnSpc>
                <a:spcPct val="120000"/>
              </a:lnSpc>
            </a:pPr>
            <a:r>
              <a:rPr lang="fa-IR" sz="2800" dirty="0">
                <a:cs typeface="B Nazanin" panose="00000400000000000000" pitchFamily="2" charset="-78"/>
              </a:rPr>
              <a:t>پیشرفت پروتز </a:t>
            </a:r>
            <a:r>
              <a:rPr lang="fa-IR" sz="2800" dirty="0" smtClean="0">
                <a:cs typeface="B Nazanin" panose="00000400000000000000" pitchFamily="2" charset="-78"/>
              </a:rPr>
              <a:t>ها ، ابداع </a:t>
            </a:r>
            <a:r>
              <a:rPr lang="fa-IR" sz="2800" dirty="0">
                <a:cs typeface="B Nazanin" panose="00000400000000000000" pitchFamily="2" charset="-78"/>
              </a:rPr>
              <a:t>پوست مصنوعی</a:t>
            </a:r>
            <a:endParaRPr lang="en-US" sz="2800" dirty="0">
              <a:cs typeface="B Nazanin" panose="00000400000000000000" pitchFamily="2" charset="-78"/>
            </a:endParaRPr>
          </a:p>
          <a:p>
            <a:pPr algn="r" rtl="1">
              <a:lnSpc>
                <a:spcPct val="120000"/>
              </a:lnSpc>
            </a:pPr>
            <a:endParaRPr lang="fa-IR" sz="2800" b="1" dirty="0" smtClean="0">
              <a:cs typeface="B Nazanin" panose="00000400000000000000" pitchFamily="2" charset="-78"/>
            </a:endParaRPr>
          </a:p>
          <a:p>
            <a:pPr algn="r" rtl="1">
              <a:lnSpc>
                <a:spcPct val="120000"/>
              </a:lnSpc>
            </a:pPr>
            <a:r>
              <a:rPr lang="fa-IR" sz="2800" b="1" dirty="0" smtClean="0">
                <a:cs typeface="B Nazanin" panose="00000400000000000000" pitchFamily="2" charset="-78"/>
              </a:rPr>
              <a:t>کاشت اندام های تلید شده در آزمایشگاه</a:t>
            </a:r>
          </a:p>
          <a:p>
            <a:pPr algn="r" rtl="1">
              <a:lnSpc>
                <a:spcPct val="120000"/>
              </a:lnSpc>
            </a:pPr>
            <a:r>
              <a:rPr lang="fa-IR" sz="2800" dirty="0" smtClean="0">
                <a:cs typeface="B Nazanin" panose="00000400000000000000" pitchFamily="2" charset="-78"/>
              </a:rPr>
              <a:t>تولید سلول های بنیادی ، توانایی ئرینت سه بعدی از اندام ها</a:t>
            </a:r>
          </a:p>
          <a:p>
            <a:pPr algn="r" rtl="1">
              <a:lnSpc>
                <a:spcPct val="120000"/>
              </a:lnSpc>
            </a:pP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37314" y="5804807"/>
            <a:ext cx="29881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b="1" dirty="0" smtClean="0">
                <a:cs typeface="B Titr" panose="00000700000000000000" pitchFamily="2" charset="-78"/>
              </a:rPr>
              <a:t>3-10</a:t>
            </a:r>
            <a:endParaRPr lang="fa-IR" b="1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9162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6571"/>
            <a:ext cx="10515600" cy="5355092"/>
          </a:xfrm>
        </p:spPr>
        <p:txBody>
          <a:bodyPr>
            <a:normAutofit fontScale="92500" lnSpcReduction="20000"/>
          </a:bodyPr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fa-IR" b="1" dirty="0" smtClean="0">
                <a:cs typeface="B Nazanin" panose="00000400000000000000" pitchFamily="2" charset="-78"/>
              </a:rPr>
              <a:t>کاشت اندام های تولید شده در آزمایشگاه</a:t>
            </a:r>
            <a:endParaRPr lang="fa-IR" dirty="0" smtClean="0">
              <a:cs typeface="B Nazanin" panose="00000400000000000000" pitchFamily="2" charset="-78"/>
            </a:endParaRPr>
          </a:p>
          <a:p>
            <a:pPr marL="0" indent="0" algn="r" rtl="1">
              <a:lnSpc>
                <a:spcPct val="120000"/>
              </a:lnSpc>
              <a:buNone/>
            </a:pPr>
            <a:r>
              <a:rPr lang="fa-IR" dirty="0" smtClean="0">
                <a:cs typeface="B Nazanin" panose="00000400000000000000" pitchFamily="2" charset="-78"/>
              </a:rPr>
              <a:t> تولید سلول های بنیادی ، توانایی پرینت سه بعدی از اندام ها</a:t>
            </a:r>
          </a:p>
          <a:p>
            <a:pPr marL="0" indent="0" algn="r" rtl="1">
              <a:lnSpc>
                <a:spcPct val="120000"/>
              </a:lnSpc>
              <a:buNone/>
            </a:pPr>
            <a:endParaRPr lang="fa-IR" dirty="0" smtClean="0">
              <a:cs typeface="B Nazanin" panose="00000400000000000000" pitchFamily="2" charset="-78"/>
            </a:endParaRPr>
          </a:p>
          <a:p>
            <a:pPr marL="0" indent="0" algn="r" rtl="1">
              <a:lnSpc>
                <a:spcPct val="120000"/>
              </a:lnSpc>
              <a:buNone/>
            </a:pPr>
            <a:r>
              <a:rPr lang="fa-IR" b="1" dirty="0" smtClean="0">
                <a:cs typeface="B Nazanin" panose="00000400000000000000" pitchFamily="2" charset="-78"/>
              </a:rPr>
              <a:t>تقویت مغز انسان توسط فناوری ذهن خوانی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dirty="0" smtClean="0">
                <a:cs typeface="B Nazanin" panose="00000400000000000000" pitchFamily="2" charset="-78"/>
              </a:rPr>
              <a:t> طراحی رابط مغز-کامپیوتر در دانشگاه کالیفرنیا</a:t>
            </a:r>
          </a:p>
          <a:p>
            <a:pPr marL="0" indent="0" algn="r" rtl="1">
              <a:lnSpc>
                <a:spcPct val="120000"/>
              </a:lnSpc>
              <a:buNone/>
            </a:pPr>
            <a:r>
              <a:rPr lang="fa-IR" dirty="0" smtClean="0">
                <a:cs typeface="B Nazanin" panose="00000400000000000000" pitchFamily="2" charset="-78"/>
              </a:rPr>
              <a:t> رقابت ایلان ماسک و مارک زاکربرگ برای ادغام مغز انسان با هوش مصنوعی</a:t>
            </a:r>
          </a:p>
          <a:p>
            <a:pPr marL="0" indent="0" algn="r" rtl="1">
              <a:lnSpc>
                <a:spcPct val="120000"/>
              </a:lnSpc>
              <a:buNone/>
            </a:pPr>
            <a:endParaRPr lang="fa-IR" dirty="0" smtClean="0">
              <a:cs typeface="B Nazanin" panose="00000400000000000000" pitchFamily="2" charset="-78"/>
            </a:endParaRPr>
          </a:p>
          <a:p>
            <a:pPr marL="0" indent="0" algn="r" rtl="1">
              <a:lnSpc>
                <a:spcPct val="120000"/>
              </a:lnSpc>
              <a:buNone/>
            </a:pPr>
            <a:r>
              <a:rPr lang="fa-IR" b="1" dirty="0" smtClean="0">
                <a:cs typeface="B Nazanin" panose="00000400000000000000" pitchFamily="2" charset="-78"/>
              </a:rPr>
              <a:t>نحوه مهیا شدن برای این روند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dirty="0" smtClean="0">
                <a:cs typeface="B Nazanin" panose="00000400000000000000" pitchFamily="2" charset="-78"/>
              </a:rPr>
              <a:t> بالا بودن آمار دستگاه ها و پوشاک های هوشمند در بازار</a:t>
            </a:r>
            <a:endParaRPr lang="en-US" dirty="0" smtClean="0">
              <a:cs typeface="B Nazanin" panose="00000400000000000000" pitchFamily="2" charset="-78"/>
            </a:endParaRPr>
          </a:p>
          <a:p>
            <a:pPr marL="0" indent="0" algn="r" rtl="1">
              <a:lnSpc>
                <a:spcPct val="150000"/>
              </a:lnSpc>
              <a:buNone/>
            </a:pP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37314" y="5804807"/>
            <a:ext cx="29881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b="1" dirty="0" smtClean="0">
                <a:cs typeface="B Titr" panose="00000700000000000000" pitchFamily="2" charset="-78"/>
              </a:rPr>
              <a:t>4-10</a:t>
            </a:r>
            <a:endParaRPr lang="fa-IR" b="1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2975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5059363"/>
          </a:xfrm>
        </p:spPr>
        <p:txBody>
          <a:bodyPr/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fa-IR" b="1" dirty="0">
                <a:cs typeface="B Nazanin" panose="00000400000000000000" pitchFamily="2" charset="-78"/>
              </a:rPr>
              <a:t>نحوه مهیا شدن برای این روند</a:t>
            </a:r>
            <a:endParaRPr lang="fa-IR" dirty="0" smtClean="0">
              <a:cs typeface="B Nazanin" panose="00000400000000000000" pitchFamily="2" charset="-78"/>
            </a:endParaRP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بالا بودن آمار دستگاه ها و پوشاک های هوشمند در </a:t>
            </a:r>
            <a:r>
              <a:rPr lang="fa-IR" dirty="0" smtClean="0">
                <a:cs typeface="B Nazanin" panose="00000400000000000000" pitchFamily="2" charset="-78"/>
              </a:rPr>
              <a:t>بازار</a:t>
            </a:r>
          </a:p>
          <a:p>
            <a:pPr marL="0" indent="0" algn="r" rtl="1">
              <a:lnSpc>
                <a:spcPct val="100000"/>
              </a:lnSpc>
              <a:buNone/>
            </a:pPr>
            <a:endParaRPr lang="fa-IR" dirty="0">
              <a:cs typeface="B Nazanin" panose="00000400000000000000" pitchFamily="2" charset="-78"/>
            </a:endParaRP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b="1" dirty="0" smtClean="0">
                <a:cs typeface="B Nazanin" panose="00000400000000000000" pitchFamily="2" charset="-78"/>
              </a:rPr>
              <a:t>داده های بزرگ و تحلیل افزوده چه هستند؟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dirty="0" smtClean="0">
                <a:cs typeface="B Nazanin" panose="00000400000000000000" pitchFamily="2" charset="-78"/>
              </a:rPr>
              <a:t> نقش کلیدی داده ها</a:t>
            </a:r>
            <a:br>
              <a:rPr lang="fa-IR" dirty="0" smtClean="0">
                <a:cs typeface="B Nazanin" panose="00000400000000000000" pitchFamily="2" charset="-78"/>
              </a:rPr>
            </a:br>
            <a:r>
              <a:rPr lang="fa-IR" dirty="0" smtClean="0">
                <a:cs typeface="B Nazanin" panose="00000400000000000000" pitchFamily="2" charset="-78"/>
              </a:rPr>
              <a:t> نگاهی به فعالیت های روزمره و چگونگی تولید داده ها توسط </a:t>
            </a:r>
            <a:r>
              <a:rPr lang="fa-IR" dirty="0" smtClean="0">
                <a:cs typeface="B Nazanin" panose="00000400000000000000" pitchFamily="2" charset="-78"/>
              </a:rPr>
              <a:t>انسان</a:t>
            </a:r>
            <a:endParaRPr lang="fa-IR" dirty="0" smtClean="0"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37314" y="5804807"/>
            <a:ext cx="29881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b="1" dirty="0" smtClean="0">
                <a:cs typeface="B Titr" panose="00000700000000000000" pitchFamily="2" charset="-78"/>
              </a:rPr>
              <a:t>5-10</a:t>
            </a:r>
            <a:endParaRPr lang="fa-IR" b="1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355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6157686"/>
          </a:xfrm>
        </p:spPr>
        <p:txBody>
          <a:bodyPr/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fa-IR" b="1" dirty="0">
                <a:cs typeface="B Nazanin" panose="00000400000000000000" pitchFamily="2" charset="-78"/>
              </a:rPr>
              <a:t>داده های بزرگ و تحلیل افزوده در عمل چگونه مورد استفاده قرار میگیرند؟</a:t>
            </a:r>
            <a:endParaRPr lang="en-US" dirty="0" smtClean="0">
              <a:cs typeface="B Nazanin" panose="00000400000000000000" pitchFamily="2" charset="-78"/>
            </a:endParaRP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 smtClean="0">
                <a:cs typeface="B Nazanin" panose="00000400000000000000" pitchFamily="2" charset="-78"/>
              </a:rPr>
              <a:t>حجم </a:t>
            </a:r>
            <a:r>
              <a:rPr lang="fa-IR" dirty="0" smtClean="0">
                <a:cs typeface="B Nazanin" panose="00000400000000000000" pitchFamily="2" charset="-78"/>
              </a:rPr>
              <a:t>داده ها مهم است ، داده ها در کنار روند های دیگه مثل هوش مصنوعی</a:t>
            </a:r>
            <a:br>
              <a:rPr lang="fa-IR" dirty="0" smtClean="0">
                <a:cs typeface="B Nazanin" panose="00000400000000000000" pitchFamily="2" charset="-78"/>
              </a:rPr>
            </a:br>
            <a:endParaRPr lang="fa-IR" dirty="0" smtClean="0">
              <a:cs typeface="B Nazanin" panose="00000400000000000000" pitchFamily="2" charset="-78"/>
            </a:endParaRP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b="1" dirty="0" smtClean="0">
                <a:cs typeface="B Nazanin" panose="00000400000000000000" pitchFamily="2" charset="-78"/>
              </a:rPr>
              <a:t>تاثیر بر تصمیمات کاری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dirty="0" smtClean="0">
                <a:cs typeface="B Nazanin" panose="00000400000000000000" pitchFamily="2" charset="-78"/>
              </a:rPr>
              <a:t>موفقیت در کسب و کار، نحوه استخدام، هدف گیری مشتریان درست، اتخاذ تصمیمات درست</a:t>
            </a:r>
          </a:p>
          <a:p>
            <a:pPr marL="0" indent="0" algn="r" rtl="1">
              <a:lnSpc>
                <a:spcPct val="100000"/>
              </a:lnSpc>
              <a:buNone/>
            </a:pPr>
            <a:endParaRPr lang="fa-IR" dirty="0">
              <a:cs typeface="B Nazanin" panose="00000400000000000000" pitchFamily="2" charset="-78"/>
            </a:endParaRPr>
          </a:p>
          <a:p>
            <a:pPr marL="0" indent="0" algn="r" rtl="1">
              <a:lnSpc>
                <a:spcPct val="100000"/>
              </a:lnSpc>
              <a:buNone/>
            </a:pPr>
            <a:r>
              <a:rPr lang="fa-IR" b="1" dirty="0" smtClean="0">
                <a:cs typeface="B Nazanin" panose="00000400000000000000" pitchFamily="2" charset="-78"/>
              </a:rPr>
              <a:t>شناخت بهتر مشتریان و روندها</a:t>
            </a:r>
            <a:br>
              <a:rPr lang="fa-IR" b="1" dirty="0" smtClean="0">
                <a:cs typeface="B Nazanin" panose="00000400000000000000" pitchFamily="2" charset="-78"/>
              </a:rPr>
            </a:br>
            <a:r>
              <a:rPr lang="fa-IR" dirty="0" smtClean="0">
                <a:cs typeface="B Nazanin" panose="00000400000000000000" pitchFamily="2" charset="-78"/>
              </a:rPr>
              <a:t>شناخت شما از مشتریان = قادر به ارائه خدمات بهتر</a:t>
            </a:r>
            <a:endParaRPr lang="fa-IR" b="1" dirty="0" smtClean="0">
              <a:cs typeface="B Nazanin" panose="00000400000000000000" pitchFamily="2" charset="-78"/>
            </a:endParaRPr>
          </a:p>
          <a:p>
            <a:pPr marL="0" indent="0" algn="r" rtl="1">
              <a:lnSpc>
                <a:spcPct val="150000"/>
              </a:lnSpc>
              <a:buNone/>
            </a:pPr>
            <a:endParaRPr lang="fa-IR" b="1" dirty="0">
              <a:cs typeface="B Nazanin" panose="00000400000000000000" pitchFamily="2" charset="-78"/>
            </a:endParaRPr>
          </a:p>
          <a:p>
            <a:pPr marL="0" indent="0" algn="r" rtl="1">
              <a:lnSpc>
                <a:spcPct val="150000"/>
              </a:lnSpc>
              <a:buNone/>
            </a:pP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37314" y="5804807"/>
            <a:ext cx="29881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b="1" dirty="0" smtClean="0">
                <a:cs typeface="B Titr" panose="00000700000000000000" pitchFamily="2" charset="-78"/>
              </a:rPr>
              <a:t>6-10</a:t>
            </a:r>
            <a:endParaRPr lang="fa-IR" b="1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2340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7443"/>
            <a:ext cx="10515600" cy="4914220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fa-IR" b="1" dirty="0">
                <a:cs typeface="B Nazanin" panose="00000400000000000000" pitchFamily="2" charset="-78"/>
              </a:rPr>
              <a:t>ارائه محصولات و خدمات هوشمندتر</a:t>
            </a:r>
            <a:endParaRPr lang="fa-IR" dirty="0" smtClean="0">
              <a:cs typeface="B Nazanin" panose="00000400000000000000" pitchFamily="2" charset="-78"/>
            </a:endParaRPr>
          </a:p>
          <a:p>
            <a:pPr marL="0" indent="0" algn="r" rtl="1">
              <a:lnSpc>
                <a:spcPct val="120000"/>
              </a:lnSpc>
              <a:buNone/>
            </a:pPr>
            <a:r>
              <a:rPr lang="fa-IR" dirty="0" smtClean="0">
                <a:cs typeface="B Nazanin" panose="00000400000000000000" pitchFamily="2" charset="-78"/>
              </a:rPr>
              <a:t>ارائه </a:t>
            </a:r>
            <a:r>
              <a:rPr lang="fa-IR" dirty="0" smtClean="0">
                <a:cs typeface="B Nazanin" panose="00000400000000000000" pitchFamily="2" charset="-78"/>
              </a:rPr>
              <a:t>محصولات و خدماتی که پاسخی منطقی به نیاز های مشتریان بده.</a:t>
            </a:r>
          </a:p>
          <a:p>
            <a:pPr marL="0" indent="0" algn="r" rtl="1">
              <a:lnSpc>
                <a:spcPct val="120000"/>
              </a:lnSpc>
              <a:buNone/>
            </a:pPr>
            <a:endParaRPr lang="fa-IR" sz="1400" dirty="0" smtClean="0">
              <a:cs typeface="B Nazanin" panose="00000400000000000000" pitchFamily="2" charset="-78"/>
            </a:endParaRPr>
          </a:p>
          <a:p>
            <a:pPr marL="0" indent="0" algn="r" rtl="1">
              <a:lnSpc>
                <a:spcPct val="120000"/>
              </a:lnSpc>
              <a:buNone/>
            </a:pPr>
            <a:r>
              <a:rPr lang="fa-IR" b="1" dirty="0" smtClean="0">
                <a:cs typeface="B Nazanin" panose="00000400000000000000" pitchFamily="2" charset="-78"/>
              </a:rPr>
              <a:t>بهبود </a:t>
            </a:r>
            <a:r>
              <a:rPr lang="fa-IR" b="1" dirty="0">
                <a:cs typeface="B Nazanin" panose="00000400000000000000" pitchFamily="2" charset="-78"/>
              </a:rPr>
              <a:t>عملیات </a:t>
            </a:r>
            <a:r>
              <a:rPr lang="fa-IR" b="1" dirty="0" smtClean="0">
                <a:cs typeface="B Nazanin" panose="00000400000000000000" pitchFamily="2" charset="-78"/>
              </a:rPr>
              <a:t>داخلی</a:t>
            </a:r>
            <a:endParaRPr lang="fa-IR" b="1" dirty="0">
              <a:cs typeface="B Nazanin" panose="00000400000000000000" pitchFamily="2" charset="-78"/>
            </a:endParaRPr>
          </a:p>
          <a:p>
            <a:pPr marL="0" indent="0" algn="r" rtl="1">
              <a:lnSpc>
                <a:spcPct val="120000"/>
              </a:lnSpc>
              <a:buNone/>
            </a:pPr>
            <a:r>
              <a:rPr lang="fa-IR" dirty="0" smtClean="0">
                <a:cs typeface="B Nazanin" panose="00000400000000000000" pitchFamily="2" charset="-78"/>
              </a:rPr>
              <a:t>بهینه سازی قیمت گذاری، پیش بینی دقیق تقاضا، کاهش ترک خدمت کارکنان، افزایش بازده.....</a:t>
            </a:r>
          </a:p>
          <a:p>
            <a:pPr marL="0" indent="0" algn="r" rtl="1">
              <a:lnSpc>
                <a:spcPct val="120000"/>
              </a:lnSpc>
              <a:buNone/>
            </a:pPr>
            <a:endParaRPr lang="fa-IR" sz="1400" dirty="0" smtClean="0">
              <a:cs typeface="B Nazanin" panose="00000400000000000000" pitchFamily="2" charset="-78"/>
            </a:endParaRPr>
          </a:p>
          <a:p>
            <a:pPr marL="0" indent="0" algn="r" rtl="1">
              <a:lnSpc>
                <a:spcPct val="120000"/>
              </a:lnSpc>
              <a:buNone/>
            </a:pPr>
            <a:r>
              <a:rPr lang="fa-IR" b="1" dirty="0" smtClean="0">
                <a:cs typeface="B Nazanin" panose="00000400000000000000" pitchFamily="2" charset="-78"/>
              </a:rPr>
              <a:t>ایجاد درآمد اضافی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dirty="0" smtClean="0">
                <a:cs typeface="B Nazanin" panose="00000400000000000000" pitchFamily="2" charset="-78"/>
              </a:rPr>
              <a:t>استفاده از داده برای جریان ها درامدی جدید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7314" y="5804807"/>
            <a:ext cx="29881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b="1" dirty="0" smtClean="0">
                <a:cs typeface="B Titr" panose="00000700000000000000" pitchFamily="2" charset="-78"/>
              </a:rPr>
              <a:t>7-10</a:t>
            </a:r>
            <a:endParaRPr lang="fa-IR" b="1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2148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35024"/>
            <a:ext cx="10515600" cy="5743575"/>
          </a:xfrm>
        </p:spPr>
        <p:txBody>
          <a:bodyPr/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fa-IR" b="1" dirty="0" smtClean="0">
                <a:cs typeface="B Nazanin" panose="00000400000000000000" pitchFamily="2" charset="-78"/>
              </a:rPr>
              <a:t>چالش های اصلی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dirty="0" smtClean="0">
                <a:cs typeface="B Nazanin" panose="00000400000000000000" pitchFamily="2" charset="-78"/>
              </a:rPr>
              <a:t>بودجه، زیرساخت ها و مهارت های شرکت های بزرگ مثل گوگل و آمازون</a:t>
            </a:r>
            <a:br>
              <a:rPr lang="fa-IR" dirty="0" smtClean="0">
                <a:cs typeface="B Nazanin" panose="00000400000000000000" pitchFamily="2" charset="-78"/>
              </a:rPr>
            </a:br>
            <a:endParaRPr lang="fa-IR" sz="2000" dirty="0" smtClean="0">
              <a:cs typeface="B Nazanin" panose="00000400000000000000" pitchFamily="2" charset="-78"/>
            </a:endParaRP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b="1" dirty="0" smtClean="0">
                <a:cs typeface="B Nazanin" panose="00000400000000000000" pitchFamily="2" charset="-78"/>
              </a:rPr>
              <a:t>نحوه </a:t>
            </a:r>
            <a:r>
              <a:rPr lang="fa-IR" b="1" dirty="0">
                <a:cs typeface="B Nazanin" panose="00000400000000000000" pitchFamily="2" charset="-78"/>
              </a:rPr>
              <a:t>مهیا شدن برای این </a:t>
            </a:r>
            <a:r>
              <a:rPr lang="fa-IR" b="1" dirty="0" smtClean="0">
                <a:cs typeface="B Nazanin" panose="00000400000000000000" pitchFamily="2" charset="-78"/>
              </a:rPr>
              <a:t>روند</a:t>
            </a:r>
            <a:br>
              <a:rPr lang="fa-IR" b="1" dirty="0" smtClean="0">
                <a:cs typeface="B Nazanin" panose="00000400000000000000" pitchFamily="2" charset="-78"/>
              </a:rPr>
            </a:br>
            <a:r>
              <a:rPr lang="fa-IR" dirty="0" smtClean="0">
                <a:cs typeface="B Nazanin" panose="00000400000000000000" pitchFamily="2" charset="-78"/>
              </a:rPr>
              <a:t>ارتقای سواد داده در سراسر سازمان، ایجاد یک استراتژی داده</a:t>
            </a:r>
            <a:r>
              <a:rPr lang="fa-IR" b="1" dirty="0">
                <a:cs typeface="B Nazanin" panose="00000400000000000000" pitchFamily="2" charset="-78"/>
              </a:rPr>
              <a:t/>
            </a:r>
            <a:br>
              <a:rPr lang="fa-IR" b="1" dirty="0">
                <a:cs typeface="B Nazanin" panose="00000400000000000000" pitchFamily="2" charset="-78"/>
              </a:rPr>
            </a:br>
            <a:r>
              <a:rPr lang="fa-IR" b="1" dirty="0">
                <a:cs typeface="B Nazanin" panose="00000400000000000000" pitchFamily="2" charset="-78"/>
              </a:rPr>
              <a:t/>
            </a:r>
            <a:br>
              <a:rPr lang="fa-IR" b="1" dirty="0">
                <a:cs typeface="B Nazanin" panose="00000400000000000000" pitchFamily="2" charset="-78"/>
              </a:rPr>
            </a:b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37314" y="5804807"/>
            <a:ext cx="29881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b="1" dirty="0" smtClean="0">
                <a:cs typeface="B Titr" panose="00000700000000000000" pitchFamily="2" charset="-78"/>
              </a:rPr>
              <a:t>8-10</a:t>
            </a:r>
            <a:endParaRPr lang="fa-IR" b="1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89969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303</Words>
  <Application>Microsoft Office PowerPoint</Application>
  <PresentationFormat>Custom</PresentationFormat>
  <Paragraphs>69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به نام خدا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پایان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تقویت بینایی افراد</dc:title>
  <dc:creator>NightWolf</dc:creator>
  <cp:lastModifiedBy>gggg</cp:lastModifiedBy>
  <cp:revision>21</cp:revision>
  <dcterms:created xsi:type="dcterms:W3CDTF">2022-03-13T15:36:19Z</dcterms:created>
  <dcterms:modified xsi:type="dcterms:W3CDTF">2022-03-14T10:39:21Z</dcterms:modified>
</cp:coreProperties>
</file>