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72"/>
  </p:normalViewPr>
  <p:slideViewPr>
    <p:cSldViewPr snapToGrid="0">
      <p:cViewPr varScale="1">
        <p:scale>
          <a:sx n="90" d="100"/>
          <a:sy n="90" d="100"/>
        </p:scale>
        <p:origin x="88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9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817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023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11418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391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202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236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46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9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5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0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0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8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1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2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6/4/23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681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75013"/>
            <a:ext cx="8825658" cy="1262285"/>
          </a:xfrm>
        </p:spPr>
        <p:txBody>
          <a:bodyPr/>
          <a:lstStyle/>
          <a:p>
            <a:pPr algn="ctr" rtl="1"/>
            <a:r>
              <a:rPr lang="en-IR" dirty="0">
                <a:latin typeface="B Nazanin" pitchFamily="2" charset="-78"/>
                <a:cs typeface="B Nazanin" pitchFamily="2" charset="-78"/>
              </a:rPr>
              <a:t>ا</a:t>
            </a:r>
            <a:r>
              <a:rPr lang="fa-IR" dirty="0" err="1">
                <a:latin typeface="B Nazanin" pitchFamily="2" charset="-78"/>
                <a:cs typeface="B Nazanin" pitchFamily="2" charset="-78"/>
              </a:rPr>
              <a:t>رائه</a:t>
            </a:r>
            <a:r>
              <a:rPr lang="fa-IR" dirty="0">
                <a:latin typeface="B Nazanin" pitchFamily="2" charset="-78"/>
                <a:cs typeface="B Nazanin" pitchFamily="2" charset="-78"/>
              </a:rPr>
              <a:t> درس هوش تجاری </a:t>
            </a:r>
            <a:endParaRPr lang="en-IR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1838696"/>
            <a:ext cx="8825658" cy="12622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>
                <a:latin typeface="B Nazanin" pitchFamily="2" charset="-78"/>
                <a:cs typeface="B Nazanin" pitchFamily="2" charset="-78"/>
              </a:rPr>
              <a:t>استاد راهنما : دکتر حکیم پور</a:t>
            </a:r>
            <a:endParaRPr lang="en-IR" sz="40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F3FCB2-2C5A-7FEF-9BE3-0F3E5D072FAF}"/>
              </a:ext>
            </a:extLst>
          </p:cNvPr>
          <p:cNvSpPr txBox="1">
            <a:spLocks/>
          </p:cNvSpPr>
          <p:nvPr/>
        </p:nvSpPr>
        <p:spPr>
          <a:xfrm>
            <a:off x="1154955" y="3202379"/>
            <a:ext cx="8825658" cy="12622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4000" dirty="0">
                <a:latin typeface="B Nazanin" pitchFamily="2" charset="-78"/>
                <a:cs typeface="B Nazanin" pitchFamily="2" charset="-78"/>
              </a:rPr>
              <a:t>طراح : جواد </a:t>
            </a:r>
            <a:r>
              <a:rPr lang="fa-IR" sz="4000" dirty="0" err="1">
                <a:latin typeface="B Nazanin" pitchFamily="2" charset="-78"/>
                <a:cs typeface="B Nazanin" pitchFamily="2" charset="-78"/>
              </a:rPr>
              <a:t>کاوسی</a:t>
            </a:r>
            <a:endParaRPr lang="en-IR" sz="4000" dirty="0">
              <a:latin typeface="B Nazanin" pitchFamily="2" charset="-78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6406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16577"/>
            <a:ext cx="8825658" cy="819397"/>
          </a:xfrm>
        </p:spPr>
        <p:txBody>
          <a:bodyPr/>
          <a:lstStyle/>
          <a:p>
            <a:pPr algn="r" rtl="1"/>
            <a:r>
              <a:rPr lang="fa-IR" sz="4800" dirty="0">
                <a:latin typeface="B Nazanin" pitchFamily="2" charset="-78"/>
                <a:cs typeface="B Nazanin" pitchFamily="2" charset="-78"/>
              </a:rPr>
              <a:t>مرحله اول</a:t>
            </a:r>
            <a:endParaRPr lang="en-IR" sz="48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1496290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3600" dirty="0">
                <a:latin typeface="B Nazanin" pitchFamily="2" charset="-78"/>
                <a:cs typeface="B Nazanin" pitchFamily="2" charset="-78"/>
              </a:rPr>
              <a:t>معیار سنجش :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1F89DDC-61B8-6667-5A36-576BCFBCC355}"/>
              </a:ext>
            </a:extLst>
          </p:cNvPr>
          <p:cNvSpPr txBox="1">
            <a:spLocks/>
          </p:cNvSpPr>
          <p:nvPr/>
        </p:nvSpPr>
        <p:spPr>
          <a:xfrm>
            <a:off x="736051" y="2196516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fa-IR" sz="3600" dirty="0" err="1">
                <a:latin typeface="B Nazanin" pitchFamily="2" charset="-78"/>
                <a:cs typeface="B Nazanin" pitchFamily="2" charset="-78"/>
              </a:rPr>
              <a:t>R</a:t>
            </a:r>
            <a:r>
              <a:rPr lang="en-US" sz="3600" dirty="0" err="1">
                <a:latin typeface="B Nazanin" pitchFamily="2" charset="-78"/>
                <a:cs typeface="B Nazanin" pitchFamily="2" charset="-78"/>
              </a:rPr>
              <a:t>oot</a:t>
            </a:r>
            <a:r>
              <a:rPr lang="en-US" sz="3600" dirty="0">
                <a:latin typeface="B Nazanin" pitchFamily="2" charset="-78"/>
                <a:cs typeface="B Nazanin" pitchFamily="2" charset="-78"/>
              </a:rPr>
              <a:t> Mean Square Error (RMSE)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AB5F88-F8D1-751E-8191-0DC33A0D7047}"/>
              </a:ext>
            </a:extLst>
          </p:cNvPr>
          <p:cNvSpPr txBox="1">
            <a:spLocks/>
          </p:cNvSpPr>
          <p:nvPr/>
        </p:nvSpPr>
        <p:spPr>
          <a:xfrm>
            <a:off x="-1540744" y="2680023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algn="r" defTabSz="457200" rtl="1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بر اساس فاصله </a:t>
            </a:r>
            <a:r>
              <a:rPr lang="fa-IR" sz="2400" dirty="0" err="1">
                <a:latin typeface="B Nazanin" pitchFamily="2" charset="-78"/>
                <a:cs typeface="B Nazanin" pitchFamily="2" charset="-78"/>
              </a:rPr>
              <a:t>ی</a:t>
            </a:r>
            <a:r>
              <a:rPr lang="fa-IR" sz="2400" dirty="0">
                <a:latin typeface="B Nazanin" pitchFamily="2" charset="-78"/>
                <a:cs typeface="B Nazanin" pitchFamily="2" charset="-78"/>
              </a:rPr>
              <a:t> </a:t>
            </a:r>
            <a:r>
              <a:rPr lang="fa-IR" sz="2400" dirty="0" err="1">
                <a:latin typeface="B Nazanin" pitchFamily="2" charset="-78"/>
                <a:cs typeface="B Nazanin" pitchFamily="2" charset="-78"/>
              </a:rPr>
              <a:t>اقلیدسی</a:t>
            </a:r>
            <a:endParaRPr lang="fa-IR" sz="2400" dirty="0">
              <a:latin typeface="B Nazanin" pitchFamily="2" charset="-78"/>
              <a:cs typeface="B Nazanin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F84498-2B93-9A82-9F1D-FA8C6520D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69" y="3015913"/>
            <a:ext cx="3697406" cy="96701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A2502F3-0E77-33DD-0552-2CF57F9B26C0}"/>
              </a:ext>
            </a:extLst>
          </p:cNvPr>
          <p:cNvSpPr txBox="1">
            <a:spLocks/>
          </p:cNvSpPr>
          <p:nvPr/>
        </p:nvSpPr>
        <p:spPr>
          <a:xfrm>
            <a:off x="899869" y="4132615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defTabSz="457200" rtl="1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Mean Absolut Error (MAE)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B2BD544-40FC-648E-62CA-6406906B6197}"/>
              </a:ext>
            </a:extLst>
          </p:cNvPr>
          <p:cNvSpPr txBox="1">
            <a:spLocks/>
          </p:cNvSpPr>
          <p:nvPr/>
        </p:nvSpPr>
        <p:spPr>
          <a:xfrm>
            <a:off x="-1863814" y="4616121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algn="r" defTabSz="457200" rtl="1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 err="1">
                <a:latin typeface="B Nazanin" pitchFamily="2" charset="-78"/>
                <a:cs typeface="B Nazanin" pitchFamily="2" charset="-78"/>
              </a:rPr>
              <a:t>ب</a:t>
            </a:r>
            <a:r>
              <a:rPr lang="fa-IR" sz="2400" dirty="0">
                <a:latin typeface="B Nazanin" pitchFamily="2" charset="-78"/>
                <a:cs typeface="B Nazanin" pitchFamily="2" charset="-78"/>
              </a:rPr>
              <a:t>ر اساس نرم </a:t>
            </a:r>
            <a:r>
              <a:rPr lang="fa-IR" sz="2400" dirty="0" err="1">
                <a:latin typeface="B Nazanin" pitchFamily="2" charset="-78"/>
                <a:cs typeface="B Nazanin" pitchFamily="2" charset="-78"/>
              </a:rPr>
              <a:t>منهتن</a:t>
            </a:r>
            <a:endParaRPr lang="fa-IR" sz="2400" dirty="0">
              <a:latin typeface="B Nazanin" pitchFamily="2" charset="-78"/>
              <a:cs typeface="B Nazanin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55C9EE-0DE4-EF4E-DC8F-6401D99FF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16" y="4974937"/>
            <a:ext cx="3654059" cy="96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0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16577"/>
            <a:ext cx="8825658" cy="819397"/>
          </a:xfrm>
        </p:spPr>
        <p:txBody>
          <a:bodyPr/>
          <a:lstStyle/>
          <a:p>
            <a:pPr algn="r" rtl="1"/>
            <a:r>
              <a:rPr lang="fa-IR" sz="4800" dirty="0">
                <a:latin typeface="B Nazanin" pitchFamily="2" charset="-78"/>
                <a:cs typeface="B Nazanin" pitchFamily="2" charset="-78"/>
              </a:rPr>
              <a:t>مرحله</a:t>
            </a:r>
            <a:r>
              <a:rPr lang="en-US" sz="4800" dirty="0">
                <a:latin typeface="B Nazanin" pitchFamily="2" charset="-78"/>
                <a:cs typeface="B Nazanin" pitchFamily="2" charset="-78"/>
              </a:rPr>
              <a:t> </a:t>
            </a:r>
            <a:r>
              <a:rPr lang="fa-IR" sz="4800" dirty="0">
                <a:latin typeface="B Nazanin" pitchFamily="2" charset="-78"/>
                <a:cs typeface="B Nazanin" pitchFamily="2" charset="-78"/>
              </a:rPr>
              <a:t>دوم</a:t>
            </a:r>
            <a:endParaRPr lang="en-IR" sz="48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1496290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3600" dirty="0">
                <a:latin typeface="B Nazanin" pitchFamily="2" charset="-78"/>
                <a:cs typeface="B Nazanin" pitchFamily="2" charset="-78"/>
              </a:rPr>
              <a:t>گرفتن داده ها : </a:t>
            </a:r>
            <a:r>
              <a:rPr lang="fa-IR" sz="1600" dirty="0">
                <a:latin typeface="B Nazanin" pitchFamily="2" charset="-78"/>
                <a:cs typeface="B Nazanin" pitchFamily="2" charset="-78"/>
              </a:rPr>
              <a:t> 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1F89DDC-61B8-6667-5A36-576BCFBCC355}"/>
              </a:ext>
            </a:extLst>
          </p:cNvPr>
          <p:cNvSpPr txBox="1">
            <a:spLocks/>
          </p:cNvSpPr>
          <p:nvPr/>
        </p:nvSpPr>
        <p:spPr>
          <a:xfrm>
            <a:off x="1053417" y="2189517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algn="l" defTabSz="457200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fa-IR" sz="3600" dirty="0">
                <a:latin typeface="B Nazanin" pitchFamily="2" charset="-78"/>
                <a:cs typeface="B Nazanin" pitchFamily="2" charset="-78"/>
              </a:rPr>
              <a:t>آماده کردن محیط کار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5AAC4A2-10D4-45CC-A873-E6012B2FEA14}"/>
              </a:ext>
            </a:extLst>
          </p:cNvPr>
          <p:cNvSpPr txBox="1">
            <a:spLocks/>
          </p:cNvSpPr>
          <p:nvPr/>
        </p:nvSpPr>
        <p:spPr>
          <a:xfrm>
            <a:off x="-1326989" y="2982202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algn="r" defTabSz="457200" rtl="1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Anaconda and </a:t>
            </a:r>
            <a:r>
              <a:rPr lang="en-US" sz="3600" dirty="0" err="1">
                <a:latin typeface="B Nazanin" pitchFamily="2" charset="-78"/>
                <a:cs typeface="B Nazanin" pitchFamily="2" charset="-78"/>
              </a:rPr>
              <a:t>jupyter</a:t>
            </a:r>
            <a:r>
              <a:rPr lang="en-US" sz="3600" dirty="0">
                <a:latin typeface="B Nazanin" pitchFamily="2" charset="-78"/>
                <a:cs typeface="B Nazanin" pitchFamily="2" charset="-78"/>
              </a:rPr>
              <a:t> Notebook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290BF9-CB7A-166D-45F8-5E1E927AA510}"/>
              </a:ext>
            </a:extLst>
          </p:cNvPr>
          <p:cNvSpPr txBox="1">
            <a:spLocks/>
          </p:cNvSpPr>
          <p:nvPr/>
        </p:nvSpPr>
        <p:spPr>
          <a:xfrm>
            <a:off x="1154955" y="3956961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algn="l" defTabSz="457200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fa-IR" sz="3600" dirty="0">
                <a:latin typeface="B Nazanin" pitchFamily="2" charset="-78"/>
                <a:cs typeface="B Nazanin" pitchFamily="2" charset="-78"/>
              </a:rPr>
              <a:t>دانلود داده ها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6E4ACE-6F0C-BD84-CA22-DA37A0E36090}"/>
              </a:ext>
            </a:extLst>
          </p:cNvPr>
          <p:cNvSpPr txBox="1">
            <a:spLocks/>
          </p:cNvSpPr>
          <p:nvPr/>
        </p:nvSpPr>
        <p:spPr>
          <a:xfrm>
            <a:off x="1154955" y="4670671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defTabSz="457200" rtl="1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3600" dirty="0" err="1">
                <a:latin typeface="B Nazanin" pitchFamily="2" charset="-78"/>
                <a:cs typeface="B Nazanin" pitchFamily="2" charset="-78"/>
              </a:rPr>
              <a:t>javadKavossi.com</a:t>
            </a:r>
            <a:r>
              <a:rPr lang="en-US" sz="3600" dirty="0">
                <a:latin typeface="B Nazanin" pitchFamily="2" charset="-78"/>
                <a:cs typeface="B Nazanin" pitchFamily="2" charset="-78"/>
              </a:rPr>
              <a:t> ,</a:t>
            </a:r>
            <a:r>
              <a:rPr lang="fa-IR" sz="3600" dirty="0" err="1">
                <a:latin typeface="B Nazanin" pitchFamily="2" charset="-78"/>
                <a:cs typeface="B Nazanin" pitchFamily="2" charset="-78"/>
              </a:rPr>
              <a:t>G</a:t>
            </a:r>
            <a:r>
              <a:rPr lang="en-US" sz="3600" dirty="0" err="1">
                <a:latin typeface="B Nazanin" pitchFamily="2" charset="-78"/>
                <a:cs typeface="B Nazanin" pitchFamily="2" charset="-78"/>
              </a:rPr>
              <a:t>itHub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3442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75013"/>
            <a:ext cx="8825658" cy="1262285"/>
          </a:xfrm>
        </p:spPr>
        <p:txBody>
          <a:bodyPr/>
          <a:lstStyle/>
          <a:p>
            <a:pPr algn="ctr" rtl="1"/>
            <a:r>
              <a:rPr lang="fa-IR" dirty="0">
                <a:latin typeface="B Nazanin" pitchFamily="2" charset="-78"/>
                <a:cs typeface="B Nazanin" pitchFamily="2" charset="-78"/>
              </a:rPr>
              <a:t>موضوع </a:t>
            </a:r>
            <a:endParaRPr lang="en-IR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1940094"/>
            <a:ext cx="8825658" cy="12622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3200" dirty="0">
                <a:latin typeface="B Nazanin" pitchFamily="2" charset="-78"/>
                <a:cs typeface="B Nazanin" pitchFamily="2" charset="-78"/>
              </a:rPr>
              <a:t>پیاده سازی نمونه پروژه داده کاوی و مدل سازی هوش مصنوعی</a:t>
            </a:r>
            <a:endParaRPr lang="en-IR" sz="32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F3FCB2-2C5A-7FEF-9BE3-0F3E5D072FAF}"/>
              </a:ext>
            </a:extLst>
          </p:cNvPr>
          <p:cNvSpPr txBox="1">
            <a:spLocks/>
          </p:cNvSpPr>
          <p:nvPr/>
        </p:nvSpPr>
        <p:spPr>
          <a:xfrm>
            <a:off x="1154955" y="3429000"/>
            <a:ext cx="8825658" cy="12622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fa-IR" sz="2400" dirty="0">
                <a:latin typeface="B Nazanin" pitchFamily="2" charset="-78"/>
                <a:cs typeface="B Nazanin" pitchFamily="2" charset="-78"/>
              </a:rPr>
              <a:t> خرداد ماه ۱۴۰۲</a:t>
            </a:r>
          </a:p>
          <a:p>
            <a:pPr algn="ctr" rtl="1"/>
            <a:endParaRPr lang="fa-IR" sz="2400" dirty="0">
              <a:latin typeface="B Nazanin" pitchFamily="2" charset="-78"/>
              <a:cs typeface="B Nazanin" pitchFamily="2" charset="-78"/>
            </a:endParaRPr>
          </a:p>
          <a:p>
            <a:pPr algn="ctr" rtl="1"/>
            <a:r>
              <a:rPr lang="fa-IR" sz="2400" dirty="0">
                <a:latin typeface="B Nazanin" pitchFamily="2" charset="-78"/>
                <a:cs typeface="B Nazanin" pitchFamily="2" charset="-78"/>
              </a:rPr>
              <a:t>دانشگاه آزاد بیرجند </a:t>
            </a:r>
            <a:endParaRPr lang="en-IR" sz="2400" dirty="0">
              <a:latin typeface="B Nazanin" pitchFamily="2" charset="-78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303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75013"/>
            <a:ext cx="8825658" cy="819397"/>
          </a:xfrm>
        </p:spPr>
        <p:txBody>
          <a:bodyPr/>
          <a:lstStyle/>
          <a:p>
            <a:pPr algn="ctr" rtl="1"/>
            <a:r>
              <a:rPr lang="fa-IR" sz="4800" dirty="0">
                <a:latin typeface="B Nazanin" pitchFamily="2" charset="-78"/>
                <a:cs typeface="B Nazanin" pitchFamily="2" charset="-78"/>
              </a:rPr>
              <a:t>مراحل انجام پروژه  </a:t>
            </a:r>
            <a:endParaRPr lang="en-IR" sz="48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053417" y="1281774"/>
            <a:ext cx="8927196" cy="42944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 algn="r" rtl="1">
              <a:lnSpc>
                <a:spcPct val="150000"/>
              </a:lnSpc>
              <a:buAutoNum type="arabicPeriod"/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نگاه کلی به مسئله </a:t>
            </a:r>
          </a:p>
          <a:p>
            <a:pPr marL="514350" indent="-514350" algn="r" rtl="1">
              <a:lnSpc>
                <a:spcPct val="150000"/>
              </a:lnSpc>
              <a:buAutoNum type="arabicPeriod"/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بدست آوردن داده ها </a:t>
            </a:r>
          </a:p>
          <a:p>
            <a:pPr marL="514350" indent="-514350" algn="r" rtl="1">
              <a:lnSpc>
                <a:spcPct val="150000"/>
              </a:lnSpc>
              <a:buAutoNum type="arabicPeriod"/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نمایش و درک داده ها </a:t>
            </a:r>
          </a:p>
          <a:p>
            <a:pPr marL="514350" indent="-514350" algn="r" rtl="1">
              <a:lnSpc>
                <a:spcPct val="150000"/>
              </a:lnSpc>
              <a:buAutoNum type="arabicPeriod"/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آماده کردن داده ها</a:t>
            </a:r>
          </a:p>
          <a:p>
            <a:pPr marL="514350" indent="-514350" algn="r" rtl="1">
              <a:lnSpc>
                <a:spcPct val="150000"/>
              </a:lnSpc>
              <a:buAutoNum type="arabicPeriod"/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انتخاب و آموزش مدل </a:t>
            </a:r>
          </a:p>
          <a:p>
            <a:pPr marL="514350" indent="-514350" algn="r" rtl="1">
              <a:lnSpc>
                <a:spcPct val="150000"/>
              </a:lnSpc>
              <a:buAutoNum type="arabicPeriod"/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اجرا و پیاده سازی سیستم نگهداری پروژه </a:t>
            </a:r>
          </a:p>
          <a:p>
            <a:pPr marL="514350" indent="-514350" algn="r" rtl="1">
              <a:lnSpc>
                <a:spcPct val="150000"/>
              </a:lnSpc>
              <a:buAutoNum type="arabicPeriod"/>
            </a:pPr>
            <a:endParaRPr lang="en-IR" sz="2400" dirty="0">
              <a:latin typeface="B Nazanin" pitchFamily="2" charset="-78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6175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75013"/>
            <a:ext cx="8825658" cy="819397"/>
          </a:xfrm>
        </p:spPr>
        <p:txBody>
          <a:bodyPr/>
          <a:lstStyle/>
          <a:p>
            <a:pPr algn="r" rtl="1"/>
            <a:r>
              <a:rPr lang="fa-IR" sz="4800" dirty="0">
                <a:latin typeface="B Nazanin" pitchFamily="2" charset="-78"/>
                <a:cs typeface="B Nazanin" pitchFamily="2" charset="-78"/>
              </a:rPr>
              <a:t>مرحله اول</a:t>
            </a:r>
            <a:endParaRPr lang="en-IR" sz="48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1425039"/>
            <a:ext cx="8927196" cy="1754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en-US" sz="2400" dirty="0" err="1">
                <a:latin typeface="B Nazanin" pitchFamily="2" charset="-78"/>
                <a:cs typeface="B Nazanin" pitchFamily="2" charset="-78"/>
              </a:rPr>
              <a:t>ن</a:t>
            </a:r>
            <a:r>
              <a:rPr lang="fa-IR" sz="2400" dirty="0">
                <a:latin typeface="B Nazanin" pitchFamily="2" charset="-78"/>
                <a:cs typeface="B Nazanin" pitchFamily="2" charset="-78"/>
              </a:rPr>
              <a:t>گاه کلی به مسئله : 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صحبت کردن با مدیر پروژه و گرفتن تمام فرضیه ها </a:t>
            </a:r>
          </a:p>
          <a:p>
            <a:pPr algn="r" rtl="1">
              <a:lnSpc>
                <a:spcPct val="150000"/>
              </a:lnSpc>
            </a:pPr>
            <a:endParaRPr lang="fa-IR" sz="24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80A71F9-1417-3009-0202-E806ED3C1B5D}"/>
              </a:ext>
            </a:extLst>
          </p:cNvPr>
          <p:cNvSpPr txBox="1">
            <a:spLocks/>
          </p:cNvSpPr>
          <p:nvPr/>
        </p:nvSpPr>
        <p:spPr>
          <a:xfrm>
            <a:off x="1246690" y="2263734"/>
            <a:ext cx="8927196" cy="1754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کلیات : مدلی برای پیش بینی میانگین قیمت مسکن در هر منطقه از کالیفرنیا 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تاریخ داده ها : ۱۹۹۰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66B403-CF3B-A6BB-0F23-CDEFF45BE011}"/>
              </a:ext>
            </a:extLst>
          </p:cNvPr>
          <p:cNvSpPr txBox="1">
            <a:spLocks/>
          </p:cNvSpPr>
          <p:nvPr/>
        </p:nvSpPr>
        <p:spPr>
          <a:xfrm>
            <a:off x="1246690" y="4018314"/>
            <a:ext cx="8927196" cy="1754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2400" dirty="0" err="1">
                <a:latin typeface="B Nazanin" pitchFamily="2" charset="-78"/>
                <a:cs typeface="B Nazanin" pitchFamily="2" charset="-78"/>
              </a:rPr>
              <a:t>المان</a:t>
            </a:r>
            <a:r>
              <a:rPr lang="fa-IR" sz="2400" dirty="0">
                <a:latin typeface="B Nazanin" pitchFamily="2" charset="-78"/>
                <a:cs typeface="B Nazanin" pitchFamily="2" charset="-78"/>
              </a:rPr>
              <a:t> ها و ویژه گی های : جمعیت ، درآمد = میانگین ، تعداد اتاق و ....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نکته : میانگین قیمت در هر منطقه 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 منطقه :به </a:t>
            </a:r>
            <a:r>
              <a:rPr lang="fa-IR" sz="2400" dirty="0" err="1">
                <a:latin typeface="B Nazanin" pitchFamily="2" charset="-78"/>
                <a:cs typeface="B Nazanin" pitchFamily="2" charset="-78"/>
              </a:rPr>
              <a:t>کوچیک</a:t>
            </a:r>
            <a:r>
              <a:rPr lang="fa-IR" sz="2400" dirty="0">
                <a:latin typeface="B Nazanin" pitchFamily="2" charset="-78"/>
                <a:cs typeface="B Nazanin" pitchFamily="2" charset="-78"/>
              </a:rPr>
              <a:t> ترین واحد جغرافیایی ۶۰۰ تا ۳۰۰۰ نفر جمعیت می گویم یک منطقه </a:t>
            </a:r>
          </a:p>
        </p:txBody>
      </p:sp>
    </p:spTree>
    <p:extLst>
      <p:ext uri="{BB962C8B-B14F-4D97-AF65-F5344CB8AC3E}">
        <p14:creationId xmlns:p14="http://schemas.microsoft.com/office/powerpoint/2010/main" val="321436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75013"/>
            <a:ext cx="8825658" cy="819397"/>
          </a:xfrm>
        </p:spPr>
        <p:txBody>
          <a:bodyPr/>
          <a:lstStyle/>
          <a:p>
            <a:pPr algn="r" rtl="1"/>
            <a:r>
              <a:rPr lang="fa-IR" sz="4800" dirty="0">
                <a:latin typeface="B Nazanin" pitchFamily="2" charset="-78"/>
                <a:cs typeface="B Nazanin" pitchFamily="2" charset="-78"/>
              </a:rPr>
              <a:t>مرحله اول</a:t>
            </a:r>
            <a:endParaRPr lang="en-IR" sz="48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1425039"/>
            <a:ext cx="8927196" cy="1754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سوال ها : 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نحو استفاده نهایی از مدل </a:t>
            </a:r>
          </a:p>
          <a:p>
            <a:pPr algn="r" rtl="1">
              <a:lnSpc>
                <a:spcPct val="150000"/>
              </a:lnSpc>
            </a:pPr>
            <a:endParaRPr lang="fa-IR" sz="24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97D12A-6A58-6F25-7651-BBA2B416DB4A}"/>
              </a:ext>
            </a:extLst>
          </p:cNvPr>
          <p:cNvSpPr txBox="1">
            <a:spLocks/>
          </p:cNvSpPr>
          <p:nvPr/>
        </p:nvSpPr>
        <p:spPr>
          <a:xfrm>
            <a:off x="1104186" y="2302329"/>
            <a:ext cx="8927196" cy="1754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با استفاده از این مدل و تخمین این مدل و ترکیب آن با سیگنال های دیگر (</a:t>
            </a:r>
            <a:r>
              <a:rPr lang="fa-IR" sz="2400" dirty="0" err="1">
                <a:latin typeface="B Nazanin" pitchFamily="2" charset="-78"/>
                <a:cs typeface="B Nazanin" pitchFamily="2" charset="-78"/>
              </a:rPr>
              <a:t>المان</a:t>
            </a:r>
            <a:r>
              <a:rPr lang="fa-IR" sz="2400" dirty="0">
                <a:latin typeface="B Nazanin" pitchFamily="2" charset="-78"/>
                <a:cs typeface="B Nazanin" pitchFamily="2" charset="-78"/>
              </a:rPr>
              <a:t> های دیگر شرکت )تصمیم به سرمایه گذاری گرفته شود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81728EB-0079-52C7-D111-CD3DE12C09EB}"/>
              </a:ext>
            </a:extLst>
          </p:cNvPr>
          <p:cNvSpPr txBox="1">
            <a:spLocks/>
          </p:cNvSpPr>
          <p:nvPr/>
        </p:nvSpPr>
        <p:spPr>
          <a:xfrm>
            <a:off x="1154955" y="3678382"/>
            <a:ext cx="8927196" cy="1754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2400" dirty="0">
                <a:latin typeface="B Nazanin" pitchFamily="2" charset="-78"/>
                <a:cs typeface="B Nazanin" pitchFamily="2" charset="-78"/>
              </a:rPr>
              <a:t>بررسی سیستم های کنونی شرکت :‌خطا ها و هزینه های سیستم کنونی (کمک برای تصمیم گیری نهایی)</a:t>
            </a:r>
          </a:p>
        </p:txBody>
      </p:sp>
    </p:spTree>
    <p:extLst>
      <p:ext uri="{BB962C8B-B14F-4D97-AF65-F5344CB8AC3E}">
        <p14:creationId xmlns:p14="http://schemas.microsoft.com/office/powerpoint/2010/main" val="190693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16577"/>
            <a:ext cx="8825658" cy="819397"/>
          </a:xfrm>
        </p:spPr>
        <p:txBody>
          <a:bodyPr/>
          <a:lstStyle/>
          <a:p>
            <a:pPr algn="r" rtl="1"/>
            <a:r>
              <a:rPr lang="fa-IR" sz="4800" dirty="0">
                <a:latin typeface="B Nazanin" pitchFamily="2" charset="-78"/>
                <a:cs typeface="B Nazanin" pitchFamily="2" charset="-78"/>
              </a:rPr>
              <a:t>مرحله اول</a:t>
            </a:r>
            <a:endParaRPr lang="en-IR" sz="48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1496290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3600" dirty="0">
                <a:latin typeface="B Nazanin" pitchFamily="2" charset="-78"/>
                <a:cs typeface="B Nazanin" pitchFamily="2" charset="-78"/>
              </a:rPr>
              <a:t>تصمیمات :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1F89DDC-61B8-6667-5A36-576BCFBCC355}"/>
              </a:ext>
            </a:extLst>
          </p:cNvPr>
          <p:cNvSpPr txBox="1">
            <a:spLocks/>
          </p:cNvSpPr>
          <p:nvPr/>
        </p:nvSpPr>
        <p:spPr>
          <a:xfrm>
            <a:off x="1104186" y="2440376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supervised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BD7BA-B3C2-0713-8827-9990A1F61163}"/>
              </a:ext>
            </a:extLst>
          </p:cNvPr>
          <p:cNvSpPr txBox="1">
            <a:spLocks/>
          </p:cNvSpPr>
          <p:nvPr/>
        </p:nvSpPr>
        <p:spPr>
          <a:xfrm>
            <a:off x="1154955" y="3470561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unsupervised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5AAC4A2-10D4-45CC-A873-E6012B2FEA14}"/>
              </a:ext>
            </a:extLst>
          </p:cNvPr>
          <p:cNvSpPr txBox="1">
            <a:spLocks/>
          </p:cNvSpPr>
          <p:nvPr/>
        </p:nvSpPr>
        <p:spPr>
          <a:xfrm>
            <a:off x="1154955" y="4625435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reinforced learning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574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16577"/>
            <a:ext cx="8825658" cy="819397"/>
          </a:xfrm>
        </p:spPr>
        <p:txBody>
          <a:bodyPr/>
          <a:lstStyle/>
          <a:p>
            <a:pPr algn="r" rtl="1"/>
            <a:r>
              <a:rPr lang="fa-IR" sz="4800" dirty="0">
                <a:latin typeface="B Nazanin" pitchFamily="2" charset="-78"/>
                <a:cs typeface="B Nazanin" pitchFamily="2" charset="-78"/>
              </a:rPr>
              <a:t>مرحله اول</a:t>
            </a:r>
            <a:endParaRPr lang="en-IR" sz="48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1496290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3600" dirty="0">
                <a:latin typeface="B Nazanin" pitchFamily="2" charset="-78"/>
                <a:cs typeface="B Nazanin" pitchFamily="2" charset="-78"/>
              </a:rPr>
              <a:t>تصمیمات : </a:t>
            </a:r>
            <a:r>
              <a:rPr lang="fa-IR" sz="2000" dirty="0" err="1">
                <a:latin typeface="B Nazanin" pitchFamily="2" charset="-78"/>
                <a:cs typeface="B Nazanin" pitchFamily="2" charset="-78"/>
              </a:rPr>
              <a:t>لیبل</a:t>
            </a:r>
            <a:r>
              <a:rPr lang="fa-IR" sz="2000" dirty="0">
                <a:latin typeface="B Nazanin" pitchFamily="2" charset="-78"/>
                <a:cs typeface="B Nazanin" pitchFamily="2" charset="-78"/>
              </a:rPr>
              <a:t> (قیمت هر منطقه)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1F89DDC-61B8-6667-5A36-576BCFBCC355}"/>
              </a:ext>
            </a:extLst>
          </p:cNvPr>
          <p:cNvSpPr txBox="1">
            <a:spLocks/>
          </p:cNvSpPr>
          <p:nvPr/>
        </p:nvSpPr>
        <p:spPr>
          <a:xfrm>
            <a:off x="1053417" y="1656606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supervised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BD7BA-B3C2-0713-8827-9990A1F61163}"/>
              </a:ext>
            </a:extLst>
          </p:cNvPr>
          <p:cNvSpPr txBox="1">
            <a:spLocks/>
          </p:cNvSpPr>
          <p:nvPr/>
        </p:nvSpPr>
        <p:spPr>
          <a:xfrm>
            <a:off x="1487464" y="2826325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algn="l" defTabSz="457200" rtl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Classification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5AAC4A2-10D4-45CC-A873-E6012B2FEA14}"/>
              </a:ext>
            </a:extLst>
          </p:cNvPr>
          <p:cNvSpPr txBox="1">
            <a:spLocks/>
          </p:cNvSpPr>
          <p:nvPr/>
        </p:nvSpPr>
        <p:spPr>
          <a:xfrm>
            <a:off x="1487464" y="4013854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Regression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3028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16577"/>
            <a:ext cx="8825658" cy="819397"/>
          </a:xfrm>
        </p:spPr>
        <p:txBody>
          <a:bodyPr/>
          <a:lstStyle/>
          <a:p>
            <a:pPr algn="r" rtl="1"/>
            <a:r>
              <a:rPr lang="fa-IR" sz="4800" dirty="0">
                <a:latin typeface="B Nazanin" pitchFamily="2" charset="-78"/>
                <a:cs typeface="B Nazanin" pitchFamily="2" charset="-78"/>
              </a:rPr>
              <a:t>مرحله اول</a:t>
            </a:r>
            <a:endParaRPr lang="en-IR" sz="48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1496290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3600" dirty="0">
                <a:latin typeface="B Nazanin" pitchFamily="2" charset="-78"/>
                <a:cs typeface="B Nazanin" pitchFamily="2" charset="-78"/>
              </a:rPr>
              <a:t>تصمیمات : </a:t>
            </a:r>
            <a:r>
              <a:rPr lang="fa-IR" sz="1600" dirty="0">
                <a:latin typeface="B Nazanin" pitchFamily="2" charset="-78"/>
                <a:cs typeface="B Nazanin" pitchFamily="2" charset="-78"/>
              </a:rPr>
              <a:t>تخمین مقدار دقیق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1F89DDC-61B8-6667-5A36-576BCFBCC355}"/>
              </a:ext>
            </a:extLst>
          </p:cNvPr>
          <p:cNvSpPr txBox="1">
            <a:spLocks/>
          </p:cNvSpPr>
          <p:nvPr/>
        </p:nvSpPr>
        <p:spPr>
          <a:xfrm>
            <a:off x="1053417" y="1656606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Regression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5AAC4A2-10D4-45CC-A873-E6012B2FEA14}"/>
              </a:ext>
            </a:extLst>
          </p:cNvPr>
          <p:cNvSpPr txBox="1">
            <a:spLocks/>
          </p:cNvSpPr>
          <p:nvPr/>
        </p:nvSpPr>
        <p:spPr>
          <a:xfrm>
            <a:off x="1451838" y="3019301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Multi-variate Regression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DD8385-4FD2-A9C5-9237-198C11D6FFF2}"/>
              </a:ext>
            </a:extLst>
          </p:cNvPr>
          <p:cNvSpPr txBox="1">
            <a:spLocks/>
          </p:cNvSpPr>
          <p:nvPr/>
        </p:nvSpPr>
        <p:spPr>
          <a:xfrm>
            <a:off x="-2433372" y="3434935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1800" dirty="0">
                <a:latin typeface="B Nazanin" pitchFamily="2" charset="-78"/>
                <a:cs typeface="B Nazanin" pitchFamily="2" charset="-78"/>
              </a:rPr>
              <a:t>داشتن ویژگی های زیاد (منطقه ، جمعیت و ...)</a:t>
            </a:r>
          </a:p>
        </p:txBody>
      </p:sp>
    </p:spTree>
    <p:extLst>
      <p:ext uri="{BB962C8B-B14F-4D97-AF65-F5344CB8AC3E}">
        <p14:creationId xmlns:p14="http://schemas.microsoft.com/office/powerpoint/2010/main" val="109162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1B8B-E3F4-220E-21D0-9D8B3A04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16577"/>
            <a:ext cx="8825658" cy="819397"/>
          </a:xfrm>
        </p:spPr>
        <p:txBody>
          <a:bodyPr/>
          <a:lstStyle/>
          <a:p>
            <a:pPr algn="r" rtl="1"/>
            <a:r>
              <a:rPr lang="fa-IR" sz="4800" dirty="0">
                <a:latin typeface="B Nazanin" pitchFamily="2" charset="-78"/>
                <a:cs typeface="B Nazanin" pitchFamily="2" charset="-78"/>
              </a:rPr>
              <a:t>مرحله اول</a:t>
            </a:r>
            <a:endParaRPr lang="en-IR" sz="48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7188AD-399F-A698-FA47-AC0B2E549CBE}"/>
              </a:ext>
            </a:extLst>
          </p:cNvPr>
          <p:cNvSpPr txBox="1">
            <a:spLocks/>
          </p:cNvSpPr>
          <p:nvPr/>
        </p:nvSpPr>
        <p:spPr>
          <a:xfrm>
            <a:off x="1154955" y="1496290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fa-IR" sz="3600" dirty="0">
                <a:latin typeface="B Nazanin" pitchFamily="2" charset="-78"/>
                <a:cs typeface="B Nazanin" pitchFamily="2" charset="-78"/>
              </a:rPr>
              <a:t>تصمیمات : داده ها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1F89DDC-61B8-6667-5A36-576BCFBCC355}"/>
              </a:ext>
            </a:extLst>
          </p:cNvPr>
          <p:cNvSpPr txBox="1">
            <a:spLocks/>
          </p:cNvSpPr>
          <p:nvPr/>
        </p:nvSpPr>
        <p:spPr>
          <a:xfrm>
            <a:off x="1104186" y="2440376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Online : incremental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EBD7BA-B3C2-0713-8827-9990A1F61163}"/>
              </a:ext>
            </a:extLst>
          </p:cNvPr>
          <p:cNvSpPr txBox="1">
            <a:spLocks/>
          </p:cNvSpPr>
          <p:nvPr/>
        </p:nvSpPr>
        <p:spPr>
          <a:xfrm>
            <a:off x="1154955" y="3470561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sz="3600" dirty="0">
                <a:latin typeface="B Nazanin" pitchFamily="2" charset="-78"/>
                <a:cs typeface="B Nazanin" pitchFamily="2" charset="-78"/>
              </a:rPr>
              <a:t>Batch : Non- incremental</a:t>
            </a:r>
            <a:endParaRPr lang="fa-IR" sz="3600" dirty="0">
              <a:latin typeface="B Nazanin" pitchFamily="2" charset="-78"/>
              <a:cs typeface="B Nazanin" pitchFamily="2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D6D86C-2D74-C696-5B5E-034E861AFCD2}"/>
              </a:ext>
            </a:extLst>
          </p:cNvPr>
          <p:cNvSpPr txBox="1">
            <a:spLocks/>
          </p:cNvSpPr>
          <p:nvPr/>
        </p:nvSpPr>
        <p:spPr>
          <a:xfrm>
            <a:off x="1154955" y="3880259"/>
            <a:ext cx="8927196" cy="8193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>
              <a:lnSpc>
                <a:spcPct val="150000"/>
              </a:lnSpc>
            </a:pPr>
            <a:r>
              <a:rPr lang="en-US" sz="2400" dirty="0">
                <a:latin typeface="B Nazanin" pitchFamily="2" charset="-78"/>
                <a:cs typeface="B Nazanin" pitchFamily="2" charset="-78"/>
              </a:rPr>
              <a:t>Map - Reduce</a:t>
            </a:r>
            <a:endParaRPr lang="fa-IR" sz="2400" dirty="0">
              <a:latin typeface="B Nazanin" pitchFamily="2" charset="-78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7738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{E5714025-DD0E-D344-B5C6-20363D97D98D}tf10001062</Template>
  <TotalTime>217</TotalTime>
  <Words>310</Words>
  <Application>Microsoft Macintosh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 Nazanin</vt:lpstr>
      <vt:lpstr>Century Gothic</vt:lpstr>
      <vt:lpstr>Wingdings 3</vt:lpstr>
      <vt:lpstr>Ion</vt:lpstr>
      <vt:lpstr>ارائه درس هوش تجاری </vt:lpstr>
      <vt:lpstr>موضوع </vt:lpstr>
      <vt:lpstr>مراحل انجام پروژه  </vt:lpstr>
      <vt:lpstr>مرحله اول</vt:lpstr>
      <vt:lpstr>مرحله اول</vt:lpstr>
      <vt:lpstr>مرحله اول</vt:lpstr>
      <vt:lpstr>مرحله اول</vt:lpstr>
      <vt:lpstr>مرحله اول</vt:lpstr>
      <vt:lpstr>مرحله اول</vt:lpstr>
      <vt:lpstr>مرحله اول</vt:lpstr>
      <vt:lpstr>مرحله دوم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ارائه درس هوش تجاری </dc:title>
  <dc:creator>javad kavossi</dc:creator>
  <cp:lastModifiedBy>javad kavossi</cp:lastModifiedBy>
  <cp:revision>7</cp:revision>
  <dcterms:created xsi:type="dcterms:W3CDTF">2023-06-04T12:10:52Z</dcterms:created>
  <dcterms:modified xsi:type="dcterms:W3CDTF">2023-06-04T15:47:56Z</dcterms:modified>
</cp:coreProperties>
</file>