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sldIdLst>
    <p:sldId id="300" r:id="rId2"/>
    <p:sldId id="292" r:id="rId3"/>
    <p:sldId id="299" r:id="rId4"/>
    <p:sldId id="316" r:id="rId5"/>
    <p:sldId id="301" r:id="rId6"/>
    <p:sldId id="317" r:id="rId7"/>
    <p:sldId id="318" r:id="rId8"/>
    <p:sldId id="351" r:id="rId9"/>
    <p:sldId id="319" r:id="rId10"/>
    <p:sldId id="320" r:id="rId11"/>
    <p:sldId id="321" r:id="rId12"/>
    <p:sldId id="322" r:id="rId13"/>
    <p:sldId id="323" r:id="rId14"/>
    <p:sldId id="324" r:id="rId15"/>
    <p:sldId id="325" r:id="rId16"/>
    <p:sldId id="326" r:id="rId17"/>
    <p:sldId id="303" r:id="rId18"/>
    <p:sldId id="341" r:id="rId19"/>
    <p:sldId id="343" r:id="rId20"/>
    <p:sldId id="342" r:id="rId21"/>
    <p:sldId id="344" r:id="rId22"/>
    <p:sldId id="345" r:id="rId23"/>
    <p:sldId id="304" r:id="rId24"/>
    <p:sldId id="347" r:id="rId25"/>
    <p:sldId id="348" r:id="rId26"/>
    <p:sldId id="349" r:id="rId27"/>
    <p:sldId id="350" r:id="rId28"/>
    <p:sldId id="306" r:id="rId29"/>
    <p:sldId id="307" r:id="rId30"/>
    <p:sldId id="309" r:id="rId31"/>
    <p:sldId id="310" r:id="rId32"/>
    <p:sldId id="311" r:id="rId33"/>
    <p:sldId id="312" r:id="rId34"/>
    <p:sldId id="313" r:id="rId35"/>
    <p:sldId id="352" r:id="rId36"/>
  </p:sldIdLst>
  <p:sldSz cx="12192000" cy="6864350"/>
  <p:notesSz cx="12192000" cy="686435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85858"/>
    <a:srgbClr val="7B7B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30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91DA7588-237B-45E0-B484-9428C088A56C}" type="datetimeFigureOut">
              <a:rPr lang="zh-CN" altLang="en-US" smtClean="0"/>
              <a:t>2018/7/2</a:t>
            </a:fld>
            <a:endParaRPr lang="zh-CN" altLang="en-US"/>
          </a:p>
        </p:txBody>
      </p:sp>
      <p:sp>
        <p:nvSpPr>
          <p:cNvPr id="4" name="幻灯片图像占位符 3"/>
          <p:cNvSpPr>
            <a:spLocks noGrp="1" noRot="1" noChangeAspect="1"/>
          </p:cNvSpPr>
          <p:nvPr>
            <p:ph type="sldImg" idx="2"/>
          </p:nvPr>
        </p:nvSpPr>
        <p:spPr>
          <a:xfrm>
            <a:off x="4038600" y="858838"/>
            <a:ext cx="4114800" cy="2316162"/>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1219200" y="3303588"/>
            <a:ext cx="9753600" cy="2703512"/>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6519863"/>
            <a:ext cx="5283200" cy="3444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6905625" y="6519863"/>
            <a:ext cx="5283200" cy="344487"/>
          </a:xfrm>
          <a:prstGeom prst="rect">
            <a:avLst/>
          </a:prstGeom>
        </p:spPr>
        <p:txBody>
          <a:bodyPr vert="horz" lIns="91440" tIns="45720" rIns="91440" bIns="45720" rtlCol="0" anchor="b"/>
          <a:lstStyle>
            <a:lvl1pPr algn="r">
              <a:defRPr sz="1200"/>
            </a:lvl1pPr>
          </a:lstStyle>
          <a:p>
            <a:fld id="{C73BD490-4C54-4EF7-A22B-792AC7ACE5CD}" type="slidenum">
              <a:rPr lang="zh-CN" altLang="en-US" smtClean="0"/>
              <a:t>‹#›</a:t>
            </a:fld>
            <a:endParaRPr lang="zh-CN" altLang="en-US"/>
          </a:p>
        </p:txBody>
      </p:sp>
    </p:spTree>
    <p:extLst>
      <p:ext uri="{BB962C8B-B14F-4D97-AF65-F5344CB8AC3E}">
        <p14:creationId xmlns:p14="http://schemas.microsoft.com/office/powerpoint/2010/main" val="3686200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73BD490-4C54-4EF7-A22B-792AC7ACE5CD}" type="slidenum">
              <a:rPr lang="zh-CN" altLang="en-US" smtClean="0"/>
              <a:t>1</a:t>
            </a:fld>
            <a:endParaRPr lang="zh-CN" altLang="en-US"/>
          </a:p>
        </p:txBody>
      </p:sp>
    </p:spTree>
    <p:extLst>
      <p:ext uri="{BB962C8B-B14F-4D97-AF65-F5344CB8AC3E}">
        <p14:creationId xmlns:p14="http://schemas.microsoft.com/office/powerpoint/2010/main" val="1331281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876" y="2127948"/>
            <a:ext cx="10368597" cy="144151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9752" y="3844036"/>
            <a:ext cx="8538844" cy="171608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7/2/2018</a:t>
            </a:fld>
            <a:endParaRPr lang="en-US"/>
          </a:p>
        </p:txBody>
      </p:sp>
      <p:sp>
        <p:nvSpPr>
          <p:cNvPr id="6" name="Holder 6"/>
          <p:cNvSpPr>
            <a:spLocks noGrp="1"/>
          </p:cNvSpPr>
          <p:nvPr>
            <p:ph type="sldNum" sz="quarter" idx="7"/>
          </p:nvPr>
        </p:nvSpPr>
        <p:spPr/>
        <p:txBody>
          <a:bodyPr lIns="0" tIns="0" rIns="0" bIns="0"/>
          <a:lstStyle>
            <a:lvl1pPr>
              <a:defRPr sz="900" b="0" i="0">
                <a:solidFill>
                  <a:srgbClr val="7E7E7E"/>
                </a:solidFill>
                <a:latin typeface="Arial" panose="020B0604020202020204"/>
                <a:cs typeface="Arial" panose="020B0604020202020204"/>
              </a:defRPr>
            </a:lvl1pPr>
          </a:lstStyle>
          <a:p>
            <a:pPr marL="25400">
              <a:lnSpc>
                <a:spcPct val="100000"/>
              </a:lnSpc>
            </a:pPr>
            <a:fld id="{81D60167-4931-47E6-BA6A-407CBD079E47}" type="slidenum">
              <a:rPr spc="5" dirty="0"/>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1">
                <a:solidFill>
                  <a:srgbClr val="0D0D0D"/>
                </a:solidFill>
                <a:latin typeface="微软雅黑" panose="020B0503020204020204" charset="-122"/>
                <a:cs typeface="微软雅黑" panose="020B0503020204020204" charset="-122"/>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7/2/2018</a:t>
            </a:fld>
            <a:endParaRPr lang="en-US"/>
          </a:p>
        </p:txBody>
      </p:sp>
      <p:sp>
        <p:nvSpPr>
          <p:cNvPr id="6" name="Holder 6"/>
          <p:cNvSpPr>
            <a:spLocks noGrp="1"/>
          </p:cNvSpPr>
          <p:nvPr>
            <p:ph type="sldNum" sz="quarter" idx="7"/>
          </p:nvPr>
        </p:nvSpPr>
        <p:spPr/>
        <p:txBody>
          <a:bodyPr lIns="0" tIns="0" rIns="0" bIns="0"/>
          <a:lstStyle>
            <a:lvl1pPr>
              <a:defRPr sz="900" b="0" i="0">
                <a:solidFill>
                  <a:srgbClr val="7E7E7E"/>
                </a:solidFill>
                <a:latin typeface="Arial" panose="020B0604020202020204"/>
                <a:cs typeface="Arial" panose="020B0604020202020204"/>
              </a:defRPr>
            </a:lvl1pPr>
          </a:lstStyle>
          <a:p>
            <a:pPr marL="25400">
              <a:lnSpc>
                <a:spcPct val="100000"/>
              </a:lnSpc>
            </a:pPr>
            <a:fld id="{81D60167-4931-47E6-BA6A-407CBD079E47}" type="slidenum">
              <a:rPr spc="5" dirty="0"/>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1">
                <a:solidFill>
                  <a:srgbClr val="0D0D0D"/>
                </a:solidFill>
                <a:latin typeface="微软雅黑" panose="020B0503020204020204" charset="-122"/>
                <a:cs typeface="微软雅黑" panose="020B0503020204020204" charset="-122"/>
              </a:defRPr>
            </a:lvl1pPr>
          </a:lstStyle>
          <a:p>
            <a:endParaRPr/>
          </a:p>
        </p:txBody>
      </p:sp>
      <p:sp>
        <p:nvSpPr>
          <p:cNvPr id="3" name="Holder 3"/>
          <p:cNvSpPr>
            <a:spLocks noGrp="1"/>
          </p:cNvSpPr>
          <p:nvPr>
            <p:ph sz="half" idx="2"/>
          </p:nvPr>
        </p:nvSpPr>
        <p:spPr>
          <a:xfrm>
            <a:off x="609917" y="1578800"/>
            <a:ext cx="5306282" cy="453047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82150" y="1578800"/>
            <a:ext cx="5306282" cy="453047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7/2/2018</a:t>
            </a:fld>
            <a:endParaRPr lang="en-US"/>
          </a:p>
        </p:txBody>
      </p:sp>
      <p:sp>
        <p:nvSpPr>
          <p:cNvPr id="7" name="Holder 7"/>
          <p:cNvSpPr>
            <a:spLocks noGrp="1"/>
          </p:cNvSpPr>
          <p:nvPr>
            <p:ph type="sldNum" sz="quarter" idx="7"/>
          </p:nvPr>
        </p:nvSpPr>
        <p:spPr/>
        <p:txBody>
          <a:bodyPr lIns="0" tIns="0" rIns="0" bIns="0"/>
          <a:lstStyle>
            <a:lvl1pPr>
              <a:defRPr sz="900" b="0" i="0">
                <a:solidFill>
                  <a:srgbClr val="7E7E7E"/>
                </a:solidFill>
                <a:latin typeface="Arial" panose="020B0604020202020204"/>
                <a:cs typeface="Arial" panose="020B0604020202020204"/>
              </a:defRPr>
            </a:lvl1pPr>
          </a:lstStyle>
          <a:p>
            <a:pPr marL="25400">
              <a:lnSpc>
                <a:spcPct val="100000"/>
              </a:lnSpc>
            </a:pPr>
            <a:fld id="{81D60167-4931-47E6-BA6A-407CBD079E47}" type="slidenum">
              <a:rPr spc="5" dirty="0"/>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1">
                <a:solidFill>
                  <a:srgbClr val="0D0D0D"/>
                </a:solidFill>
                <a:latin typeface="微软雅黑" panose="020B0503020204020204" charset="-122"/>
                <a:cs typeface="微软雅黑" panose="020B0503020204020204" charset="-122"/>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7/2/2018</a:t>
            </a:fld>
            <a:endParaRPr lang="en-US"/>
          </a:p>
        </p:txBody>
      </p:sp>
      <p:sp>
        <p:nvSpPr>
          <p:cNvPr id="5" name="Holder 5"/>
          <p:cNvSpPr>
            <a:spLocks noGrp="1"/>
          </p:cNvSpPr>
          <p:nvPr>
            <p:ph type="sldNum" sz="quarter" idx="7"/>
          </p:nvPr>
        </p:nvSpPr>
        <p:spPr/>
        <p:txBody>
          <a:bodyPr lIns="0" tIns="0" rIns="0" bIns="0"/>
          <a:lstStyle>
            <a:lvl1pPr>
              <a:defRPr sz="900" b="0" i="0">
                <a:solidFill>
                  <a:srgbClr val="7E7E7E"/>
                </a:solidFill>
                <a:latin typeface="Arial" panose="020B0604020202020204"/>
                <a:cs typeface="Arial" panose="020B0604020202020204"/>
              </a:defRPr>
            </a:lvl1pPr>
          </a:lstStyle>
          <a:p>
            <a:pPr marL="25400">
              <a:lnSpc>
                <a:spcPct val="100000"/>
              </a:lnSpc>
            </a:pPr>
            <a:fld id="{81D60167-4931-47E6-BA6A-407CBD079E47}" type="slidenum">
              <a:rPr spc="5" dirty="0"/>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7/2/2018</a:t>
            </a:fld>
            <a:endParaRPr lang="en-US"/>
          </a:p>
        </p:txBody>
      </p:sp>
      <p:sp>
        <p:nvSpPr>
          <p:cNvPr id="4" name="Holder 4"/>
          <p:cNvSpPr>
            <a:spLocks noGrp="1"/>
          </p:cNvSpPr>
          <p:nvPr>
            <p:ph type="sldNum" sz="quarter" idx="7"/>
          </p:nvPr>
        </p:nvSpPr>
        <p:spPr/>
        <p:txBody>
          <a:bodyPr lIns="0" tIns="0" rIns="0" bIns="0"/>
          <a:lstStyle>
            <a:lvl1pPr>
              <a:defRPr sz="900" b="0" i="0">
                <a:solidFill>
                  <a:srgbClr val="7E7E7E"/>
                </a:solidFill>
                <a:latin typeface="Arial" panose="020B0604020202020204"/>
                <a:cs typeface="Arial" panose="020B0604020202020204"/>
              </a:defRPr>
            </a:lvl1pPr>
          </a:lstStyle>
          <a:p>
            <a:pPr marL="25400">
              <a:lnSpc>
                <a:spcPct val="100000"/>
              </a:lnSpc>
            </a:pPr>
            <a:fld id="{81D60167-4931-47E6-BA6A-407CBD079E47}" type="slidenum">
              <a:rPr spc="5" dirty="0"/>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3047" y="0"/>
            <a:ext cx="12191999" cy="6857998"/>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627075" y="431010"/>
            <a:ext cx="10944199" cy="1672589"/>
          </a:xfrm>
          <a:prstGeom prst="rect">
            <a:avLst/>
          </a:prstGeom>
        </p:spPr>
        <p:txBody>
          <a:bodyPr wrap="square" lIns="0" tIns="0" rIns="0" bIns="0">
            <a:spAutoFit/>
          </a:bodyPr>
          <a:lstStyle>
            <a:lvl1pPr>
              <a:defRPr sz="2800" b="1" i="1">
                <a:solidFill>
                  <a:srgbClr val="0D0D0D"/>
                </a:solidFill>
                <a:latin typeface="微软雅黑" panose="020B0503020204020204" charset="-122"/>
                <a:cs typeface="微软雅黑" panose="020B0503020204020204" charset="-122"/>
              </a:defRPr>
            </a:lvl1pPr>
          </a:lstStyle>
          <a:p>
            <a:endParaRPr/>
          </a:p>
        </p:txBody>
      </p:sp>
      <p:sp>
        <p:nvSpPr>
          <p:cNvPr id="3" name="Holder 3"/>
          <p:cNvSpPr>
            <a:spLocks noGrp="1"/>
          </p:cNvSpPr>
          <p:nvPr>
            <p:ph type="body" idx="1"/>
          </p:nvPr>
        </p:nvSpPr>
        <p:spPr>
          <a:xfrm>
            <a:off x="678052" y="1089659"/>
            <a:ext cx="10842244" cy="146938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7439" y="6383845"/>
            <a:ext cx="3903471" cy="34321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917" y="6383845"/>
            <a:ext cx="2805620" cy="34321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7/2/2018</a:t>
            </a:fld>
            <a:endParaRPr lang="en-US"/>
          </a:p>
        </p:txBody>
      </p:sp>
      <p:sp>
        <p:nvSpPr>
          <p:cNvPr id="6" name="Holder 6"/>
          <p:cNvSpPr>
            <a:spLocks noGrp="1"/>
          </p:cNvSpPr>
          <p:nvPr>
            <p:ph type="sldNum" sz="quarter" idx="7"/>
          </p:nvPr>
        </p:nvSpPr>
        <p:spPr>
          <a:xfrm>
            <a:off x="11819763" y="6506081"/>
            <a:ext cx="179070" cy="141604"/>
          </a:xfrm>
          <a:prstGeom prst="rect">
            <a:avLst/>
          </a:prstGeom>
        </p:spPr>
        <p:txBody>
          <a:bodyPr wrap="square" lIns="0" tIns="0" rIns="0" bIns="0">
            <a:spAutoFit/>
          </a:bodyPr>
          <a:lstStyle>
            <a:lvl1pPr>
              <a:defRPr sz="900" b="0" i="0">
                <a:solidFill>
                  <a:srgbClr val="7E7E7E"/>
                </a:solidFill>
                <a:latin typeface="Arial" panose="020B0604020202020204"/>
                <a:cs typeface="Arial" panose="020B0604020202020204"/>
              </a:defRPr>
            </a:lvl1pPr>
          </a:lstStyle>
          <a:p>
            <a:pPr marL="25400">
              <a:lnSpc>
                <a:spcPct val="100000"/>
              </a:lnSpc>
            </a:pPr>
            <a:fld id="{81D60167-4931-47E6-BA6A-407CBD079E47}" type="slidenum">
              <a:rPr spc="5" dirty="0"/>
              <a:t>‹#›</a:t>
            </a:fld>
            <a:endParaRPr spc="5"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23"/>
            <a:ext cx="12192000" cy="6851904"/>
          </a:xfrm>
          <a:prstGeom prst="rect">
            <a:avLst/>
          </a:prstGeom>
        </p:spPr>
      </p:pic>
      <p:sp>
        <p:nvSpPr>
          <p:cNvPr id="4" name="object 4"/>
          <p:cNvSpPr txBox="1"/>
          <p:nvPr/>
        </p:nvSpPr>
        <p:spPr>
          <a:xfrm>
            <a:off x="2197100" y="2162156"/>
            <a:ext cx="7654925" cy="615553"/>
          </a:xfrm>
          <a:prstGeom prst="rect">
            <a:avLst/>
          </a:prstGeom>
        </p:spPr>
        <p:txBody>
          <a:bodyPr vert="horz" wrap="square" lIns="0" tIns="0" rIns="0" bIns="0" rtlCol="0">
            <a:spAutoFit/>
          </a:bodyPr>
          <a:lstStyle/>
          <a:p>
            <a:pPr marL="12700" algn="ctr">
              <a:lnSpc>
                <a:spcPct val="100000"/>
              </a:lnSpc>
            </a:pPr>
            <a:r>
              <a:rPr lang="zh-CN" altLang="en-US" sz="4000" b="1" i="1" spc="5" dirty="0">
                <a:solidFill>
                  <a:srgbClr val="0D0D0D"/>
                </a:solidFill>
                <a:latin typeface="微软雅黑" panose="020B0503020204020204" charset="-122"/>
                <a:cs typeface="微软雅黑" panose="020B0503020204020204" charset="-122"/>
              </a:rPr>
              <a:t>第</a:t>
            </a:r>
            <a:r>
              <a:rPr lang="en-US" altLang="zh-CN" sz="4000" b="1" i="1" spc="5" dirty="0">
                <a:solidFill>
                  <a:srgbClr val="0D0D0D"/>
                </a:solidFill>
                <a:latin typeface="微软雅黑" panose="020B0503020204020204" charset="-122"/>
                <a:cs typeface="微软雅黑" panose="020B0503020204020204" charset="-122"/>
              </a:rPr>
              <a:t>1</a:t>
            </a:r>
            <a:r>
              <a:rPr lang="zh-CN" altLang="en-US" sz="4000" b="1" i="1" spc="5" dirty="0">
                <a:solidFill>
                  <a:srgbClr val="0D0D0D"/>
                </a:solidFill>
                <a:latin typeface="微软雅黑" panose="020B0503020204020204" charset="-122"/>
                <a:cs typeface="微软雅黑" panose="020B0503020204020204" charset="-122"/>
              </a:rPr>
              <a:t>章 大数据概述</a:t>
            </a:r>
            <a:endParaRPr sz="4000" dirty="0">
              <a:latin typeface="微软雅黑" panose="020B0503020204020204" charset="-122"/>
              <a:cs typeface="微软雅黑" panose="020B0503020204020204" charset="-122"/>
            </a:endParaRPr>
          </a:p>
        </p:txBody>
      </p:sp>
      <p:sp>
        <p:nvSpPr>
          <p:cNvPr id="2" name="页脚占位符 1"/>
          <p:cNvSpPr>
            <a:spLocks noGrp="1"/>
          </p:cNvSpPr>
          <p:nvPr>
            <p:ph type="ftr" sz="quarter" idx="5"/>
          </p:nvPr>
        </p:nvSpPr>
        <p:spPr>
          <a:xfrm>
            <a:off x="8839200" y="6546203"/>
            <a:ext cx="3903471" cy="276999"/>
          </a:xfrm>
        </p:spPr>
        <p:txBody>
          <a:bodyPr/>
          <a:lstStyle/>
          <a:p>
            <a:r>
              <a:rPr lang="zh-CN" altLang="en-US" b="1" dirty="0" smtClean="0">
                <a:solidFill>
                  <a:schemeClr val="tx1"/>
                </a:solidFill>
              </a:rPr>
              <a:t>华中科技大学软件学院</a:t>
            </a:r>
            <a:endParaRPr lang="zh-CN" altLang="en-US" b="1" dirty="0">
              <a:solidFill>
                <a:schemeClr val="tx1"/>
              </a:solidFill>
            </a:endParaRPr>
          </a:p>
        </p:txBody>
      </p:sp>
      <p:sp>
        <p:nvSpPr>
          <p:cNvPr id="5" name="object 5"/>
          <p:cNvSpPr txBox="1"/>
          <p:nvPr/>
        </p:nvSpPr>
        <p:spPr>
          <a:xfrm>
            <a:off x="4855209" y="4326637"/>
            <a:ext cx="2049780" cy="733534"/>
          </a:xfrm>
          <a:prstGeom prst="rect">
            <a:avLst/>
          </a:prstGeom>
        </p:spPr>
        <p:txBody>
          <a:bodyPr vert="horz" wrap="square" lIns="0" tIns="0" rIns="0" bIns="0" rtlCol="0">
            <a:spAutoFit/>
          </a:bodyPr>
          <a:lstStyle/>
          <a:p>
            <a:pPr algn="ctr">
              <a:lnSpc>
                <a:spcPct val="100000"/>
              </a:lnSpc>
            </a:pPr>
            <a:r>
              <a:rPr lang="zh-CN" altLang="en-US" sz="2000" b="1" spc="-10" dirty="0">
                <a:solidFill>
                  <a:srgbClr val="0D0D0D"/>
                </a:solidFill>
                <a:latin typeface="微软雅黑"/>
                <a:cs typeface="微软雅黑"/>
              </a:rPr>
              <a:t>大</a:t>
            </a:r>
            <a:r>
              <a:rPr lang="zh-CN" altLang="en-US" sz="2000" b="1" spc="-10" dirty="0" smtClean="0">
                <a:solidFill>
                  <a:srgbClr val="0D0D0D"/>
                </a:solidFill>
                <a:latin typeface="微软雅黑"/>
                <a:cs typeface="微软雅黑"/>
              </a:rPr>
              <a:t>数据项目组</a:t>
            </a:r>
            <a:endParaRPr sz="2000" b="1" dirty="0">
              <a:latin typeface="微软雅黑"/>
              <a:cs typeface="微软雅黑"/>
            </a:endParaRPr>
          </a:p>
          <a:p>
            <a:pPr marL="3175" algn="ctr">
              <a:lnSpc>
                <a:spcPct val="100000"/>
              </a:lnSpc>
              <a:spcBef>
                <a:spcPts val="1430"/>
              </a:spcBef>
            </a:pPr>
            <a:r>
              <a:rPr sz="1600" spc="-10" dirty="0" smtClean="0">
                <a:solidFill>
                  <a:srgbClr val="0D0D0D"/>
                </a:solidFill>
                <a:latin typeface="Arial"/>
                <a:cs typeface="Arial"/>
              </a:rPr>
              <a:t>201</a:t>
            </a:r>
            <a:r>
              <a:rPr lang="en-US" sz="1600" spc="-5" dirty="0">
                <a:solidFill>
                  <a:srgbClr val="0D0D0D"/>
                </a:solidFill>
                <a:latin typeface="Arial"/>
                <a:cs typeface="Arial"/>
              </a:rPr>
              <a:t>8</a:t>
            </a:r>
            <a:r>
              <a:rPr sz="1600" spc="5" dirty="0" smtClean="0">
                <a:solidFill>
                  <a:srgbClr val="0D0D0D"/>
                </a:solidFill>
                <a:latin typeface="微软雅黑"/>
                <a:cs typeface="微软雅黑"/>
              </a:rPr>
              <a:t>年</a:t>
            </a:r>
            <a:r>
              <a:rPr lang="en-US" sz="1600" spc="-10" dirty="0">
                <a:solidFill>
                  <a:srgbClr val="0D0D0D"/>
                </a:solidFill>
                <a:latin typeface="Arial"/>
                <a:cs typeface="Arial"/>
              </a:rPr>
              <a:t>7</a:t>
            </a:r>
            <a:r>
              <a:rPr sz="1600" spc="5" dirty="0" smtClean="0">
                <a:solidFill>
                  <a:srgbClr val="0D0D0D"/>
                </a:solidFill>
                <a:latin typeface="微软雅黑"/>
                <a:cs typeface="微软雅黑"/>
              </a:rPr>
              <a:t>月</a:t>
            </a:r>
            <a:endParaRPr sz="1600" dirty="0">
              <a:latin typeface="微软雅黑"/>
              <a:cs typeface="微软雅黑"/>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685800" y="369646"/>
            <a:ext cx="10842244" cy="276999"/>
          </a:xfrm>
        </p:spPr>
        <p:txBody>
          <a:bodyPr/>
          <a:lstStyle/>
          <a:p>
            <a:pPr marL="342900" indent="-342900">
              <a:buFont typeface="+mj-lt"/>
              <a:buAutoNum type="arabicPeriod" startAt="2"/>
            </a:pPr>
            <a:r>
              <a:rPr lang="zh-CN" altLang="zh-CN" dirty="0">
                <a:latin typeface="微软雅黑" panose="020B0503020204020204" charset="-122"/>
                <a:ea typeface="微软雅黑" panose="020B0503020204020204" charset="-122"/>
              </a:rPr>
              <a:t>分布式文件系统</a:t>
            </a:r>
            <a:endParaRPr lang="zh-CN" altLang="en-US" dirty="0">
              <a:latin typeface="微软雅黑" panose="020B0503020204020204" charset="-122"/>
              <a:ea typeface="微软雅黑" panose="020B0503020204020204" charset="-122"/>
            </a:endParaRPr>
          </a:p>
        </p:txBody>
      </p:sp>
      <p:sp>
        <p:nvSpPr>
          <p:cNvPr id="4" name="矩形 3"/>
          <p:cNvSpPr/>
          <p:nvPr/>
        </p:nvSpPr>
        <p:spPr>
          <a:xfrm>
            <a:off x="914400" y="1416658"/>
            <a:ext cx="9829800" cy="923330"/>
          </a:xfrm>
          <a:prstGeom prst="rect">
            <a:avLst/>
          </a:prstGeom>
        </p:spPr>
        <p:txBody>
          <a:bodyPr wrap="square">
            <a:spAutoFit/>
          </a:bodyPr>
          <a:lstStyle/>
          <a:p>
            <a:r>
              <a:rPr lang="zh-CN" altLang="en-US" b="1" dirty="0">
                <a:latin typeface="微软雅黑" panose="020B0503020204020204" charset="-122"/>
                <a:ea typeface="微软雅黑" panose="020B0503020204020204" charset="-122"/>
              </a:rPr>
              <a:t>分布式文件系统</a:t>
            </a:r>
            <a:r>
              <a:rPr lang="zh-CN" altLang="en-US" dirty="0">
                <a:latin typeface="微软雅黑" panose="020B0503020204020204" charset="-122"/>
                <a:ea typeface="微软雅黑" panose="020B0503020204020204" charset="-122"/>
              </a:rPr>
              <a:t>是将数据分散存储在多台独立的设备上，采用可扩展的系统结构，多台存储服务器分担存储负荷，利用元数据定位数据在服务器中的存储位置，具有较高的系统可靠性、可用性和存取效率，并且易于扩展。</a:t>
            </a:r>
          </a:p>
        </p:txBody>
      </p:sp>
      <p:sp>
        <p:nvSpPr>
          <p:cNvPr id="5" name="矩形 4"/>
          <p:cNvSpPr/>
          <p:nvPr/>
        </p:nvSpPr>
        <p:spPr>
          <a:xfrm>
            <a:off x="1143000" y="3315071"/>
            <a:ext cx="3647152" cy="369332"/>
          </a:xfrm>
          <a:prstGeom prst="rect">
            <a:avLst/>
          </a:prstGeom>
        </p:spPr>
        <p:txBody>
          <a:bodyPr wrap="none">
            <a:spAutoFit/>
          </a:bodyPr>
          <a:lstStyle/>
          <a:p>
            <a:r>
              <a:rPr lang="zh-CN" altLang="en-US" dirty="0">
                <a:latin typeface="微软雅黑" panose="020B0503020204020204" charset="-122"/>
                <a:ea typeface="微软雅黑" panose="020B0503020204020204" charset="-122"/>
              </a:rPr>
              <a:t>分布式文件系统的关键技术如下：</a:t>
            </a:r>
          </a:p>
        </p:txBody>
      </p:sp>
      <p:sp>
        <p:nvSpPr>
          <p:cNvPr id="6" name="矩形 5"/>
          <p:cNvSpPr/>
          <p:nvPr/>
        </p:nvSpPr>
        <p:spPr>
          <a:xfrm>
            <a:off x="1219200" y="4270375"/>
            <a:ext cx="5045364" cy="1200329"/>
          </a:xfrm>
          <a:prstGeom prst="rect">
            <a:avLst/>
          </a:prstGeom>
        </p:spPr>
        <p:txBody>
          <a:bodyPr wrap="square">
            <a:spAutoFit/>
          </a:bodyPr>
          <a:lstStyle/>
          <a:p>
            <a:r>
              <a:rPr lang="en-US" altLang="zh-CN" dirty="0">
                <a:latin typeface="微软雅黑" panose="020B0503020204020204" charset="-122"/>
                <a:ea typeface="微软雅黑" panose="020B0503020204020204" charset="-122"/>
              </a:rPr>
              <a:t>1</a:t>
            </a:r>
            <a:r>
              <a:rPr lang="zh-CN" altLang="en-US" dirty="0">
                <a:latin typeface="微软雅黑" panose="020B0503020204020204" charset="-122"/>
                <a:ea typeface="微软雅黑" panose="020B0503020204020204" charset="-122"/>
              </a:rPr>
              <a:t>）元数据管理</a:t>
            </a:r>
            <a:endParaRPr lang="en-US" altLang="zh-CN" dirty="0">
              <a:latin typeface="微软雅黑" panose="020B0503020204020204" charset="-122"/>
              <a:ea typeface="微软雅黑" panose="020B0503020204020204" charset="-122"/>
            </a:endParaRPr>
          </a:p>
          <a:p>
            <a:pPr lvl="0"/>
            <a:r>
              <a:rPr lang="en-US" altLang="zh-CN" kern="100" dirty="0">
                <a:latin typeface="微软雅黑" panose="020B0503020204020204" charset="-122"/>
                <a:ea typeface="微软雅黑" panose="020B0503020204020204" charset="-122"/>
                <a:cs typeface="宋体" panose="02010600030101010101" pitchFamily="2" charset="-122"/>
              </a:rPr>
              <a:t>2</a:t>
            </a:r>
            <a:r>
              <a:rPr lang="zh-CN" altLang="en-US" kern="100" dirty="0">
                <a:latin typeface="微软雅黑" panose="020B0503020204020204" charset="-122"/>
                <a:ea typeface="微软雅黑" panose="020B0503020204020204" charset="-122"/>
                <a:cs typeface="宋体" panose="02010600030101010101" pitchFamily="2" charset="-122"/>
              </a:rPr>
              <a:t>）</a:t>
            </a:r>
            <a:r>
              <a:rPr lang="zh-CN" altLang="zh-CN" kern="100" dirty="0">
                <a:latin typeface="微软雅黑" panose="020B0503020204020204" charset="-122"/>
                <a:ea typeface="微软雅黑" panose="020B0503020204020204" charset="-122"/>
                <a:cs typeface="宋体" panose="02010600030101010101" pitchFamily="2" charset="-122"/>
              </a:rPr>
              <a:t>系统高可扩展技术</a:t>
            </a:r>
            <a:endParaRPr lang="zh-CN" altLang="zh-CN" kern="100" dirty="0">
              <a:latin typeface="微软雅黑" panose="020B0503020204020204" charset="-122"/>
              <a:ea typeface="微软雅黑" panose="020B0503020204020204" charset="-122"/>
              <a:cs typeface="Times New Roman" panose="02020603050405020304" pitchFamily="18" charset="0"/>
            </a:endParaRPr>
          </a:p>
          <a:p>
            <a:r>
              <a:rPr lang="en-US" altLang="zh-CN" dirty="0">
                <a:latin typeface="微软雅黑" panose="020B0503020204020204" charset="-122"/>
                <a:ea typeface="微软雅黑" panose="020B0503020204020204" charset="-122"/>
              </a:rPr>
              <a:t>3</a:t>
            </a:r>
            <a:r>
              <a:rPr lang="zh-CN" altLang="en-US" dirty="0">
                <a:latin typeface="微软雅黑" panose="020B0503020204020204" charset="-122"/>
                <a:ea typeface="微软雅黑" panose="020B0503020204020204" charset="-122"/>
              </a:rPr>
              <a:t>）存储层级内的优化技术</a:t>
            </a:r>
            <a:endParaRPr lang="en-US" altLang="zh-CN" dirty="0">
              <a:latin typeface="微软雅黑" panose="020B0503020204020204" charset="-122"/>
              <a:ea typeface="微软雅黑" panose="020B0503020204020204" charset="-122"/>
            </a:endParaRPr>
          </a:p>
          <a:p>
            <a:r>
              <a:rPr lang="en-US" altLang="zh-CN" dirty="0">
                <a:latin typeface="微软雅黑" panose="020B0503020204020204" charset="-122"/>
                <a:ea typeface="微软雅黑" panose="020B0503020204020204" charset="-122"/>
                <a:cs typeface="宋体" panose="02010600030101010101" pitchFamily="2" charset="-122"/>
              </a:rPr>
              <a:t>4</a:t>
            </a:r>
            <a:r>
              <a:rPr lang="zh-CN" altLang="en-US" dirty="0">
                <a:latin typeface="微软雅黑" panose="020B0503020204020204" charset="-122"/>
                <a:ea typeface="微软雅黑" panose="020B0503020204020204" charset="-122"/>
                <a:cs typeface="宋体" panose="02010600030101010101" pitchFamily="2" charset="-122"/>
              </a:rPr>
              <a:t>）</a:t>
            </a:r>
            <a:r>
              <a:rPr lang="zh-CN" altLang="zh-CN" dirty="0">
                <a:latin typeface="微软雅黑" panose="020B0503020204020204" charset="-122"/>
                <a:ea typeface="微软雅黑" panose="020B0503020204020204" charset="-122"/>
                <a:cs typeface="宋体" panose="02010600030101010101" pitchFamily="2" charset="-122"/>
              </a:rPr>
              <a:t>针对应用和负载的存储优化技术</a:t>
            </a:r>
            <a:endParaRPr lang="en-US" altLang="zh-CN" dirty="0">
              <a:latin typeface="微软雅黑" panose="020B0503020204020204" charset="-122"/>
              <a:ea typeface="微软雅黑" panose="020B0503020204020204" charset="-122"/>
              <a:cs typeface="宋体" panose="02010600030101010101" pitchFamily="2"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2188978"/>
            <a:ext cx="4657725" cy="299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文本占位符 2"/>
          <p:cNvSpPr>
            <a:spLocks noGrp="1"/>
          </p:cNvSpPr>
          <p:nvPr>
            <p:ph type="body" idx="1"/>
          </p:nvPr>
        </p:nvSpPr>
        <p:spPr>
          <a:xfrm>
            <a:off x="685800" y="369646"/>
            <a:ext cx="10842244" cy="276999"/>
          </a:xfrm>
        </p:spPr>
        <p:txBody>
          <a:bodyPr/>
          <a:lstStyle/>
          <a:p>
            <a:pPr marL="342900" indent="-342900">
              <a:buFont typeface="+mj-lt"/>
              <a:buAutoNum type="arabicPeriod" startAt="3"/>
            </a:pPr>
            <a:r>
              <a:rPr lang="zh-CN" altLang="zh-CN" dirty="0">
                <a:latin typeface="微软雅黑" panose="020B0503020204020204" charset="-122"/>
                <a:ea typeface="微软雅黑" panose="020B0503020204020204" charset="-122"/>
              </a:rPr>
              <a:t>分布式</a:t>
            </a:r>
            <a:r>
              <a:rPr lang="zh-CN" altLang="en-US" dirty="0">
                <a:latin typeface="微软雅黑" panose="020B0503020204020204" charset="-122"/>
                <a:ea typeface="微软雅黑" panose="020B0503020204020204" charset="-122"/>
              </a:rPr>
              <a:t>数据库</a:t>
            </a:r>
          </a:p>
        </p:txBody>
      </p:sp>
      <p:sp>
        <p:nvSpPr>
          <p:cNvPr id="5" name="矩形 4"/>
          <p:cNvSpPr/>
          <p:nvPr/>
        </p:nvSpPr>
        <p:spPr>
          <a:xfrm>
            <a:off x="637961" y="1395029"/>
            <a:ext cx="10497127" cy="646331"/>
          </a:xfrm>
          <a:prstGeom prst="rect">
            <a:avLst/>
          </a:prstGeom>
        </p:spPr>
        <p:txBody>
          <a:bodyPr wrap="square">
            <a:spAutoFit/>
          </a:bodyPr>
          <a:lstStyle/>
          <a:p>
            <a:r>
              <a:rPr lang="zh-CN" altLang="en-US" b="1" dirty="0">
                <a:latin typeface="微软雅黑" panose="020B0503020204020204" charset="-122"/>
                <a:ea typeface="微软雅黑" panose="020B0503020204020204" charset="-122"/>
              </a:rPr>
              <a:t>分布式数据库</a:t>
            </a:r>
            <a:r>
              <a:rPr lang="zh-CN" altLang="en-US" dirty="0">
                <a:latin typeface="微软雅黑" panose="020B0503020204020204" charset="-122"/>
                <a:ea typeface="微软雅黑" panose="020B0503020204020204" charset="-122"/>
              </a:rPr>
              <a:t>的基本思想是将原来集中式数据库中的数据分散存储到多个通过网络连接的数据存储节点上，以获取更大的存储容量和更高的并发访问量。</a:t>
            </a:r>
          </a:p>
        </p:txBody>
      </p:sp>
      <p:sp>
        <p:nvSpPr>
          <p:cNvPr id="6" name="矩形 5"/>
          <p:cNvSpPr/>
          <p:nvPr/>
        </p:nvSpPr>
        <p:spPr>
          <a:xfrm>
            <a:off x="681182" y="2239776"/>
            <a:ext cx="6329218" cy="1754326"/>
          </a:xfrm>
          <a:prstGeom prst="rect">
            <a:avLst/>
          </a:prstGeom>
        </p:spPr>
        <p:txBody>
          <a:bodyPr wrap="square">
            <a:spAutoFit/>
          </a:bodyPr>
          <a:lstStyle/>
          <a:p>
            <a:r>
              <a:rPr lang="zh-CN" altLang="en-US" dirty="0">
                <a:latin typeface="微软雅黑" panose="020B0503020204020204" charset="-122"/>
                <a:ea typeface="微软雅黑" panose="020B0503020204020204" charset="-122"/>
              </a:rPr>
              <a:t>分布式数据库系统可以由多个异构、位置分布、跨网络的计算机节点组成。每台计算机节点中都可以有数据库管理系统的一份完整或部分拷贝副本，并具有自己局部的数据库。多台计算机节点利用高速计算机网络将物理上分散的多个数据存储单元相互连接起来，共同组成一个完整的、全局的，逻辑上集中、物理上分布的大型数据库系统。</a:t>
            </a:r>
          </a:p>
        </p:txBody>
      </p:sp>
      <p:pic>
        <p:nvPicPr>
          <p:cNvPr id="7" name="图片 6"/>
          <p:cNvPicPr>
            <a:picLocks noChangeAspect="1"/>
          </p:cNvPicPr>
          <p:nvPr/>
        </p:nvPicPr>
        <p:blipFill>
          <a:blip r:embed="rId2"/>
          <a:stretch>
            <a:fillRect/>
          </a:stretch>
        </p:blipFill>
        <p:spPr>
          <a:xfrm>
            <a:off x="6927304" y="1838011"/>
            <a:ext cx="4655096" cy="3982070"/>
          </a:xfrm>
          <a:prstGeom prst="rect">
            <a:avLst/>
          </a:prstGeom>
        </p:spPr>
      </p:pic>
      <p:sp>
        <p:nvSpPr>
          <p:cNvPr id="8" name="矩形 7"/>
          <p:cNvSpPr/>
          <p:nvPr/>
        </p:nvSpPr>
        <p:spPr>
          <a:xfrm>
            <a:off x="681182" y="4117975"/>
            <a:ext cx="6096000" cy="2308324"/>
          </a:xfrm>
          <a:prstGeom prst="rect">
            <a:avLst/>
          </a:prstGeom>
        </p:spPr>
        <p:txBody>
          <a:bodyPr>
            <a:spAutoFit/>
          </a:bodyPr>
          <a:lstStyle/>
          <a:p>
            <a:r>
              <a:rPr lang="zh-CN" altLang="en-US" dirty="0">
                <a:latin typeface="微软雅黑" panose="020B0503020204020204" charset="-122"/>
                <a:ea typeface="微软雅黑" panose="020B0503020204020204" charset="-122"/>
              </a:rPr>
              <a:t>适应于大数据存储的分布式数据库应具有高可扩展、高并发、高可用三方面特征。</a:t>
            </a:r>
          </a:p>
          <a:p>
            <a:r>
              <a:rPr lang="en-US" altLang="zh-CN" dirty="0">
                <a:latin typeface="微软雅黑" panose="020B0503020204020204" charset="-122"/>
                <a:ea typeface="微软雅黑" panose="020B0503020204020204" charset="-122"/>
              </a:rPr>
              <a:t>1</a:t>
            </a:r>
            <a:r>
              <a:rPr lang="zh-CN" altLang="en-US" dirty="0">
                <a:latin typeface="微软雅黑" panose="020B0503020204020204" charset="-122"/>
                <a:ea typeface="微软雅黑" panose="020B0503020204020204" charset="-122"/>
              </a:rPr>
              <a:t>）高可扩展性：分布式数据库具有高可扩展性，能够动态地增添存储节点以实现存储容量的线性扩展。</a:t>
            </a:r>
          </a:p>
          <a:p>
            <a:r>
              <a:rPr lang="en-US" altLang="zh-CN" dirty="0">
                <a:latin typeface="微软雅黑" panose="020B0503020204020204" charset="-122"/>
                <a:ea typeface="微软雅黑" panose="020B0503020204020204" charset="-122"/>
              </a:rPr>
              <a:t>2</a:t>
            </a:r>
            <a:r>
              <a:rPr lang="zh-CN" altLang="en-US" dirty="0">
                <a:latin typeface="微软雅黑" panose="020B0503020204020204" charset="-122"/>
                <a:ea typeface="微软雅黑" panose="020B0503020204020204" charset="-122"/>
              </a:rPr>
              <a:t>）高并发性：分布式数据库能及时响应大规模用户的读</a:t>
            </a:r>
            <a:r>
              <a:rPr lang="en-US" altLang="zh-CN" dirty="0">
                <a:latin typeface="微软雅黑" panose="020B0503020204020204" charset="-122"/>
                <a:ea typeface="微软雅黑" panose="020B0503020204020204" charset="-122"/>
              </a:rPr>
              <a:t>/</a:t>
            </a:r>
            <a:r>
              <a:rPr lang="zh-CN" altLang="en-US" dirty="0">
                <a:latin typeface="微软雅黑" panose="020B0503020204020204" charset="-122"/>
                <a:ea typeface="微软雅黑" panose="020B0503020204020204" charset="-122"/>
              </a:rPr>
              <a:t>写请求，能对海量数据进行随机读</a:t>
            </a:r>
            <a:r>
              <a:rPr lang="en-US" altLang="zh-CN" dirty="0">
                <a:latin typeface="微软雅黑" panose="020B0503020204020204" charset="-122"/>
                <a:ea typeface="微软雅黑" panose="020B0503020204020204" charset="-122"/>
              </a:rPr>
              <a:t>/</a:t>
            </a:r>
            <a:r>
              <a:rPr lang="zh-CN" altLang="en-US" dirty="0">
                <a:latin typeface="微软雅黑" panose="020B0503020204020204" charset="-122"/>
                <a:ea typeface="微软雅黑" panose="020B0503020204020204" charset="-122"/>
              </a:rPr>
              <a:t>写。</a:t>
            </a:r>
          </a:p>
          <a:p>
            <a:r>
              <a:rPr lang="en-US" altLang="zh-CN" dirty="0">
                <a:latin typeface="微软雅黑" panose="020B0503020204020204" charset="-122"/>
                <a:ea typeface="微软雅黑" panose="020B0503020204020204" charset="-122"/>
              </a:rPr>
              <a:t>3</a:t>
            </a:r>
            <a:r>
              <a:rPr lang="zh-CN" altLang="en-US" dirty="0">
                <a:latin typeface="微软雅黑" panose="020B0503020204020204" charset="-122"/>
                <a:ea typeface="微软雅黑" panose="020B0503020204020204" charset="-122"/>
              </a:rPr>
              <a:t>）高可用性：分布式数据库提供容错机制，能够实现对数据的冗余备份，保证数据和服务的高度可靠性。</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609600" y="384175"/>
            <a:ext cx="10842244" cy="276999"/>
          </a:xfrm>
        </p:spPr>
        <p:txBody>
          <a:bodyPr/>
          <a:lstStyle/>
          <a:p>
            <a:pPr marL="342900" indent="-342900">
              <a:buFont typeface="+mj-lt"/>
              <a:buAutoNum type="arabicPeriod" startAt="4"/>
            </a:pPr>
            <a:r>
              <a:rPr lang="zh-CN" altLang="en-US" dirty="0">
                <a:latin typeface="微软雅黑" panose="020B0503020204020204" charset="-122"/>
                <a:ea typeface="微软雅黑" panose="020B0503020204020204" charset="-122"/>
              </a:rPr>
              <a:t>数据库与数据仓库</a:t>
            </a:r>
          </a:p>
        </p:txBody>
      </p:sp>
      <p:sp>
        <p:nvSpPr>
          <p:cNvPr id="4" name="矩形 3"/>
          <p:cNvSpPr/>
          <p:nvPr/>
        </p:nvSpPr>
        <p:spPr>
          <a:xfrm>
            <a:off x="762000" y="1450975"/>
            <a:ext cx="10363200" cy="5078313"/>
          </a:xfrm>
          <a:prstGeom prst="rect">
            <a:avLst/>
          </a:prstGeom>
        </p:spPr>
        <p:txBody>
          <a:bodyPr wrap="square">
            <a:spAutoFit/>
          </a:bodyPr>
          <a:lstStyle/>
          <a:p>
            <a:r>
              <a:rPr lang="zh-CN" altLang="en-US" dirty="0">
                <a:latin typeface="微软雅黑" panose="020B0503020204020204" charset="-122"/>
                <a:ea typeface="微软雅黑" panose="020B0503020204020204" charset="-122"/>
              </a:rPr>
              <a:t>数据库和数据仓库在概念上有很多相似之处，但是有本质上的差别。</a:t>
            </a:r>
            <a:endParaRPr lang="en-US" altLang="zh-CN" dirty="0">
              <a:latin typeface="微软雅黑" panose="020B0503020204020204" charset="-122"/>
              <a:ea typeface="微软雅黑" panose="020B0503020204020204" charset="-122"/>
            </a:endParaRPr>
          </a:p>
          <a:p>
            <a:r>
              <a:rPr lang="en-US" altLang="zh-CN" dirty="0">
                <a:latin typeface="微软雅黑" panose="020B0503020204020204" charset="-122"/>
                <a:ea typeface="微软雅黑" panose="020B0503020204020204" charset="-122"/>
              </a:rPr>
              <a:t>1</a:t>
            </a:r>
            <a:r>
              <a:rPr lang="zh-CN" altLang="en-US" dirty="0">
                <a:latin typeface="微软雅黑" panose="020B0503020204020204" charset="-122"/>
                <a:ea typeface="微软雅黑" panose="020B0503020204020204" charset="-122"/>
              </a:rPr>
              <a:t>）数据仓库（</a:t>
            </a:r>
            <a:r>
              <a:rPr lang="en-US" altLang="zh-CN" dirty="0">
                <a:latin typeface="微软雅黑" panose="020B0503020204020204" charset="-122"/>
                <a:ea typeface="微软雅黑" panose="020B0503020204020204" charset="-122"/>
              </a:rPr>
              <a:t>Data Warehouse</a:t>
            </a:r>
            <a:r>
              <a:rPr lang="zh-CN" altLang="en-US" dirty="0">
                <a:latin typeface="微软雅黑" panose="020B0503020204020204" charset="-122"/>
                <a:ea typeface="微软雅黑" panose="020B0503020204020204" charset="-122"/>
              </a:rPr>
              <a:t>）是一个面向主题的（</a:t>
            </a:r>
            <a:r>
              <a:rPr lang="en-US" altLang="zh-CN" dirty="0">
                <a:latin typeface="微软雅黑" panose="020B0503020204020204" charset="-122"/>
                <a:ea typeface="微软雅黑" panose="020B0503020204020204" charset="-122"/>
              </a:rPr>
              <a:t>Subject Oriented</a:t>
            </a:r>
            <a:r>
              <a:rPr lang="zh-CN" altLang="en-US" dirty="0">
                <a:latin typeface="微软雅黑" panose="020B0503020204020204" charset="-122"/>
                <a:ea typeface="微软雅黑" panose="020B0503020204020204" charset="-122"/>
              </a:rPr>
              <a:t>）、集成的（</a:t>
            </a:r>
            <a:r>
              <a:rPr lang="en-US" altLang="zh-CN" dirty="0">
                <a:latin typeface="微软雅黑" panose="020B0503020204020204" charset="-122"/>
                <a:ea typeface="微软雅黑" panose="020B0503020204020204" charset="-122"/>
              </a:rPr>
              <a:t>Integrated</a:t>
            </a:r>
            <a:r>
              <a:rPr lang="zh-CN" altLang="en-US" dirty="0">
                <a:latin typeface="微软雅黑" panose="020B0503020204020204" charset="-122"/>
                <a:ea typeface="微软雅黑" panose="020B0503020204020204" charset="-122"/>
              </a:rPr>
              <a:t>）、相对稳定的（</a:t>
            </a:r>
            <a:r>
              <a:rPr lang="en-US" altLang="zh-CN" dirty="0">
                <a:latin typeface="微软雅黑" panose="020B0503020204020204" charset="-122"/>
                <a:ea typeface="微软雅黑" panose="020B0503020204020204" charset="-122"/>
              </a:rPr>
              <a:t>Non-Volatile</a:t>
            </a:r>
            <a:r>
              <a:rPr lang="zh-CN" altLang="en-US" dirty="0">
                <a:latin typeface="微软雅黑" panose="020B0503020204020204" charset="-122"/>
                <a:ea typeface="微软雅黑" panose="020B0503020204020204" charset="-122"/>
              </a:rPr>
              <a:t>）、反映历史变化（</a:t>
            </a:r>
            <a:r>
              <a:rPr lang="en-US" altLang="zh-CN" dirty="0">
                <a:latin typeface="微软雅黑" panose="020B0503020204020204" charset="-122"/>
                <a:ea typeface="微软雅黑" panose="020B0503020204020204" charset="-122"/>
              </a:rPr>
              <a:t>Time Variant</a:t>
            </a:r>
            <a:r>
              <a:rPr lang="zh-CN" altLang="en-US" dirty="0">
                <a:latin typeface="微软雅黑" panose="020B0503020204020204" charset="-122"/>
                <a:ea typeface="微软雅黑" panose="020B0503020204020204" charset="-122"/>
              </a:rPr>
              <a:t>）的数据集合，用于支持管理决策。</a:t>
            </a:r>
            <a:endParaRPr lang="en-US" altLang="zh-CN" dirty="0">
              <a:latin typeface="微软雅黑" panose="020B0503020204020204" charset="-122"/>
              <a:ea typeface="微软雅黑" panose="020B0503020204020204" charset="-122"/>
            </a:endParaRPr>
          </a:p>
          <a:p>
            <a:r>
              <a:rPr lang="en-US" altLang="zh-CN" dirty="0">
                <a:latin typeface="微软雅黑" panose="020B0503020204020204" charset="-122"/>
                <a:ea typeface="微软雅黑" panose="020B0503020204020204" charset="-122"/>
              </a:rPr>
              <a:t>2</a:t>
            </a:r>
            <a:r>
              <a:rPr lang="zh-CN" altLang="en-US" dirty="0">
                <a:latin typeface="微软雅黑" panose="020B0503020204020204" charset="-122"/>
                <a:ea typeface="微软雅黑" panose="020B0503020204020204" charset="-122"/>
              </a:rPr>
              <a:t>）数据库是按照一定数据结构来组织、存储和管理数据的数据集合。</a:t>
            </a:r>
            <a:endParaRPr lang="en-US" altLang="zh-CN" dirty="0">
              <a:latin typeface="微软雅黑" panose="020B0503020204020204" charset="-122"/>
              <a:ea typeface="微软雅黑" panose="020B0503020204020204" charset="-122"/>
            </a:endParaRPr>
          </a:p>
          <a:p>
            <a:r>
              <a:rPr lang="zh-CN" altLang="en-US" dirty="0">
                <a:latin typeface="微软雅黑" panose="020B0503020204020204" charset="-122"/>
                <a:ea typeface="微软雅黑" panose="020B0503020204020204" charset="-122"/>
              </a:rPr>
              <a:t>数据仓库所在层面比数据库更高，换言之，一个数据仓库可以采用不同种类的数据库实现。</a:t>
            </a:r>
            <a:endParaRPr lang="en-US" altLang="zh-CN" dirty="0">
              <a:latin typeface="微软雅黑" panose="020B0503020204020204" charset="-122"/>
              <a:ea typeface="微软雅黑" panose="020B0503020204020204" charset="-122"/>
            </a:endParaRPr>
          </a:p>
          <a:p>
            <a:endParaRPr lang="en-US" altLang="zh-CN" dirty="0">
              <a:latin typeface="微软雅黑" panose="020B0503020204020204" charset="-122"/>
              <a:ea typeface="微软雅黑" panose="020B0503020204020204" charset="-122"/>
            </a:endParaRPr>
          </a:p>
          <a:p>
            <a:endParaRPr lang="en-US" altLang="zh-CN" dirty="0">
              <a:latin typeface="微软雅黑" panose="020B0503020204020204" charset="-122"/>
              <a:ea typeface="微软雅黑" panose="020B0503020204020204" charset="-122"/>
            </a:endParaRPr>
          </a:p>
          <a:p>
            <a:r>
              <a:rPr lang="zh-CN" altLang="en-US" dirty="0">
                <a:latin typeface="微软雅黑" panose="020B0503020204020204" charset="-122"/>
                <a:ea typeface="微软雅黑" panose="020B0503020204020204" charset="-122"/>
              </a:rPr>
              <a:t>两者差异主要归结于以下几点：</a:t>
            </a:r>
          </a:p>
          <a:p>
            <a:r>
              <a:rPr lang="zh-CN" altLang="en-US" dirty="0">
                <a:latin typeface="微软雅黑" panose="020B0503020204020204" charset="-122"/>
                <a:ea typeface="微软雅黑" panose="020B0503020204020204" charset="-122"/>
              </a:rPr>
              <a:t>（</a:t>
            </a:r>
            <a:r>
              <a:rPr lang="en-US" altLang="zh-CN" dirty="0">
                <a:latin typeface="微软雅黑" panose="020B0503020204020204" charset="-122"/>
                <a:ea typeface="微软雅黑" panose="020B0503020204020204" charset="-122"/>
              </a:rPr>
              <a:t>1</a:t>
            </a:r>
            <a:r>
              <a:rPr lang="zh-CN" altLang="en-US" dirty="0">
                <a:latin typeface="微软雅黑" panose="020B0503020204020204" charset="-122"/>
                <a:ea typeface="微软雅黑" panose="020B0503020204020204" charset="-122"/>
              </a:rPr>
              <a:t>）在结构设计上，数据库主要面向事务设计，数据仓库主要面向主题设计。所谓面向主题设计，是指数据仓库中的数据按照一定的主题域进行组织；</a:t>
            </a:r>
            <a:endParaRPr lang="en-US" altLang="zh-CN" dirty="0">
              <a:latin typeface="微软雅黑" panose="020B0503020204020204" charset="-122"/>
              <a:ea typeface="微软雅黑" panose="020B0503020204020204" charset="-122"/>
            </a:endParaRPr>
          </a:p>
          <a:p>
            <a:endParaRPr lang="zh-CN" altLang="en-US" dirty="0">
              <a:latin typeface="微软雅黑" panose="020B0503020204020204" charset="-122"/>
              <a:ea typeface="微软雅黑" panose="020B0503020204020204" charset="-122"/>
            </a:endParaRPr>
          </a:p>
          <a:p>
            <a:r>
              <a:rPr lang="zh-CN" altLang="en-US" dirty="0">
                <a:latin typeface="微软雅黑" panose="020B0503020204020204" charset="-122"/>
                <a:ea typeface="微软雅黑" panose="020B0503020204020204" charset="-122"/>
              </a:rPr>
              <a:t>（</a:t>
            </a:r>
            <a:r>
              <a:rPr lang="en-US" altLang="zh-CN" dirty="0">
                <a:latin typeface="微软雅黑" panose="020B0503020204020204" charset="-122"/>
                <a:ea typeface="微软雅黑" panose="020B0503020204020204" charset="-122"/>
              </a:rPr>
              <a:t>2</a:t>
            </a:r>
            <a:r>
              <a:rPr lang="zh-CN" altLang="en-US" dirty="0">
                <a:latin typeface="微软雅黑" panose="020B0503020204020204" charset="-122"/>
                <a:ea typeface="微软雅黑" panose="020B0503020204020204" charset="-122"/>
              </a:rPr>
              <a:t>）在存储内容上，数据库一般存储的是在线数据，对数据的变更历史往往不存储，而数据仓库一般存储的是历史数据，以支持分析决策；</a:t>
            </a:r>
            <a:endParaRPr lang="en-US" altLang="zh-CN" dirty="0">
              <a:latin typeface="微软雅黑" panose="020B0503020204020204" charset="-122"/>
              <a:ea typeface="微软雅黑" panose="020B0503020204020204" charset="-122"/>
            </a:endParaRPr>
          </a:p>
          <a:p>
            <a:endParaRPr lang="zh-CN" altLang="en-US" dirty="0">
              <a:latin typeface="微软雅黑" panose="020B0503020204020204" charset="-122"/>
              <a:ea typeface="微软雅黑" panose="020B0503020204020204" charset="-122"/>
            </a:endParaRPr>
          </a:p>
          <a:p>
            <a:r>
              <a:rPr lang="zh-CN" altLang="en-US" dirty="0">
                <a:latin typeface="微软雅黑" panose="020B0503020204020204" charset="-122"/>
                <a:ea typeface="微软雅黑" panose="020B0503020204020204" charset="-122"/>
              </a:rPr>
              <a:t>（</a:t>
            </a:r>
            <a:r>
              <a:rPr lang="en-US" altLang="zh-CN" dirty="0">
                <a:latin typeface="微软雅黑" panose="020B0503020204020204" charset="-122"/>
                <a:ea typeface="微软雅黑" panose="020B0503020204020204" charset="-122"/>
              </a:rPr>
              <a:t>3</a:t>
            </a:r>
            <a:r>
              <a:rPr lang="zh-CN" altLang="en-US" dirty="0">
                <a:latin typeface="微软雅黑" panose="020B0503020204020204" charset="-122"/>
                <a:ea typeface="微软雅黑" panose="020B0503020204020204" charset="-122"/>
              </a:rPr>
              <a:t>）在冗余上，数据库设计尽量避免冗余以维持高效快速的存取，数据仓库往往有意引入冗余；</a:t>
            </a:r>
            <a:endParaRPr lang="en-US" altLang="zh-CN" dirty="0">
              <a:latin typeface="微软雅黑" panose="020B0503020204020204" charset="-122"/>
              <a:ea typeface="微软雅黑" panose="020B0503020204020204" charset="-122"/>
            </a:endParaRPr>
          </a:p>
          <a:p>
            <a:endParaRPr lang="zh-CN" altLang="en-US" dirty="0">
              <a:latin typeface="微软雅黑" panose="020B0503020204020204" charset="-122"/>
              <a:ea typeface="微软雅黑" panose="020B0503020204020204" charset="-122"/>
            </a:endParaRPr>
          </a:p>
          <a:p>
            <a:r>
              <a:rPr lang="zh-CN" altLang="en-US" dirty="0">
                <a:latin typeface="微软雅黑" panose="020B0503020204020204" charset="-122"/>
                <a:ea typeface="微软雅黑" panose="020B0503020204020204" charset="-122"/>
              </a:rPr>
              <a:t>（</a:t>
            </a:r>
            <a:r>
              <a:rPr lang="en-US" altLang="zh-CN" dirty="0">
                <a:latin typeface="微软雅黑" panose="020B0503020204020204" charset="-122"/>
                <a:ea typeface="微软雅黑" panose="020B0503020204020204" charset="-122"/>
              </a:rPr>
              <a:t>4</a:t>
            </a:r>
            <a:r>
              <a:rPr lang="zh-CN" altLang="en-US" dirty="0">
                <a:latin typeface="微软雅黑" panose="020B0503020204020204" charset="-122"/>
                <a:ea typeface="微软雅黑" panose="020B0503020204020204" charset="-122"/>
              </a:rPr>
              <a:t>）在使用目的上，数据库的引入是为了捕获和存取数据，数据仓库是为了分析数据。</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文本占位符 2"/>
          <p:cNvSpPr>
            <a:spLocks noGrp="1"/>
          </p:cNvSpPr>
          <p:nvPr>
            <p:ph type="body" idx="1"/>
          </p:nvPr>
        </p:nvSpPr>
        <p:spPr>
          <a:xfrm>
            <a:off x="609600" y="384175"/>
            <a:ext cx="10842244" cy="276999"/>
          </a:xfrm>
        </p:spPr>
        <p:txBody>
          <a:bodyPr/>
          <a:lstStyle/>
          <a:p>
            <a:pPr marL="342900" indent="-342900">
              <a:buFont typeface="+mj-lt"/>
              <a:buAutoNum type="arabicPeriod" startAt="5"/>
            </a:pPr>
            <a:r>
              <a:rPr lang="zh-CN" altLang="en-US" dirty="0">
                <a:latin typeface="微软雅黑" panose="020B0503020204020204" charset="-122"/>
                <a:ea typeface="微软雅黑" panose="020B0503020204020204" charset="-122"/>
              </a:rPr>
              <a:t>云计算与虚拟化技术</a:t>
            </a:r>
          </a:p>
        </p:txBody>
      </p:sp>
      <p:sp>
        <p:nvSpPr>
          <p:cNvPr id="5" name="矩形 4"/>
          <p:cNvSpPr/>
          <p:nvPr/>
        </p:nvSpPr>
        <p:spPr>
          <a:xfrm>
            <a:off x="642257" y="1662495"/>
            <a:ext cx="6446491" cy="2031325"/>
          </a:xfrm>
          <a:prstGeom prst="rect">
            <a:avLst/>
          </a:prstGeom>
        </p:spPr>
        <p:txBody>
          <a:bodyPr wrap="square">
            <a:spAutoFit/>
          </a:bodyPr>
          <a:lstStyle/>
          <a:p>
            <a:r>
              <a:rPr lang="zh-CN" altLang="en-US" dirty="0">
                <a:latin typeface="微软雅黑" panose="020B0503020204020204" charset="-122"/>
                <a:ea typeface="微软雅黑" panose="020B0503020204020204" charset="-122"/>
              </a:rPr>
              <a:t>（</a:t>
            </a:r>
            <a:r>
              <a:rPr lang="en-US" altLang="zh-CN" dirty="0">
                <a:latin typeface="微软雅黑" panose="020B0503020204020204" charset="-122"/>
                <a:ea typeface="微软雅黑" panose="020B0503020204020204" charset="-122"/>
              </a:rPr>
              <a:t>1</a:t>
            </a:r>
            <a:r>
              <a:rPr lang="zh-CN" altLang="en-US" dirty="0">
                <a:latin typeface="微软雅黑" panose="020B0503020204020204" charset="-122"/>
                <a:ea typeface="微软雅黑" panose="020B0503020204020204" charset="-122"/>
              </a:rPr>
              <a:t>）云计算</a:t>
            </a:r>
            <a:endParaRPr lang="en-US" altLang="zh-CN" dirty="0">
              <a:latin typeface="微软雅黑" panose="020B0503020204020204" charset="-122"/>
              <a:ea typeface="微软雅黑" panose="020B0503020204020204" charset="-122"/>
            </a:endParaRPr>
          </a:p>
          <a:p>
            <a:endParaRPr lang="zh-CN" altLang="en-US" dirty="0">
              <a:latin typeface="微软雅黑" panose="020B0503020204020204" charset="-122"/>
              <a:ea typeface="微软雅黑" panose="020B0503020204020204" charset="-122"/>
            </a:endParaRPr>
          </a:p>
          <a:p>
            <a:r>
              <a:rPr lang="zh-CN" altLang="en-US" b="1" dirty="0">
                <a:latin typeface="微软雅黑" panose="020B0503020204020204" charset="-122"/>
                <a:ea typeface="微软雅黑" panose="020B0503020204020204" charset="-122"/>
              </a:rPr>
              <a:t>云计算</a:t>
            </a:r>
            <a:r>
              <a:rPr lang="zh-CN" altLang="en-US" dirty="0">
                <a:latin typeface="微软雅黑" panose="020B0503020204020204" charset="-122"/>
                <a:ea typeface="微软雅黑" panose="020B0503020204020204" charset="-122"/>
              </a:rPr>
              <a:t>（</a:t>
            </a:r>
            <a:r>
              <a:rPr lang="en-US" altLang="zh-CN" dirty="0">
                <a:latin typeface="微软雅黑" panose="020B0503020204020204" charset="-122"/>
                <a:ea typeface="微软雅黑" panose="020B0503020204020204" charset="-122"/>
              </a:rPr>
              <a:t>Cloud Computing</a:t>
            </a:r>
            <a:r>
              <a:rPr lang="zh-CN" altLang="en-US" dirty="0">
                <a:latin typeface="微软雅黑" panose="020B0503020204020204" charset="-122"/>
                <a:ea typeface="微软雅黑" panose="020B0503020204020204" charset="-122"/>
              </a:rPr>
              <a:t>）是基于互联网的相关服务的增加</a:t>
            </a:r>
            <a:r>
              <a:rPr lang="zh-CN" altLang="en-US" dirty="0" smtClean="0">
                <a:latin typeface="微软雅黑" panose="020B0503020204020204" charset="-122"/>
                <a:ea typeface="微软雅黑" panose="020B0503020204020204" charset="-122"/>
              </a:rPr>
              <a:t>、</a:t>
            </a:r>
            <a:endParaRPr lang="en-US" altLang="zh-CN" dirty="0" smtClean="0">
              <a:latin typeface="微软雅黑" panose="020B0503020204020204" charset="-122"/>
              <a:ea typeface="微软雅黑" panose="020B0503020204020204" charset="-122"/>
            </a:endParaRPr>
          </a:p>
          <a:p>
            <a:r>
              <a:rPr lang="zh-CN" altLang="en-US" dirty="0" smtClean="0">
                <a:latin typeface="微软雅黑" panose="020B0503020204020204" charset="-122"/>
                <a:ea typeface="微软雅黑" panose="020B0503020204020204" charset="-122"/>
              </a:rPr>
              <a:t>使用</a:t>
            </a:r>
            <a:r>
              <a:rPr lang="zh-CN" altLang="en-US" dirty="0">
                <a:latin typeface="微软雅黑" panose="020B0503020204020204" charset="-122"/>
                <a:ea typeface="微软雅黑" panose="020B0503020204020204" charset="-122"/>
              </a:rPr>
              <a:t>和交付模式，通常涉及通过互联网来提供动态</a:t>
            </a:r>
            <a:r>
              <a:rPr lang="zh-CN" altLang="en-US" dirty="0" smtClean="0">
                <a:latin typeface="微软雅黑" panose="020B0503020204020204" charset="-122"/>
                <a:ea typeface="微软雅黑" panose="020B0503020204020204" charset="-122"/>
              </a:rPr>
              <a:t>、</a:t>
            </a:r>
            <a:endParaRPr lang="en-US" altLang="zh-CN" dirty="0" smtClean="0">
              <a:latin typeface="微软雅黑" panose="020B0503020204020204" charset="-122"/>
              <a:ea typeface="微软雅黑" panose="020B0503020204020204" charset="-122"/>
            </a:endParaRPr>
          </a:p>
          <a:p>
            <a:r>
              <a:rPr lang="zh-CN" altLang="en-US" dirty="0" smtClean="0">
                <a:latin typeface="微软雅黑" panose="020B0503020204020204" charset="-122"/>
                <a:ea typeface="微软雅黑" panose="020B0503020204020204" charset="-122"/>
              </a:rPr>
              <a:t>易</a:t>
            </a:r>
            <a:r>
              <a:rPr lang="zh-CN" altLang="en-US" dirty="0">
                <a:latin typeface="微软雅黑" panose="020B0503020204020204" charset="-122"/>
                <a:ea typeface="微软雅黑" panose="020B0503020204020204" charset="-122"/>
              </a:rPr>
              <a:t>扩展且虚拟化的资源。云是网络、互联网的一种</a:t>
            </a:r>
            <a:r>
              <a:rPr lang="zh-CN" altLang="en-US" dirty="0" smtClean="0">
                <a:latin typeface="微软雅黑" panose="020B0503020204020204" charset="-122"/>
                <a:ea typeface="微软雅黑" panose="020B0503020204020204" charset="-122"/>
              </a:rPr>
              <a:t>比喻</a:t>
            </a:r>
            <a:endParaRPr lang="en-US" altLang="zh-CN" dirty="0" smtClean="0">
              <a:latin typeface="微软雅黑" panose="020B0503020204020204" charset="-122"/>
              <a:ea typeface="微软雅黑" panose="020B0503020204020204" charset="-122"/>
            </a:endParaRPr>
          </a:p>
          <a:p>
            <a:r>
              <a:rPr lang="zh-CN" altLang="en-US" dirty="0" smtClean="0">
                <a:latin typeface="微软雅黑" panose="020B0503020204020204" charset="-122"/>
                <a:ea typeface="微软雅黑" panose="020B0503020204020204" charset="-122"/>
              </a:rPr>
              <a:t>说法</a:t>
            </a:r>
            <a:r>
              <a:rPr lang="zh-CN" altLang="en-US" dirty="0">
                <a:latin typeface="微软雅黑" panose="020B0503020204020204" charset="-122"/>
                <a:ea typeface="微软雅黑" panose="020B0503020204020204" charset="-122"/>
              </a:rPr>
              <a:t>。</a:t>
            </a:r>
          </a:p>
        </p:txBody>
      </p:sp>
      <p:sp>
        <p:nvSpPr>
          <p:cNvPr id="6" name="矩形 5"/>
          <p:cNvSpPr/>
          <p:nvPr/>
        </p:nvSpPr>
        <p:spPr>
          <a:xfrm>
            <a:off x="895923" y="4194175"/>
            <a:ext cx="5257800" cy="2031325"/>
          </a:xfrm>
          <a:prstGeom prst="rect">
            <a:avLst/>
          </a:prstGeom>
        </p:spPr>
        <p:txBody>
          <a:bodyPr wrap="square">
            <a:spAutoFit/>
          </a:bodyPr>
          <a:lstStyle/>
          <a:p>
            <a:r>
              <a:rPr lang="zh-CN" altLang="en-US" dirty="0">
                <a:latin typeface="微软雅黑" panose="020B0503020204020204" charset="-122"/>
                <a:ea typeface="微软雅黑" panose="020B0503020204020204" charset="-122"/>
              </a:rPr>
              <a:t>现阶段广为接受的是美国国家标准与技术研究院（</a:t>
            </a:r>
            <a:r>
              <a:rPr lang="en-US" altLang="zh-CN" dirty="0">
                <a:latin typeface="微软雅黑" panose="020B0503020204020204" charset="-122"/>
                <a:ea typeface="微软雅黑" panose="020B0503020204020204" charset="-122"/>
              </a:rPr>
              <a:t>NIST</a:t>
            </a:r>
            <a:r>
              <a:rPr lang="zh-CN" altLang="en-US" dirty="0">
                <a:latin typeface="微软雅黑" panose="020B0503020204020204" charset="-122"/>
                <a:ea typeface="微软雅黑" panose="020B0503020204020204" charset="-122"/>
              </a:rPr>
              <a:t>）给出的定义：云计算是一种按使用量付费的模式，这种模式提供可用的、便捷的、按需的网络访问，进入可配置的计算资源共享池（资源包括网络，服务器，存储，应用软件，服务），这些资源能够被快速提供，只需投入很少的管理工作，或与服务供应商进行很少的交互。</a:t>
            </a:r>
          </a:p>
        </p:txBody>
      </p:sp>
      <p:pic>
        <p:nvPicPr>
          <p:cNvPr id="7" name="图片 6"/>
          <p:cNvPicPr>
            <a:picLocks noChangeAspect="1"/>
          </p:cNvPicPr>
          <p:nvPr/>
        </p:nvPicPr>
        <p:blipFill>
          <a:blip r:embed="rId2"/>
          <a:stretch>
            <a:fillRect/>
          </a:stretch>
        </p:blipFill>
        <p:spPr>
          <a:xfrm>
            <a:off x="6400800" y="2257714"/>
            <a:ext cx="4876800" cy="4067251"/>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685800" y="536575"/>
            <a:ext cx="10842244" cy="276999"/>
          </a:xfrm>
        </p:spPr>
        <p:txBody>
          <a:bodyPr/>
          <a:lstStyle/>
          <a:p>
            <a:r>
              <a:rPr lang="zh-CN" altLang="en-US" dirty="0">
                <a:latin typeface="微软雅黑" panose="020B0503020204020204" charset="-122"/>
                <a:ea typeface="微软雅黑" panose="020B0503020204020204" charset="-122"/>
              </a:rPr>
              <a:t>（</a:t>
            </a:r>
            <a:r>
              <a:rPr lang="en-US" altLang="zh-CN" dirty="0">
                <a:latin typeface="微软雅黑" panose="020B0503020204020204" charset="-122"/>
                <a:ea typeface="微软雅黑" panose="020B0503020204020204" charset="-122"/>
              </a:rPr>
              <a:t>2</a:t>
            </a:r>
            <a:r>
              <a:rPr lang="zh-CN" altLang="en-US" dirty="0">
                <a:latin typeface="微软雅黑" panose="020B0503020204020204" charset="-122"/>
                <a:ea typeface="微软雅黑" panose="020B0503020204020204" charset="-122"/>
              </a:rPr>
              <a:t>）</a:t>
            </a:r>
            <a:r>
              <a:rPr lang="en-US" altLang="zh-CN" b="1" dirty="0">
                <a:latin typeface="微软雅黑" panose="020B0503020204020204" charset="-122"/>
                <a:ea typeface="微软雅黑" panose="020B0503020204020204" charset="-122"/>
              </a:rPr>
              <a:t>KVM</a:t>
            </a:r>
            <a:r>
              <a:rPr lang="zh-CN" altLang="zh-CN" b="1" dirty="0">
                <a:latin typeface="微软雅黑" panose="020B0503020204020204" charset="-122"/>
                <a:ea typeface="微软雅黑" panose="020B0503020204020204" charset="-122"/>
              </a:rPr>
              <a:t>虚拟机</a:t>
            </a:r>
            <a:endParaRPr lang="zh-CN" altLang="en-US" dirty="0">
              <a:latin typeface="微软雅黑" panose="020B0503020204020204" charset="-122"/>
              <a:ea typeface="微软雅黑" panose="020B0503020204020204" charset="-122"/>
            </a:endParaRPr>
          </a:p>
        </p:txBody>
      </p:sp>
      <p:sp>
        <p:nvSpPr>
          <p:cNvPr id="4" name="矩形 3"/>
          <p:cNvSpPr/>
          <p:nvPr/>
        </p:nvSpPr>
        <p:spPr>
          <a:xfrm>
            <a:off x="999337" y="1696993"/>
            <a:ext cx="10287000" cy="1200329"/>
          </a:xfrm>
          <a:prstGeom prst="rect">
            <a:avLst/>
          </a:prstGeom>
        </p:spPr>
        <p:txBody>
          <a:bodyPr wrap="square">
            <a:spAutoFit/>
          </a:bodyPr>
          <a:lstStyle/>
          <a:p>
            <a:r>
              <a:rPr lang="en-US" altLang="zh-CN" dirty="0">
                <a:latin typeface="微软雅黑" panose="020B0503020204020204" charset="-122"/>
                <a:ea typeface="微软雅黑" panose="020B0503020204020204" charset="-122"/>
              </a:rPr>
              <a:t>KVM</a:t>
            </a:r>
            <a:r>
              <a:rPr lang="zh-CN" altLang="en-US" dirty="0">
                <a:latin typeface="微软雅黑" panose="020B0503020204020204" charset="-122"/>
                <a:ea typeface="微软雅黑" panose="020B0503020204020204" charset="-122"/>
              </a:rPr>
              <a:t>（</a:t>
            </a:r>
            <a:r>
              <a:rPr lang="en-US" altLang="zh-CN" dirty="0">
                <a:latin typeface="微软雅黑" panose="020B0503020204020204" charset="-122"/>
                <a:ea typeface="微软雅黑" panose="020B0503020204020204" charset="-122"/>
              </a:rPr>
              <a:t>Kernel-based Virtual Machine</a:t>
            </a:r>
            <a:r>
              <a:rPr lang="zh-CN" altLang="en-US" dirty="0">
                <a:latin typeface="微软雅黑" panose="020B0503020204020204" charset="-122"/>
                <a:ea typeface="微软雅黑" panose="020B0503020204020204" charset="-122"/>
              </a:rPr>
              <a:t>）虚拟机是开源</a:t>
            </a:r>
            <a:r>
              <a:rPr lang="en-US" altLang="zh-CN" dirty="0">
                <a:latin typeface="微软雅黑" panose="020B0503020204020204" charset="-122"/>
                <a:ea typeface="微软雅黑" panose="020B0503020204020204" charset="-122"/>
              </a:rPr>
              <a:t>Linux</a:t>
            </a:r>
            <a:r>
              <a:rPr lang="zh-CN" altLang="en-US" dirty="0">
                <a:latin typeface="微软雅黑" panose="020B0503020204020204" charset="-122"/>
                <a:ea typeface="微软雅黑" panose="020B0503020204020204" charset="-122"/>
              </a:rPr>
              <a:t>原生的全虚拟化解决方案，它基于</a:t>
            </a:r>
            <a:r>
              <a:rPr lang="en-US" altLang="zh-CN" dirty="0">
                <a:latin typeface="微软雅黑" panose="020B0503020204020204" charset="-122"/>
                <a:ea typeface="微软雅黑" panose="020B0503020204020204" charset="-122"/>
              </a:rPr>
              <a:t>X86</a:t>
            </a:r>
            <a:r>
              <a:rPr lang="zh-CN" altLang="en-US" dirty="0">
                <a:latin typeface="微软雅黑" panose="020B0503020204020204" charset="-122"/>
                <a:ea typeface="微软雅黑" panose="020B0503020204020204" charset="-122"/>
              </a:rPr>
              <a:t>硬件的虚拟化扩展（</a:t>
            </a:r>
            <a:r>
              <a:rPr lang="en-US" altLang="zh-CN" dirty="0">
                <a:latin typeface="微软雅黑" panose="020B0503020204020204" charset="-122"/>
                <a:ea typeface="微软雅黑" panose="020B0503020204020204" charset="-122"/>
              </a:rPr>
              <a:t>Intel VT </a:t>
            </a:r>
            <a:r>
              <a:rPr lang="zh-CN" altLang="en-US" dirty="0">
                <a:latin typeface="微软雅黑" panose="020B0503020204020204" charset="-122"/>
                <a:ea typeface="微软雅黑" panose="020B0503020204020204" charset="-122"/>
              </a:rPr>
              <a:t>或者 </a:t>
            </a:r>
            <a:r>
              <a:rPr lang="en-US" altLang="zh-CN" dirty="0">
                <a:latin typeface="微软雅黑" panose="020B0503020204020204" charset="-122"/>
                <a:ea typeface="微软雅黑" panose="020B0503020204020204" charset="-122"/>
              </a:rPr>
              <a:t>AMD-V</a:t>
            </a:r>
            <a:r>
              <a:rPr lang="zh-CN" altLang="en-US" dirty="0">
                <a:latin typeface="微软雅黑" panose="020B0503020204020204" charset="-122"/>
                <a:ea typeface="微软雅黑" panose="020B0503020204020204" charset="-122"/>
              </a:rPr>
              <a:t>技术）。</a:t>
            </a:r>
            <a:r>
              <a:rPr lang="en-US" altLang="zh-CN" dirty="0">
                <a:latin typeface="微软雅黑" panose="020B0503020204020204" charset="-122"/>
                <a:ea typeface="微软雅黑" panose="020B0503020204020204" charset="-122"/>
              </a:rPr>
              <a:t>KVM</a:t>
            </a:r>
            <a:r>
              <a:rPr lang="zh-CN" altLang="en-US" dirty="0">
                <a:latin typeface="微软雅黑" panose="020B0503020204020204" charset="-122"/>
                <a:ea typeface="微软雅黑" panose="020B0503020204020204" charset="-122"/>
              </a:rPr>
              <a:t>中，虚拟机被实现为常规的</a:t>
            </a:r>
            <a:r>
              <a:rPr lang="en-US" altLang="zh-CN" dirty="0">
                <a:latin typeface="微软雅黑" panose="020B0503020204020204" charset="-122"/>
                <a:ea typeface="微软雅黑" panose="020B0503020204020204" charset="-122"/>
              </a:rPr>
              <a:t>Linux</a:t>
            </a:r>
            <a:r>
              <a:rPr lang="zh-CN" altLang="en-US" dirty="0">
                <a:latin typeface="微软雅黑" panose="020B0503020204020204" charset="-122"/>
                <a:ea typeface="微软雅黑" panose="020B0503020204020204" charset="-122"/>
              </a:rPr>
              <a:t>进程，由标准</a:t>
            </a:r>
            <a:r>
              <a:rPr lang="en-US" altLang="zh-CN" dirty="0">
                <a:latin typeface="微软雅黑" panose="020B0503020204020204" charset="-122"/>
                <a:ea typeface="微软雅黑" panose="020B0503020204020204" charset="-122"/>
              </a:rPr>
              <a:t>Linux</a:t>
            </a:r>
            <a:r>
              <a:rPr lang="zh-CN" altLang="en-US" dirty="0">
                <a:latin typeface="微软雅黑" panose="020B0503020204020204" charset="-122"/>
                <a:ea typeface="微软雅黑" panose="020B0503020204020204" charset="-122"/>
              </a:rPr>
              <a:t>调度程序进行调度，而虚拟机的每个虚拟</a:t>
            </a:r>
            <a:r>
              <a:rPr lang="en-US" altLang="zh-CN" dirty="0">
                <a:latin typeface="微软雅黑" panose="020B0503020204020204" charset="-122"/>
                <a:ea typeface="微软雅黑" panose="020B0503020204020204" charset="-122"/>
              </a:rPr>
              <a:t>CPU</a:t>
            </a:r>
            <a:r>
              <a:rPr lang="zh-CN" altLang="en-US" dirty="0">
                <a:latin typeface="微软雅黑" panose="020B0503020204020204" charset="-122"/>
                <a:ea typeface="微软雅黑" panose="020B0503020204020204" charset="-122"/>
              </a:rPr>
              <a:t>被实现为一个常规的</a:t>
            </a:r>
            <a:r>
              <a:rPr lang="en-US" altLang="zh-CN" dirty="0">
                <a:latin typeface="微软雅黑" panose="020B0503020204020204" charset="-122"/>
                <a:ea typeface="微软雅黑" panose="020B0503020204020204" charset="-122"/>
              </a:rPr>
              <a:t>Linux</a:t>
            </a:r>
            <a:r>
              <a:rPr lang="zh-CN" altLang="en-US" dirty="0">
                <a:latin typeface="微软雅黑" panose="020B0503020204020204" charset="-122"/>
                <a:ea typeface="微软雅黑" panose="020B0503020204020204" charset="-122"/>
              </a:rPr>
              <a:t>进程。这使得</a:t>
            </a:r>
            <a:r>
              <a:rPr lang="en-US" altLang="zh-CN" dirty="0">
                <a:latin typeface="微软雅黑" panose="020B0503020204020204" charset="-122"/>
                <a:ea typeface="微软雅黑" panose="020B0503020204020204" charset="-122"/>
              </a:rPr>
              <a:t>KMV</a:t>
            </a:r>
            <a:r>
              <a:rPr lang="zh-CN" altLang="en-US" dirty="0">
                <a:latin typeface="微软雅黑" panose="020B0503020204020204" charset="-122"/>
                <a:ea typeface="微软雅黑" panose="020B0503020204020204" charset="-122"/>
              </a:rPr>
              <a:t>能够使用</a:t>
            </a:r>
            <a:r>
              <a:rPr lang="en-US" altLang="zh-CN" dirty="0">
                <a:latin typeface="微软雅黑" panose="020B0503020204020204" charset="-122"/>
                <a:ea typeface="微软雅黑" panose="020B0503020204020204" charset="-122"/>
              </a:rPr>
              <a:t>Linux </a:t>
            </a:r>
            <a:r>
              <a:rPr lang="zh-CN" altLang="en-US" dirty="0">
                <a:latin typeface="微软雅黑" panose="020B0503020204020204" charset="-122"/>
                <a:ea typeface="微软雅黑" panose="020B0503020204020204" charset="-122"/>
              </a:rPr>
              <a:t>内核的已有功能。</a:t>
            </a:r>
          </a:p>
        </p:txBody>
      </p:sp>
      <p:sp>
        <p:nvSpPr>
          <p:cNvPr id="6" name="矩形 5"/>
          <p:cNvSpPr/>
          <p:nvPr/>
        </p:nvSpPr>
        <p:spPr>
          <a:xfrm>
            <a:off x="1031994" y="4803775"/>
            <a:ext cx="9372600" cy="1200329"/>
          </a:xfrm>
          <a:prstGeom prst="rect">
            <a:avLst/>
          </a:prstGeom>
        </p:spPr>
        <p:txBody>
          <a:bodyPr wrap="square">
            <a:spAutoFit/>
          </a:bodyPr>
          <a:lstStyle/>
          <a:p>
            <a:pPr marL="285750" indent="-285750">
              <a:buFont typeface="Wingdings" panose="05000000000000000000" pitchFamily="2" charset="2"/>
              <a:buChar char="l"/>
            </a:pPr>
            <a:r>
              <a:rPr lang="en-US" altLang="zh-CN" dirty="0">
                <a:latin typeface="微软雅黑" panose="020B0503020204020204" charset="-122"/>
                <a:ea typeface="微软雅黑" panose="020B0503020204020204" charset="-122"/>
              </a:rPr>
              <a:t>CPU</a:t>
            </a:r>
            <a:r>
              <a:rPr lang="zh-CN" altLang="en-US" dirty="0">
                <a:latin typeface="微软雅黑" panose="020B0503020204020204" charset="-122"/>
                <a:ea typeface="微软雅黑" panose="020B0503020204020204" charset="-122"/>
              </a:rPr>
              <a:t>虚拟化</a:t>
            </a:r>
            <a:endParaRPr lang="en-US" altLang="zh-CN" dirty="0">
              <a:latin typeface="微软雅黑" panose="020B0503020204020204" charset="-122"/>
              <a:ea typeface="微软雅黑" panose="020B0503020204020204" charset="-122"/>
            </a:endParaRPr>
          </a:p>
          <a:p>
            <a:pPr marL="285750" indent="-285750">
              <a:buFont typeface="Wingdings" panose="05000000000000000000" pitchFamily="2" charset="2"/>
              <a:buChar char="l"/>
            </a:pPr>
            <a:r>
              <a:rPr lang="zh-CN" altLang="en-US" dirty="0">
                <a:latin typeface="微软雅黑" panose="020B0503020204020204" charset="-122"/>
                <a:ea typeface="微软雅黑" panose="020B0503020204020204" charset="-122"/>
              </a:rPr>
              <a:t>内存虚拟化</a:t>
            </a:r>
            <a:endParaRPr lang="en-US" altLang="zh-CN" dirty="0">
              <a:latin typeface="微软雅黑" panose="020B0503020204020204" charset="-122"/>
              <a:ea typeface="微软雅黑" panose="020B0503020204020204" charset="-122"/>
            </a:endParaRPr>
          </a:p>
          <a:p>
            <a:pPr marL="285750" indent="-285750">
              <a:buFont typeface="Wingdings" panose="05000000000000000000" pitchFamily="2" charset="2"/>
              <a:buChar char="l"/>
            </a:pPr>
            <a:r>
              <a:rPr lang="en-US" altLang="zh-CN" dirty="0">
                <a:latin typeface="微软雅黑" panose="020B0503020204020204" charset="-122"/>
                <a:ea typeface="微软雅黑" panose="020B0503020204020204" charset="-122"/>
              </a:rPr>
              <a:t>I/O</a:t>
            </a:r>
            <a:r>
              <a:rPr lang="zh-CN" altLang="en-US" dirty="0">
                <a:latin typeface="微软雅黑" panose="020B0503020204020204" charset="-122"/>
                <a:ea typeface="微软雅黑" panose="020B0503020204020204" charset="-122"/>
              </a:rPr>
              <a:t>虚拟化</a:t>
            </a:r>
            <a:endParaRPr lang="en-US" altLang="zh-CN" dirty="0">
              <a:latin typeface="微软雅黑" panose="020B0503020204020204" charset="-122"/>
              <a:ea typeface="微软雅黑" panose="020B0503020204020204" charset="-122"/>
            </a:endParaRPr>
          </a:p>
          <a:p>
            <a:pPr marL="285750" indent="-285750">
              <a:buFont typeface="Wingdings" panose="05000000000000000000" pitchFamily="2" charset="2"/>
              <a:buChar char="l"/>
            </a:pPr>
            <a:endParaRPr lang="zh-CN" altLang="en-US" dirty="0"/>
          </a:p>
        </p:txBody>
      </p:sp>
      <p:sp>
        <p:nvSpPr>
          <p:cNvPr id="2" name="矩形 1"/>
          <p:cNvSpPr/>
          <p:nvPr/>
        </p:nvSpPr>
        <p:spPr>
          <a:xfrm>
            <a:off x="1021108" y="3203575"/>
            <a:ext cx="10287000" cy="1477328"/>
          </a:xfrm>
          <a:prstGeom prst="rect">
            <a:avLst/>
          </a:prstGeom>
        </p:spPr>
        <p:txBody>
          <a:bodyPr wrap="square">
            <a:spAutoFit/>
          </a:bodyPr>
          <a:lstStyle/>
          <a:p>
            <a:r>
              <a:rPr lang="en-US" altLang="zh-CN" dirty="0">
                <a:latin typeface="微软雅黑" panose="020B0503020204020204" charset="-122"/>
                <a:ea typeface="微软雅黑" panose="020B0503020204020204" charset="-122"/>
              </a:rPr>
              <a:t>KVM</a:t>
            </a:r>
            <a:r>
              <a:rPr lang="zh-CN" altLang="en-US" dirty="0">
                <a:latin typeface="微软雅黑" panose="020B0503020204020204" charset="-122"/>
                <a:ea typeface="微软雅黑" panose="020B0503020204020204" charset="-122"/>
              </a:rPr>
              <a:t>是基于</a:t>
            </a:r>
            <a:r>
              <a:rPr lang="en-US" altLang="zh-CN" dirty="0">
                <a:latin typeface="微软雅黑" panose="020B0503020204020204" charset="-122"/>
                <a:ea typeface="微软雅黑" panose="020B0503020204020204" charset="-122"/>
              </a:rPr>
              <a:t>CPU</a:t>
            </a:r>
            <a:r>
              <a:rPr lang="zh-CN" altLang="en-US" dirty="0">
                <a:latin typeface="微软雅黑" panose="020B0503020204020204" charset="-122"/>
                <a:ea typeface="微软雅黑" panose="020B0503020204020204" charset="-122"/>
              </a:rPr>
              <a:t>辅助的全虚拟化方案，它需要</a:t>
            </a:r>
            <a:r>
              <a:rPr lang="en-US" altLang="zh-CN" dirty="0">
                <a:latin typeface="微软雅黑" panose="020B0503020204020204" charset="-122"/>
                <a:ea typeface="微软雅黑" panose="020B0503020204020204" charset="-122"/>
              </a:rPr>
              <a:t>CPU</a:t>
            </a:r>
            <a:r>
              <a:rPr lang="zh-CN" altLang="en-US" dirty="0">
                <a:latin typeface="微软雅黑" panose="020B0503020204020204" charset="-122"/>
                <a:ea typeface="微软雅黑" panose="020B0503020204020204" charset="-122"/>
              </a:rPr>
              <a:t>虚拟特性的支持。一个</a:t>
            </a:r>
            <a:r>
              <a:rPr lang="en-US" altLang="zh-CN" dirty="0">
                <a:latin typeface="微软雅黑" panose="020B0503020204020204" charset="-122"/>
                <a:ea typeface="微软雅黑" panose="020B0503020204020204" charset="-122"/>
              </a:rPr>
              <a:t>KVM</a:t>
            </a:r>
            <a:r>
              <a:rPr lang="zh-CN" altLang="en-US" dirty="0">
                <a:latin typeface="微软雅黑" panose="020B0503020204020204" charset="-122"/>
                <a:ea typeface="微软雅黑" panose="020B0503020204020204" charset="-122"/>
              </a:rPr>
              <a:t>虚拟机即一个</a:t>
            </a:r>
            <a:r>
              <a:rPr lang="en-US" altLang="zh-CN" dirty="0">
                <a:latin typeface="微软雅黑" panose="020B0503020204020204" charset="-122"/>
                <a:ea typeface="微软雅黑" panose="020B0503020204020204" charset="-122"/>
              </a:rPr>
              <a:t>Linux </a:t>
            </a:r>
            <a:r>
              <a:rPr lang="en-US" altLang="zh-CN" dirty="0" err="1">
                <a:latin typeface="微软雅黑" panose="020B0503020204020204" charset="-122"/>
                <a:ea typeface="微软雅黑" panose="020B0503020204020204" charset="-122"/>
              </a:rPr>
              <a:t>qemu-kvm</a:t>
            </a:r>
            <a:r>
              <a:rPr lang="zh-CN" altLang="en-US" dirty="0">
                <a:latin typeface="微软雅黑" panose="020B0503020204020204" charset="-122"/>
                <a:ea typeface="微软雅黑" panose="020B0503020204020204" charset="-122"/>
              </a:rPr>
              <a:t>进程，与其他 </a:t>
            </a:r>
            <a:r>
              <a:rPr lang="en-US" altLang="zh-CN" dirty="0">
                <a:latin typeface="微软雅黑" panose="020B0503020204020204" charset="-122"/>
                <a:ea typeface="微软雅黑" panose="020B0503020204020204" charset="-122"/>
              </a:rPr>
              <a:t>Linux </a:t>
            </a:r>
            <a:r>
              <a:rPr lang="zh-CN" altLang="en-US" dirty="0">
                <a:latin typeface="微软雅黑" panose="020B0503020204020204" charset="-122"/>
                <a:ea typeface="微软雅黑" panose="020B0503020204020204" charset="-122"/>
              </a:rPr>
              <a:t>进程一样被</a:t>
            </a:r>
            <a:r>
              <a:rPr lang="en-US" altLang="zh-CN" dirty="0">
                <a:latin typeface="微软雅黑" panose="020B0503020204020204" charset="-122"/>
                <a:ea typeface="微软雅黑" panose="020B0503020204020204" charset="-122"/>
              </a:rPr>
              <a:t>Linux</a:t>
            </a:r>
            <a:r>
              <a:rPr lang="zh-CN" altLang="en-US" dirty="0">
                <a:latin typeface="微软雅黑" panose="020B0503020204020204" charset="-122"/>
                <a:ea typeface="微软雅黑" panose="020B0503020204020204" charset="-122"/>
              </a:rPr>
              <a:t>进程调度器调度；</a:t>
            </a:r>
            <a:r>
              <a:rPr lang="en-US" altLang="zh-CN" dirty="0">
                <a:latin typeface="微软雅黑" panose="020B0503020204020204" charset="-122"/>
                <a:ea typeface="微软雅黑" panose="020B0503020204020204" charset="-122"/>
              </a:rPr>
              <a:t>KVM</a:t>
            </a:r>
            <a:r>
              <a:rPr lang="zh-CN" altLang="en-US" dirty="0">
                <a:latin typeface="微软雅黑" panose="020B0503020204020204" charset="-122"/>
                <a:ea typeface="微软雅黑" panose="020B0503020204020204" charset="-122"/>
              </a:rPr>
              <a:t>虚拟机包括虚拟内存、虚拟</a:t>
            </a:r>
            <a:r>
              <a:rPr lang="en-US" altLang="zh-CN" dirty="0">
                <a:latin typeface="微软雅黑" panose="020B0503020204020204" charset="-122"/>
                <a:ea typeface="微软雅黑" panose="020B0503020204020204" charset="-122"/>
              </a:rPr>
              <a:t>CPU</a:t>
            </a:r>
            <a:r>
              <a:rPr lang="zh-CN" altLang="en-US" dirty="0">
                <a:latin typeface="微软雅黑" panose="020B0503020204020204" charset="-122"/>
                <a:ea typeface="微软雅黑" panose="020B0503020204020204" charset="-122"/>
              </a:rPr>
              <a:t>和虚机</a:t>
            </a:r>
            <a:r>
              <a:rPr lang="en-US" altLang="zh-CN" dirty="0">
                <a:latin typeface="微软雅黑" panose="020B0503020204020204" charset="-122"/>
                <a:ea typeface="微软雅黑" panose="020B0503020204020204" charset="-122"/>
              </a:rPr>
              <a:t>I/O</a:t>
            </a:r>
            <a:r>
              <a:rPr lang="zh-CN" altLang="en-US" dirty="0">
                <a:latin typeface="微软雅黑" panose="020B0503020204020204" charset="-122"/>
                <a:ea typeface="微软雅黑" panose="020B0503020204020204" charset="-122"/>
              </a:rPr>
              <a:t>设备，其中，内存和</a:t>
            </a:r>
            <a:r>
              <a:rPr lang="en-US" altLang="zh-CN" dirty="0">
                <a:latin typeface="微软雅黑" panose="020B0503020204020204" charset="-122"/>
                <a:ea typeface="微软雅黑" panose="020B0503020204020204" charset="-122"/>
              </a:rPr>
              <a:t>CPU</a:t>
            </a:r>
            <a:r>
              <a:rPr lang="zh-CN" altLang="en-US" dirty="0">
                <a:latin typeface="微软雅黑" panose="020B0503020204020204" charset="-122"/>
                <a:ea typeface="微软雅黑" panose="020B0503020204020204" charset="-122"/>
              </a:rPr>
              <a:t>的虚拟化由</a:t>
            </a:r>
            <a:r>
              <a:rPr lang="en-US" altLang="zh-CN" dirty="0">
                <a:latin typeface="微软雅黑" panose="020B0503020204020204" charset="-122"/>
                <a:ea typeface="微软雅黑" panose="020B0503020204020204" charset="-122"/>
              </a:rPr>
              <a:t>KVM</a:t>
            </a:r>
            <a:r>
              <a:rPr lang="zh-CN" altLang="en-US" dirty="0">
                <a:latin typeface="微软雅黑" panose="020B0503020204020204" charset="-122"/>
                <a:ea typeface="微软雅黑" panose="020B0503020204020204" charset="-122"/>
              </a:rPr>
              <a:t>内核模块负责实现，</a:t>
            </a:r>
            <a:r>
              <a:rPr lang="en-US" altLang="zh-CN" dirty="0">
                <a:latin typeface="微软雅黑" panose="020B0503020204020204" charset="-122"/>
                <a:ea typeface="微软雅黑" panose="020B0503020204020204" charset="-122"/>
              </a:rPr>
              <a:t>I/O </a:t>
            </a:r>
            <a:r>
              <a:rPr lang="zh-CN" altLang="en-US" dirty="0">
                <a:latin typeface="微软雅黑" panose="020B0503020204020204" charset="-122"/>
                <a:ea typeface="微软雅黑" panose="020B0503020204020204" charset="-122"/>
              </a:rPr>
              <a:t>设备的虚拟化由</a:t>
            </a:r>
            <a:r>
              <a:rPr lang="en-US" altLang="zh-CN" dirty="0">
                <a:latin typeface="微软雅黑" panose="020B0503020204020204" charset="-122"/>
                <a:ea typeface="微软雅黑" panose="020B0503020204020204" charset="-122"/>
              </a:rPr>
              <a:t>QEMU</a:t>
            </a:r>
            <a:r>
              <a:rPr lang="zh-CN" altLang="en-US" dirty="0">
                <a:latin typeface="微软雅黑" panose="020B0503020204020204" charset="-122"/>
                <a:ea typeface="微软雅黑" panose="020B0503020204020204" charset="-122"/>
              </a:rPr>
              <a:t>负责实现；</a:t>
            </a:r>
            <a:r>
              <a:rPr lang="en-US" altLang="zh-CN" dirty="0">
                <a:latin typeface="微软雅黑" panose="020B0503020204020204" charset="-122"/>
                <a:ea typeface="微软雅黑" panose="020B0503020204020204" charset="-122"/>
              </a:rPr>
              <a:t>KVM</a:t>
            </a:r>
            <a:r>
              <a:rPr lang="zh-CN" altLang="en-US" dirty="0">
                <a:latin typeface="微软雅黑" panose="020B0503020204020204" charset="-122"/>
                <a:ea typeface="微软雅黑" panose="020B0503020204020204" charset="-122"/>
              </a:rPr>
              <a:t>客户机系统的内存是</a:t>
            </a:r>
            <a:r>
              <a:rPr lang="en-US" altLang="zh-CN" dirty="0" err="1">
                <a:latin typeface="微软雅黑" panose="020B0503020204020204" charset="-122"/>
                <a:ea typeface="微软雅黑" panose="020B0503020204020204" charset="-122"/>
              </a:rPr>
              <a:t>qumu-kvm</a:t>
            </a:r>
            <a:r>
              <a:rPr lang="zh-CN" altLang="en-US" dirty="0">
                <a:latin typeface="微软雅黑" panose="020B0503020204020204" charset="-122"/>
                <a:ea typeface="微软雅黑" panose="020B0503020204020204" charset="-122"/>
              </a:rPr>
              <a:t>进程的地址空间的一部分；</a:t>
            </a:r>
            <a:r>
              <a:rPr lang="en-US" altLang="zh-CN" dirty="0">
                <a:latin typeface="微软雅黑" panose="020B0503020204020204" charset="-122"/>
                <a:ea typeface="微软雅黑" panose="020B0503020204020204" charset="-122"/>
              </a:rPr>
              <a:t>KVM</a:t>
            </a:r>
            <a:r>
              <a:rPr lang="zh-CN" altLang="en-US" dirty="0">
                <a:latin typeface="微软雅黑" panose="020B0503020204020204" charset="-122"/>
                <a:ea typeface="微软雅黑" panose="020B0503020204020204" charset="-122"/>
              </a:rPr>
              <a:t>虚拟机的</a:t>
            </a:r>
            <a:r>
              <a:rPr lang="en-US" altLang="zh-CN" dirty="0" err="1">
                <a:latin typeface="微软雅黑" panose="020B0503020204020204" charset="-122"/>
                <a:ea typeface="微软雅黑" panose="020B0503020204020204" charset="-122"/>
              </a:rPr>
              <a:t>vCPU</a:t>
            </a:r>
            <a:r>
              <a:rPr lang="zh-CN" altLang="en-US" dirty="0">
                <a:latin typeface="微软雅黑" panose="020B0503020204020204" charset="-122"/>
                <a:ea typeface="微软雅黑" panose="020B0503020204020204" charset="-122"/>
              </a:rPr>
              <a:t>作为线程运行在</a:t>
            </a:r>
            <a:r>
              <a:rPr lang="en-US" altLang="zh-CN" dirty="0" err="1">
                <a:latin typeface="微软雅黑" panose="020B0503020204020204" charset="-122"/>
                <a:ea typeface="微软雅黑" panose="020B0503020204020204" charset="-122"/>
              </a:rPr>
              <a:t>qemu-kvm</a:t>
            </a:r>
            <a:r>
              <a:rPr lang="zh-CN" altLang="en-US" dirty="0">
                <a:latin typeface="微软雅黑" panose="020B0503020204020204" charset="-122"/>
                <a:ea typeface="微软雅黑" panose="020B0503020204020204" charset="-122"/>
              </a:rPr>
              <a:t>进程的上下文中。</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文本占位符 3"/>
          <p:cNvSpPr>
            <a:spLocks noGrp="1"/>
          </p:cNvSpPr>
          <p:nvPr>
            <p:ph type="body" idx="1"/>
          </p:nvPr>
        </p:nvSpPr>
        <p:spPr>
          <a:xfrm>
            <a:off x="990600" y="1222375"/>
            <a:ext cx="10842244" cy="1938992"/>
          </a:xfrm>
        </p:spPr>
        <p:txBody>
          <a:bodyPr/>
          <a:lstStyle/>
          <a:p>
            <a:r>
              <a:rPr lang="zh-CN" altLang="en-US" dirty="0">
                <a:latin typeface="微软雅黑" panose="020B0503020204020204" charset="-122"/>
                <a:ea typeface="微软雅黑" panose="020B0503020204020204" charset="-122"/>
              </a:rPr>
              <a:t>云计算是个概念，而不是具体技术。虚拟化是一种具体技术，指把硬件资源虚拟化，实现隔离性、可扩展性、安全性、资源可充分利用等。但看似不相关的东西，背后却依然有千丝万缕的关系。</a:t>
            </a:r>
            <a:endParaRPr lang="en-US" altLang="zh-CN" dirty="0">
              <a:latin typeface="微软雅黑" panose="020B0503020204020204" charset="-122"/>
              <a:ea typeface="微软雅黑" panose="020B0503020204020204" charset="-122"/>
            </a:endParaRPr>
          </a:p>
          <a:p>
            <a:endParaRPr lang="zh-CN" altLang="en-US" dirty="0">
              <a:latin typeface="微软雅黑" panose="020B0503020204020204" charset="-122"/>
              <a:ea typeface="微软雅黑" panose="020B0503020204020204" charset="-122"/>
            </a:endParaRPr>
          </a:p>
          <a:p>
            <a:r>
              <a:rPr lang="zh-CN" altLang="en-US" dirty="0">
                <a:latin typeface="微软雅黑" panose="020B0503020204020204" charset="-122"/>
                <a:ea typeface="微软雅黑" panose="020B0503020204020204" charset="-122"/>
              </a:rPr>
              <a:t>说到虚拟化，一般是指将物理的实体，通过软件模式，形成若干虚拟存在的系统，其真实运作还是在实体上，只是划分了若干区域或者时域。而云计算的基础是虚拟化，但虚拟化只是云计算的一部分。云计算是在虚拟化出若干资源池以后的应用。</a:t>
            </a:r>
          </a:p>
          <a:p>
            <a:endParaRPr lang="zh-CN" altLang="en-US" dirty="0"/>
          </a:p>
        </p:txBody>
      </p:sp>
      <p:sp>
        <p:nvSpPr>
          <p:cNvPr id="5" name="文本占位符 2"/>
          <p:cNvSpPr txBox="1"/>
          <p:nvPr/>
        </p:nvSpPr>
        <p:spPr>
          <a:xfrm>
            <a:off x="685800" y="536575"/>
            <a:ext cx="10842244" cy="276999"/>
          </a:xfrm>
          <a:prstGeom prst="rect">
            <a:avLst/>
          </a:prstGeom>
        </p:spPr>
        <p:txBody>
          <a:bodyPr wrap="square" lIns="0" tIns="0" rIns="0" bIns="0">
            <a:sp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zh-CN" altLang="en-US" dirty="0">
                <a:latin typeface="微软雅黑" panose="020B0503020204020204" charset="-122"/>
                <a:ea typeface="微软雅黑" panose="020B0503020204020204" charset="-122"/>
              </a:rPr>
              <a:t>（</a:t>
            </a:r>
            <a:r>
              <a:rPr lang="en-US" altLang="zh-CN" dirty="0">
                <a:latin typeface="微软雅黑" panose="020B0503020204020204" charset="-122"/>
                <a:ea typeface="微软雅黑" panose="020B0503020204020204" charset="-122"/>
              </a:rPr>
              <a:t>3</a:t>
            </a:r>
            <a:r>
              <a:rPr lang="zh-CN" altLang="en-US" dirty="0">
                <a:latin typeface="微软雅黑" panose="020B0503020204020204" charset="-122"/>
                <a:ea typeface="微软雅黑" panose="020B0503020204020204" charset="-122"/>
              </a:rPr>
              <a:t>）云计算与虚拟化的关系</a:t>
            </a:r>
          </a:p>
        </p:txBody>
      </p:sp>
      <p:sp>
        <p:nvSpPr>
          <p:cNvPr id="6" name="矩形 5"/>
          <p:cNvSpPr/>
          <p:nvPr/>
        </p:nvSpPr>
        <p:spPr>
          <a:xfrm>
            <a:off x="914400" y="2974974"/>
            <a:ext cx="10842244" cy="3693319"/>
          </a:xfrm>
          <a:prstGeom prst="rect">
            <a:avLst/>
          </a:prstGeom>
        </p:spPr>
        <p:txBody>
          <a:bodyPr wrap="square">
            <a:spAutoFit/>
          </a:bodyPr>
          <a:lstStyle/>
          <a:p>
            <a:r>
              <a:rPr lang="zh-CN" altLang="en-US" dirty="0">
                <a:latin typeface="微软雅黑" panose="020B0503020204020204" charset="-122"/>
                <a:ea typeface="微软雅黑" panose="020B0503020204020204" charset="-122"/>
              </a:rPr>
              <a:t>虚拟化广泛应用与</a:t>
            </a:r>
            <a:r>
              <a:rPr lang="en-US" altLang="zh-CN" dirty="0">
                <a:latin typeface="微软雅黑" panose="020B0503020204020204" charset="-122"/>
                <a:ea typeface="微软雅黑" panose="020B0503020204020204" charset="-122"/>
              </a:rPr>
              <a:t>IT</a:t>
            </a:r>
            <a:r>
              <a:rPr lang="zh-CN" altLang="en-US" dirty="0">
                <a:latin typeface="微软雅黑" panose="020B0503020204020204" charset="-122"/>
                <a:ea typeface="微软雅黑" panose="020B0503020204020204" charset="-122"/>
              </a:rPr>
              <a:t>领域中，针对不同的资源，有着不同的虚拟化技术，如今我们可以给虚拟化大致分为四类：内存虚拟化、网络虚拟化、服务器虚拟化、存储虚拟化。</a:t>
            </a:r>
            <a:endParaRPr lang="en-US" altLang="zh-CN" dirty="0">
              <a:latin typeface="微软雅黑" panose="020B0503020204020204" charset="-122"/>
              <a:ea typeface="微软雅黑" panose="020B0503020204020204" charset="-122"/>
            </a:endParaRPr>
          </a:p>
          <a:p>
            <a:endParaRPr lang="zh-CN" altLang="en-US" dirty="0">
              <a:latin typeface="微软雅黑" panose="020B0503020204020204" charset="-122"/>
              <a:ea typeface="微软雅黑" panose="020B0503020204020204" charset="-122"/>
            </a:endParaRPr>
          </a:p>
          <a:p>
            <a:pPr marL="285750" indent="-285750">
              <a:buFont typeface="Arial" panose="020B0604020202020204" pitchFamily="34" charset="0"/>
              <a:buChar char="•"/>
            </a:pPr>
            <a:r>
              <a:rPr lang="zh-CN" altLang="en-US" dirty="0">
                <a:latin typeface="微软雅黑" panose="020B0503020204020204" charset="-122"/>
                <a:ea typeface="微软雅黑" panose="020B0503020204020204" charset="-122"/>
              </a:rPr>
              <a:t>内存虚拟化：是指利用虚拟化技术实现对计算机内存的管理。从上层应用来看，内存虚拟化系统使得其具有连续可用的内存，即一个连续而完整的地址空间。从物理层来看，通常被分割成多个物理内存碎片。</a:t>
            </a:r>
          </a:p>
          <a:p>
            <a:pPr marL="285750" indent="-285750">
              <a:buFont typeface="Arial" panose="020B0604020202020204" pitchFamily="34" charset="0"/>
              <a:buChar char="•"/>
            </a:pPr>
            <a:r>
              <a:rPr lang="zh-CN" altLang="en-US" dirty="0">
                <a:latin typeface="微软雅黑" panose="020B0503020204020204" charset="-122"/>
                <a:ea typeface="微软雅黑" panose="020B0503020204020204" charset="-122"/>
              </a:rPr>
              <a:t>存储虚拟化：存储虚拟化是将存储资源进行逻辑视图和物理存储分离，从而为系统提供无缝的资源管理。</a:t>
            </a:r>
            <a:endParaRPr lang="en-US" altLang="zh-CN" dirty="0">
              <a:latin typeface="微软雅黑" panose="020B0503020204020204" charset="-122"/>
              <a:ea typeface="微软雅黑" panose="020B0503020204020204" charset="-122"/>
            </a:endParaRPr>
          </a:p>
          <a:p>
            <a:pPr marL="285750" indent="-285750">
              <a:buFont typeface="Arial" panose="020B0604020202020204" pitchFamily="34" charset="0"/>
              <a:buChar char="•"/>
            </a:pPr>
            <a:r>
              <a:rPr lang="zh-CN" altLang="en-US" dirty="0">
                <a:latin typeface="微软雅黑" panose="020B0503020204020204" charset="-122"/>
                <a:ea typeface="微软雅黑" panose="020B0503020204020204" charset="-122"/>
              </a:rPr>
              <a:t>网络虚拟化：网络虚拟化是利用软件从物理网络元素中分离网络的一种方式，网络虚拟化与其他形式的虚拟化有很多共同之处。</a:t>
            </a:r>
            <a:endParaRPr lang="en-US" altLang="zh-CN" dirty="0">
              <a:latin typeface="微软雅黑" panose="020B0503020204020204" charset="-122"/>
              <a:ea typeface="微软雅黑" panose="020B0503020204020204" charset="-122"/>
            </a:endParaRPr>
          </a:p>
          <a:p>
            <a:pPr marL="285750" indent="-285750">
              <a:buFont typeface="Arial" panose="020B0604020202020204" pitchFamily="34" charset="0"/>
              <a:buChar char="•"/>
            </a:pPr>
            <a:r>
              <a:rPr lang="zh-CN" altLang="en-US" dirty="0">
                <a:latin typeface="微软雅黑" panose="020B0503020204020204" charset="-122"/>
                <a:ea typeface="微软雅黑" panose="020B0503020204020204" charset="-122"/>
              </a:rPr>
              <a:t>服务器虚拟化：服务器虚拟化是将服务器的</a:t>
            </a:r>
            <a:r>
              <a:rPr lang="en-US" altLang="zh-CN" dirty="0">
                <a:latin typeface="微软雅黑" panose="020B0503020204020204" charset="-122"/>
                <a:ea typeface="微软雅黑" panose="020B0503020204020204" charset="-122"/>
              </a:rPr>
              <a:t>CPU</a:t>
            </a:r>
            <a:r>
              <a:rPr lang="zh-CN" altLang="en-US" dirty="0">
                <a:latin typeface="微软雅黑" panose="020B0503020204020204" charset="-122"/>
                <a:ea typeface="微软雅黑" panose="020B0503020204020204" charset="-122"/>
              </a:rPr>
              <a:t>、内存、磁盘等硬件集中管理，通过集中式的动态按需分配，提高资源的利用率。</a:t>
            </a:r>
            <a:endParaRPr lang="en-US" altLang="zh-CN" dirty="0">
              <a:latin typeface="微软雅黑" panose="020B0503020204020204" charset="-122"/>
              <a:ea typeface="微软雅黑" panose="020B0503020204020204" charset="-122"/>
            </a:endParaRPr>
          </a:p>
          <a:p>
            <a:pPr marL="285750" indent="-285750">
              <a:buFont typeface="Arial" panose="020B0604020202020204" pitchFamily="34" charset="0"/>
              <a:buChar char="•"/>
            </a:pPr>
            <a:endParaRPr lang="zh-CN" altLang="en-US" dirty="0">
              <a:latin typeface="微软雅黑" panose="020B0503020204020204" charset="-122"/>
              <a:ea typeface="微软雅黑" panose="020B0503020204020204" charset="-122"/>
            </a:endParaRPr>
          </a:p>
          <a:p>
            <a:r>
              <a:rPr lang="zh-CN" altLang="en-US" dirty="0">
                <a:latin typeface="微软雅黑" panose="020B0503020204020204" charset="-122"/>
                <a:ea typeface="微软雅黑" panose="020B0503020204020204" charset="-122"/>
              </a:rPr>
              <a:t>云计算的原理更多的是利用了计算虚拟化，当然，其他三种可能在一些云计算中也会有应用，但是虚拟化并不仅仅只服务云计算。</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文本占位符 3"/>
          <p:cNvSpPr>
            <a:spLocks noGrp="1"/>
          </p:cNvSpPr>
          <p:nvPr>
            <p:ph type="body" idx="1"/>
          </p:nvPr>
        </p:nvSpPr>
        <p:spPr>
          <a:xfrm>
            <a:off x="816356" y="1385403"/>
            <a:ext cx="10842244" cy="5262979"/>
          </a:xfrm>
        </p:spPr>
        <p:txBody>
          <a:bodyPr/>
          <a:lstStyle/>
          <a:p>
            <a:pPr marL="285750" indent="-285750">
              <a:buFont typeface="Arial" panose="020B0604020202020204" pitchFamily="34" charset="0"/>
              <a:buChar char="•"/>
            </a:pPr>
            <a:r>
              <a:rPr lang="en-US" altLang="zh-CN" b="1" dirty="0" err="1">
                <a:latin typeface="微软雅黑" panose="020B0503020204020204" charset="-122"/>
                <a:ea typeface="微软雅黑" panose="020B0503020204020204" charset="-122"/>
              </a:rPr>
              <a:t>VMWare</a:t>
            </a:r>
            <a:endParaRPr lang="en-US" altLang="zh-CN" b="1" dirty="0">
              <a:latin typeface="微软雅黑" panose="020B0503020204020204" charset="-122"/>
              <a:ea typeface="微软雅黑" panose="020B0503020204020204" charset="-122"/>
            </a:endParaRPr>
          </a:p>
          <a:p>
            <a:pPr lvl="1"/>
            <a:r>
              <a:rPr lang="en-US" altLang="zh-CN" dirty="0">
                <a:latin typeface="微软雅黑" panose="020B0503020204020204" charset="-122"/>
                <a:ea typeface="微软雅黑" panose="020B0503020204020204" charset="-122"/>
              </a:rPr>
              <a:t>VMware</a:t>
            </a:r>
            <a:r>
              <a:rPr lang="zh-CN" altLang="zh-CN" dirty="0">
                <a:latin typeface="微软雅黑" panose="020B0503020204020204" charset="-122"/>
                <a:ea typeface="微软雅黑" panose="020B0503020204020204" charset="-122"/>
              </a:rPr>
              <a:t>是全球桌面到数据中心虚拟化解决方案的领导厂商，在虚拟化和云计算基础架构领域处于全球领先地位，所提供的经客户验证的解决方案可通过降低复杂性以及更灵活、敏捷地交付服务来提高</a:t>
            </a:r>
            <a:r>
              <a:rPr lang="en-US" altLang="zh-CN" dirty="0">
                <a:latin typeface="微软雅黑" panose="020B0503020204020204" charset="-122"/>
                <a:ea typeface="微软雅黑" panose="020B0503020204020204" charset="-122"/>
              </a:rPr>
              <a:t>IT</a:t>
            </a:r>
            <a:r>
              <a:rPr lang="zh-CN" altLang="zh-CN" dirty="0">
                <a:latin typeface="微软雅黑" panose="020B0503020204020204" charset="-122"/>
                <a:ea typeface="微软雅黑" panose="020B0503020204020204" charset="-122"/>
              </a:rPr>
              <a:t>效率，总部设在美国加州。</a:t>
            </a:r>
            <a:endParaRPr lang="en-US" altLang="zh-CN" dirty="0">
              <a:latin typeface="微软雅黑" panose="020B0503020204020204" charset="-122"/>
              <a:ea typeface="微软雅黑" panose="020B0503020204020204" charset="-122"/>
            </a:endParaRPr>
          </a:p>
          <a:p>
            <a:pPr marL="742950" lvl="1" indent="-285750">
              <a:buFont typeface="Arial" panose="020B0604020202020204" pitchFamily="34" charset="0"/>
              <a:buChar char="•"/>
            </a:pPr>
            <a:endParaRPr lang="en-US" altLang="zh-CN" dirty="0">
              <a:latin typeface="微软雅黑" panose="020B0503020204020204" charset="-122"/>
              <a:ea typeface="微软雅黑" panose="020B0503020204020204" charset="-122"/>
            </a:endParaRPr>
          </a:p>
          <a:p>
            <a:pPr marL="285750" indent="-285750">
              <a:buFont typeface="Arial" panose="020B0604020202020204" pitchFamily="34" charset="0"/>
              <a:buChar char="•"/>
            </a:pPr>
            <a:r>
              <a:rPr lang="en-US" altLang="zh-CN" b="1" dirty="0" err="1">
                <a:latin typeface="微软雅黑" panose="020B0503020204020204" charset="-122"/>
                <a:ea typeface="微软雅黑" panose="020B0503020204020204" charset="-122"/>
              </a:rPr>
              <a:t>VirtualBox</a:t>
            </a:r>
            <a:endParaRPr lang="en-US" altLang="zh-CN" b="1" dirty="0">
              <a:latin typeface="微软雅黑" panose="020B0503020204020204" charset="-122"/>
              <a:ea typeface="微软雅黑" panose="020B0503020204020204" charset="-122"/>
            </a:endParaRPr>
          </a:p>
          <a:p>
            <a:pPr lvl="1"/>
            <a:r>
              <a:rPr lang="en-US" altLang="zh-CN" dirty="0" err="1">
                <a:latin typeface="微软雅黑" panose="020B0503020204020204" charset="-122"/>
                <a:ea typeface="微软雅黑" panose="020B0503020204020204" charset="-122"/>
              </a:rPr>
              <a:t>VirtualBox</a:t>
            </a:r>
            <a:r>
              <a:rPr lang="en-US" altLang="zh-CN" dirty="0">
                <a:latin typeface="微软雅黑" panose="020B0503020204020204" charset="-122"/>
                <a:ea typeface="微软雅黑" panose="020B0503020204020204" charset="-122"/>
              </a:rPr>
              <a:t> </a:t>
            </a:r>
            <a:r>
              <a:rPr lang="zh-CN" altLang="en-US" dirty="0">
                <a:latin typeface="微软雅黑" panose="020B0503020204020204" charset="-122"/>
                <a:ea typeface="微软雅黑" panose="020B0503020204020204" charset="-122"/>
              </a:rPr>
              <a:t>由德国 </a:t>
            </a:r>
            <a:r>
              <a:rPr lang="en-US" altLang="zh-CN" dirty="0" err="1">
                <a:latin typeface="微软雅黑" panose="020B0503020204020204" charset="-122"/>
                <a:ea typeface="微软雅黑" panose="020B0503020204020204" charset="-122"/>
              </a:rPr>
              <a:t>Innotek</a:t>
            </a:r>
            <a:r>
              <a:rPr lang="en-US" altLang="zh-CN" dirty="0">
                <a:latin typeface="微软雅黑" panose="020B0503020204020204" charset="-122"/>
                <a:ea typeface="微软雅黑" panose="020B0503020204020204" charset="-122"/>
              </a:rPr>
              <a:t> </a:t>
            </a:r>
            <a:r>
              <a:rPr lang="zh-CN" altLang="en-US" dirty="0">
                <a:latin typeface="微软雅黑" panose="020B0503020204020204" charset="-122"/>
                <a:ea typeface="微软雅黑" panose="020B0503020204020204" charset="-122"/>
              </a:rPr>
              <a:t>公司开发，由</a:t>
            </a:r>
            <a:r>
              <a:rPr lang="en-US" altLang="zh-CN" dirty="0">
                <a:latin typeface="微软雅黑" panose="020B0503020204020204" charset="-122"/>
                <a:ea typeface="微软雅黑" panose="020B0503020204020204" charset="-122"/>
              </a:rPr>
              <a:t>Sun Microsystems</a:t>
            </a:r>
            <a:r>
              <a:rPr lang="zh-CN" altLang="en-US" dirty="0">
                <a:latin typeface="微软雅黑" panose="020B0503020204020204" charset="-122"/>
                <a:ea typeface="微软雅黑" panose="020B0503020204020204" charset="-122"/>
              </a:rPr>
              <a:t>公司出品的软件，使用</a:t>
            </a:r>
            <a:r>
              <a:rPr lang="en-US" altLang="zh-CN" dirty="0" err="1">
                <a:latin typeface="微软雅黑" panose="020B0503020204020204" charset="-122"/>
                <a:ea typeface="微软雅黑" panose="020B0503020204020204" charset="-122"/>
              </a:rPr>
              <a:t>Qt</a:t>
            </a:r>
            <a:r>
              <a:rPr lang="zh-CN" altLang="en-US" dirty="0">
                <a:latin typeface="微软雅黑" panose="020B0503020204020204" charset="-122"/>
                <a:ea typeface="微软雅黑" panose="020B0503020204020204" charset="-122"/>
              </a:rPr>
              <a:t>编写，在</a:t>
            </a:r>
            <a:r>
              <a:rPr lang="en-US" altLang="zh-CN" dirty="0">
                <a:latin typeface="微软雅黑" panose="020B0503020204020204" charset="-122"/>
                <a:ea typeface="微软雅黑" panose="020B0503020204020204" charset="-122"/>
              </a:rPr>
              <a:t>Sun</a:t>
            </a:r>
            <a:r>
              <a:rPr lang="zh-CN" altLang="en-US" dirty="0">
                <a:latin typeface="微软雅黑" panose="020B0503020204020204" charset="-122"/>
                <a:ea typeface="微软雅黑" panose="020B0503020204020204" charset="-122"/>
              </a:rPr>
              <a:t>被</a:t>
            </a:r>
            <a:r>
              <a:rPr lang="en-US" altLang="zh-CN" dirty="0">
                <a:latin typeface="微软雅黑" panose="020B0503020204020204" charset="-122"/>
                <a:ea typeface="微软雅黑" panose="020B0503020204020204" charset="-122"/>
              </a:rPr>
              <a:t>Oracle</a:t>
            </a:r>
            <a:r>
              <a:rPr lang="zh-CN" altLang="en-US" dirty="0">
                <a:latin typeface="微软雅黑" panose="020B0503020204020204" charset="-122"/>
                <a:ea typeface="微软雅黑" panose="020B0503020204020204" charset="-122"/>
              </a:rPr>
              <a:t>收购后正式更名成</a:t>
            </a:r>
            <a:r>
              <a:rPr lang="en-US" altLang="zh-CN" dirty="0">
                <a:latin typeface="微软雅黑" panose="020B0503020204020204" charset="-122"/>
                <a:ea typeface="微软雅黑" panose="020B0503020204020204" charset="-122"/>
              </a:rPr>
              <a:t>Oracle VM </a:t>
            </a:r>
            <a:r>
              <a:rPr lang="en-US" altLang="zh-CN" dirty="0" err="1">
                <a:latin typeface="微软雅黑" panose="020B0503020204020204" charset="-122"/>
                <a:ea typeface="微软雅黑" panose="020B0503020204020204" charset="-122"/>
              </a:rPr>
              <a:t>VirtualBox</a:t>
            </a:r>
            <a:r>
              <a:rPr lang="zh-CN" altLang="en-US" dirty="0">
                <a:latin typeface="微软雅黑" panose="020B0503020204020204" charset="-122"/>
                <a:ea typeface="微软雅黑" panose="020B0503020204020204" charset="-122"/>
              </a:rPr>
              <a:t>。</a:t>
            </a:r>
            <a:r>
              <a:rPr lang="en-US" altLang="zh-CN" dirty="0" err="1">
                <a:latin typeface="微软雅黑" panose="020B0503020204020204" charset="-122"/>
                <a:ea typeface="微软雅黑" panose="020B0503020204020204" charset="-122"/>
              </a:rPr>
              <a:t>Innotek</a:t>
            </a:r>
            <a:r>
              <a:rPr lang="zh-CN" altLang="en-US" dirty="0">
                <a:latin typeface="微软雅黑" panose="020B0503020204020204" charset="-122"/>
                <a:ea typeface="微软雅黑" panose="020B0503020204020204" charset="-122"/>
              </a:rPr>
              <a:t>以</a:t>
            </a:r>
            <a:r>
              <a:rPr lang="en-US" altLang="zh-CN" dirty="0">
                <a:latin typeface="微软雅黑" panose="020B0503020204020204" charset="-122"/>
                <a:ea typeface="微软雅黑" panose="020B0503020204020204" charset="-122"/>
              </a:rPr>
              <a:t>GNU General Public License(GPL)</a:t>
            </a:r>
            <a:r>
              <a:rPr lang="zh-CN" altLang="en-US" dirty="0">
                <a:latin typeface="微软雅黑" panose="020B0503020204020204" charset="-122"/>
                <a:ea typeface="微软雅黑" panose="020B0503020204020204" charset="-122"/>
              </a:rPr>
              <a:t>释放出</a:t>
            </a:r>
            <a:r>
              <a:rPr lang="en-US" altLang="zh-CN" dirty="0" err="1">
                <a:latin typeface="微软雅黑" panose="020B0503020204020204" charset="-122"/>
                <a:ea typeface="微软雅黑" panose="020B0503020204020204" charset="-122"/>
              </a:rPr>
              <a:t>VirtualBox</a:t>
            </a:r>
            <a:r>
              <a:rPr lang="zh-CN" altLang="en-US" dirty="0">
                <a:latin typeface="微软雅黑" panose="020B0503020204020204" charset="-122"/>
                <a:ea typeface="微软雅黑" panose="020B0503020204020204" charset="-122"/>
              </a:rPr>
              <a:t>，并提供二进制版本及</a:t>
            </a:r>
            <a:r>
              <a:rPr lang="en-US" altLang="zh-CN" dirty="0">
                <a:latin typeface="微软雅黑" panose="020B0503020204020204" charset="-122"/>
                <a:ea typeface="微软雅黑" panose="020B0503020204020204" charset="-122"/>
              </a:rPr>
              <a:t>OSE</a:t>
            </a:r>
            <a:r>
              <a:rPr lang="zh-CN" altLang="en-US" dirty="0">
                <a:latin typeface="微软雅黑" panose="020B0503020204020204" charset="-122"/>
                <a:ea typeface="微软雅黑" panose="020B0503020204020204" charset="-122"/>
              </a:rPr>
              <a:t>版本的代码。使用者可以在</a:t>
            </a:r>
            <a:r>
              <a:rPr lang="en-US" altLang="zh-CN" dirty="0" err="1">
                <a:latin typeface="微软雅黑" panose="020B0503020204020204" charset="-122"/>
                <a:ea typeface="微软雅黑" panose="020B0503020204020204" charset="-122"/>
              </a:rPr>
              <a:t>VirtualBox</a:t>
            </a:r>
            <a:r>
              <a:rPr lang="zh-CN" altLang="en-US" dirty="0">
                <a:latin typeface="微软雅黑" panose="020B0503020204020204" charset="-122"/>
                <a:ea typeface="微软雅黑" panose="020B0503020204020204" charset="-122"/>
              </a:rPr>
              <a:t>上安装并且执行</a:t>
            </a:r>
            <a:r>
              <a:rPr lang="en-US" altLang="zh-CN" dirty="0">
                <a:latin typeface="微软雅黑" panose="020B0503020204020204" charset="-122"/>
                <a:ea typeface="微软雅黑" panose="020B0503020204020204" charset="-122"/>
              </a:rPr>
              <a:t>Solaris</a:t>
            </a:r>
            <a:r>
              <a:rPr lang="zh-CN" altLang="en-US" dirty="0">
                <a:latin typeface="微软雅黑" panose="020B0503020204020204" charset="-122"/>
                <a:ea typeface="微软雅黑" panose="020B0503020204020204" charset="-122"/>
              </a:rPr>
              <a:t>、</a:t>
            </a:r>
            <a:r>
              <a:rPr lang="en-US" altLang="zh-CN" dirty="0">
                <a:latin typeface="微软雅黑" panose="020B0503020204020204" charset="-122"/>
                <a:ea typeface="微软雅黑" panose="020B0503020204020204" charset="-122"/>
              </a:rPr>
              <a:t>Windows</a:t>
            </a:r>
            <a:r>
              <a:rPr lang="zh-CN" altLang="en-US" dirty="0">
                <a:latin typeface="微软雅黑" panose="020B0503020204020204" charset="-122"/>
                <a:ea typeface="微软雅黑" panose="020B0503020204020204" charset="-122"/>
              </a:rPr>
              <a:t>、</a:t>
            </a:r>
            <a:r>
              <a:rPr lang="en-US" altLang="zh-CN" dirty="0">
                <a:latin typeface="微软雅黑" panose="020B0503020204020204" charset="-122"/>
                <a:ea typeface="微软雅黑" panose="020B0503020204020204" charset="-122"/>
              </a:rPr>
              <a:t>DOS</a:t>
            </a:r>
            <a:r>
              <a:rPr lang="zh-CN" altLang="en-US" dirty="0">
                <a:latin typeface="微软雅黑" panose="020B0503020204020204" charset="-122"/>
                <a:ea typeface="微软雅黑" panose="020B0503020204020204" charset="-122"/>
              </a:rPr>
              <a:t>、</a:t>
            </a:r>
            <a:r>
              <a:rPr lang="en-US" altLang="zh-CN" dirty="0">
                <a:latin typeface="微软雅黑" panose="020B0503020204020204" charset="-122"/>
                <a:ea typeface="微软雅黑" panose="020B0503020204020204" charset="-122"/>
              </a:rPr>
              <a:t>Linux</a:t>
            </a:r>
            <a:r>
              <a:rPr lang="zh-CN" altLang="en-US" dirty="0">
                <a:latin typeface="微软雅黑" panose="020B0503020204020204" charset="-122"/>
                <a:ea typeface="微软雅黑" panose="020B0503020204020204" charset="-122"/>
              </a:rPr>
              <a:t>、</a:t>
            </a:r>
            <a:r>
              <a:rPr lang="en-US" altLang="zh-CN" dirty="0">
                <a:latin typeface="微软雅黑" panose="020B0503020204020204" charset="-122"/>
                <a:ea typeface="微软雅黑" panose="020B0503020204020204" charset="-122"/>
              </a:rPr>
              <a:t>OS/2 Warp</a:t>
            </a:r>
            <a:r>
              <a:rPr lang="zh-CN" altLang="en-US" dirty="0">
                <a:latin typeface="微软雅黑" panose="020B0503020204020204" charset="-122"/>
                <a:ea typeface="微软雅黑" panose="020B0503020204020204" charset="-122"/>
              </a:rPr>
              <a:t>、</a:t>
            </a:r>
            <a:r>
              <a:rPr lang="en-US" altLang="zh-CN" dirty="0">
                <a:latin typeface="微软雅黑" panose="020B0503020204020204" charset="-122"/>
                <a:ea typeface="微软雅黑" panose="020B0503020204020204" charset="-122"/>
              </a:rPr>
              <a:t>BSD</a:t>
            </a:r>
            <a:r>
              <a:rPr lang="zh-CN" altLang="en-US" dirty="0">
                <a:latin typeface="微软雅黑" panose="020B0503020204020204" charset="-122"/>
                <a:ea typeface="微软雅黑" panose="020B0503020204020204" charset="-122"/>
              </a:rPr>
              <a:t>等系统作为客户端操作系统。</a:t>
            </a:r>
            <a:endParaRPr lang="en-US" altLang="zh-CN" dirty="0">
              <a:latin typeface="微软雅黑" panose="020B0503020204020204" charset="-122"/>
              <a:ea typeface="微软雅黑" panose="020B0503020204020204" charset="-122"/>
            </a:endParaRPr>
          </a:p>
          <a:p>
            <a:pPr marL="742950" lvl="1" indent="-285750">
              <a:buFont typeface="Arial" panose="020B0604020202020204" pitchFamily="34" charset="0"/>
              <a:buChar char="•"/>
            </a:pPr>
            <a:endParaRPr lang="en-US" altLang="zh-CN" dirty="0">
              <a:latin typeface="微软雅黑" panose="020B0503020204020204" charset="-122"/>
              <a:ea typeface="微软雅黑" panose="020B0503020204020204" charset="-122"/>
            </a:endParaRPr>
          </a:p>
          <a:p>
            <a:pPr marL="285750" indent="-285750">
              <a:buFont typeface="Arial" panose="020B0604020202020204" pitchFamily="34" charset="0"/>
              <a:buChar char="•"/>
            </a:pPr>
            <a:r>
              <a:rPr lang="en-US" altLang="zh-CN" b="1" dirty="0" err="1">
                <a:latin typeface="微软雅黑" panose="020B0503020204020204" charset="-122"/>
                <a:ea typeface="微软雅黑" panose="020B0503020204020204" charset="-122"/>
              </a:rPr>
              <a:t>OpenStack</a:t>
            </a:r>
            <a:endParaRPr lang="en-US" altLang="zh-CN" b="1" dirty="0">
              <a:latin typeface="微软雅黑" panose="020B0503020204020204" charset="-122"/>
              <a:ea typeface="微软雅黑" panose="020B0503020204020204" charset="-122"/>
            </a:endParaRPr>
          </a:p>
          <a:p>
            <a:pPr lvl="1"/>
            <a:r>
              <a:rPr lang="en-US" altLang="zh-CN" dirty="0" err="1">
                <a:latin typeface="微软雅黑" panose="020B0503020204020204" charset="-122"/>
                <a:ea typeface="微软雅黑" panose="020B0503020204020204" charset="-122"/>
              </a:rPr>
              <a:t>OpenStack</a:t>
            </a:r>
            <a:r>
              <a:rPr lang="zh-CN" altLang="en-US" dirty="0">
                <a:latin typeface="微软雅黑" panose="020B0503020204020204" charset="-122"/>
                <a:ea typeface="微软雅黑" panose="020B0503020204020204" charset="-122"/>
              </a:rPr>
              <a:t>是一个由美国国家航空航天局</a:t>
            </a:r>
            <a:r>
              <a:rPr lang="en-US" altLang="zh-CN" dirty="0">
                <a:latin typeface="微软雅黑" panose="020B0503020204020204" charset="-122"/>
                <a:ea typeface="微软雅黑" panose="020B0503020204020204" charset="-122"/>
              </a:rPr>
              <a:t>NASA</a:t>
            </a:r>
            <a:r>
              <a:rPr lang="zh-CN" altLang="en-US" dirty="0">
                <a:latin typeface="微软雅黑" panose="020B0503020204020204" charset="-122"/>
                <a:ea typeface="微软雅黑" panose="020B0503020204020204" charset="-122"/>
              </a:rPr>
              <a:t>和</a:t>
            </a:r>
            <a:r>
              <a:rPr lang="en-US" altLang="zh-CN" dirty="0">
                <a:latin typeface="微软雅黑" panose="020B0503020204020204" charset="-122"/>
                <a:ea typeface="微软雅黑" panose="020B0503020204020204" charset="-122"/>
              </a:rPr>
              <a:t>Rackspace</a:t>
            </a:r>
            <a:r>
              <a:rPr lang="zh-CN" altLang="en-US" dirty="0">
                <a:latin typeface="微软雅黑" panose="020B0503020204020204" charset="-122"/>
                <a:ea typeface="微软雅黑" panose="020B0503020204020204" charset="-122"/>
              </a:rPr>
              <a:t>合作研发并发起的项目，是一个开源的云计算平台，来自世界各地云计算开发人员和技术人员共同创建</a:t>
            </a:r>
            <a:r>
              <a:rPr lang="en-US" altLang="zh-CN" dirty="0" err="1">
                <a:latin typeface="微软雅黑" panose="020B0503020204020204" charset="-122"/>
                <a:ea typeface="微软雅黑" panose="020B0503020204020204" charset="-122"/>
              </a:rPr>
              <a:t>OpenStack</a:t>
            </a:r>
            <a:r>
              <a:rPr lang="zh-CN" altLang="en-US" dirty="0">
                <a:latin typeface="微软雅黑" panose="020B0503020204020204" charset="-122"/>
                <a:ea typeface="微软雅黑" panose="020B0503020204020204" charset="-122"/>
              </a:rPr>
              <a:t>项目。</a:t>
            </a:r>
            <a:endParaRPr lang="en-US" altLang="zh-CN" dirty="0">
              <a:latin typeface="微软雅黑" panose="020B0503020204020204" charset="-122"/>
              <a:ea typeface="微软雅黑" panose="020B0503020204020204" charset="-122"/>
            </a:endParaRPr>
          </a:p>
          <a:p>
            <a:pPr marL="742950" lvl="1" indent="-285750">
              <a:buFont typeface="Arial" panose="020B0604020202020204" pitchFamily="34" charset="0"/>
              <a:buChar char="•"/>
            </a:pPr>
            <a:endParaRPr lang="en-US" altLang="zh-CN" dirty="0">
              <a:latin typeface="微软雅黑" panose="020B0503020204020204" charset="-122"/>
              <a:ea typeface="微软雅黑" panose="020B0503020204020204" charset="-122"/>
            </a:endParaRPr>
          </a:p>
          <a:p>
            <a:pPr marL="285750" lvl="1" indent="-285750" algn="l">
              <a:buFont typeface="Arial" panose="020B0604020202020204" pitchFamily="34" charset="0"/>
              <a:buChar char="•"/>
            </a:pPr>
            <a:r>
              <a:rPr lang="en-US" altLang="zh-CN" b="1" dirty="0" err="1">
                <a:solidFill>
                  <a:schemeClr val="tx1"/>
                </a:solidFill>
                <a:latin typeface="微软雅黑" panose="020B0503020204020204" charset="-122"/>
                <a:ea typeface="微软雅黑" panose="020B0503020204020204" charset="-122"/>
              </a:rPr>
              <a:t>Docker</a:t>
            </a:r>
            <a:endParaRPr lang="en-US" altLang="zh-CN" b="1" dirty="0">
              <a:solidFill>
                <a:schemeClr val="tx1"/>
              </a:solidFill>
              <a:latin typeface="微软雅黑" panose="020B0503020204020204" charset="-122"/>
              <a:ea typeface="微软雅黑" panose="020B0503020204020204" charset="-122"/>
            </a:endParaRPr>
          </a:p>
          <a:p>
            <a:pPr lvl="1"/>
            <a:r>
              <a:rPr lang="en-US" altLang="zh-CN" dirty="0" err="1">
                <a:latin typeface="微软雅黑" panose="020B0503020204020204" charset="-122"/>
                <a:ea typeface="微软雅黑" panose="020B0503020204020204" charset="-122"/>
              </a:rPr>
              <a:t>Docker</a:t>
            </a:r>
            <a:r>
              <a:rPr lang="zh-CN" altLang="en-US" dirty="0">
                <a:latin typeface="微软雅黑" panose="020B0503020204020204" charset="-122"/>
                <a:ea typeface="微软雅黑" panose="020B0503020204020204" charset="-122"/>
              </a:rPr>
              <a:t>是一个开源的引擎，可以轻松地为任何应用创建一个轻量级的、可移植的、自给自足的容器，通过容器可以在生产环境中批量地部署，包括</a:t>
            </a:r>
            <a:r>
              <a:rPr lang="en-US" altLang="zh-CN" dirty="0">
                <a:latin typeface="微软雅黑" panose="020B0503020204020204" charset="-122"/>
                <a:ea typeface="微软雅黑" panose="020B0503020204020204" charset="-122"/>
              </a:rPr>
              <a:t>VM</a:t>
            </a:r>
            <a:r>
              <a:rPr lang="zh-CN" altLang="en-US" dirty="0">
                <a:latin typeface="微软雅黑" panose="020B0503020204020204" charset="-122"/>
                <a:ea typeface="微软雅黑" panose="020B0503020204020204" charset="-122"/>
              </a:rPr>
              <a:t>（虚拟机）、</a:t>
            </a:r>
            <a:r>
              <a:rPr lang="en-US" altLang="zh-CN" dirty="0">
                <a:latin typeface="微软雅黑" panose="020B0503020204020204" charset="-122"/>
                <a:ea typeface="微软雅黑" panose="020B0503020204020204" charset="-122"/>
              </a:rPr>
              <a:t>bare metal</a:t>
            </a:r>
            <a:r>
              <a:rPr lang="zh-CN" altLang="en-US" dirty="0">
                <a:latin typeface="微软雅黑" panose="020B0503020204020204" charset="-122"/>
                <a:ea typeface="微软雅黑" panose="020B0503020204020204" charset="-122"/>
              </a:rPr>
              <a:t>、</a:t>
            </a:r>
            <a:r>
              <a:rPr lang="en-US" altLang="zh-CN" dirty="0" err="1">
                <a:latin typeface="微软雅黑" panose="020B0503020204020204" charset="-122"/>
                <a:ea typeface="微软雅黑" panose="020B0503020204020204" charset="-122"/>
              </a:rPr>
              <a:t>OpenStack</a:t>
            </a:r>
            <a:r>
              <a:rPr lang="zh-CN" altLang="en-US" dirty="0">
                <a:latin typeface="微软雅黑" panose="020B0503020204020204" charset="-122"/>
                <a:ea typeface="微软雅黑" panose="020B0503020204020204" charset="-122"/>
              </a:rPr>
              <a:t>集群和其他基础的应用平台。</a:t>
            </a:r>
          </a:p>
        </p:txBody>
      </p:sp>
      <p:sp>
        <p:nvSpPr>
          <p:cNvPr id="5" name="文本占位符 2"/>
          <p:cNvSpPr txBox="1"/>
          <p:nvPr/>
        </p:nvSpPr>
        <p:spPr>
          <a:xfrm>
            <a:off x="685800" y="536575"/>
            <a:ext cx="10842244" cy="276999"/>
          </a:xfrm>
          <a:prstGeom prst="rect">
            <a:avLst/>
          </a:prstGeom>
        </p:spPr>
        <p:txBody>
          <a:bodyPr wrap="square" lIns="0" tIns="0" rIns="0" bIns="0">
            <a:sp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zh-CN" altLang="en-US" dirty="0">
                <a:latin typeface="微软雅黑" panose="020B0503020204020204" charset="-122"/>
                <a:ea typeface="微软雅黑" panose="020B0503020204020204" charset="-122"/>
              </a:rPr>
              <a:t>（</a:t>
            </a:r>
            <a:r>
              <a:rPr lang="en-US" altLang="zh-CN" dirty="0">
                <a:latin typeface="微软雅黑" panose="020B0503020204020204" charset="-122"/>
                <a:ea typeface="微软雅黑" panose="020B0503020204020204" charset="-122"/>
              </a:rPr>
              <a:t>4</a:t>
            </a:r>
            <a:r>
              <a:rPr lang="zh-CN" altLang="en-US" dirty="0">
                <a:latin typeface="微软雅黑" panose="020B0503020204020204" charset="-122"/>
                <a:ea typeface="微软雅黑" panose="020B0503020204020204" charset="-122"/>
              </a:rPr>
              <a:t>）虚拟化产品介绍</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object 3"/>
          <p:cNvSpPr/>
          <p:nvPr/>
        </p:nvSpPr>
        <p:spPr>
          <a:xfrm>
            <a:off x="1955292" y="2904872"/>
            <a:ext cx="8281416" cy="755903"/>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886839" y="675762"/>
            <a:ext cx="836294" cy="431165"/>
          </a:xfrm>
          <a:prstGeom prst="rect">
            <a:avLst/>
          </a:prstGeom>
        </p:spPr>
        <p:txBody>
          <a:bodyPr vert="horz" wrap="square" lIns="0" tIns="0" rIns="0" bIns="0" rtlCol="0">
            <a:spAutoFit/>
          </a:bodyPr>
          <a:lstStyle/>
          <a:p>
            <a:pPr marL="12700">
              <a:lnSpc>
                <a:spcPct val="100000"/>
              </a:lnSpc>
            </a:pPr>
            <a:r>
              <a:rPr sz="3200" b="1" i="1" spc="-10" dirty="0">
                <a:solidFill>
                  <a:srgbClr val="585858"/>
                </a:solidFill>
                <a:latin typeface="微软雅黑" panose="020B0503020204020204" charset="-122"/>
                <a:cs typeface="微软雅黑" panose="020B0503020204020204" charset="-122"/>
              </a:rPr>
              <a:t>目录</a:t>
            </a:r>
            <a:endParaRPr sz="3200">
              <a:latin typeface="微软雅黑" panose="020B0503020204020204" charset="-122"/>
              <a:cs typeface="微软雅黑" panose="020B0503020204020204" charset="-122"/>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17</a:t>
            </a:fld>
            <a:endParaRPr spc="5" dirty="0"/>
          </a:p>
        </p:txBody>
      </p:sp>
      <p:sp>
        <p:nvSpPr>
          <p:cNvPr id="5" name="object 5"/>
          <p:cNvSpPr txBox="1">
            <a:spLocks noGrp="1"/>
          </p:cNvSpPr>
          <p:nvPr>
            <p:ph type="title"/>
          </p:nvPr>
        </p:nvSpPr>
        <p:spPr>
          <a:prstGeom prst="rect">
            <a:avLst/>
          </a:prstGeom>
        </p:spPr>
        <p:txBody>
          <a:bodyPr vert="horz" wrap="square" lIns="0" tIns="1224520" rIns="0" bIns="0" rtlCol="0">
            <a:spAutoFit/>
          </a:bodyPr>
          <a:lstStyle/>
          <a:p>
            <a:pPr marL="1416050">
              <a:lnSpc>
                <a:spcPct val="100000"/>
              </a:lnSpc>
            </a:pPr>
            <a:r>
              <a:rPr b="0" i="0" spc="215" dirty="0">
                <a:solidFill>
                  <a:schemeClr val="tx1"/>
                </a:solidFill>
                <a:latin typeface="Wingdings" panose="05000000000000000000"/>
                <a:cs typeface="Wingdings" panose="05000000000000000000"/>
              </a:rPr>
              <a:t></a:t>
            </a:r>
            <a:r>
              <a:rPr lang="zh-CN" altLang="en-US" spc="5" dirty="0">
                <a:solidFill>
                  <a:schemeClr val="tx1"/>
                </a:solidFill>
                <a:cs typeface="Wingdings" panose="05000000000000000000"/>
              </a:rPr>
              <a:t>大数据的相关概念</a:t>
            </a:r>
            <a:endParaRPr spc="5" dirty="0">
              <a:solidFill>
                <a:schemeClr val="tx1"/>
              </a:solidFill>
            </a:endParaRPr>
          </a:p>
        </p:txBody>
      </p:sp>
      <p:sp>
        <p:nvSpPr>
          <p:cNvPr id="6" name="object 6"/>
          <p:cNvSpPr txBox="1"/>
          <p:nvPr/>
        </p:nvSpPr>
        <p:spPr>
          <a:xfrm>
            <a:off x="2030983" y="2381336"/>
            <a:ext cx="5363210" cy="430887"/>
          </a:xfrm>
          <a:prstGeom prst="rect">
            <a:avLst/>
          </a:prstGeom>
        </p:spPr>
        <p:txBody>
          <a:bodyPr vert="horz" wrap="square" lIns="0" tIns="0" rIns="0" bIns="0" rtlCol="0">
            <a:spAutoFit/>
          </a:bodyPr>
          <a:lstStyle/>
          <a:p>
            <a:pPr marL="12700">
              <a:lnSpc>
                <a:spcPct val="100000"/>
              </a:lnSpc>
            </a:pPr>
            <a:r>
              <a:rPr sz="2800" spc="215" dirty="0">
                <a:latin typeface="Wingdings" panose="05000000000000000000"/>
                <a:cs typeface="Wingdings" panose="05000000000000000000"/>
              </a:rPr>
              <a:t></a:t>
            </a:r>
            <a:r>
              <a:rPr lang="zh-CN" altLang="en-US" sz="2800" b="1" i="1" spc="5" dirty="0">
                <a:latin typeface="微软雅黑" panose="020B0503020204020204" charset="-122"/>
                <a:cs typeface="Wingdings" panose="05000000000000000000"/>
              </a:rPr>
              <a:t>大数据处理的基础技术</a:t>
            </a:r>
            <a:endParaRPr lang="en-US" altLang="zh-CN" sz="2800" b="1" i="1" spc="5" dirty="0">
              <a:latin typeface="微软雅黑" panose="020B0503020204020204" charset="-122"/>
              <a:cs typeface="Wingdings" panose="05000000000000000000"/>
            </a:endParaRPr>
          </a:p>
        </p:txBody>
      </p:sp>
      <p:sp>
        <p:nvSpPr>
          <p:cNvPr id="8" name="object 6"/>
          <p:cNvSpPr txBox="1"/>
          <p:nvPr/>
        </p:nvSpPr>
        <p:spPr>
          <a:xfrm>
            <a:off x="2037609" y="3738904"/>
            <a:ext cx="5741417" cy="430887"/>
          </a:xfrm>
          <a:prstGeom prst="rect">
            <a:avLst/>
          </a:prstGeom>
        </p:spPr>
        <p:txBody>
          <a:bodyPr vert="horz" wrap="square" lIns="0" tIns="0" rIns="0" bIns="0" rtlCol="0">
            <a:spAutoFit/>
          </a:bodyPr>
          <a:lstStyle/>
          <a:p>
            <a:pPr marL="12700">
              <a:lnSpc>
                <a:spcPct val="100000"/>
              </a:lnSpc>
            </a:pPr>
            <a:r>
              <a:rPr lang="zh-CN" altLang="en-US" sz="2800" spc="215" dirty="0">
                <a:latin typeface="Wingdings" panose="05000000000000000000"/>
                <a:cs typeface="Wingdings" panose="05000000000000000000"/>
              </a:rPr>
              <a:t></a:t>
            </a:r>
            <a:r>
              <a:rPr lang="zh-CN" altLang="en-US" sz="2800" b="1" i="1" spc="5" dirty="0">
                <a:latin typeface="微软雅黑" panose="020B0503020204020204" charset="-122"/>
                <a:cs typeface="Wingdings" panose="05000000000000000000"/>
              </a:rPr>
              <a:t>大数据解决方案</a:t>
            </a:r>
            <a:endParaRPr sz="2800" dirty="0">
              <a:latin typeface="微软雅黑" panose="020B0503020204020204" charset="-122"/>
              <a:cs typeface="微软雅黑" panose="020B0503020204020204" charset="-122"/>
            </a:endParaRPr>
          </a:p>
        </p:txBody>
      </p:sp>
      <p:sp>
        <p:nvSpPr>
          <p:cNvPr id="11" name="object 6"/>
          <p:cNvSpPr txBox="1"/>
          <p:nvPr/>
        </p:nvSpPr>
        <p:spPr>
          <a:xfrm>
            <a:off x="2037609" y="4419952"/>
            <a:ext cx="5741417" cy="430887"/>
          </a:xfrm>
          <a:prstGeom prst="rect">
            <a:avLst/>
          </a:prstGeom>
        </p:spPr>
        <p:txBody>
          <a:bodyPr vert="horz" wrap="square" lIns="0" tIns="0" rIns="0" bIns="0" rtlCol="0">
            <a:spAutoFit/>
          </a:bodyPr>
          <a:lstStyle/>
          <a:p>
            <a:pPr marL="12700">
              <a:lnSpc>
                <a:spcPct val="100000"/>
              </a:lnSpc>
            </a:pPr>
            <a:r>
              <a:rPr lang="zh-CN" altLang="en-US" sz="2800" spc="215" dirty="0">
                <a:latin typeface="Wingdings" panose="05000000000000000000"/>
                <a:cs typeface="Wingdings" panose="05000000000000000000"/>
              </a:rPr>
              <a:t></a:t>
            </a:r>
            <a:r>
              <a:rPr lang="zh-CN" altLang="en-US" sz="2800" b="1" i="1" spc="5" dirty="0">
                <a:latin typeface="微软雅黑" panose="020B0503020204020204" charset="-122"/>
                <a:cs typeface="Wingdings" panose="05000000000000000000"/>
              </a:rPr>
              <a:t>大数据发展现状和趋势</a:t>
            </a:r>
            <a:endParaRPr sz="2800" dirty="0">
              <a:latin typeface="微软雅黑" panose="020B0503020204020204" charset="-122"/>
              <a:cs typeface="微软雅黑" panose="020B0503020204020204" charset="-122"/>
            </a:endParaRPr>
          </a:p>
        </p:txBody>
      </p:sp>
      <p:sp>
        <p:nvSpPr>
          <p:cNvPr id="12" name="object 6"/>
          <p:cNvSpPr txBox="1"/>
          <p:nvPr/>
        </p:nvSpPr>
        <p:spPr>
          <a:xfrm>
            <a:off x="2037609" y="5096472"/>
            <a:ext cx="5741417" cy="430887"/>
          </a:xfrm>
          <a:prstGeom prst="rect">
            <a:avLst/>
          </a:prstGeom>
        </p:spPr>
        <p:txBody>
          <a:bodyPr vert="horz" wrap="square" lIns="0" tIns="0" rIns="0" bIns="0" rtlCol="0">
            <a:spAutoFit/>
          </a:bodyPr>
          <a:lstStyle/>
          <a:p>
            <a:pPr marL="12700">
              <a:lnSpc>
                <a:spcPct val="100000"/>
              </a:lnSpc>
            </a:pPr>
            <a:r>
              <a:rPr lang="zh-CN" altLang="en-US" sz="2800" spc="215" dirty="0">
                <a:latin typeface="Wingdings" panose="05000000000000000000"/>
                <a:cs typeface="Wingdings" panose="05000000000000000000"/>
              </a:rPr>
              <a:t></a:t>
            </a:r>
            <a:r>
              <a:rPr lang="zh-CN" altLang="en-US" sz="2800" b="1" i="1" spc="5" dirty="0">
                <a:latin typeface="微软雅黑" panose="020B0503020204020204" charset="-122"/>
                <a:cs typeface="Wingdings" panose="05000000000000000000"/>
              </a:rPr>
              <a:t>教学资料辅助与练习作业</a:t>
            </a:r>
            <a:endParaRPr sz="2800" dirty="0">
              <a:latin typeface="微软雅黑" panose="020B0503020204020204" charset="-122"/>
              <a:cs typeface="微软雅黑" panose="020B0503020204020204" charset="-122"/>
            </a:endParaRPr>
          </a:p>
        </p:txBody>
      </p:sp>
      <p:sp>
        <p:nvSpPr>
          <p:cNvPr id="13" name="object 6"/>
          <p:cNvSpPr txBox="1"/>
          <p:nvPr/>
        </p:nvSpPr>
        <p:spPr>
          <a:xfrm>
            <a:off x="2030982" y="3061842"/>
            <a:ext cx="5363210" cy="430887"/>
          </a:xfrm>
          <a:prstGeom prst="rect">
            <a:avLst/>
          </a:prstGeom>
        </p:spPr>
        <p:txBody>
          <a:bodyPr vert="horz" wrap="square" lIns="0" tIns="0" rIns="0" bIns="0" rtlCol="0">
            <a:spAutoFit/>
          </a:bodyPr>
          <a:lstStyle/>
          <a:p>
            <a:pPr marL="12700">
              <a:lnSpc>
                <a:spcPct val="100000"/>
              </a:lnSpc>
            </a:pPr>
            <a:r>
              <a:rPr sz="2800" spc="215" dirty="0">
                <a:solidFill>
                  <a:schemeClr val="bg1"/>
                </a:solidFill>
                <a:latin typeface="Wingdings" panose="05000000000000000000"/>
                <a:cs typeface="Wingdings" panose="05000000000000000000"/>
              </a:rPr>
              <a:t></a:t>
            </a:r>
            <a:r>
              <a:rPr lang="zh-CN" altLang="en-US" sz="2800" b="1" i="1" spc="5" dirty="0">
                <a:solidFill>
                  <a:schemeClr val="bg1"/>
                </a:solidFill>
                <a:latin typeface="微软雅黑" panose="020B0503020204020204" charset="-122"/>
                <a:cs typeface="Wingdings" panose="05000000000000000000"/>
              </a:rPr>
              <a:t>流行大数据技术</a:t>
            </a:r>
            <a:endParaRPr lang="en-US" altLang="zh-CN" sz="2800" b="1" i="1" spc="5" dirty="0">
              <a:solidFill>
                <a:schemeClr val="bg1"/>
              </a:solidFill>
              <a:latin typeface="微软雅黑" panose="020B0503020204020204" charset="-122"/>
              <a:cs typeface="Wingdings" panose="0500000000000000000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a:xfrm>
            <a:off x="787241" y="452818"/>
            <a:ext cx="10368597" cy="430530"/>
          </a:xfrm>
        </p:spPr>
        <p:txBody>
          <a:bodyPr/>
          <a:lstStyle/>
          <a:p>
            <a:r>
              <a:rPr lang="zh-CN" altLang="en-US"/>
              <a:t>流行大数据技术</a:t>
            </a:r>
          </a:p>
        </p:txBody>
      </p:sp>
      <p:sp>
        <p:nvSpPr>
          <p:cNvPr id="3" name="副标题 2"/>
          <p:cNvSpPr>
            <a:spLocks noGrp="1"/>
          </p:cNvSpPr>
          <p:nvPr>
            <p:ph type="subTitle" idx="4"/>
          </p:nvPr>
        </p:nvSpPr>
        <p:spPr>
          <a:xfrm>
            <a:off x="890451" y="1411577"/>
            <a:ext cx="8538844" cy="553720"/>
          </a:xfrm>
        </p:spPr>
        <p:txBody>
          <a:bodyPr wrap="square"/>
          <a:lstStyle/>
          <a:p>
            <a:r>
              <a:rPr lang="en-US" altLang="zh-CN" dirty="0">
                <a:ln/>
                <a:solidFill>
                  <a:schemeClr val="tx1"/>
                </a:solidFill>
                <a:effectLst>
                  <a:outerShdw blurRad="38100" dist="19050" dir="2700000" algn="tl" rotWithShape="0">
                    <a:schemeClr val="dk1">
                      <a:alpha val="40000"/>
                    </a:schemeClr>
                  </a:outerShdw>
                </a:effectLst>
                <a:latin typeface="+mj-ea"/>
                <a:ea typeface="+mj-ea"/>
                <a:cs typeface="+mj-ea"/>
              </a:rPr>
              <a:t>1.</a:t>
            </a:r>
            <a:r>
              <a:rPr lang="zh-CN" altLang="en-US" dirty="0">
                <a:ln/>
                <a:solidFill>
                  <a:schemeClr val="tx1"/>
                </a:solidFill>
                <a:effectLst>
                  <a:outerShdw blurRad="38100" dist="19050" dir="2700000" algn="tl" rotWithShape="0">
                    <a:schemeClr val="dk1">
                      <a:alpha val="40000"/>
                    </a:schemeClr>
                  </a:outerShdw>
                </a:effectLst>
                <a:latin typeface="+mj-ea"/>
                <a:ea typeface="+mj-ea"/>
                <a:cs typeface="+mj-ea"/>
              </a:rPr>
              <a:t>流行的大数据技术各个阶段</a:t>
            </a:r>
            <a:endParaRPr lang="zh-CN" altLang="en-US" dirty="0"/>
          </a:p>
          <a:p>
            <a:endParaRPr lang="en-US" altLang="zh-CN" dirty="0"/>
          </a:p>
        </p:txBody>
      </p:sp>
      <p:sp>
        <p:nvSpPr>
          <p:cNvPr id="4" name="文本框 3"/>
          <p:cNvSpPr txBox="1"/>
          <p:nvPr/>
        </p:nvSpPr>
        <p:spPr>
          <a:xfrm>
            <a:off x="890451" y="2085947"/>
            <a:ext cx="9272270" cy="1753235"/>
          </a:xfrm>
          <a:prstGeom prst="rect">
            <a:avLst/>
          </a:prstGeom>
          <a:noFill/>
        </p:spPr>
        <p:txBody>
          <a:bodyPr wrap="square" rtlCol="0" anchor="t">
            <a:spAutoFit/>
          </a:bodyPr>
          <a:lstStyle/>
          <a:p>
            <a:r>
              <a:rPr lang="zh-CN" altLang="en-US" dirty="0"/>
              <a:t>  架构、采集、存储、计算处理和可视化等</a:t>
            </a:r>
          </a:p>
          <a:p>
            <a:pPr marL="742950" lvl="1" indent="-285750">
              <a:buFont typeface="Wingdings" panose="05000000000000000000" charset="0"/>
              <a:buChar char="l"/>
            </a:pPr>
            <a:r>
              <a:rPr lang="zh-CN" altLang="en-US" dirty="0"/>
              <a:t>架构设计技术:   Flume、Zookeeper和Kafka</a:t>
            </a:r>
          </a:p>
          <a:p>
            <a:pPr marL="742950" lvl="1" indent="-285750">
              <a:buFont typeface="Wingdings" panose="05000000000000000000" charset="0"/>
              <a:buChar char="l"/>
            </a:pPr>
            <a:r>
              <a:rPr lang="zh-CN" altLang="en-US" dirty="0"/>
              <a:t>采集技术:   Python和Scala</a:t>
            </a:r>
          </a:p>
          <a:p>
            <a:pPr marL="742950" lvl="1" indent="-285750">
              <a:buFont typeface="Wingdings" panose="05000000000000000000" charset="0"/>
              <a:buChar char="l"/>
            </a:pPr>
            <a:r>
              <a:rPr lang="zh-CN" altLang="en-US" dirty="0"/>
              <a:t>存储技术：Hbase、Hive、Sqoop</a:t>
            </a:r>
          </a:p>
          <a:p>
            <a:pPr marL="742950" lvl="1" indent="-285750">
              <a:buFont typeface="Wingdings" panose="05000000000000000000" charset="0"/>
              <a:buChar char="l"/>
            </a:pPr>
            <a:r>
              <a:rPr lang="zh-CN" altLang="en-US" dirty="0"/>
              <a:t>计算技术:   Mahout、Spark和Storm</a:t>
            </a:r>
          </a:p>
          <a:p>
            <a:pPr marL="742950" lvl="1" indent="-285750">
              <a:buFont typeface="Wingdings" panose="05000000000000000000" charset="0"/>
              <a:buChar char="l"/>
            </a:pPr>
            <a:r>
              <a:rPr lang="zh-CN" altLang="en-US" dirty="0"/>
              <a:t>可视化技术:   Echart和Superset</a:t>
            </a:r>
          </a:p>
        </p:txBody>
      </p:sp>
      <p:sp>
        <p:nvSpPr>
          <p:cNvPr id="5" name="文本框 4"/>
          <p:cNvSpPr txBox="1"/>
          <p:nvPr/>
        </p:nvSpPr>
        <p:spPr>
          <a:xfrm>
            <a:off x="809171" y="4117975"/>
            <a:ext cx="9353550" cy="368300"/>
          </a:xfrm>
          <a:prstGeom prst="rect">
            <a:avLst/>
          </a:prstGeom>
          <a:noFill/>
        </p:spPr>
        <p:txBody>
          <a:bodyPr wrap="square" rtlCol="0" anchor="t">
            <a:spAutoFit/>
          </a:bodyPr>
          <a:lstStyle/>
          <a:p>
            <a:r>
              <a:rPr lang="en-US" altLang="zh-CN" dirty="0">
                <a:ln/>
                <a:solidFill>
                  <a:schemeClr val="tx1"/>
                </a:solidFill>
                <a:effectLst>
                  <a:outerShdw blurRad="38100" dist="19050" dir="2700000" algn="tl" rotWithShape="0">
                    <a:schemeClr val="dk1">
                      <a:alpha val="40000"/>
                    </a:schemeClr>
                  </a:outerShdw>
                </a:effectLst>
              </a:rPr>
              <a:t>2.</a:t>
            </a:r>
            <a:r>
              <a:rPr lang="en-US" altLang="zh-CN" dirty="0">
                <a:ln/>
                <a:solidFill>
                  <a:schemeClr val="tx1"/>
                </a:solidFill>
                <a:effectLst>
                  <a:outerShdw blurRad="38100" dist="19050" dir="2700000" algn="tl" rotWithShape="0">
                    <a:schemeClr val="dk1">
                      <a:alpha val="40000"/>
                    </a:schemeClr>
                  </a:outerShdw>
                </a:effectLst>
                <a:latin typeface="+mj-ea"/>
                <a:ea typeface="+mj-ea"/>
                <a:cs typeface="+mj-ea"/>
              </a:rPr>
              <a:t>Hadoop生态系统</a:t>
            </a:r>
          </a:p>
        </p:txBody>
      </p:sp>
      <p:sp>
        <p:nvSpPr>
          <p:cNvPr id="7" name="文本框 6"/>
          <p:cNvSpPr txBox="1"/>
          <p:nvPr/>
        </p:nvSpPr>
        <p:spPr>
          <a:xfrm>
            <a:off x="1066800" y="4727575"/>
            <a:ext cx="7171690" cy="1198880"/>
          </a:xfrm>
          <a:prstGeom prst="rect">
            <a:avLst/>
          </a:prstGeom>
          <a:noFill/>
        </p:spPr>
        <p:txBody>
          <a:bodyPr wrap="square" rtlCol="0">
            <a:spAutoFit/>
          </a:bodyPr>
          <a:lstStyle/>
          <a:p>
            <a:r>
              <a:rPr lang="zh-CN" altLang="en-US" dirty="0"/>
              <a:t>Hadoop是一个开源的大数据分析软件</a:t>
            </a:r>
            <a:r>
              <a:rPr lang="en-US" altLang="zh-CN" dirty="0"/>
              <a:t>,</a:t>
            </a:r>
            <a:r>
              <a:rPr lang="zh-CN" altLang="en-US" dirty="0"/>
              <a:t>集合了大数据不同阶段技术的生态系统</a:t>
            </a:r>
            <a:r>
              <a:rPr lang="en-US" altLang="zh-CN" dirty="0"/>
              <a:t>,</a:t>
            </a:r>
            <a:r>
              <a:rPr lang="en-US" altLang="zh-CN" dirty="0" err="1"/>
              <a:t>其核心是Yarn、HDFS和MapReduce，集成了Spark生态圈</a:t>
            </a:r>
            <a:r>
              <a:rPr lang="en-US" altLang="zh-CN" dirty="0"/>
              <a:t>.</a:t>
            </a:r>
          </a:p>
          <a:p>
            <a:pPr indent="0">
              <a:buFont typeface="Wingdings" panose="05000000000000000000" charset="0"/>
              <a:buNone/>
            </a:pPr>
            <a:endParaRPr lang="en-US" altLang="zh-CN" dirty="0"/>
          </a:p>
          <a:p>
            <a:pPr marL="285750" indent="-285750">
              <a:buFont typeface="Wingdings" panose="05000000000000000000" charset="0"/>
              <a:buChar char="u"/>
            </a:pPr>
            <a:endParaRPr lang="en-US" altLang="zh-CN" dirty="0"/>
          </a:p>
        </p:txBody>
      </p:sp>
      <p:sp>
        <p:nvSpPr>
          <p:cNvPr id="8"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11396" y="612838"/>
            <a:ext cx="10368597" cy="276860"/>
          </a:xfrm>
        </p:spPr>
        <p:txBody>
          <a:bodyPr wrap="square"/>
          <a:lstStyle/>
          <a:p>
            <a:r>
              <a:rPr lang="en-US" altLang="zh-CN" sz="1800">
                <a:latin typeface="+mj-ea"/>
                <a:cs typeface="+mj-ea"/>
              </a:rPr>
              <a:t>3.Hadoop生态系统</a:t>
            </a:r>
          </a:p>
        </p:txBody>
      </p:sp>
      <p:pic>
        <p:nvPicPr>
          <p:cNvPr id="1073741829" name="图片 1073741829"/>
          <p:cNvPicPr>
            <a:picLocks noChangeAspect="1" noChangeArrowheads="1"/>
          </p:cNvPicPr>
          <p:nvPr/>
        </p:nvPicPr>
        <p:blipFill>
          <a:blip r:embed="rId2" cstate="print">
            <a:extLst>
              <a:ext uri="{28A0092B-C50C-407E-A947-70E740481C1C}">
                <a14:useLocalDpi xmlns:a14="http://schemas.microsoft.com/office/drawing/2010/main" val="0"/>
              </a:ext>
            </a:extLst>
          </a:blip>
          <a:srcRect l="-144" t="410" r="144" b="-410"/>
          <a:stretch>
            <a:fillRect/>
          </a:stretch>
        </p:blipFill>
        <p:spPr>
          <a:xfrm>
            <a:off x="1493520" y="1239520"/>
            <a:ext cx="8880475" cy="4462780"/>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object 3"/>
          <p:cNvSpPr/>
          <p:nvPr/>
        </p:nvSpPr>
        <p:spPr>
          <a:xfrm>
            <a:off x="1955292" y="1533272"/>
            <a:ext cx="8281416" cy="755903"/>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886839" y="675762"/>
            <a:ext cx="836294" cy="431165"/>
          </a:xfrm>
          <a:prstGeom prst="rect">
            <a:avLst/>
          </a:prstGeom>
        </p:spPr>
        <p:txBody>
          <a:bodyPr vert="horz" wrap="square" lIns="0" tIns="0" rIns="0" bIns="0" rtlCol="0">
            <a:spAutoFit/>
          </a:bodyPr>
          <a:lstStyle/>
          <a:p>
            <a:pPr marL="12700">
              <a:lnSpc>
                <a:spcPct val="100000"/>
              </a:lnSpc>
            </a:pPr>
            <a:r>
              <a:rPr sz="3200" b="1" i="1" spc="-10" dirty="0">
                <a:solidFill>
                  <a:srgbClr val="585858"/>
                </a:solidFill>
                <a:latin typeface="微软雅黑" panose="020B0503020204020204" charset="-122"/>
                <a:cs typeface="微软雅黑" panose="020B0503020204020204" charset="-122"/>
              </a:rPr>
              <a:t>目录</a:t>
            </a:r>
            <a:endParaRPr sz="3200">
              <a:latin typeface="微软雅黑" panose="020B0503020204020204" charset="-122"/>
              <a:cs typeface="微软雅黑" panose="020B0503020204020204" charset="-122"/>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2</a:t>
            </a:fld>
            <a:endParaRPr spc="5" dirty="0"/>
          </a:p>
        </p:txBody>
      </p:sp>
      <p:sp>
        <p:nvSpPr>
          <p:cNvPr id="5" name="object 5"/>
          <p:cNvSpPr txBox="1">
            <a:spLocks noGrp="1"/>
          </p:cNvSpPr>
          <p:nvPr>
            <p:ph type="title"/>
          </p:nvPr>
        </p:nvSpPr>
        <p:spPr>
          <a:prstGeom prst="rect">
            <a:avLst/>
          </a:prstGeom>
        </p:spPr>
        <p:txBody>
          <a:bodyPr vert="horz" wrap="square" lIns="0" tIns="1224520" rIns="0" bIns="0" rtlCol="0">
            <a:spAutoFit/>
          </a:bodyPr>
          <a:lstStyle/>
          <a:p>
            <a:pPr marL="1416050">
              <a:lnSpc>
                <a:spcPct val="100000"/>
              </a:lnSpc>
            </a:pPr>
            <a:r>
              <a:rPr b="0" i="0" spc="215" dirty="0">
                <a:solidFill>
                  <a:schemeClr val="bg1"/>
                </a:solidFill>
                <a:latin typeface="Wingdings" panose="05000000000000000000"/>
                <a:cs typeface="Wingdings" panose="05000000000000000000"/>
              </a:rPr>
              <a:t></a:t>
            </a:r>
            <a:r>
              <a:rPr lang="zh-CN" altLang="en-US" spc="5" dirty="0">
                <a:solidFill>
                  <a:schemeClr val="bg1"/>
                </a:solidFill>
                <a:cs typeface="Wingdings" panose="05000000000000000000"/>
              </a:rPr>
              <a:t>大数据的相关概念</a:t>
            </a:r>
            <a:endParaRPr spc="5" dirty="0">
              <a:solidFill>
                <a:schemeClr val="bg1"/>
              </a:solidFill>
            </a:endParaRPr>
          </a:p>
        </p:txBody>
      </p:sp>
      <p:sp>
        <p:nvSpPr>
          <p:cNvPr id="6" name="object 6"/>
          <p:cNvSpPr txBox="1"/>
          <p:nvPr/>
        </p:nvSpPr>
        <p:spPr>
          <a:xfrm>
            <a:off x="2030983" y="2381336"/>
            <a:ext cx="5363210" cy="430887"/>
          </a:xfrm>
          <a:prstGeom prst="rect">
            <a:avLst/>
          </a:prstGeom>
        </p:spPr>
        <p:txBody>
          <a:bodyPr vert="horz" wrap="square" lIns="0" tIns="0" rIns="0" bIns="0" rtlCol="0">
            <a:spAutoFit/>
          </a:bodyPr>
          <a:lstStyle/>
          <a:p>
            <a:pPr marL="12700">
              <a:lnSpc>
                <a:spcPct val="100000"/>
              </a:lnSpc>
            </a:pPr>
            <a:r>
              <a:rPr sz="2800" spc="215" dirty="0">
                <a:latin typeface="Wingdings" panose="05000000000000000000"/>
                <a:cs typeface="Wingdings" panose="05000000000000000000"/>
              </a:rPr>
              <a:t></a:t>
            </a:r>
            <a:r>
              <a:rPr lang="zh-CN" altLang="en-US" sz="2800" b="1" i="1" spc="5" dirty="0">
                <a:latin typeface="微软雅黑" panose="020B0503020204020204" charset="-122"/>
                <a:cs typeface="Wingdings" panose="05000000000000000000"/>
              </a:rPr>
              <a:t>大数据处理的基础技术</a:t>
            </a:r>
            <a:endParaRPr lang="en-US" altLang="zh-CN" sz="2800" b="1" i="1" spc="5" dirty="0">
              <a:latin typeface="微软雅黑" panose="020B0503020204020204" charset="-122"/>
              <a:cs typeface="Wingdings" panose="05000000000000000000"/>
            </a:endParaRPr>
          </a:p>
        </p:txBody>
      </p:sp>
      <p:sp>
        <p:nvSpPr>
          <p:cNvPr id="8" name="object 6"/>
          <p:cNvSpPr txBox="1"/>
          <p:nvPr/>
        </p:nvSpPr>
        <p:spPr>
          <a:xfrm>
            <a:off x="2037609" y="3738904"/>
            <a:ext cx="5741417" cy="430887"/>
          </a:xfrm>
          <a:prstGeom prst="rect">
            <a:avLst/>
          </a:prstGeom>
        </p:spPr>
        <p:txBody>
          <a:bodyPr vert="horz" wrap="square" lIns="0" tIns="0" rIns="0" bIns="0" rtlCol="0">
            <a:spAutoFit/>
          </a:bodyPr>
          <a:lstStyle/>
          <a:p>
            <a:pPr marL="12700">
              <a:lnSpc>
                <a:spcPct val="100000"/>
              </a:lnSpc>
            </a:pPr>
            <a:r>
              <a:rPr lang="zh-CN" altLang="en-US" sz="2800" spc="215" dirty="0">
                <a:latin typeface="Wingdings" panose="05000000000000000000"/>
                <a:cs typeface="Wingdings" panose="05000000000000000000"/>
              </a:rPr>
              <a:t></a:t>
            </a:r>
            <a:r>
              <a:rPr lang="zh-CN" altLang="en-US" sz="2800" b="1" i="1" spc="5" dirty="0">
                <a:latin typeface="微软雅黑" panose="020B0503020204020204" charset="-122"/>
                <a:cs typeface="Wingdings" panose="05000000000000000000"/>
              </a:rPr>
              <a:t>大数据解决方案</a:t>
            </a:r>
            <a:endParaRPr sz="2800" dirty="0">
              <a:latin typeface="微软雅黑" panose="020B0503020204020204" charset="-122"/>
              <a:cs typeface="微软雅黑" panose="020B0503020204020204" charset="-122"/>
            </a:endParaRPr>
          </a:p>
        </p:txBody>
      </p:sp>
      <p:sp>
        <p:nvSpPr>
          <p:cNvPr id="11" name="object 6"/>
          <p:cNvSpPr txBox="1"/>
          <p:nvPr/>
        </p:nvSpPr>
        <p:spPr>
          <a:xfrm>
            <a:off x="2037609" y="4419952"/>
            <a:ext cx="5741417" cy="430887"/>
          </a:xfrm>
          <a:prstGeom prst="rect">
            <a:avLst/>
          </a:prstGeom>
        </p:spPr>
        <p:txBody>
          <a:bodyPr vert="horz" wrap="square" lIns="0" tIns="0" rIns="0" bIns="0" rtlCol="0">
            <a:spAutoFit/>
          </a:bodyPr>
          <a:lstStyle/>
          <a:p>
            <a:pPr marL="12700">
              <a:lnSpc>
                <a:spcPct val="100000"/>
              </a:lnSpc>
            </a:pPr>
            <a:r>
              <a:rPr lang="zh-CN" altLang="en-US" sz="2800" spc="215" dirty="0">
                <a:latin typeface="Wingdings" panose="05000000000000000000"/>
                <a:cs typeface="Wingdings" panose="05000000000000000000"/>
              </a:rPr>
              <a:t></a:t>
            </a:r>
            <a:r>
              <a:rPr lang="zh-CN" altLang="en-US" sz="2800" b="1" i="1" spc="5" dirty="0">
                <a:latin typeface="微软雅黑" panose="020B0503020204020204" charset="-122"/>
                <a:cs typeface="Wingdings" panose="05000000000000000000"/>
              </a:rPr>
              <a:t>大数据发展现状和趋势</a:t>
            </a:r>
            <a:endParaRPr sz="2800" dirty="0">
              <a:latin typeface="微软雅黑" panose="020B0503020204020204" charset="-122"/>
              <a:cs typeface="微软雅黑" panose="020B0503020204020204" charset="-122"/>
            </a:endParaRPr>
          </a:p>
        </p:txBody>
      </p:sp>
      <p:sp>
        <p:nvSpPr>
          <p:cNvPr id="12" name="object 6"/>
          <p:cNvSpPr txBox="1"/>
          <p:nvPr/>
        </p:nvSpPr>
        <p:spPr>
          <a:xfrm>
            <a:off x="2037609" y="5096472"/>
            <a:ext cx="5741417" cy="430887"/>
          </a:xfrm>
          <a:prstGeom prst="rect">
            <a:avLst/>
          </a:prstGeom>
        </p:spPr>
        <p:txBody>
          <a:bodyPr vert="horz" wrap="square" lIns="0" tIns="0" rIns="0" bIns="0" rtlCol="0">
            <a:spAutoFit/>
          </a:bodyPr>
          <a:lstStyle/>
          <a:p>
            <a:pPr marL="12700">
              <a:lnSpc>
                <a:spcPct val="100000"/>
              </a:lnSpc>
            </a:pPr>
            <a:r>
              <a:rPr lang="zh-CN" altLang="en-US" sz="2800" spc="215" dirty="0">
                <a:latin typeface="Wingdings" panose="05000000000000000000"/>
                <a:cs typeface="Wingdings" panose="05000000000000000000"/>
              </a:rPr>
              <a:t></a:t>
            </a:r>
            <a:r>
              <a:rPr lang="zh-CN" altLang="en-US" sz="2800" b="1" i="1" spc="5" dirty="0">
                <a:latin typeface="微软雅黑" panose="020B0503020204020204" charset="-122"/>
                <a:cs typeface="Wingdings" panose="05000000000000000000"/>
              </a:rPr>
              <a:t>教学资料辅助与练习作业</a:t>
            </a:r>
            <a:endParaRPr sz="2800" dirty="0">
              <a:latin typeface="微软雅黑" panose="020B0503020204020204" charset="-122"/>
              <a:cs typeface="微软雅黑" panose="020B0503020204020204" charset="-122"/>
            </a:endParaRPr>
          </a:p>
        </p:txBody>
      </p:sp>
      <p:sp>
        <p:nvSpPr>
          <p:cNvPr id="13" name="object 6"/>
          <p:cNvSpPr txBox="1"/>
          <p:nvPr/>
        </p:nvSpPr>
        <p:spPr>
          <a:xfrm>
            <a:off x="2030982" y="3061842"/>
            <a:ext cx="5363210" cy="430887"/>
          </a:xfrm>
          <a:prstGeom prst="rect">
            <a:avLst/>
          </a:prstGeom>
        </p:spPr>
        <p:txBody>
          <a:bodyPr vert="horz" wrap="square" lIns="0" tIns="0" rIns="0" bIns="0" rtlCol="0">
            <a:spAutoFit/>
          </a:bodyPr>
          <a:lstStyle/>
          <a:p>
            <a:pPr marL="12700">
              <a:lnSpc>
                <a:spcPct val="100000"/>
              </a:lnSpc>
            </a:pPr>
            <a:r>
              <a:rPr sz="2800" spc="215" dirty="0">
                <a:latin typeface="Wingdings" panose="05000000000000000000"/>
                <a:cs typeface="Wingdings" panose="05000000000000000000"/>
              </a:rPr>
              <a:t></a:t>
            </a:r>
            <a:r>
              <a:rPr lang="zh-CN" altLang="en-US" sz="2800" b="1" i="1" spc="5" dirty="0">
                <a:latin typeface="微软雅黑" panose="020B0503020204020204" charset="-122"/>
                <a:cs typeface="Wingdings" panose="05000000000000000000"/>
              </a:rPr>
              <a:t>流行大数据技术</a:t>
            </a:r>
            <a:endParaRPr lang="en-US" altLang="zh-CN" sz="2800" b="1" i="1" spc="5" dirty="0">
              <a:latin typeface="微软雅黑" panose="020B0503020204020204" charset="-122"/>
              <a:cs typeface="Wingdings" panose="0500000000000000000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a:xfrm>
            <a:off x="627075" y="508970"/>
            <a:ext cx="10368597" cy="276860"/>
          </a:xfrm>
        </p:spPr>
        <p:txBody>
          <a:bodyPr wrap="square"/>
          <a:lstStyle/>
          <a:p>
            <a:r>
              <a:rPr lang="en-US" altLang="zh-CN" sz="1800" dirty="0">
                <a:ln/>
                <a:solidFill>
                  <a:schemeClr val="tx1"/>
                </a:solidFill>
                <a:effectLst>
                  <a:outerShdw blurRad="38100" dist="19050" dir="2700000" algn="tl" rotWithShape="0">
                    <a:schemeClr val="dk1">
                      <a:alpha val="40000"/>
                    </a:schemeClr>
                  </a:outerShdw>
                </a:effectLst>
              </a:rPr>
              <a:t>4.</a:t>
            </a:r>
            <a:r>
              <a:rPr lang="zh-CN" altLang="en-US" sz="1800" dirty="0">
                <a:ln/>
                <a:solidFill>
                  <a:schemeClr val="tx1"/>
                </a:solidFill>
                <a:effectLst>
                  <a:outerShdw blurRad="38100" dist="19050" dir="2700000" algn="tl" rotWithShape="0">
                    <a:schemeClr val="dk1">
                      <a:alpha val="40000"/>
                    </a:schemeClr>
                  </a:outerShdw>
                </a:effectLst>
              </a:rPr>
              <a:t>Hadoop核心组件简要介绍</a:t>
            </a:r>
          </a:p>
        </p:txBody>
      </p:sp>
      <p:sp>
        <p:nvSpPr>
          <p:cNvPr id="4" name="文本框 3"/>
          <p:cNvSpPr txBox="1"/>
          <p:nvPr/>
        </p:nvSpPr>
        <p:spPr>
          <a:xfrm>
            <a:off x="1149350" y="1383665"/>
            <a:ext cx="7703820" cy="368300"/>
          </a:xfrm>
          <a:prstGeom prst="rect">
            <a:avLst/>
          </a:prstGeom>
          <a:noFill/>
        </p:spPr>
        <p:txBody>
          <a:bodyPr wrap="square" rtlCol="0">
            <a:spAutoFit/>
          </a:bodyPr>
          <a:lstStyle/>
          <a:p>
            <a:pPr marL="285750" indent="-285750">
              <a:buFont typeface="Wingdings" panose="05000000000000000000" charset="0"/>
              <a:buChar char="u"/>
            </a:pPr>
            <a:r>
              <a:rPr lang="zh-CN" altLang="en-US">
                <a:ln/>
                <a:solidFill>
                  <a:schemeClr val="tx1"/>
                </a:solidFill>
                <a:effectLst>
                  <a:outerShdw blurRad="38100" dist="19050" dir="2700000" algn="tl" rotWithShape="0">
                    <a:schemeClr val="dk1">
                      <a:alpha val="40000"/>
                    </a:schemeClr>
                  </a:outerShdw>
                </a:effectLst>
                <a:latin typeface="+mj-ea"/>
                <a:ea typeface="+mj-ea"/>
                <a:cs typeface="+mj-ea"/>
              </a:rPr>
              <a:t>HDFS（Hadoop分布式文件系统）</a:t>
            </a:r>
          </a:p>
        </p:txBody>
      </p:sp>
      <p:sp>
        <p:nvSpPr>
          <p:cNvPr id="5" name="文本框 4"/>
          <p:cNvSpPr txBox="1"/>
          <p:nvPr/>
        </p:nvSpPr>
        <p:spPr>
          <a:xfrm>
            <a:off x="1545590" y="1876425"/>
            <a:ext cx="9737725" cy="2030095"/>
          </a:xfrm>
          <a:prstGeom prst="rect">
            <a:avLst/>
          </a:prstGeom>
          <a:noFill/>
        </p:spPr>
        <p:txBody>
          <a:bodyPr wrap="square" rtlCol="0">
            <a:spAutoFit/>
          </a:bodyPr>
          <a:lstStyle/>
          <a:p>
            <a:r>
              <a:rPr lang="en-US" altLang="zh-CN" dirty="0"/>
              <a:t>        </a:t>
            </a:r>
            <a:r>
              <a:rPr lang="zh-CN" altLang="en-US" dirty="0"/>
              <a:t>HDFS是Hadoop体系中数据存储管理的基础，它是一个高度容错的系统，能检测和应对硬件故障，用于在低成本的通用硬件上运行。</a:t>
            </a:r>
          </a:p>
          <a:p>
            <a:pPr marL="800100" lvl="1" indent="-342900">
              <a:buFont typeface="+mj-lt"/>
              <a:buAutoNum type="arabicPeriod"/>
            </a:pPr>
            <a:r>
              <a:rPr lang="zh-CN" altLang="en-US" dirty="0"/>
              <a:t>简化了文件的一致性模型，通过流式数据访问，提供高吞吐量数据访问能力，适合带有大型数据集的应用程序。</a:t>
            </a:r>
          </a:p>
          <a:p>
            <a:pPr marL="800100" lvl="1" indent="-342900">
              <a:buFont typeface="+mj-lt"/>
              <a:buAutoNum type="arabicPeriod"/>
            </a:pPr>
            <a:r>
              <a:rPr lang="zh-CN" altLang="en-US" dirty="0"/>
              <a:t>提供了一次写入多次读取的机制，数据以块的形式，同时分布在集群的不同物理机器上。</a:t>
            </a:r>
          </a:p>
          <a:p>
            <a:pPr marL="800100" lvl="1" indent="-342900">
              <a:buFont typeface="+mj-lt"/>
              <a:buAutoNum type="arabicPeriod"/>
            </a:pPr>
            <a:r>
              <a:rPr lang="zh-CN" altLang="en-US" dirty="0"/>
              <a:t>HDFS 的架构是基于一组特定的节点构建的。这些节点包括 NameNode（仅一个），在 HDFS 内部提供元数据服务；若干个DataNode为 HDFS 提供存储块。</a:t>
            </a:r>
          </a:p>
        </p:txBody>
      </p:sp>
      <p:sp>
        <p:nvSpPr>
          <p:cNvPr id="6" name="文本框 5"/>
          <p:cNvSpPr txBox="1"/>
          <p:nvPr/>
        </p:nvSpPr>
        <p:spPr>
          <a:xfrm>
            <a:off x="1273810" y="4019550"/>
            <a:ext cx="5107940" cy="368300"/>
          </a:xfrm>
          <a:prstGeom prst="rect">
            <a:avLst/>
          </a:prstGeom>
          <a:noFill/>
        </p:spPr>
        <p:txBody>
          <a:bodyPr wrap="square" rtlCol="0">
            <a:spAutoFit/>
          </a:bodyPr>
          <a:lstStyle/>
          <a:p>
            <a:pPr marL="285750" indent="-285750">
              <a:buFont typeface="Wingdings" panose="05000000000000000000" charset="0"/>
              <a:buChar char="u"/>
            </a:pPr>
            <a:r>
              <a:rPr lang="zh-CN" altLang="en-US">
                <a:ln/>
                <a:solidFill>
                  <a:schemeClr val="tx1"/>
                </a:solidFill>
                <a:effectLst>
                  <a:outerShdw blurRad="38100" dist="19050" dir="2700000" algn="tl" rotWithShape="0">
                    <a:schemeClr val="dk1">
                      <a:alpha val="40000"/>
                    </a:schemeClr>
                  </a:outerShdw>
                </a:effectLst>
                <a:latin typeface="+mj-ea"/>
                <a:ea typeface="+mj-ea"/>
                <a:cs typeface="+mj-ea"/>
              </a:rPr>
              <a:t>MapReduce（分布式计算框架）</a:t>
            </a:r>
          </a:p>
        </p:txBody>
      </p:sp>
      <p:sp>
        <p:nvSpPr>
          <p:cNvPr id="7" name="文本框 6"/>
          <p:cNvSpPr txBox="1"/>
          <p:nvPr/>
        </p:nvSpPr>
        <p:spPr>
          <a:xfrm>
            <a:off x="1360170" y="4453255"/>
            <a:ext cx="9923145" cy="922020"/>
          </a:xfrm>
          <a:prstGeom prst="rect">
            <a:avLst/>
          </a:prstGeom>
          <a:noFill/>
        </p:spPr>
        <p:txBody>
          <a:bodyPr wrap="square" rtlCol="0">
            <a:spAutoFit/>
          </a:bodyPr>
          <a:lstStyle/>
          <a:p>
            <a:r>
              <a:rPr lang="en-US" altLang="zh-CN"/>
              <a:t>          </a:t>
            </a:r>
            <a:r>
              <a:rPr lang="zh-CN" altLang="en-US"/>
              <a:t>MapReduce是一种分布式计算模型，用于大数据计算，它屏蔽了分布式计算框架细节，将计算抽象成Map和Reduce两部分，其中Map对数据集上的独立元素进行指定的操作，生成键-值对形式的中间结果。Reduce则对中间结果中相同“键”的所有“值”进行规约，以得到最终结果。</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文本框 3"/>
          <p:cNvSpPr txBox="1"/>
          <p:nvPr/>
        </p:nvSpPr>
        <p:spPr>
          <a:xfrm>
            <a:off x="1295400" y="1497580"/>
            <a:ext cx="7667625" cy="1476375"/>
          </a:xfrm>
          <a:prstGeom prst="rect">
            <a:avLst/>
          </a:prstGeom>
          <a:noFill/>
        </p:spPr>
        <p:txBody>
          <a:bodyPr wrap="square" rtlCol="0">
            <a:spAutoFit/>
          </a:bodyPr>
          <a:lstStyle/>
          <a:p>
            <a:r>
              <a:rPr lang="zh-CN" altLang="en-US" dirty="0"/>
              <a:t>MapReduce提供了以下的主要功能：</a:t>
            </a:r>
          </a:p>
          <a:p>
            <a:pPr marL="742950" lvl="1" indent="-285750">
              <a:buFont typeface="Wingdings" panose="05000000000000000000" charset="0"/>
              <a:buChar char="l"/>
            </a:pPr>
            <a:r>
              <a:rPr lang="en-US" altLang="zh-CN" dirty="0" err="1"/>
              <a:t>数据划分和计算任务调度</a:t>
            </a:r>
            <a:endParaRPr lang="en-US" altLang="zh-CN" dirty="0"/>
          </a:p>
          <a:p>
            <a:pPr marL="742950" lvl="1" indent="-285750">
              <a:buFont typeface="Wingdings" panose="05000000000000000000" charset="0"/>
              <a:buChar char="l"/>
            </a:pPr>
            <a:r>
              <a:rPr lang="en-US" altLang="zh-CN" dirty="0" err="1"/>
              <a:t>数据</a:t>
            </a:r>
            <a:r>
              <a:rPr lang="en-US" altLang="zh-CN" dirty="0"/>
              <a:t>/</a:t>
            </a:r>
            <a:r>
              <a:rPr lang="en-US" altLang="zh-CN" dirty="0" err="1"/>
              <a:t>代码互定位</a:t>
            </a:r>
            <a:endParaRPr lang="en-US" altLang="zh-CN" dirty="0"/>
          </a:p>
          <a:p>
            <a:pPr marL="742950" lvl="1" indent="-285750">
              <a:buFont typeface="Wingdings" panose="05000000000000000000" charset="0"/>
              <a:buChar char="l"/>
            </a:pPr>
            <a:r>
              <a:rPr lang="en-US" altLang="zh-CN" dirty="0" err="1"/>
              <a:t>系统优化</a:t>
            </a:r>
            <a:endParaRPr lang="en-US" altLang="zh-CN" dirty="0"/>
          </a:p>
          <a:p>
            <a:pPr marL="742950" lvl="1" indent="-285750">
              <a:buFont typeface="Wingdings" panose="05000000000000000000" charset="0"/>
              <a:buChar char="l"/>
            </a:pPr>
            <a:r>
              <a:rPr lang="en-US" altLang="zh-CN" dirty="0" err="1"/>
              <a:t>出错检测和恢复</a:t>
            </a:r>
            <a:endParaRPr lang="en-US" altLang="zh-CN" dirty="0"/>
          </a:p>
        </p:txBody>
      </p:sp>
      <p:sp>
        <p:nvSpPr>
          <p:cNvPr id="5" name="文本框 4"/>
          <p:cNvSpPr txBox="1"/>
          <p:nvPr/>
        </p:nvSpPr>
        <p:spPr>
          <a:xfrm>
            <a:off x="1602513" y="3285615"/>
            <a:ext cx="4714240" cy="368300"/>
          </a:xfrm>
          <a:prstGeom prst="rect">
            <a:avLst/>
          </a:prstGeom>
          <a:noFill/>
        </p:spPr>
        <p:txBody>
          <a:bodyPr wrap="square" rtlCol="0">
            <a:spAutoFit/>
          </a:bodyPr>
          <a:lstStyle/>
          <a:p>
            <a:pPr marL="285750" indent="-285750">
              <a:buFont typeface="Wingdings" panose="05000000000000000000" charset="0"/>
              <a:buChar char="u"/>
            </a:pPr>
            <a:r>
              <a:rPr lang="zh-CN" altLang="en-US" dirty="0">
                <a:ln/>
                <a:solidFill>
                  <a:schemeClr val="tx1"/>
                </a:solidFill>
                <a:effectLst>
                  <a:outerShdw blurRad="38100" dist="19050" dir="2700000" algn="tl" rotWithShape="0">
                    <a:schemeClr val="dk1">
                      <a:alpha val="40000"/>
                    </a:schemeClr>
                  </a:outerShdw>
                </a:effectLst>
                <a:latin typeface="+mj-ea"/>
                <a:ea typeface="+mj-ea"/>
                <a:cs typeface="+mj-ea"/>
              </a:rPr>
              <a:t>HBASE（分布式列存数据库）</a:t>
            </a:r>
          </a:p>
        </p:txBody>
      </p:sp>
      <p:sp>
        <p:nvSpPr>
          <p:cNvPr id="6" name="文本框 5"/>
          <p:cNvSpPr txBox="1"/>
          <p:nvPr/>
        </p:nvSpPr>
        <p:spPr>
          <a:xfrm>
            <a:off x="1428841" y="3965575"/>
            <a:ext cx="9775825" cy="2306955"/>
          </a:xfrm>
          <a:prstGeom prst="rect">
            <a:avLst/>
          </a:prstGeom>
          <a:noFill/>
        </p:spPr>
        <p:txBody>
          <a:bodyPr wrap="square" rtlCol="0">
            <a:spAutoFit/>
          </a:bodyPr>
          <a:lstStyle/>
          <a:p>
            <a:r>
              <a:rPr lang="en-US" altLang="zh-CN" dirty="0"/>
              <a:t>          </a:t>
            </a:r>
            <a:r>
              <a:rPr lang="zh-CN" altLang="en-US" dirty="0"/>
              <a:t>HBase是一个建立在HDFS之上，面向列的针对结构化数据的可伸缩、高可靠、高性能、分布式数据库。</a:t>
            </a:r>
          </a:p>
          <a:p>
            <a:pPr marL="342900" indent="-342900">
              <a:buFont typeface="+mj-lt"/>
              <a:buAutoNum type="arabicPeriod"/>
            </a:pPr>
            <a:r>
              <a:rPr lang="zh-CN" altLang="en-US" dirty="0"/>
              <a:t>采用了BigTable的数据模型：增强的稀疏排序映射表（Key/Value），其中，键由行关键字、列关键字和时间戳构成。</a:t>
            </a:r>
          </a:p>
          <a:p>
            <a:pPr marL="342900" indent="-342900">
              <a:buFont typeface="+mj-lt"/>
              <a:buAutoNum type="arabicPeriod"/>
            </a:pPr>
            <a:r>
              <a:rPr lang="zh-CN" altLang="en-US" dirty="0"/>
              <a:t>提供了对大规模数据的随机、实时读写访问，同时，HBase中保存的数据可以使用MapReduce来处理，它将数据存储和并行计算完美地结合在一起。</a:t>
            </a:r>
          </a:p>
          <a:p>
            <a:pPr marL="342900" indent="-342900">
              <a:buFont typeface="+mj-lt"/>
              <a:buAutoNum type="arabicPeriod"/>
            </a:pPr>
            <a:r>
              <a:rPr lang="zh-CN" altLang="en-US" dirty="0"/>
              <a:t>HBase利用Hadoop HDFS作为其文件存储系统，并利用Hadoop MapReduce来处理HBase中的海量数据，利用Zookeeper提供协同服务。</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文本框 3"/>
          <p:cNvSpPr txBox="1"/>
          <p:nvPr/>
        </p:nvSpPr>
        <p:spPr>
          <a:xfrm>
            <a:off x="1113472" y="1680573"/>
            <a:ext cx="4283075" cy="368300"/>
          </a:xfrm>
          <a:prstGeom prst="rect">
            <a:avLst/>
          </a:prstGeom>
          <a:noFill/>
        </p:spPr>
        <p:txBody>
          <a:bodyPr wrap="square" rtlCol="0">
            <a:spAutoFit/>
          </a:bodyPr>
          <a:lstStyle/>
          <a:p>
            <a:pPr marL="285750" indent="-285750">
              <a:buFont typeface="Wingdings" panose="05000000000000000000" charset="0"/>
              <a:buChar char="u"/>
            </a:pPr>
            <a:r>
              <a:rPr lang="zh-CN" altLang="en-US" dirty="0">
                <a:ln/>
                <a:solidFill>
                  <a:schemeClr val="tx1"/>
                </a:solidFill>
                <a:effectLst>
                  <a:outerShdw blurRad="38100" dist="19050" dir="2700000" algn="tl" rotWithShape="0">
                    <a:schemeClr val="dk1">
                      <a:alpha val="40000"/>
                    </a:schemeClr>
                  </a:outerShdw>
                </a:effectLst>
              </a:rPr>
              <a:t>Zookeeper（分布式协同服务）</a:t>
            </a:r>
          </a:p>
        </p:txBody>
      </p:sp>
      <p:sp>
        <p:nvSpPr>
          <p:cNvPr id="5" name="文本框 4"/>
          <p:cNvSpPr txBox="1"/>
          <p:nvPr/>
        </p:nvSpPr>
        <p:spPr>
          <a:xfrm>
            <a:off x="1113472" y="2517775"/>
            <a:ext cx="9036685" cy="1198880"/>
          </a:xfrm>
          <a:prstGeom prst="rect">
            <a:avLst/>
          </a:prstGeom>
          <a:noFill/>
        </p:spPr>
        <p:txBody>
          <a:bodyPr wrap="square" rtlCol="0">
            <a:spAutoFit/>
          </a:bodyPr>
          <a:lstStyle/>
          <a:p>
            <a:r>
              <a:rPr lang="en-US" altLang="zh-CN" dirty="0"/>
              <a:t>         </a:t>
            </a:r>
            <a:r>
              <a:rPr lang="zh-CN" altLang="en-US" dirty="0"/>
              <a:t>Zookeeper是一个为分布式应用提供协同服务的软件，提供包括配置维护、域名服务、分布式同步、组服务等功能，用于解决分布式环境下的数据管理问题。Hadoop的许多组件依赖于Zookeeper，用于管理Hadoop操作。ZooKeeper的目标就是封装好复杂易出错的关键服务，将简单易用的接口和性能高效、功能稳定的系统提供给用户。</a:t>
            </a:r>
          </a:p>
        </p:txBody>
      </p:sp>
      <p:sp>
        <p:nvSpPr>
          <p:cNvPr id="6" name="文本框 5"/>
          <p:cNvSpPr txBox="1"/>
          <p:nvPr/>
        </p:nvSpPr>
        <p:spPr>
          <a:xfrm>
            <a:off x="1113472" y="4094662"/>
            <a:ext cx="5093335" cy="368300"/>
          </a:xfrm>
          <a:prstGeom prst="rect">
            <a:avLst/>
          </a:prstGeom>
          <a:noFill/>
        </p:spPr>
        <p:txBody>
          <a:bodyPr wrap="square" rtlCol="0">
            <a:spAutoFit/>
          </a:bodyPr>
          <a:lstStyle/>
          <a:p>
            <a:pPr marL="285750" indent="-285750" algn="l">
              <a:buFont typeface="Wingdings" panose="05000000000000000000" charset="0"/>
              <a:buChar char="u"/>
            </a:pPr>
            <a:r>
              <a:rPr lang="zh-CN" altLang="en-US" dirty="0">
                <a:effectLst>
                  <a:outerShdw blurRad="38100" dist="19050" dir="2700000" algn="tl" rotWithShape="0">
                    <a:schemeClr val="dk1">
                      <a:alpha val="40000"/>
                    </a:schemeClr>
                  </a:outerShdw>
                </a:effectLst>
              </a:rPr>
              <a:t>HIVE（数据仓库）</a:t>
            </a:r>
          </a:p>
        </p:txBody>
      </p:sp>
      <p:sp>
        <p:nvSpPr>
          <p:cNvPr id="7" name="文本框 6"/>
          <p:cNvSpPr txBox="1"/>
          <p:nvPr/>
        </p:nvSpPr>
        <p:spPr>
          <a:xfrm>
            <a:off x="1066800" y="4727575"/>
            <a:ext cx="9505315" cy="1753235"/>
          </a:xfrm>
          <a:prstGeom prst="rect">
            <a:avLst/>
          </a:prstGeom>
          <a:noFill/>
        </p:spPr>
        <p:txBody>
          <a:bodyPr wrap="square" rtlCol="0">
            <a:spAutoFit/>
          </a:bodyPr>
          <a:lstStyle/>
          <a:p>
            <a:r>
              <a:rPr lang="en-US" altLang="zh-CN" dirty="0"/>
              <a:t>         </a:t>
            </a:r>
            <a:r>
              <a:rPr lang="zh-CN" altLang="en-US" dirty="0"/>
              <a:t>Hive是基于Hadoop的一个数据仓库工具，最初用于解决海量结构化日志数据的统计问题。Hive使用类SQL 的HiveQL 语言实现数据查询，并将HQL转化为在Hadoop上执行的MapReduce任务。Hive用于离线数据分析，可让不熟悉MapReduce的开发人员，使用HQL实现数据查询分析，降低了大数据处理应用门槛。Hive 本质上是基于HDFS上的应用程序，其数据都存储在Hadoop兼容的文件系统（例如，Amazon S3、HDFS）中。</a:t>
            </a:r>
          </a:p>
          <a:p>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object 3"/>
          <p:cNvSpPr/>
          <p:nvPr/>
        </p:nvSpPr>
        <p:spPr>
          <a:xfrm>
            <a:off x="1955292" y="3590672"/>
            <a:ext cx="8281416" cy="755903"/>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886839" y="675762"/>
            <a:ext cx="836294" cy="431165"/>
          </a:xfrm>
          <a:prstGeom prst="rect">
            <a:avLst/>
          </a:prstGeom>
        </p:spPr>
        <p:txBody>
          <a:bodyPr vert="horz" wrap="square" lIns="0" tIns="0" rIns="0" bIns="0" rtlCol="0">
            <a:spAutoFit/>
          </a:bodyPr>
          <a:lstStyle/>
          <a:p>
            <a:pPr marL="12700">
              <a:lnSpc>
                <a:spcPct val="100000"/>
              </a:lnSpc>
            </a:pPr>
            <a:r>
              <a:rPr sz="3200" b="1" i="1" spc="-10" dirty="0">
                <a:solidFill>
                  <a:srgbClr val="585858"/>
                </a:solidFill>
                <a:latin typeface="微软雅黑" panose="020B0503020204020204" charset="-122"/>
                <a:cs typeface="微软雅黑" panose="020B0503020204020204" charset="-122"/>
              </a:rPr>
              <a:t>目录</a:t>
            </a:r>
            <a:endParaRPr sz="3200">
              <a:latin typeface="微软雅黑" panose="020B0503020204020204" charset="-122"/>
              <a:cs typeface="微软雅黑" panose="020B0503020204020204" charset="-122"/>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23</a:t>
            </a:fld>
            <a:endParaRPr spc="5" dirty="0"/>
          </a:p>
        </p:txBody>
      </p:sp>
      <p:sp>
        <p:nvSpPr>
          <p:cNvPr id="5" name="object 5"/>
          <p:cNvSpPr txBox="1">
            <a:spLocks noGrp="1"/>
          </p:cNvSpPr>
          <p:nvPr>
            <p:ph type="title"/>
          </p:nvPr>
        </p:nvSpPr>
        <p:spPr>
          <a:prstGeom prst="rect">
            <a:avLst/>
          </a:prstGeom>
        </p:spPr>
        <p:txBody>
          <a:bodyPr vert="horz" wrap="square" lIns="0" tIns="1224520" rIns="0" bIns="0" rtlCol="0">
            <a:spAutoFit/>
          </a:bodyPr>
          <a:lstStyle/>
          <a:p>
            <a:pPr marL="1416050">
              <a:lnSpc>
                <a:spcPct val="100000"/>
              </a:lnSpc>
            </a:pPr>
            <a:r>
              <a:rPr b="0" i="0" spc="215" dirty="0">
                <a:solidFill>
                  <a:schemeClr val="tx1"/>
                </a:solidFill>
                <a:latin typeface="Wingdings" panose="05000000000000000000"/>
                <a:cs typeface="Wingdings" panose="05000000000000000000"/>
              </a:rPr>
              <a:t></a:t>
            </a:r>
            <a:r>
              <a:rPr lang="zh-CN" altLang="en-US" spc="5" dirty="0">
                <a:solidFill>
                  <a:schemeClr val="tx1"/>
                </a:solidFill>
                <a:cs typeface="Wingdings" panose="05000000000000000000"/>
              </a:rPr>
              <a:t>大数据的相关概念</a:t>
            </a:r>
            <a:endParaRPr spc="5" dirty="0">
              <a:solidFill>
                <a:schemeClr val="tx1"/>
              </a:solidFill>
            </a:endParaRPr>
          </a:p>
        </p:txBody>
      </p:sp>
      <p:sp>
        <p:nvSpPr>
          <p:cNvPr id="6" name="object 6"/>
          <p:cNvSpPr txBox="1"/>
          <p:nvPr/>
        </p:nvSpPr>
        <p:spPr>
          <a:xfrm>
            <a:off x="2030983" y="2381336"/>
            <a:ext cx="5363210" cy="430887"/>
          </a:xfrm>
          <a:prstGeom prst="rect">
            <a:avLst/>
          </a:prstGeom>
        </p:spPr>
        <p:txBody>
          <a:bodyPr vert="horz" wrap="square" lIns="0" tIns="0" rIns="0" bIns="0" rtlCol="0">
            <a:spAutoFit/>
          </a:bodyPr>
          <a:lstStyle/>
          <a:p>
            <a:pPr marL="12700">
              <a:lnSpc>
                <a:spcPct val="100000"/>
              </a:lnSpc>
            </a:pPr>
            <a:r>
              <a:rPr sz="2800" spc="215" dirty="0">
                <a:latin typeface="Wingdings" panose="05000000000000000000"/>
                <a:cs typeface="Wingdings" panose="05000000000000000000"/>
              </a:rPr>
              <a:t></a:t>
            </a:r>
            <a:r>
              <a:rPr lang="zh-CN" altLang="en-US" sz="2800" b="1" i="1" spc="5" dirty="0">
                <a:latin typeface="微软雅黑" panose="020B0503020204020204" charset="-122"/>
                <a:cs typeface="Wingdings" panose="05000000000000000000"/>
              </a:rPr>
              <a:t>大数据处理的基础技术</a:t>
            </a:r>
            <a:endParaRPr lang="en-US" altLang="zh-CN" sz="2800" b="1" i="1" spc="5" dirty="0">
              <a:latin typeface="微软雅黑" panose="020B0503020204020204" charset="-122"/>
              <a:cs typeface="Wingdings" panose="05000000000000000000"/>
            </a:endParaRPr>
          </a:p>
        </p:txBody>
      </p:sp>
      <p:sp>
        <p:nvSpPr>
          <p:cNvPr id="8" name="object 6"/>
          <p:cNvSpPr txBox="1"/>
          <p:nvPr/>
        </p:nvSpPr>
        <p:spPr>
          <a:xfrm>
            <a:off x="2037609" y="3738904"/>
            <a:ext cx="5741417" cy="430887"/>
          </a:xfrm>
          <a:prstGeom prst="rect">
            <a:avLst/>
          </a:prstGeom>
        </p:spPr>
        <p:txBody>
          <a:bodyPr vert="horz" wrap="square" lIns="0" tIns="0" rIns="0" bIns="0" rtlCol="0">
            <a:spAutoFit/>
          </a:bodyPr>
          <a:lstStyle/>
          <a:p>
            <a:pPr marL="12700">
              <a:lnSpc>
                <a:spcPct val="100000"/>
              </a:lnSpc>
            </a:pPr>
            <a:r>
              <a:rPr lang="zh-CN" altLang="en-US" sz="2800" spc="215" dirty="0">
                <a:solidFill>
                  <a:schemeClr val="bg1"/>
                </a:solidFill>
                <a:latin typeface="Wingdings" panose="05000000000000000000"/>
                <a:cs typeface="Wingdings" panose="05000000000000000000"/>
              </a:rPr>
              <a:t></a:t>
            </a:r>
            <a:r>
              <a:rPr lang="zh-CN" altLang="en-US" sz="2800" b="1" i="1" spc="5" dirty="0">
                <a:solidFill>
                  <a:schemeClr val="bg1"/>
                </a:solidFill>
                <a:latin typeface="微软雅黑" panose="020B0503020204020204" charset="-122"/>
                <a:cs typeface="Wingdings" panose="05000000000000000000"/>
              </a:rPr>
              <a:t>大数据解决方案</a:t>
            </a:r>
            <a:endParaRPr sz="2800" dirty="0">
              <a:solidFill>
                <a:schemeClr val="bg1"/>
              </a:solidFill>
              <a:latin typeface="微软雅黑" panose="020B0503020204020204" charset="-122"/>
              <a:cs typeface="微软雅黑" panose="020B0503020204020204" charset="-122"/>
            </a:endParaRPr>
          </a:p>
        </p:txBody>
      </p:sp>
      <p:sp>
        <p:nvSpPr>
          <p:cNvPr id="11" name="object 6"/>
          <p:cNvSpPr txBox="1"/>
          <p:nvPr/>
        </p:nvSpPr>
        <p:spPr>
          <a:xfrm>
            <a:off x="2037609" y="4417412"/>
            <a:ext cx="5741417" cy="430887"/>
          </a:xfrm>
          <a:prstGeom prst="rect">
            <a:avLst/>
          </a:prstGeom>
        </p:spPr>
        <p:txBody>
          <a:bodyPr vert="horz" wrap="square" lIns="0" tIns="0" rIns="0" bIns="0" rtlCol="0">
            <a:spAutoFit/>
          </a:bodyPr>
          <a:lstStyle/>
          <a:p>
            <a:pPr marL="12700">
              <a:lnSpc>
                <a:spcPct val="100000"/>
              </a:lnSpc>
            </a:pPr>
            <a:r>
              <a:rPr lang="zh-CN" altLang="en-US" sz="2800" spc="215" dirty="0">
                <a:latin typeface="Wingdings" panose="05000000000000000000"/>
                <a:cs typeface="Wingdings" panose="05000000000000000000"/>
              </a:rPr>
              <a:t></a:t>
            </a:r>
            <a:r>
              <a:rPr lang="zh-CN" altLang="en-US" sz="2800" b="1" i="1" spc="5" dirty="0">
                <a:latin typeface="微软雅黑" panose="020B0503020204020204" charset="-122"/>
                <a:cs typeface="Wingdings" panose="05000000000000000000"/>
              </a:rPr>
              <a:t>大数据发展现状和趋势</a:t>
            </a:r>
            <a:endParaRPr sz="2800" dirty="0">
              <a:latin typeface="微软雅黑" panose="020B0503020204020204" charset="-122"/>
              <a:cs typeface="微软雅黑" panose="020B0503020204020204" charset="-122"/>
            </a:endParaRPr>
          </a:p>
        </p:txBody>
      </p:sp>
      <p:sp>
        <p:nvSpPr>
          <p:cNvPr id="12" name="object 6"/>
          <p:cNvSpPr txBox="1"/>
          <p:nvPr/>
        </p:nvSpPr>
        <p:spPr>
          <a:xfrm>
            <a:off x="2037609" y="5096472"/>
            <a:ext cx="5741417" cy="430887"/>
          </a:xfrm>
          <a:prstGeom prst="rect">
            <a:avLst/>
          </a:prstGeom>
        </p:spPr>
        <p:txBody>
          <a:bodyPr vert="horz" wrap="square" lIns="0" tIns="0" rIns="0" bIns="0" rtlCol="0">
            <a:spAutoFit/>
          </a:bodyPr>
          <a:lstStyle/>
          <a:p>
            <a:pPr marL="12700">
              <a:lnSpc>
                <a:spcPct val="100000"/>
              </a:lnSpc>
            </a:pPr>
            <a:r>
              <a:rPr lang="zh-CN" altLang="en-US" sz="2800" spc="215" dirty="0">
                <a:latin typeface="Wingdings" panose="05000000000000000000"/>
                <a:cs typeface="Wingdings" panose="05000000000000000000"/>
              </a:rPr>
              <a:t></a:t>
            </a:r>
            <a:r>
              <a:rPr lang="zh-CN" altLang="en-US" sz="2800" b="1" i="1" spc="5" dirty="0">
                <a:latin typeface="微软雅黑" panose="020B0503020204020204" charset="-122"/>
                <a:cs typeface="Wingdings" panose="05000000000000000000"/>
              </a:rPr>
              <a:t>教学资料辅助与练习作业</a:t>
            </a:r>
            <a:endParaRPr sz="2800" dirty="0">
              <a:latin typeface="微软雅黑" panose="020B0503020204020204" charset="-122"/>
              <a:cs typeface="微软雅黑" panose="020B0503020204020204" charset="-122"/>
            </a:endParaRPr>
          </a:p>
        </p:txBody>
      </p:sp>
      <p:sp>
        <p:nvSpPr>
          <p:cNvPr id="13" name="object 6"/>
          <p:cNvSpPr txBox="1"/>
          <p:nvPr/>
        </p:nvSpPr>
        <p:spPr>
          <a:xfrm>
            <a:off x="2030982" y="3061842"/>
            <a:ext cx="5363210" cy="430887"/>
          </a:xfrm>
          <a:prstGeom prst="rect">
            <a:avLst/>
          </a:prstGeom>
        </p:spPr>
        <p:txBody>
          <a:bodyPr vert="horz" wrap="square" lIns="0" tIns="0" rIns="0" bIns="0" rtlCol="0">
            <a:spAutoFit/>
          </a:bodyPr>
          <a:lstStyle/>
          <a:p>
            <a:pPr marL="12700">
              <a:lnSpc>
                <a:spcPct val="100000"/>
              </a:lnSpc>
            </a:pPr>
            <a:r>
              <a:rPr sz="2800" spc="215" dirty="0">
                <a:latin typeface="Wingdings" panose="05000000000000000000"/>
                <a:cs typeface="Wingdings" panose="05000000000000000000"/>
              </a:rPr>
              <a:t></a:t>
            </a:r>
            <a:r>
              <a:rPr lang="zh-CN" altLang="en-US" sz="2800" b="1" i="1" spc="5" dirty="0">
                <a:latin typeface="微软雅黑" panose="020B0503020204020204" charset="-122"/>
                <a:cs typeface="Wingdings" panose="05000000000000000000"/>
              </a:rPr>
              <a:t>流行大数据技术</a:t>
            </a:r>
            <a:endParaRPr lang="en-US" altLang="zh-CN" sz="2800" b="1" i="1" spc="5" dirty="0">
              <a:latin typeface="微软雅黑" panose="020B0503020204020204" charset="-122"/>
              <a:cs typeface="Wingdings" panose="0500000000000000000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a:xfrm>
            <a:off x="762000" y="476653"/>
            <a:ext cx="10368597" cy="430530"/>
          </a:xfrm>
        </p:spPr>
        <p:txBody>
          <a:bodyPr/>
          <a:lstStyle/>
          <a:p>
            <a:r>
              <a:rPr lang="zh-CN" altLang="en-US" dirty="0">
                <a:ln/>
                <a:solidFill>
                  <a:schemeClr val="tx1"/>
                </a:solidFill>
                <a:effectLst>
                  <a:outerShdw blurRad="38100" dist="19050" dir="2700000" algn="tl" rotWithShape="0">
                    <a:schemeClr val="dk1">
                      <a:alpha val="40000"/>
                    </a:schemeClr>
                  </a:outerShdw>
                </a:effectLst>
              </a:rPr>
              <a:t>大数据解决方案</a:t>
            </a:r>
          </a:p>
        </p:txBody>
      </p:sp>
      <p:sp>
        <p:nvSpPr>
          <p:cNvPr id="3" name="副标题 2"/>
          <p:cNvSpPr>
            <a:spLocks noGrp="1"/>
          </p:cNvSpPr>
          <p:nvPr>
            <p:ph type="subTitle" idx="4"/>
          </p:nvPr>
        </p:nvSpPr>
        <p:spPr>
          <a:xfrm>
            <a:off x="973296" y="1658913"/>
            <a:ext cx="8538844" cy="553720"/>
          </a:xfrm>
        </p:spPr>
        <p:txBody>
          <a:bodyPr/>
          <a:lstStyle/>
          <a:p>
            <a:r>
              <a:rPr lang="en-US" altLang="zh-CN" dirty="0"/>
              <a:t>       </a:t>
            </a:r>
            <a:r>
              <a:rPr lang="zh-CN" altLang="en-US" dirty="0"/>
              <a:t>目前很多企业都提供了大数据解决方案，典型有Cloudera、Hortonworks、MapR和FusionInsight等。</a:t>
            </a:r>
          </a:p>
        </p:txBody>
      </p:sp>
      <p:sp>
        <p:nvSpPr>
          <p:cNvPr id="4" name="文本框 3"/>
          <p:cNvSpPr txBox="1"/>
          <p:nvPr/>
        </p:nvSpPr>
        <p:spPr>
          <a:xfrm>
            <a:off x="1186180" y="2546340"/>
            <a:ext cx="8556625" cy="368300"/>
          </a:xfrm>
          <a:prstGeom prst="rect">
            <a:avLst/>
          </a:prstGeom>
          <a:noFill/>
        </p:spPr>
        <p:txBody>
          <a:bodyPr wrap="square" rtlCol="0">
            <a:spAutoFit/>
          </a:bodyPr>
          <a:lstStyle/>
          <a:p>
            <a:pPr marL="285750" indent="-285750">
              <a:buFont typeface="Wingdings" panose="05000000000000000000" charset="0"/>
              <a:buChar char="p"/>
            </a:pPr>
            <a:r>
              <a:rPr lang="zh-CN" altLang="en-US">
                <a:ln/>
                <a:solidFill>
                  <a:schemeClr val="tx1"/>
                </a:solidFill>
                <a:effectLst>
                  <a:outerShdw blurRad="38100" dist="19050" dir="2700000" algn="tl" rotWithShape="0">
                    <a:schemeClr val="dk1">
                      <a:alpha val="40000"/>
                    </a:schemeClr>
                  </a:outerShdw>
                </a:effectLst>
                <a:latin typeface="+mj-ea"/>
                <a:ea typeface="+mj-ea"/>
              </a:rPr>
              <a:t>Cloudera</a:t>
            </a:r>
          </a:p>
        </p:txBody>
      </p:sp>
      <p:sp>
        <p:nvSpPr>
          <p:cNvPr id="5" name="文本框 4"/>
          <p:cNvSpPr txBox="1"/>
          <p:nvPr/>
        </p:nvSpPr>
        <p:spPr>
          <a:xfrm>
            <a:off x="1294946" y="3050698"/>
            <a:ext cx="10086975" cy="1198880"/>
          </a:xfrm>
          <a:prstGeom prst="rect">
            <a:avLst/>
          </a:prstGeom>
          <a:noFill/>
        </p:spPr>
        <p:txBody>
          <a:bodyPr wrap="square" rtlCol="0">
            <a:spAutoFit/>
          </a:bodyPr>
          <a:lstStyle/>
          <a:p>
            <a:r>
              <a:rPr lang="en-US" altLang="zh-CN" dirty="0"/>
              <a:t>       </a:t>
            </a:r>
            <a:r>
              <a:rPr lang="zh-CN" altLang="en-US" dirty="0"/>
              <a:t>在Hadoop生态系统中，规模最大、知名度最高的是Cloudera，它既是公司的名字也代表Hadoop的一种解决方案。Cloudera可以为开源Hadoop提供支持，同时将数据处理框架延伸到一个全面的“企业数据中心”范畴,这个数据中心可以作为管理企业所有数据的中心点，它可以作为目标数据仓库，高效的数据平台，或现有数据仓库的ETL来源。</a:t>
            </a:r>
          </a:p>
        </p:txBody>
      </p:sp>
      <p:sp>
        <p:nvSpPr>
          <p:cNvPr id="6" name="文本框 5"/>
          <p:cNvSpPr txBox="1"/>
          <p:nvPr/>
        </p:nvSpPr>
        <p:spPr>
          <a:xfrm>
            <a:off x="1186180" y="4379231"/>
            <a:ext cx="7994015" cy="368300"/>
          </a:xfrm>
          <a:prstGeom prst="rect">
            <a:avLst/>
          </a:prstGeom>
          <a:noFill/>
        </p:spPr>
        <p:txBody>
          <a:bodyPr wrap="square" rtlCol="0">
            <a:spAutoFit/>
          </a:bodyPr>
          <a:lstStyle/>
          <a:p>
            <a:pPr marL="285750" indent="-285750">
              <a:buFont typeface="Wingdings" panose="05000000000000000000" charset="0"/>
              <a:buChar char="p"/>
            </a:pPr>
            <a:r>
              <a:rPr lang="zh-CN" altLang="en-US" dirty="0">
                <a:ln/>
                <a:solidFill>
                  <a:schemeClr val="tx1"/>
                </a:solidFill>
                <a:effectLst>
                  <a:outerShdw blurRad="38100" dist="19050" dir="2700000" algn="tl" rotWithShape="0">
                    <a:schemeClr val="dk1">
                      <a:alpha val="40000"/>
                    </a:schemeClr>
                  </a:outerShdw>
                </a:effectLst>
                <a:latin typeface="+mj-ea"/>
                <a:ea typeface="+mj-ea"/>
              </a:rPr>
              <a:t>Hortonworks</a:t>
            </a:r>
          </a:p>
        </p:txBody>
      </p:sp>
      <p:sp>
        <p:nvSpPr>
          <p:cNvPr id="7" name="文本框 6"/>
          <p:cNvSpPr txBox="1"/>
          <p:nvPr/>
        </p:nvSpPr>
        <p:spPr>
          <a:xfrm>
            <a:off x="1186180" y="4964021"/>
            <a:ext cx="10420350" cy="1476375"/>
          </a:xfrm>
          <a:prstGeom prst="rect">
            <a:avLst/>
          </a:prstGeom>
          <a:noFill/>
        </p:spPr>
        <p:txBody>
          <a:bodyPr wrap="square" rtlCol="0">
            <a:spAutoFit/>
          </a:bodyPr>
          <a:lstStyle/>
          <a:p>
            <a:r>
              <a:rPr lang="en-US" altLang="zh-CN" dirty="0"/>
              <a:t>         </a:t>
            </a:r>
            <a:r>
              <a:rPr lang="zh-CN" altLang="en-US" dirty="0"/>
              <a:t>Hortonworks 数据管理解决方案使组织可以实施下一代现代化数据架构。Hortonworks 基于 Apache Hadoop 开发，可以从云的边缘以及内部来对数据资产进行管理。Hortonworks DPS 用户可以轻松访问防火墙、公有云（或两者的组合）背后的可信数据。Hortonworks DataFlow (HDF) 能够收集、组织、整理和传送来自于全联网（设备、传感器、点击流、日志文件等）的实时数据。Hortonworks Data Platform (HDP)能够用于创建安全的企业数据池，为企业提供信息分析，实现快速创新和实时深入了解业务动态。</a:t>
            </a:r>
          </a:p>
        </p:txBody>
      </p:sp>
      <p:sp>
        <p:nvSpPr>
          <p:cNvPr id="8"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90003" y="1563029"/>
            <a:ext cx="10368597" cy="276860"/>
          </a:xfrm>
        </p:spPr>
        <p:txBody>
          <a:bodyPr/>
          <a:lstStyle/>
          <a:p>
            <a:pPr marL="285750" indent="-285750">
              <a:buFont typeface="Wingdings" panose="05000000000000000000" charset="0"/>
              <a:buChar char="p"/>
            </a:pPr>
            <a:r>
              <a:rPr lang="zh-CN" altLang="en-US" sz="1800" b="0" dirty="0">
                <a:ln/>
                <a:solidFill>
                  <a:schemeClr val="tx1"/>
                </a:solidFill>
                <a:effectLst>
                  <a:outerShdw blurRad="38100" dist="19050" dir="2700000" algn="tl" rotWithShape="0">
                    <a:schemeClr val="dk1">
                      <a:alpha val="40000"/>
                    </a:schemeClr>
                  </a:outerShdw>
                </a:effectLst>
              </a:rPr>
              <a:t>MapR</a:t>
            </a:r>
          </a:p>
        </p:txBody>
      </p:sp>
      <p:sp>
        <p:nvSpPr>
          <p:cNvPr id="3" name="副标题 2"/>
          <p:cNvSpPr>
            <a:spLocks noGrp="1"/>
          </p:cNvSpPr>
          <p:nvPr>
            <p:ph type="subTitle" idx="4"/>
          </p:nvPr>
        </p:nvSpPr>
        <p:spPr>
          <a:xfrm>
            <a:off x="1355929" y="2169114"/>
            <a:ext cx="8538844" cy="1661795"/>
          </a:xfrm>
        </p:spPr>
        <p:txBody>
          <a:bodyPr/>
          <a:lstStyle/>
          <a:p>
            <a:r>
              <a:rPr lang="en-US" altLang="zh-CN" dirty="0"/>
              <a:t>        </a:t>
            </a:r>
            <a:r>
              <a:rPr lang="zh-CN" altLang="en-US" dirty="0"/>
              <a:t>MapR是一个比现有Hadoop分布式文件系统还要快三倍的产品，并且也是开源的。MapR配备了快照，并号称不会出现单节点故障，且与现有HDFS的API兼容，因此非常容易替换原有的系统。MapR使Hadoop变为一个速度更快、可靠性更高、更易于管理、使用更加方便的分布式计算服务和存储平台，并扩大了Hadoop的使用范围和方式。MapR包含了开源社区的许多流行工具和功能，例如Hbase、Hive以及和 Apache Hadoop兼容的API。 </a:t>
            </a:r>
            <a:r>
              <a:rPr lang="en-US" altLang="zh-CN" dirty="0"/>
              <a:t>	</a:t>
            </a:r>
          </a:p>
        </p:txBody>
      </p:sp>
      <p:sp>
        <p:nvSpPr>
          <p:cNvPr id="4" name="标题 1"/>
          <p:cNvSpPr>
            <a:spLocks noGrp="1"/>
          </p:cNvSpPr>
          <p:nvPr/>
        </p:nvSpPr>
        <p:spPr>
          <a:xfrm>
            <a:off x="1295400" y="4117975"/>
            <a:ext cx="10368597" cy="276860"/>
          </a:xfrm>
          <a:prstGeom prst="rect">
            <a:avLst/>
          </a:prstGeom>
        </p:spPr>
        <p:txBody>
          <a:bodyPr wrap="square" lIns="0" tIns="0" rIns="0" bIns="0">
            <a:spAutoFit/>
          </a:bodyPr>
          <a:lstStyle>
            <a:lvl1pPr>
              <a:defRPr sz="2800" b="1" i="1">
                <a:solidFill>
                  <a:srgbClr val="0D0D0D"/>
                </a:solidFill>
                <a:latin typeface="微软雅黑" panose="020B0503020204020204" charset="-122"/>
                <a:ea typeface="+mj-ea"/>
                <a:cs typeface="微软雅黑" panose="020B0503020204020204" charset="-122"/>
              </a:defRPr>
            </a:lvl1pPr>
          </a:lstStyle>
          <a:p>
            <a:pPr marL="457200" indent="-457200">
              <a:buFont typeface="Wingdings" panose="05000000000000000000" charset="0"/>
              <a:buChar char="p"/>
            </a:pPr>
            <a:r>
              <a:rPr lang="zh-CN" altLang="en-US" sz="1800" b="0" dirty="0">
                <a:solidFill>
                  <a:schemeClr val="tx1"/>
                </a:solidFill>
                <a:effectLst>
                  <a:outerShdw blurRad="38100" dist="19050" dir="2700000" algn="tl" rotWithShape="0">
                    <a:schemeClr val="dk1">
                      <a:alpha val="40000"/>
                    </a:schemeClr>
                  </a:outerShdw>
                </a:effectLst>
              </a:rPr>
              <a:t>FusionInsight</a:t>
            </a:r>
          </a:p>
        </p:txBody>
      </p:sp>
      <p:sp>
        <p:nvSpPr>
          <p:cNvPr id="5" name="文本框 4"/>
          <p:cNvSpPr txBox="1"/>
          <p:nvPr/>
        </p:nvSpPr>
        <p:spPr>
          <a:xfrm>
            <a:off x="1295400" y="4727575"/>
            <a:ext cx="7995285" cy="922020"/>
          </a:xfrm>
          <a:prstGeom prst="rect">
            <a:avLst/>
          </a:prstGeom>
          <a:noFill/>
        </p:spPr>
        <p:txBody>
          <a:bodyPr wrap="square" rtlCol="0">
            <a:spAutoFit/>
          </a:bodyPr>
          <a:lstStyle/>
          <a:p>
            <a:r>
              <a:rPr lang="zh-CN" altLang="en-US"/>
              <a:t>FusionInsight解决方案由4个子产品FusionInsight HD、FusionInsight MPPDB、FusionInsight Miner、FusionInsight Farmer和1个操作运维系统FusionInsight Manager构成。</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90003" y="1500913"/>
            <a:ext cx="10368597" cy="276860"/>
          </a:xfrm>
        </p:spPr>
        <p:txBody>
          <a:bodyPr/>
          <a:lstStyle/>
          <a:p>
            <a:pPr marL="457200" indent="-457200">
              <a:buFont typeface="Wingdings" panose="05000000000000000000" charset="0"/>
              <a:buChar char="p"/>
            </a:pPr>
            <a:r>
              <a:rPr lang="zh-CN" altLang="en-US" sz="1800" b="0" dirty="0">
                <a:ln/>
                <a:solidFill>
                  <a:schemeClr val="tx1"/>
                </a:solidFill>
                <a:effectLst>
                  <a:outerShdw blurRad="38100" dist="19050" dir="2700000" algn="tl" rotWithShape="0">
                    <a:schemeClr val="dk1">
                      <a:alpha val="40000"/>
                    </a:schemeClr>
                  </a:outerShdw>
                </a:effectLst>
              </a:rPr>
              <a:t>FusionInsight</a:t>
            </a:r>
          </a:p>
        </p:txBody>
      </p:sp>
      <p:sp>
        <p:nvSpPr>
          <p:cNvPr id="3" name="副标题 2"/>
          <p:cNvSpPr>
            <a:spLocks noGrp="1"/>
          </p:cNvSpPr>
          <p:nvPr>
            <p:ph type="subTitle" idx="4"/>
          </p:nvPr>
        </p:nvSpPr>
        <p:spPr>
          <a:xfrm>
            <a:off x="627075" y="4727575"/>
            <a:ext cx="10622915" cy="1508125"/>
          </a:xfrm>
        </p:spPr>
        <p:txBody>
          <a:bodyPr wrap="square"/>
          <a:lstStyle/>
          <a:p>
            <a:r>
              <a:rPr lang="en-US" altLang="zh-CN" dirty="0"/>
              <a:t>          </a:t>
            </a:r>
            <a:endParaRPr lang="zh-CN" altLang="en-US" dirty="0"/>
          </a:p>
          <a:p>
            <a:pPr marL="742950" lvl="1" indent="-285750">
              <a:buFont typeface="Arial" panose="020B0604020202020204" pitchFamily="34" charset="0"/>
              <a:buChar char="•"/>
            </a:pPr>
            <a:r>
              <a:rPr lang="zh-CN" altLang="en-US" sz="1600" dirty="0"/>
              <a:t>FusionInsight HD：企业级的大数据处理环境，是一个分布式数据处理系统，对外提供大容量的数据存储、分析查询和实时流式数据处理分析能力。</a:t>
            </a:r>
          </a:p>
          <a:p>
            <a:pPr marL="742950" lvl="1" indent="-285750">
              <a:buFont typeface="Arial" panose="020B0604020202020204" pitchFamily="34" charset="0"/>
              <a:buChar char="•"/>
            </a:pPr>
            <a:r>
              <a:rPr lang="zh-CN" altLang="en-US" sz="1600" dirty="0"/>
              <a:t>FusionInsight MPPDB：企业级的大规模并行处理关系型数据库。FusionInsight MPPDB采用MPP(Massive Parallel Processing)架构，支持行存储和列存储，提供PB(Petabyte，2的50次方字节)级别数据量的处理能力。</a:t>
            </a:r>
          </a:p>
          <a:p>
            <a:pPr marL="742950" lvl="1" indent="-285750">
              <a:buFont typeface="Arial" panose="020B0604020202020204" pitchFamily="34" charset="0"/>
              <a:buChar char="•"/>
            </a:pPr>
            <a:endParaRPr lang="zh-CN" altLang="en-US" sz="1600" dirty="0"/>
          </a:p>
        </p:txBody>
      </p:sp>
      <p:pic>
        <p:nvPicPr>
          <p:cNvPr id="12" name="图片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600200" y="2066290"/>
            <a:ext cx="5969000" cy="2661285"/>
          </a:xfrm>
          <a:prstGeom prst="rect">
            <a:avLst/>
          </a:prstGeom>
          <a:noFill/>
          <a:ln>
            <a:noFill/>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副标题 2"/>
          <p:cNvSpPr>
            <a:spLocks noGrp="1"/>
          </p:cNvSpPr>
          <p:nvPr>
            <p:ph type="subTitle" idx="4"/>
          </p:nvPr>
        </p:nvSpPr>
        <p:spPr>
          <a:xfrm>
            <a:off x="1066800" y="2593975"/>
            <a:ext cx="8538844" cy="1938655"/>
          </a:xfrm>
        </p:spPr>
        <p:txBody>
          <a:bodyPr/>
          <a:lstStyle/>
          <a:p>
            <a:pPr marL="742950" lvl="1" indent="-285750">
              <a:buFont typeface="Arial" panose="020B0604020202020204" pitchFamily="34" charset="0"/>
              <a:buChar char="•"/>
            </a:pPr>
            <a:r>
              <a:rPr lang="zh-CN" altLang="en-US" dirty="0">
                <a:sym typeface="+mn-ea"/>
              </a:rPr>
              <a:t>FusionInsight Miner：企业级的数据分析平台，基于华为FusionInsight HD的分布式存储和并行计算技术，提供从海量数据中挖掘出价值信息的平台。</a:t>
            </a:r>
            <a:endParaRPr lang="zh-CN" altLang="en-US" dirty="0"/>
          </a:p>
          <a:p>
            <a:pPr marL="742950" lvl="1" indent="-285750">
              <a:buFont typeface="Arial" panose="020B0604020202020204" pitchFamily="34" charset="0"/>
              <a:buChar char="•"/>
            </a:pPr>
            <a:r>
              <a:rPr lang="zh-CN" altLang="en-US" dirty="0">
                <a:sym typeface="+mn-ea"/>
              </a:rPr>
              <a:t>FusionInsight Farmer：企业级的大数据应用容器，为企业业务提供统一开发、运行和管理的平台。</a:t>
            </a:r>
            <a:endParaRPr lang="zh-CN" altLang="en-US" dirty="0"/>
          </a:p>
          <a:p>
            <a:pPr marL="742950" lvl="1" indent="-285750">
              <a:buFont typeface="Arial" panose="020B0604020202020204" pitchFamily="34" charset="0"/>
              <a:buChar char="•"/>
            </a:pPr>
            <a:r>
              <a:rPr lang="zh-CN" altLang="en-US" dirty="0">
                <a:sym typeface="+mn-ea"/>
              </a:rPr>
              <a:t>FusionInsight Manager：企业级大数据的操作运维系统，提供高可靠、安全、容错、易用的集群管理能力，支持大规模集群的安装部署、监控、告警、用户管理、权限管理、审计、服务管理、健康检查、问题定位、升级和补丁等功能。</a:t>
            </a:r>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object 3"/>
          <p:cNvSpPr/>
          <p:nvPr/>
        </p:nvSpPr>
        <p:spPr>
          <a:xfrm>
            <a:off x="1955292" y="4276472"/>
            <a:ext cx="8281416" cy="755903"/>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886839" y="675762"/>
            <a:ext cx="836294" cy="431165"/>
          </a:xfrm>
          <a:prstGeom prst="rect">
            <a:avLst/>
          </a:prstGeom>
        </p:spPr>
        <p:txBody>
          <a:bodyPr vert="horz" wrap="square" lIns="0" tIns="0" rIns="0" bIns="0" rtlCol="0">
            <a:spAutoFit/>
          </a:bodyPr>
          <a:lstStyle/>
          <a:p>
            <a:pPr marL="12700">
              <a:lnSpc>
                <a:spcPct val="100000"/>
              </a:lnSpc>
            </a:pPr>
            <a:r>
              <a:rPr sz="3200" b="1" i="1" spc="-10" dirty="0">
                <a:solidFill>
                  <a:srgbClr val="585858"/>
                </a:solidFill>
                <a:latin typeface="微软雅黑" panose="020B0503020204020204" charset="-122"/>
                <a:cs typeface="微软雅黑" panose="020B0503020204020204" charset="-122"/>
              </a:rPr>
              <a:t>目录</a:t>
            </a:r>
            <a:endParaRPr sz="3200">
              <a:latin typeface="微软雅黑" panose="020B0503020204020204" charset="-122"/>
              <a:cs typeface="微软雅黑" panose="020B0503020204020204" charset="-122"/>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28</a:t>
            </a:fld>
            <a:endParaRPr spc="5" dirty="0"/>
          </a:p>
        </p:txBody>
      </p:sp>
      <p:sp>
        <p:nvSpPr>
          <p:cNvPr id="5" name="object 5"/>
          <p:cNvSpPr txBox="1">
            <a:spLocks noGrp="1"/>
          </p:cNvSpPr>
          <p:nvPr>
            <p:ph type="title"/>
          </p:nvPr>
        </p:nvSpPr>
        <p:spPr>
          <a:prstGeom prst="rect">
            <a:avLst/>
          </a:prstGeom>
        </p:spPr>
        <p:txBody>
          <a:bodyPr vert="horz" wrap="square" lIns="0" tIns="1224520" rIns="0" bIns="0" rtlCol="0">
            <a:spAutoFit/>
          </a:bodyPr>
          <a:lstStyle/>
          <a:p>
            <a:pPr marL="1416050">
              <a:lnSpc>
                <a:spcPct val="100000"/>
              </a:lnSpc>
            </a:pPr>
            <a:r>
              <a:rPr b="0" i="0" spc="215" dirty="0">
                <a:solidFill>
                  <a:schemeClr val="tx1"/>
                </a:solidFill>
                <a:latin typeface="Wingdings" panose="05000000000000000000"/>
                <a:cs typeface="Wingdings" panose="05000000000000000000"/>
              </a:rPr>
              <a:t></a:t>
            </a:r>
            <a:r>
              <a:rPr lang="zh-CN" altLang="en-US" spc="5" dirty="0">
                <a:solidFill>
                  <a:schemeClr val="tx1"/>
                </a:solidFill>
                <a:cs typeface="Wingdings" panose="05000000000000000000"/>
              </a:rPr>
              <a:t>大数据的相关概念</a:t>
            </a:r>
            <a:endParaRPr spc="5" dirty="0">
              <a:solidFill>
                <a:schemeClr val="tx1"/>
              </a:solidFill>
            </a:endParaRPr>
          </a:p>
        </p:txBody>
      </p:sp>
      <p:sp>
        <p:nvSpPr>
          <p:cNvPr id="6" name="object 6"/>
          <p:cNvSpPr txBox="1"/>
          <p:nvPr/>
        </p:nvSpPr>
        <p:spPr>
          <a:xfrm>
            <a:off x="2030983" y="2381336"/>
            <a:ext cx="5363210" cy="430887"/>
          </a:xfrm>
          <a:prstGeom prst="rect">
            <a:avLst/>
          </a:prstGeom>
        </p:spPr>
        <p:txBody>
          <a:bodyPr vert="horz" wrap="square" lIns="0" tIns="0" rIns="0" bIns="0" rtlCol="0">
            <a:spAutoFit/>
          </a:bodyPr>
          <a:lstStyle/>
          <a:p>
            <a:pPr marL="12700">
              <a:lnSpc>
                <a:spcPct val="100000"/>
              </a:lnSpc>
            </a:pPr>
            <a:r>
              <a:rPr sz="2800" spc="215" dirty="0">
                <a:latin typeface="Wingdings" panose="05000000000000000000"/>
                <a:cs typeface="Wingdings" panose="05000000000000000000"/>
              </a:rPr>
              <a:t></a:t>
            </a:r>
            <a:r>
              <a:rPr lang="zh-CN" altLang="en-US" sz="2800" b="1" i="1" spc="5" dirty="0">
                <a:latin typeface="微软雅黑" panose="020B0503020204020204" charset="-122"/>
                <a:cs typeface="Wingdings" panose="05000000000000000000"/>
              </a:rPr>
              <a:t>大数据处理的基础技术</a:t>
            </a:r>
            <a:endParaRPr lang="en-US" altLang="zh-CN" sz="2800" b="1" i="1" spc="5" dirty="0">
              <a:latin typeface="微软雅黑" panose="020B0503020204020204" charset="-122"/>
              <a:cs typeface="Wingdings" panose="05000000000000000000"/>
            </a:endParaRPr>
          </a:p>
        </p:txBody>
      </p:sp>
      <p:sp>
        <p:nvSpPr>
          <p:cNvPr id="8" name="object 6"/>
          <p:cNvSpPr txBox="1"/>
          <p:nvPr/>
        </p:nvSpPr>
        <p:spPr>
          <a:xfrm>
            <a:off x="2037609" y="3738904"/>
            <a:ext cx="5741417" cy="430887"/>
          </a:xfrm>
          <a:prstGeom prst="rect">
            <a:avLst/>
          </a:prstGeom>
        </p:spPr>
        <p:txBody>
          <a:bodyPr vert="horz" wrap="square" lIns="0" tIns="0" rIns="0" bIns="0" rtlCol="0">
            <a:spAutoFit/>
          </a:bodyPr>
          <a:lstStyle/>
          <a:p>
            <a:pPr marL="12700">
              <a:lnSpc>
                <a:spcPct val="100000"/>
              </a:lnSpc>
            </a:pPr>
            <a:r>
              <a:rPr lang="zh-CN" altLang="en-US" sz="2800" spc="215" dirty="0">
                <a:latin typeface="Wingdings" panose="05000000000000000000"/>
                <a:cs typeface="Wingdings" panose="05000000000000000000"/>
              </a:rPr>
              <a:t></a:t>
            </a:r>
            <a:r>
              <a:rPr lang="zh-CN" altLang="en-US" sz="2800" b="1" i="1" spc="5" dirty="0">
                <a:latin typeface="微软雅黑" panose="020B0503020204020204" charset="-122"/>
                <a:cs typeface="Wingdings" panose="05000000000000000000"/>
              </a:rPr>
              <a:t>大数据解决方案</a:t>
            </a:r>
            <a:endParaRPr sz="2800" dirty="0">
              <a:latin typeface="微软雅黑" panose="020B0503020204020204" charset="-122"/>
              <a:cs typeface="微软雅黑" panose="020B0503020204020204" charset="-122"/>
            </a:endParaRPr>
          </a:p>
        </p:txBody>
      </p:sp>
      <p:sp>
        <p:nvSpPr>
          <p:cNvPr id="11" name="object 6"/>
          <p:cNvSpPr txBox="1"/>
          <p:nvPr/>
        </p:nvSpPr>
        <p:spPr>
          <a:xfrm>
            <a:off x="2037609" y="4419952"/>
            <a:ext cx="5741417" cy="430887"/>
          </a:xfrm>
          <a:prstGeom prst="rect">
            <a:avLst/>
          </a:prstGeom>
        </p:spPr>
        <p:txBody>
          <a:bodyPr vert="horz" wrap="square" lIns="0" tIns="0" rIns="0" bIns="0" rtlCol="0">
            <a:spAutoFit/>
          </a:bodyPr>
          <a:lstStyle/>
          <a:p>
            <a:pPr marL="12700">
              <a:lnSpc>
                <a:spcPct val="100000"/>
              </a:lnSpc>
            </a:pPr>
            <a:r>
              <a:rPr lang="zh-CN" altLang="en-US" sz="2800" spc="215" dirty="0">
                <a:solidFill>
                  <a:schemeClr val="bg1"/>
                </a:solidFill>
                <a:latin typeface="Wingdings" panose="05000000000000000000"/>
                <a:cs typeface="Wingdings" panose="05000000000000000000"/>
              </a:rPr>
              <a:t></a:t>
            </a:r>
            <a:r>
              <a:rPr lang="zh-CN" altLang="en-US" sz="2800" b="1" i="1" spc="5" dirty="0">
                <a:solidFill>
                  <a:schemeClr val="bg1"/>
                </a:solidFill>
                <a:latin typeface="微软雅黑" panose="020B0503020204020204" charset="-122"/>
                <a:cs typeface="Wingdings" panose="05000000000000000000"/>
              </a:rPr>
              <a:t>大数据发展现状和趋势</a:t>
            </a:r>
            <a:endParaRPr sz="2800" dirty="0">
              <a:solidFill>
                <a:schemeClr val="bg1"/>
              </a:solidFill>
              <a:latin typeface="微软雅黑" panose="020B0503020204020204" charset="-122"/>
              <a:cs typeface="微软雅黑" panose="020B0503020204020204" charset="-122"/>
            </a:endParaRPr>
          </a:p>
        </p:txBody>
      </p:sp>
      <p:sp>
        <p:nvSpPr>
          <p:cNvPr id="12" name="object 6"/>
          <p:cNvSpPr txBox="1"/>
          <p:nvPr/>
        </p:nvSpPr>
        <p:spPr>
          <a:xfrm>
            <a:off x="2037609" y="5096472"/>
            <a:ext cx="5741417" cy="430887"/>
          </a:xfrm>
          <a:prstGeom prst="rect">
            <a:avLst/>
          </a:prstGeom>
        </p:spPr>
        <p:txBody>
          <a:bodyPr vert="horz" wrap="square" lIns="0" tIns="0" rIns="0" bIns="0" rtlCol="0">
            <a:spAutoFit/>
          </a:bodyPr>
          <a:lstStyle/>
          <a:p>
            <a:pPr marL="12700">
              <a:lnSpc>
                <a:spcPct val="100000"/>
              </a:lnSpc>
            </a:pPr>
            <a:r>
              <a:rPr lang="zh-CN" altLang="en-US" sz="2800" spc="215" dirty="0">
                <a:latin typeface="Wingdings" panose="05000000000000000000"/>
                <a:cs typeface="Wingdings" panose="05000000000000000000"/>
              </a:rPr>
              <a:t></a:t>
            </a:r>
            <a:r>
              <a:rPr lang="zh-CN" altLang="en-US" sz="2800" b="1" i="1" spc="5" dirty="0">
                <a:latin typeface="微软雅黑" panose="020B0503020204020204" charset="-122"/>
                <a:cs typeface="Wingdings" panose="05000000000000000000"/>
              </a:rPr>
              <a:t>教学资料辅助与练习作业</a:t>
            </a:r>
            <a:endParaRPr sz="2800" dirty="0">
              <a:latin typeface="微软雅黑" panose="020B0503020204020204" charset="-122"/>
              <a:cs typeface="微软雅黑" panose="020B0503020204020204" charset="-122"/>
            </a:endParaRPr>
          </a:p>
        </p:txBody>
      </p:sp>
      <p:sp>
        <p:nvSpPr>
          <p:cNvPr id="13" name="object 6"/>
          <p:cNvSpPr txBox="1"/>
          <p:nvPr/>
        </p:nvSpPr>
        <p:spPr>
          <a:xfrm>
            <a:off x="2030982" y="3061842"/>
            <a:ext cx="5363210" cy="430887"/>
          </a:xfrm>
          <a:prstGeom prst="rect">
            <a:avLst/>
          </a:prstGeom>
        </p:spPr>
        <p:txBody>
          <a:bodyPr vert="horz" wrap="square" lIns="0" tIns="0" rIns="0" bIns="0" rtlCol="0">
            <a:spAutoFit/>
          </a:bodyPr>
          <a:lstStyle/>
          <a:p>
            <a:pPr marL="12700">
              <a:lnSpc>
                <a:spcPct val="100000"/>
              </a:lnSpc>
            </a:pPr>
            <a:r>
              <a:rPr sz="2800" spc="215" dirty="0">
                <a:latin typeface="Wingdings" panose="05000000000000000000"/>
                <a:cs typeface="Wingdings" panose="05000000000000000000"/>
              </a:rPr>
              <a:t></a:t>
            </a:r>
            <a:r>
              <a:rPr lang="zh-CN" altLang="en-US" sz="2800" b="1" i="1" spc="5" dirty="0">
                <a:latin typeface="微软雅黑" panose="020B0503020204020204" charset="-122"/>
                <a:cs typeface="Wingdings" panose="05000000000000000000"/>
              </a:rPr>
              <a:t>流行大数据技术</a:t>
            </a:r>
            <a:endParaRPr lang="en-US" altLang="zh-CN" sz="2800" b="1" i="1" spc="5" dirty="0">
              <a:latin typeface="微软雅黑" panose="020B0503020204020204" charset="-122"/>
              <a:cs typeface="Wingdings" panose="0500000000000000000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zh-CN" altLang="en-US" sz="3200" i="0" dirty="0">
                <a:solidFill>
                  <a:srgbClr val="585858"/>
                </a:solidFill>
                <a:latin typeface="华文细黑"/>
                <a:cs typeface="华文细黑"/>
              </a:rPr>
              <a:t>大数据发展现状及趋势</a:t>
            </a:r>
            <a:endParaRPr sz="3200" dirty="0">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29</a:t>
            </a:fld>
            <a:endParaRPr spc="5" dirty="0"/>
          </a:p>
        </p:txBody>
      </p:sp>
      <p:sp>
        <p:nvSpPr>
          <p:cNvPr id="21" name="object 3"/>
          <p:cNvSpPr txBox="1"/>
          <p:nvPr/>
        </p:nvSpPr>
        <p:spPr>
          <a:xfrm>
            <a:off x="1447800" y="2289175"/>
            <a:ext cx="5257800" cy="4535088"/>
          </a:xfrm>
          <a:prstGeom prst="rect">
            <a:avLst/>
          </a:prstGeom>
        </p:spPr>
        <p:txBody>
          <a:bodyPr vert="horz" wrap="square" lIns="0" tIns="0" rIns="0" bIns="0" rtlCol="0">
            <a:spAutoFit/>
          </a:bodyPr>
          <a:lstStyle/>
          <a:p>
            <a:pPr marL="194945" marR="5080" indent="-182880" algn="just">
              <a:lnSpc>
                <a:spcPct val="140000"/>
              </a:lnSpc>
            </a:pPr>
            <a:r>
              <a:rPr spc="-10" dirty="0">
                <a:solidFill>
                  <a:srgbClr val="585858"/>
                </a:solidFill>
                <a:latin typeface="Wingdings" panose="05000000000000000000"/>
                <a:cs typeface="Wingdings" panose="05000000000000000000"/>
              </a:rPr>
              <a:t></a:t>
            </a:r>
            <a:r>
              <a:rPr spc="-155" dirty="0">
                <a:solidFill>
                  <a:srgbClr val="585858"/>
                </a:solidFill>
                <a:latin typeface="Times New Roman" panose="02020603050405020304"/>
                <a:cs typeface="Times New Roman" panose="02020603050405020304"/>
              </a:rPr>
              <a:t> </a:t>
            </a:r>
            <a:r>
              <a:rPr lang="zh-CN" altLang="en-US" spc="-10" dirty="0">
                <a:solidFill>
                  <a:srgbClr val="585858"/>
                </a:solidFill>
                <a:latin typeface="微软雅黑" panose="020B0503020204020204" charset="-122"/>
                <a:ea typeface="微软雅黑" panose="020B0503020204020204" charset="-122"/>
              </a:rPr>
              <a:t>大数据应用以企业</a:t>
            </a:r>
            <a:r>
              <a:rPr lang="zh-CN" altLang="en-US" spc="-10" dirty="0">
                <a:solidFill>
                  <a:srgbClr val="585858"/>
                </a:solidFill>
                <a:latin typeface="微软雅黑" panose="020B0503020204020204" charset="-122"/>
                <a:ea typeface="微软雅黑" panose="020B0503020204020204" charset="-122"/>
                <a:cs typeface="微软雅黑" panose="020B0503020204020204" charset="-122"/>
              </a:rPr>
              <a:t>为主；</a:t>
            </a:r>
            <a:endParaRPr lang="en-US" altLang="zh-CN" spc="-10" dirty="0">
              <a:solidFill>
                <a:srgbClr val="585858"/>
              </a:solidFill>
              <a:latin typeface="微软雅黑" panose="020B0503020204020204" charset="-122"/>
              <a:ea typeface="微软雅黑" panose="020B0503020204020204" charset="-122"/>
              <a:cs typeface="微软雅黑" panose="020B0503020204020204" charset="-122"/>
            </a:endParaRPr>
          </a:p>
          <a:p>
            <a:pPr marL="194945" marR="5080" indent="-182880" algn="just">
              <a:lnSpc>
                <a:spcPct val="140000"/>
              </a:lnSpc>
            </a:pPr>
            <a:endParaRPr lang="en-US" altLang="zh-CN" spc="-10" dirty="0">
              <a:solidFill>
                <a:srgbClr val="585858"/>
              </a:solidFill>
              <a:latin typeface="微软雅黑" panose="020B0503020204020204" charset="-122"/>
              <a:ea typeface="微软雅黑" panose="020B0503020204020204" charset="-122"/>
              <a:cs typeface="微软雅黑" panose="020B0503020204020204" charset="-122"/>
            </a:endParaRPr>
          </a:p>
          <a:p>
            <a:pPr marL="194945" marR="5080" indent="-182880" algn="just">
              <a:lnSpc>
                <a:spcPct val="140000"/>
              </a:lnSpc>
            </a:pPr>
            <a:r>
              <a:rPr spc="-10" dirty="0">
                <a:solidFill>
                  <a:srgbClr val="585858"/>
                </a:solidFill>
                <a:latin typeface="Wingdings" panose="05000000000000000000"/>
                <a:cs typeface="Wingdings" panose="05000000000000000000"/>
              </a:rPr>
              <a:t></a:t>
            </a:r>
            <a:r>
              <a:rPr spc="-155" dirty="0">
                <a:solidFill>
                  <a:srgbClr val="585858"/>
                </a:solidFill>
                <a:latin typeface="Times New Roman" panose="02020603050405020304"/>
                <a:cs typeface="Times New Roman" panose="02020603050405020304"/>
              </a:rPr>
              <a:t> </a:t>
            </a:r>
            <a:r>
              <a:rPr lang="zh-CN" altLang="en-US" spc="-10" dirty="0">
                <a:solidFill>
                  <a:srgbClr val="585858"/>
                </a:solidFill>
                <a:latin typeface="微软雅黑" panose="020B0503020204020204" charset="-122"/>
                <a:ea typeface="微软雅黑" panose="020B0503020204020204" charset="-122"/>
              </a:rPr>
              <a:t>应用的涵盖面广阔</a:t>
            </a:r>
            <a:r>
              <a:rPr lang="zh-CN" altLang="zh-CN" spc="-10" dirty="0">
                <a:solidFill>
                  <a:srgbClr val="585858"/>
                </a:solidFill>
                <a:latin typeface="微软雅黑" panose="020B0503020204020204" charset="-122"/>
                <a:ea typeface="微软雅黑" panose="020B0503020204020204" charset="-122"/>
                <a:cs typeface="微软雅黑" panose="020B0503020204020204" charset="-122"/>
              </a:rPr>
              <a:t>；</a:t>
            </a:r>
            <a:endParaRPr lang="en-US" altLang="zh-CN" spc="-10" dirty="0">
              <a:solidFill>
                <a:srgbClr val="585858"/>
              </a:solidFill>
              <a:latin typeface="微软雅黑" panose="020B0503020204020204" charset="-122"/>
              <a:ea typeface="微软雅黑" panose="020B0503020204020204" charset="-122"/>
              <a:cs typeface="微软雅黑" panose="020B0503020204020204" charset="-122"/>
            </a:endParaRPr>
          </a:p>
          <a:p>
            <a:pPr marL="194945" marR="5080" indent="-182880" algn="just">
              <a:lnSpc>
                <a:spcPct val="140000"/>
              </a:lnSpc>
            </a:pPr>
            <a:endParaRPr dirty="0">
              <a:latin typeface="微软雅黑" panose="020B0503020204020204" charset="-122"/>
              <a:ea typeface="微软雅黑" panose="020B0503020204020204" charset="-122"/>
              <a:cs typeface="微软雅黑" panose="020B0503020204020204" charset="-122"/>
            </a:endParaRPr>
          </a:p>
          <a:p>
            <a:pPr marL="194945" marR="57785" indent="-182880" algn="just">
              <a:lnSpc>
                <a:spcPct val="140000"/>
              </a:lnSpc>
              <a:spcBef>
                <a:spcPts val="335"/>
              </a:spcBef>
            </a:pPr>
            <a:r>
              <a:rPr spc="-10" dirty="0">
                <a:solidFill>
                  <a:srgbClr val="585858"/>
                </a:solidFill>
                <a:latin typeface="Wingdings" panose="05000000000000000000"/>
                <a:cs typeface="Wingdings" panose="05000000000000000000"/>
              </a:rPr>
              <a:t></a:t>
            </a:r>
            <a:r>
              <a:rPr spc="-155" dirty="0">
                <a:solidFill>
                  <a:srgbClr val="585858"/>
                </a:solidFill>
                <a:latin typeface="Times New Roman" panose="02020603050405020304"/>
                <a:cs typeface="Times New Roman" panose="02020603050405020304"/>
              </a:rPr>
              <a:t> </a:t>
            </a:r>
            <a:r>
              <a:rPr lang="zh-CN" altLang="en-US" spc="-10" dirty="0">
                <a:solidFill>
                  <a:srgbClr val="585858"/>
                </a:solidFill>
                <a:latin typeface="微软雅黑" panose="020B0503020204020204" charset="-122"/>
                <a:ea typeface="微软雅黑" panose="020B0503020204020204" charset="-122"/>
              </a:rPr>
              <a:t>电子商务</a:t>
            </a:r>
            <a:r>
              <a:rPr lang="zh-CN" altLang="zh-CN" spc="-10" dirty="0">
                <a:solidFill>
                  <a:srgbClr val="585858"/>
                </a:solidFill>
                <a:latin typeface="微软雅黑" panose="020B0503020204020204" charset="-122"/>
                <a:ea typeface="微软雅黑" panose="020B0503020204020204" charset="-122"/>
              </a:rPr>
              <a:t>、电信领域应用成熟度较高</a:t>
            </a:r>
            <a:r>
              <a:rPr lang="zh-CN" altLang="zh-CN" spc="-10" dirty="0">
                <a:solidFill>
                  <a:srgbClr val="585858"/>
                </a:solidFill>
                <a:latin typeface="微软雅黑" panose="020B0503020204020204" charset="-122"/>
                <a:ea typeface="微软雅黑" panose="020B0503020204020204" charset="-122"/>
                <a:cs typeface="微软雅黑" panose="020B0503020204020204" charset="-122"/>
              </a:rPr>
              <a:t>；</a:t>
            </a:r>
            <a:endParaRPr lang="en-US" altLang="zh-CN" spc="-10" dirty="0">
              <a:solidFill>
                <a:srgbClr val="585858"/>
              </a:solidFill>
              <a:latin typeface="微软雅黑" panose="020B0503020204020204" charset="-122"/>
              <a:ea typeface="微软雅黑" panose="020B0503020204020204" charset="-122"/>
              <a:cs typeface="微软雅黑" panose="020B0503020204020204" charset="-122"/>
            </a:endParaRPr>
          </a:p>
          <a:p>
            <a:pPr marL="194945" marR="57785" indent="-182880" algn="just">
              <a:lnSpc>
                <a:spcPct val="140000"/>
              </a:lnSpc>
              <a:spcBef>
                <a:spcPts val="335"/>
              </a:spcBef>
            </a:pPr>
            <a:endParaRPr lang="en-US" altLang="zh-CN" spc="-10" dirty="0">
              <a:solidFill>
                <a:srgbClr val="585858"/>
              </a:solidFill>
              <a:latin typeface="微软雅黑" panose="020B0503020204020204" charset="-122"/>
              <a:ea typeface="微软雅黑" panose="020B0503020204020204" charset="-122"/>
              <a:cs typeface="微软雅黑" panose="020B0503020204020204" charset="-122"/>
            </a:endParaRPr>
          </a:p>
          <a:p>
            <a:pPr marL="194945" marR="57785" indent="-182880" algn="just">
              <a:lnSpc>
                <a:spcPct val="140000"/>
              </a:lnSpc>
              <a:spcBef>
                <a:spcPts val="335"/>
              </a:spcBef>
            </a:pPr>
            <a:r>
              <a:rPr spc="-10" dirty="0">
                <a:solidFill>
                  <a:srgbClr val="585858"/>
                </a:solidFill>
                <a:latin typeface="Wingdings" panose="05000000000000000000"/>
                <a:cs typeface="Wingdings" panose="05000000000000000000"/>
              </a:rPr>
              <a:t></a:t>
            </a:r>
            <a:r>
              <a:rPr lang="zh-CN" altLang="zh-CN" spc="-10" dirty="0">
                <a:solidFill>
                  <a:srgbClr val="585858"/>
                </a:solidFill>
                <a:latin typeface="微软雅黑" panose="020B0503020204020204" charset="-122"/>
                <a:ea typeface="微软雅黑" panose="020B0503020204020204" charset="-122"/>
              </a:rPr>
              <a:t>政府公共服务、金融等领域市场吸引力最大</a:t>
            </a:r>
            <a:r>
              <a:rPr lang="zh-CN" altLang="zh-CN" spc="-10" dirty="0">
                <a:solidFill>
                  <a:srgbClr val="585858"/>
                </a:solidFill>
                <a:latin typeface="微软雅黑" panose="020B0503020204020204" charset="-122"/>
                <a:ea typeface="微软雅黑" panose="020B0503020204020204" charset="-122"/>
                <a:cs typeface="微软雅黑" panose="020B0503020204020204" charset="-122"/>
              </a:rPr>
              <a:t>；</a:t>
            </a:r>
            <a:endParaRPr lang="en-US" altLang="zh-CN" spc="-10" dirty="0">
              <a:solidFill>
                <a:srgbClr val="585858"/>
              </a:solidFill>
              <a:latin typeface="微软雅黑" panose="020B0503020204020204" charset="-122"/>
              <a:ea typeface="微软雅黑" panose="020B0503020204020204" charset="-122"/>
              <a:cs typeface="微软雅黑" panose="020B0503020204020204" charset="-122"/>
            </a:endParaRPr>
          </a:p>
          <a:p>
            <a:pPr marL="194945" marR="57785" indent="-182880" algn="just">
              <a:lnSpc>
                <a:spcPct val="140000"/>
              </a:lnSpc>
              <a:spcBef>
                <a:spcPts val="335"/>
              </a:spcBef>
            </a:pPr>
            <a:endParaRPr lang="zh-CN" altLang="zh-CN" spc="-10" dirty="0">
              <a:solidFill>
                <a:srgbClr val="585858"/>
              </a:solidFill>
              <a:latin typeface="微软雅黑" panose="020B0503020204020204" charset="-122"/>
              <a:ea typeface="微软雅黑" panose="020B0503020204020204" charset="-122"/>
              <a:cs typeface="微软雅黑" panose="020B0503020204020204" charset="-122"/>
            </a:endParaRPr>
          </a:p>
          <a:p>
            <a:pPr marL="194945" marR="57785" indent="-182880" algn="just">
              <a:lnSpc>
                <a:spcPct val="140000"/>
              </a:lnSpc>
              <a:spcBef>
                <a:spcPts val="335"/>
              </a:spcBef>
            </a:pPr>
            <a:r>
              <a:rPr spc="-10" dirty="0">
                <a:solidFill>
                  <a:srgbClr val="585858"/>
                </a:solidFill>
                <a:latin typeface="Wingdings" panose="05000000000000000000"/>
                <a:cs typeface="Wingdings" panose="05000000000000000000"/>
              </a:rPr>
              <a:t></a:t>
            </a:r>
            <a:r>
              <a:rPr spc="-155" dirty="0">
                <a:solidFill>
                  <a:srgbClr val="585858"/>
                </a:solidFill>
                <a:latin typeface="Times New Roman" panose="02020603050405020304"/>
                <a:cs typeface="Times New Roman" panose="02020603050405020304"/>
              </a:rPr>
              <a:t> </a:t>
            </a:r>
            <a:r>
              <a:rPr lang="zh-CN" altLang="en-US" spc="-10" dirty="0">
                <a:solidFill>
                  <a:srgbClr val="585858"/>
                </a:solidFill>
                <a:latin typeface="微软雅黑" panose="020B0503020204020204" charset="-122"/>
                <a:ea typeface="微软雅黑" panose="020B0503020204020204" charset="-122"/>
                <a:cs typeface="微软雅黑" panose="020B0503020204020204" charset="-122"/>
              </a:rPr>
              <a:t>互联网</a:t>
            </a:r>
            <a:r>
              <a:rPr lang="en-US" altLang="zh-CN" spc="-10" dirty="0">
                <a:solidFill>
                  <a:srgbClr val="585858"/>
                </a:solidFill>
                <a:latin typeface="微软雅黑" panose="020B0503020204020204" charset="-122"/>
                <a:ea typeface="微软雅黑" panose="020B0503020204020204" charset="-122"/>
                <a:cs typeface="微软雅黑" panose="020B0503020204020204" charset="-122"/>
              </a:rPr>
              <a:t>+</a:t>
            </a:r>
            <a:r>
              <a:rPr lang="zh-CN" altLang="en-US" spc="-10" dirty="0">
                <a:solidFill>
                  <a:srgbClr val="585858"/>
                </a:solidFill>
                <a:latin typeface="微软雅黑" panose="020B0503020204020204" charset="-122"/>
                <a:ea typeface="微软雅黑" panose="020B0503020204020204" charset="-122"/>
                <a:cs typeface="微软雅黑" panose="020B0503020204020204" charset="-122"/>
              </a:rPr>
              <a:t>的推广使数据源增多；</a:t>
            </a:r>
            <a:endParaRPr lang="en-US" altLang="zh-CN" spc="-10" dirty="0">
              <a:solidFill>
                <a:srgbClr val="585858"/>
              </a:solidFill>
              <a:latin typeface="微软雅黑" panose="020B0503020204020204" charset="-122"/>
              <a:ea typeface="微软雅黑" panose="020B0503020204020204" charset="-122"/>
              <a:cs typeface="微软雅黑" panose="020B0503020204020204" charset="-122"/>
            </a:endParaRPr>
          </a:p>
          <a:p>
            <a:pPr marL="194945" marR="57785" indent="-182880" algn="just">
              <a:lnSpc>
                <a:spcPct val="140000"/>
              </a:lnSpc>
              <a:spcBef>
                <a:spcPts val="335"/>
              </a:spcBef>
            </a:pPr>
            <a:endParaRPr lang="en-US" altLang="zh-CN" spc="-10" dirty="0">
              <a:solidFill>
                <a:srgbClr val="585858"/>
              </a:solidFill>
              <a:latin typeface="微软雅黑" panose="020B0503020204020204" charset="-122"/>
              <a:ea typeface="微软雅黑" panose="020B0503020204020204" charset="-122"/>
              <a:cs typeface="微软雅黑" panose="020B0503020204020204" charset="-122"/>
            </a:endParaRPr>
          </a:p>
          <a:p>
            <a:pPr marL="194945" marR="57785" indent="-182880" algn="just">
              <a:lnSpc>
                <a:spcPct val="140000"/>
              </a:lnSpc>
              <a:spcBef>
                <a:spcPts val="335"/>
              </a:spcBef>
            </a:pPr>
            <a:r>
              <a:rPr lang="zh-CN" altLang="en-US" spc="-10" dirty="0">
                <a:solidFill>
                  <a:srgbClr val="585858"/>
                </a:solidFill>
                <a:latin typeface="Wingdings" panose="05000000000000000000"/>
                <a:cs typeface="Wingdings" panose="05000000000000000000"/>
              </a:rPr>
              <a:t></a:t>
            </a:r>
            <a:r>
              <a:rPr lang="en-US" altLang="zh-CN" spc="-10" dirty="0">
                <a:solidFill>
                  <a:srgbClr val="585858"/>
                </a:solidFill>
                <a:latin typeface="微软雅黑" panose="020B0503020204020204" charset="-122"/>
                <a:ea typeface="微软雅黑" panose="020B0503020204020204" charset="-122"/>
              </a:rPr>
              <a:t>2020</a:t>
            </a:r>
            <a:r>
              <a:rPr lang="zh-CN" altLang="en-US" spc="-10" dirty="0">
                <a:solidFill>
                  <a:srgbClr val="585858"/>
                </a:solidFill>
                <a:latin typeface="微软雅黑" panose="020B0503020204020204" charset="-122"/>
                <a:ea typeface="微软雅黑" panose="020B0503020204020204" charset="-122"/>
              </a:rPr>
              <a:t>年产生约为</a:t>
            </a:r>
            <a:r>
              <a:rPr lang="en-US" altLang="zh-CN" spc="-10" dirty="0">
                <a:solidFill>
                  <a:srgbClr val="585858"/>
                </a:solidFill>
                <a:latin typeface="微软雅黑" panose="020B0503020204020204" charset="-122"/>
                <a:ea typeface="微软雅黑" panose="020B0503020204020204" charset="-122"/>
              </a:rPr>
              <a:t>40</a:t>
            </a:r>
            <a:r>
              <a:rPr lang="zh-CN" altLang="en-US" spc="-10" dirty="0">
                <a:solidFill>
                  <a:srgbClr val="585858"/>
                </a:solidFill>
                <a:latin typeface="微软雅黑" panose="020B0503020204020204" charset="-122"/>
                <a:ea typeface="微软雅黑" panose="020B0503020204020204" charset="-122"/>
              </a:rPr>
              <a:t>万亿</a:t>
            </a:r>
            <a:r>
              <a:rPr lang="en-US" altLang="zh-CN" spc="-10" dirty="0">
                <a:solidFill>
                  <a:srgbClr val="585858"/>
                </a:solidFill>
                <a:latin typeface="微软雅黑" panose="020B0503020204020204" charset="-122"/>
                <a:ea typeface="微软雅黑" panose="020B0503020204020204" charset="-122"/>
              </a:rPr>
              <a:t>GB</a:t>
            </a:r>
            <a:r>
              <a:rPr lang="zh-CN" altLang="en-US" spc="-10" dirty="0">
                <a:solidFill>
                  <a:srgbClr val="585858"/>
                </a:solidFill>
                <a:latin typeface="微软雅黑" panose="020B0503020204020204" charset="-122"/>
                <a:ea typeface="微软雅黑" panose="020B0503020204020204" charset="-122"/>
              </a:rPr>
              <a:t>的数据量</a:t>
            </a:r>
            <a:endParaRPr lang="en-US" altLang="zh-CN" spc="-10" dirty="0">
              <a:solidFill>
                <a:srgbClr val="585858"/>
              </a:solidFill>
              <a:latin typeface="微软雅黑" panose="020B0503020204020204" charset="-122"/>
              <a:ea typeface="微软雅黑" panose="020B0503020204020204" charset="-122"/>
            </a:endParaRPr>
          </a:p>
        </p:txBody>
      </p:sp>
      <p:sp>
        <p:nvSpPr>
          <p:cNvPr id="22" name="文本框 21"/>
          <p:cNvSpPr txBox="1"/>
          <p:nvPr/>
        </p:nvSpPr>
        <p:spPr>
          <a:xfrm>
            <a:off x="990600" y="1505644"/>
            <a:ext cx="6840525" cy="369332"/>
          </a:xfrm>
          <a:prstGeom prst="rect">
            <a:avLst/>
          </a:prstGeom>
          <a:noFill/>
        </p:spPr>
        <p:txBody>
          <a:bodyPr wrap="square" rtlCol="0">
            <a:spAutoFit/>
          </a:bodyPr>
          <a:lstStyle/>
          <a:p>
            <a:r>
              <a:rPr lang="zh-CN" altLang="en-US" spc="-10" dirty="0">
                <a:solidFill>
                  <a:srgbClr val="585858"/>
                </a:solidFill>
                <a:latin typeface="微软雅黑" panose="020B0503020204020204" charset="-122"/>
                <a:ea typeface="微软雅黑" panose="020B0503020204020204" charset="-122"/>
                <a:cs typeface="微软雅黑" panose="020B0503020204020204" charset="-122"/>
              </a:rPr>
              <a:t>①大数据发展现状</a:t>
            </a:r>
            <a:endParaRPr lang="zh-CN" altLang="zh-CN" spc="-10" dirty="0">
              <a:solidFill>
                <a:srgbClr val="585858"/>
              </a:solidFill>
              <a:latin typeface="微软雅黑" panose="020B0503020204020204" charset="-122"/>
              <a:ea typeface="微软雅黑" panose="020B0503020204020204" charset="-122"/>
              <a:cs typeface="微软雅黑" panose="020B0503020204020204" charset="-122"/>
            </a:endParaRPr>
          </a:p>
        </p:txBody>
      </p:sp>
      <p:sp>
        <p:nvSpPr>
          <p:cNvPr id="8" name="object 3"/>
          <p:cNvSpPr txBox="1"/>
          <p:nvPr/>
        </p:nvSpPr>
        <p:spPr>
          <a:xfrm>
            <a:off x="7086600" y="3426574"/>
            <a:ext cx="3619263" cy="775597"/>
          </a:xfrm>
          <a:prstGeom prst="rect">
            <a:avLst/>
          </a:prstGeom>
        </p:spPr>
        <p:txBody>
          <a:bodyPr vert="horz" wrap="square" lIns="0" tIns="0" rIns="0" bIns="0" rtlCol="0">
            <a:spAutoFit/>
          </a:bodyPr>
          <a:lstStyle/>
          <a:p>
            <a:pPr marL="194945" marR="5080" indent="-182880" algn="just">
              <a:lnSpc>
                <a:spcPct val="140000"/>
              </a:lnSpc>
            </a:pPr>
            <a:r>
              <a:rPr lang="zh-CN" altLang="en-US" spc="-10" dirty="0">
                <a:solidFill>
                  <a:srgbClr val="585858"/>
                </a:solidFill>
                <a:latin typeface="微软雅黑" panose="020B0503020204020204" charset="-122"/>
                <a:ea typeface="微软雅黑" panose="020B0503020204020204" charset="-122"/>
              </a:rPr>
              <a:t>总结起来就是：</a:t>
            </a:r>
            <a:endParaRPr lang="en-US" altLang="zh-CN" spc="-10" dirty="0">
              <a:solidFill>
                <a:srgbClr val="585858"/>
              </a:solidFill>
              <a:latin typeface="微软雅黑" panose="020B0503020204020204" charset="-122"/>
              <a:ea typeface="微软雅黑" panose="020B0503020204020204" charset="-122"/>
            </a:endParaRPr>
          </a:p>
          <a:p>
            <a:pPr marL="194945" marR="5080" indent="-182880" algn="just">
              <a:lnSpc>
                <a:spcPct val="140000"/>
              </a:lnSpc>
            </a:pPr>
            <a:r>
              <a:rPr lang="en-US" altLang="zh-CN" spc="-10" dirty="0">
                <a:solidFill>
                  <a:srgbClr val="585858"/>
                </a:solidFill>
                <a:latin typeface="微软雅黑" panose="020B0503020204020204" charset="-122"/>
                <a:ea typeface="微软雅黑" panose="020B0503020204020204" charset="-122"/>
              </a:rPr>
              <a:t>		</a:t>
            </a:r>
            <a:r>
              <a:rPr lang="zh-CN" altLang="en-US" spc="-10" dirty="0">
                <a:solidFill>
                  <a:srgbClr val="585858"/>
                </a:solidFill>
                <a:latin typeface="微软雅黑" panose="020B0503020204020204" charset="-122"/>
                <a:ea typeface="微软雅黑" panose="020B0503020204020204" charset="-122"/>
              </a:rPr>
              <a:t>应用广泛、发展潜力十足</a:t>
            </a:r>
            <a:endParaRPr lang="en-US" altLang="zh-CN" spc="-10" dirty="0">
              <a:solidFill>
                <a:srgbClr val="585858"/>
              </a:solidFill>
              <a:latin typeface="微软雅黑" panose="020B0503020204020204" charset="-122"/>
              <a:ea typeface="微软雅黑" panose="020B0503020204020204" charset="-122"/>
            </a:endParaRPr>
          </a:p>
        </p:txBody>
      </p:sp>
      <p:sp>
        <p:nvSpPr>
          <p:cNvPr id="7"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zh-CN" altLang="en-US" sz="3200" i="0" dirty="0">
                <a:solidFill>
                  <a:srgbClr val="585858"/>
                </a:solidFill>
                <a:latin typeface="华文细黑"/>
                <a:cs typeface="华文细黑"/>
              </a:rPr>
              <a:t>大数据相关概念</a:t>
            </a:r>
            <a:endParaRPr sz="3200" dirty="0">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3</a:t>
            </a:fld>
            <a:endParaRPr spc="5" dirty="0"/>
          </a:p>
        </p:txBody>
      </p:sp>
      <p:sp>
        <p:nvSpPr>
          <p:cNvPr id="22" name="文本框 21"/>
          <p:cNvSpPr txBox="1"/>
          <p:nvPr/>
        </p:nvSpPr>
        <p:spPr>
          <a:xfrm>
            <a:off x="685800" y="1919843"/>
            <a:ext cx="8382000" cy="523220"/>
          </a:xfrm>
          <a:prstGeom prst="rect">
            <a:avLst/>
          </a:prstGeom>
          <a:noFill/>
        </p:spPr>
        <p:txBody>
          <a:bodyPr wrap="square" rtlCol="0">
            <a:spAutoFit/>
          </a:bodyPr>
          <a:lstStyle/>
          <a:p>
            <a:r>
              <a:rPr lang="zh-CN" altLang="en-US" sz="2800" spc="-10" dirty="0">
                <a:solidFill>
                  <a:srgbClr val="585858"/>
                </a:solidFill>
                <a:latin typeface="微软雅黑" panose="020B0503020204020204" charset="-122"/>
                <a:ea typeface="微软雅黑" panose="020B0503020204020204" charset="-122"/>
                <a:cs typeface="微软雅黑" panose="020B0503020204020204" charset="-122"/>
              </a:rPr>
              <a:t>①大数据的特征</a:t>
            </a:r>
            <a:endParaRPr lang="zh-CN" altLang="zh-CN" sz="2800" spc="-10" dirty="0">
              <a:solidFill>
                <a:srgbClr val="585858"/>
              </a:solidFill>
              <a:latin typeface="微软雅黑" panose="020B0503020204020204" charset="-122"/>
              <a:ea typeface="微软雅黑" panose="020B0503020204020204" charset="-122"/>
              <a:cs typeface="微软雅黑" panose="020B0503020204020204" charset="-122"/>
            </a:endParaRPr>
          </a:p>
        </p:txBody>
      </p:sp>
      <p:pic>
        <p:nvPicPr>
          <p:cNvPr id="3" name="图片 2"/>
          <p:cNvPicPr>
            <a:picLocks noChangeAspect="1"/>
          </p:cNvPicPr>
          <p:nvPr/>
        </p:nvPicPr>
        <p:blipFill>
          <a:blip r:embed="rId2"/>
          <a:stretch>
            <a:fillRect/>
          </a:stretch>
        </p:blipFill>
        <p:spPr>
          <a:xfrm>
            <a:off x="990599" y="2674838"/>
            <a:ext cx="7011679" cy="3526389"/>
          </a:xfrm>
          <a:prstGeom prst="rect">
            <a:avLst/>
          </a:prstGeom>
        </p:spPr>
      </p:pic>
      <p:sp>
        <p:nvSpPr>
          <p:cNvPr id="10" name="文本框 9"/>
          <p:cNvSpPr txBox="1"/>
          <p:nvPr/>
        </p:nvSpPr>
        <p:spPr>
          <a:xfrm>
            <a:off x="685800" y="1527175"/>
            <a:ext cx="8382000" cy="369332"/>
          </a:xfrm>
          <a:prstGeom prst="rect">
            <a:avLst/>
          </a:prstGeom>
          <a:noFill/>
        </p:spPr>
        <p:txBody>
          <a:bodyPr wrap="square" rtlCol="0">
            <a:spAutoFit/>
          </a:bodyPr>
          <a:lstStyle/>
          <a:p>
            <a:r>
              <a:rPr lang="zh-CN" altLang="en-US" spc="-10" dirty="0">
                <a:solidFill>
                  <a:srgbClr val="585858"/>
                </a:solidFill>
                <a:latin typeface="微软雅黑" panose="020B0503020204020204" charset="-122"/>
                <a:ea typeface="微软雅黑" panose="020B0503020204020204" charset="-122"/>
                <a:cs typeface="微软雅黑" panose="020B0503020204020204" charset="-122"/>
              </a:rPr>
              <a:t>大数据（</a:t>
            </a:r>
            <a:r>
              <a:rPr lang="en-US" altLang="zh-CN" b="1" dirty="0"/>
              <a:t>Big Data</a:t>
            </a:r>
            <a:r>
              <a:rPr lang="zh-CN" altLang="en-US" spc="-10" dirty="0">
                <a:solidFill>
                  <a:srgbClr val="585858"/>
                </a:solidFill>
                <a:latin typeface="微软雅黑" panose="020B0503020204020204" charset="-122"/>
                <a:ea typeface="微软雅黑" panose="020B0503020204020204" charset="-122"/>
                <a:cs typeface="微软雅黑" panose="020B0503020204020204" charset="-122"/>
              </a:rPr>
              <a:t>）</a:t>
            </a:r>
            <a:r>
              <a:rPr lang="zh-CN" altLang="en-US" sz="1400" spc="-10" dirty="0">
                <a:solidFill>
                  <a:srgbClr val="585858"/>
                </a:solidFill>
                <a:latin typeface="微软雅黑" panose="020B0503020204020204" charset="-122"/>
                <a:ea typeface="微软雅黑" panose="020B0503020204020204" charset="-122"/>
                <a:cs typeface="微软雅黑" panose="020B0503020204020204" charset="-122"/>
              </a:rPr>
              <a:t>：无法在一定时间内用常规软件工具对其内容进行抓取、管理和处理的数据集合。</a:t>
            </a:r>
            <a:endParaRPr lang="zh-CN" altLang="zh-CN" sz="1400" spc="-10" dirty="0">
              <a:solidFill>
                <a:srgbClr val="585858"/>
              </a:solidFill>
              <a:latin typeface="微软雅黑" panose="020B0503020204020204" charset="-122"/>
              <a:ea typeface="微软雅黑" panose="020B0503020204020204" charset="-122"/>
              <a:cs typeface="微软雅黑" panose="020B0503020204020204" charset="-122"/>
            </a:endParaRPr>
          </a:p>
        </p:txBody>
      </p:sp>
      <p:sp>
        <p:nvSpPr>
          <p:cNvPr id="5" name="矩形 4"/>
          <p:cNvSpPr/>
          <p:nvPr/>
        </p:nvSpPr>
        <p:spPr>
          <a:xfrm>
            <a:off x="8686800" y="2746375"/>
            <a:ext cx="3048000" cy="1477328"/>
          </a:xfrm>
          <a:prstGeom prst="rect">
            <a:avLst/>
          </a:prstGeom>
        </p:spPr>
        <p:txBody>
          <a:bodyPr wrap="square">
            <a:spAutoFit/>
          </a:bodyPr>
          <a:lstStyle/>
          <a:p>
            <a:r>
              <a:rPr lang="zh-CN" altLang="zh-CN" spc="-10" dirty="0">
                <a:solidFill>
                  <a:srgbClr val="585858"/>
                </a:solidFill>
                <a:latin typeface="微软雅黑" panose="020B0503020204020204" charset="-122"/>
                <a:ea typeface="微软雅黑" panose="020B0503020204020204" charset="-122"/>
                <a:cs typeface="Times New Roman" panose="02020603050405020304"/>
              </a:rPr>
              <a:t>大数据有</a:t>
            </a:r>
            <a:r>
              <a:rPr lang="en-US" altLang="zh-CN" spc="-10" dirty="0">
                <a:solidFill>
                  <a:srgbClr val="585858"/>
                </a:solidFill>
                <a:latin typeface="微软雅黑" panose="020B0503020204020204" charset="-122"/>
                <a:ea typeface="微软雅黑" panose="020B0503020204020204" charset="-122"/>
                <a:cs typeface="Times New Roman" panose="02020603050405020304"/>
              </a:rPr>
              <a:t>4</a:t>
            </a:r>
            <a:r>
              <a:rPr lang="zh-CN" altLang="zh-CN" spc="-10" dirty="0">
                <a:solidFill>
                  <a:srgbClr val="585858"/>
                </a:solidFill>
                <a:latin typeface="微软雅黑" panose="020B0503020204020204" charset="-122"/>
                <a:ea typeface="微软雅黑" panose="020B0503020204020204" charset="-122"/>
                <a:cs typeface="Times New Roman" panose="02020603050405020304"/>
              </a:rPr>
              <a:t>个特性，简称</a:t>
            </a:r>
            <a:r>
              <a:rPr lang="en-US" altLang="zh-CN" spc="-10" dirty="0">
                <a:solidFill>
                  <a:srgbClr val="585858"/>
                </a:solidFill>
                <a:latin typeface="微软雅黑" panose="020B0503020204020204" charset="-122"/>
                <a:ea typeface="微软雅黑" panose="020B0503020204020204" charset="-122"/>
                <a:cs typeface="Times New Roman" panose="02020603050405020304"/>
              </a:rPr>
              <a:t>4V: </a:t>
            </a:r>
          </a:p>
          <a:p>
            <a:pPr marL="342900" indent="-342900">
              <a:buFont typeface="+mj-lt"/>
              <a:buAutoNum type="arabicPeriod"/>
            </a:pPr>
            <a:r>
              <a:rPr lang="en-US" altLang="zh-CN" spc="-10" dirty="0">
                <a:solidFill>
                  <a:srgbClr val="585858"/>
                </a:solidFill>
                <a:latin typeface="微软雅黑" panose="020B0503020204020204" charset="-122"/>
                <a:ea typeface="微软雅黑" panose="020B0503020204020204" charset="-122"/>
                <a:cs typeface="Times New Roman" panose="02020603050405020304"/>
              </a:rPr>
              <a:t>Volume</a:t>
            </a:r>
            <a:r>
              <a:rPr lang="zh-CN" altLang="en-US" spc="-10" dirty="0">
                <a:solidFill>
                  <a:srgbClr val="585858"/>
                </a:solidFill>
                <a:latin typeface="微软雅黑" panose="020B0503020204020204" charset="-122"/>
                <a:ea typeface="微软雅黑" panose="020B0503020204020204" charset="-122"/>
                <a:cs typeface="Times New Roman" panose="02020603050405020304"/>
              </a:rPr>
              <a:t>（规模性）</a:t>
            </a:r>
            <a:endParaRPr lang="en-US" altLang="zh-CN" spc="-10" dirty="0">
              <a:solidFill>
                <a:srgbClr val="585858"/>
              </a:solidFill>
              <a:latin typeface="微软雅黑" panose="020B0503020204020204" charset="-122"/>
              <a:ea typeface="微软雅黑" panose="020B0503020204020204" charset="-122"/>
              <a:cs typeface="Times New Roman" panose="02020603050405020304"/>
            </a:endParaRPr>
          </a:p>
          <a:p>
            <a:pPr marL="342900" indent="-342900">
              <a:buFont typeface="+mj-lt"/>
              <a:buAutoNum type="arabicPeriod"/>
            </a:pPr>
            <a:r>
              <a:rPr lang="en-US" altLang="zh-CN" spc="-10" dirty="0">
                <a:solidFill>
                  <a:srgbClr val="585858"/>
                </a:solidFill>
                <a:latin typeface="微软雅黑" panose="020B0503020204020204" charset="-122"/>
                <a:ea typeface="微软雅黑" panose="020B0503020204020204" charset="-122"/>
                <a:cs typeface="Times New Roman" panose="02020603050405020304"/>
              </a:rPr>
              <a:t>Variety</a:t>
            </a:r>
            <a:r>
              <a:rPr lang="zh-CN" altLang="en-US" spc="-10" dirty="0">
                <a:solidFill>
                  <a:srgbClr val="585858"/>
                </a:solidFill>
                <a:latin typeface="微软雅黑" panose="020B0503020204020204" charset="-122"/>
                <a:ea typeface="微软雅黑" panose="020B0503020204020204" charset="-122"/>
                <a:cs typeface="Times New Roman" panose="02020603050405020304"/>
              </a:rPr>
              <a:t>（</a:t>
            </a:r>
            <a:r>
              <a:rPr lang="zh-CN" altLang="zh-CN" spc="-10" dirty="0">
                <a:solidFill>
                  <a:srgbClr val="585858"/>
                </a:solidFill>
                <a:latin typeface="微软雅黑" panose="020B0503020204020204" charset="-122"/>
                <a:ea typeface="微软雅黑" panose="020B0503020204020204" charset="-122"/>
                <a:cs typeface="Times New Roman" panose="02020603050405020304"/>
              </a:rPr>
              <a:t>多样性</a:t>
            </a:r>
            <a:r>
              <a:rPr lang="zh-CN" altLang="en-US" spc="-10" dirty="0">
                <a:solidFill>
                  <a:srgbClr val="585858"/>
                </a:solidFill>
                <a:latin typeface="微软雅黑" panose="020B0503020204020204" charset="-122"/>
                <a:ea typeface="微软雅黑" panose="020B0503020204020204" charset="-122"/>
                <a:cs typeface="Times New Roman" panose="02020603050405020304"/>
              </a:rPr>
              <a:t>）</a:t>
            </a:r>
            <a:endParaRPr lang="en-US" altLang="zh-CN" spc="-10" dirty="0">
              <a:solidFill>
                <a:srgbClr val="585858"/>
              </a:solidFill>
              <a:latin typeface="微软雅黑" panose="020B0503020204020204" charset="-122"/>
              <a:ea typeface="微软雅黑" panose="020B0503020204020204" charset="-122"/>
              <a:cs typeface="Times New Roman" panose="02020603050405020304"/>
            </a:endParaRPr>
          </a:p>
          <a:p>
            <a:pPr marL="342900" indent="-342900">
              <a:buFont typeface="+mj-lt"/>
              <a:buAutoNum type="arabicPeriod"/>
            </a:pPr>
            <a:r>
              <a:rPr lang="en-US" altLang="zh-CN" spc="-10" dirty="0">
                <a:solidFill>
                  <a:srgbClr val="585858"/>
                </a:solidFill>
                <a:latin typeface="微软雅黑" panose="020B0503020204020204" charset="-122"/>
                <a:ea typeface="微软雅黑" panose="020B0503020204020204" charset="-122"/>
                <a:cs typeface="Times New Roman" panose="02020603050405020304"/>
              </a:rPr>
              <a:t>Velocity</a:t>
            </a:r>
            <a:r>
              <a:rPr lang="zh-CN" altLang="en-US" spc="-10" dirty="0">
                <a:solidFill>
                  <a:srgbClr val="585858"/>
                </a:solidFill>
                <a:latin typeface="微软雅黑" panose="020B0503020204020204" charset="-122"/>
                <a:ea typeface="微软雅黑" panose="020B0503020204020204" charset="-122"/>
                <a:cs typeface="Times New Roman" panose="02020603050405020304"/>
              </a:rPr>
              <a:t>（</a:t>
            </a:r>
            <a:r>
              <a:rPr lang="zh-CN" altLang="zh-CN" spc="-10" dirty="0">
                <a:solidFill>
                  <a:srgbClr val="585858"/>
                </a:solidFill>
                <a:latin typeface="微软雅黑" panose="020B0503020204020204" charset="-122"/>
                <a:ea typeface="微软雅黑" panose="020B0503020204020204" charset="-122"/>
                <a:cs typeface="Times New Roman" panose="02020603050405020304"/>
              </a:rPr>
              <a:t>高速性</a:t>
            </a:r>
            <a:r>
              <a:rPr lang="zh-CN" altLang="en-US" spc="-10" dirty="0">
                <a:solidFill>
                  <a:srgbClr val="585858"/>
                </a:solidFill>
                <a:latin typeface="微软雅黑" panose="020B0503020204020204" charset="-122"/>
                <a:ea typeface="微软雅黑" panose="020B0503020204020204" charset="-122"/>
                <a:cs typeface="Times New Roman" panose="02020603050405020304"/>
              </a:rPr>
              <a:t>）</a:t>
            </a:r>
            <a:endParaRPr lang="en-US" altLang="zh-CN" spc="-10" dirty="0">
              <a:solidFill>
                <a:srgbClr val="585858"/>
              </a:solidFill>
              <a:latin typeface="微软雅黑" panose="020B0503020204020204" charset="-122"/>
              <a:ea typeface="微软雅黑" panose="020B0503020204020204" charset="-122"/>
              <a:cs typeface="Times New Roman" panose="02020603050405020304"/>
            </a:endParaRPr>
          </a:p>
          <a:p>
            <a:pPr marL="342900" indent="-342900">
              <a:buFont typeface="+mj-lt"/>
              <a:buAutoNum type="arabicPeriod"/>
            </a:pPr>
            <a:r>
              <a:rPr lang="en-US" altLang="zh-CN" spc="-10" dirty="0">
                <a:solidFill>
                  <a:srgbClr val="585858"/>
                </a:solidFill>
                <a:latin typeface="微软雅黑" panose="020B0503020204020204" charset="-122"/>
                <a:ea typeface="微软雅黑" panose="020B0503020204020204" charset="-122"/>
                <a:cs typeface="Times New Roman" panose="02020603050405020304"/>
              </a:rPr>
              <a:t>Value</a:t>
            </a:r>
            <a:r>
              <a:rPr lang="zh-CN" altLang="en-US" spc="-10" dirty="0">
                <a:solidFill>
                  <a:srgbClr val="585858"/>
                </a:solidFill>
                <a:latin typeface="微软雅黑" panose="020B0503020204020204" charset="-122"/>
                <a:ea typeface="微软雅黑" panose="020B0503020204020204" charset="-122"/>
                <a:cs typeface="Times New Roman" panose="02020603050405020304"/>
              </a:rPr>
              <a:t>（</a:t>
            </a:r>
            <a:r>
              <a:rPr lang="zh-CN" altLang="zh-CN" spc="-10" dirty="0">
                <a:solidFill>
                  <a:srgbClr val="585858"/>
                </a:solidFill>
                <a:latin typeface="微软雅黑" panose="020B0503020204020204" charset="-122"/>
                <a:ea typeface="微软雅黑" panose="020B0503020204020204" charset="-122"/>
                <a:cs typeface="Times New Roman" panose="02020603050405020304"/>
              </a:rPr>
              <a:t>价值性</a:t>
            </a:r>
            <a:r>
              <a:rPr lang="zh-CN" altLang="en-US" spc="-10" dirty="0">
                <a:solidFill>
                  <a:srgbClr val="585858"/>
                </a:solidFill>
                <a:latin typeface="微软雅黑" panose="020B0503020204020204" charset="-122"/>
                <a:ea typeface="微软雅黑" panose="020B0503020204020204" charset="-122"/>
                <a:cs typeface="Times New Roman" panose="02020603050405020304"/>
              </a:rPr>
              <a:t>）</a:t>
            </a:r>
          </a:p>
        </p:txBody>
      </p:sp>
      <p:sp>
        <p:nvSpPr>
          <p:cNvPr id="8" name="object 3"/>
          <p:cNvSpPr/>
          <p:nvPr/>
        </p:nvSpPr>
        <p:spPr>
          <a:xfrm flipV="1">
            <a:off x="627075" y="1036836"/>
            <a:ext cx="11031525" cy="125305"/>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zh-CN" altLang="en-US" sz="3200" i="0" dirty="0">
                <a:solidFill>
                  <a:srgbClr val="585858"/>
                </a:solidFill>
                <a:latin typeface="华文细黑"/>
                <a:cs typeface="华文细黑"/>
              </a:rPr>
              <a:t>大数据发展现状及趋势</a:t>
            </a:r>
            <a:endParaRPr sz="3200" dirty="0">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30</a:t>
            </a:fld>
            <a:endParaRPr spc="5" dirty="0"/>
          </a:p>
        </p:txBody>
      </p:sp>
      <p:sp>
        <p:nvSpPr>
          <p:cNvPr id="21" name="object 3"/>
          <p:cNvSpPr txBox="1"/>
          <p:nvPr/>
        </p:nvSpPr>
        <p:spPr>
          <a:xfrm>
            <a:off x="1393371" y="1857589"/>
            <a:ext cx="5592908" cy="387798"/>
          </a:xfrm>
          <a:prstGeom prst="rect">
            <a:avLst/>
          </a:prstGeom>
        </p:spPr>
        <p:txBody>
          <a:bodyPr vert="horz" wrap="square" lIns="0" tIns="0" rIns="0" bIns="0" rtlCol="0">
            <a:spAutoFit/>
          </a:bodyPr>
          <a:lstStyle/>
          <a:p>
            <a:pPr marL="194945" marR="5080" indent="-182880" algn="just">
              <a:lnSpc>
                <a:spcPct val="140000"/>
              </a:lnSpc>
            </a:pPr>
            <a:r>
              <a:rPr spc="-10" dirty="0">
                <a:solidFill>
                  <a:srgbClr val="585858"/>
                </a:solidFill>
                <a:latin typeface="Wingdings" panose="05000000000000000000"/>
                <a:cs typeface="Wingdings" panose="05000000000000000000"/>
              </a:rPr>
              <a:t></a:t>
            </a:r>
            <a:r>
              <a:rPr spc="-155" dirty="0">
                <a:solidFill>
                  <a:srgbClr val="585858"/>
                </a:solidFill>
                <a:latin typeface="Times New Roman" panose="02020603050405020304"/>
                <a:cs typeface="Times New Roman" panose="02020603050405020304"/>
              </a:rPr>
              <a:t> </a:t>
            </a:r>
            <a:r>
              <a:rPr lang="zh-CN" altLang="en-US" spc="-10" dirty="0">
                <a:solidFill>
                  <a:srgbClr val="585858"/>
                </a:solidFill>
                <a:latin typeface="微软雅黑" panose="020B0503020204020204" charset="-122"/>
                <a:ea typeface="微软雅黑" panose="020B0503020204020204" charset="-122"/>
              </a:rPr>
              <a:t>大数据上升至我国的国家战略，国内市场庞大</a:t>
            </a:r>
            <a:endParaRPr lang="en-US" altLang="zh-CN" spc="-10" dirty="0">
              <a:solidFill>
                <a:srgbClr val="585858"/>
              </a:solidFill>
              <a:latin typeface="微软雅黑" panose="020B0503020204020204" charset="-122"/>
              <a:ea typeface="微软雅黑" panose="020B0503020204020204" charset="-122"/>
            </a:endParaRPr>
          </a:p>
        </p:txBody>
      </p:sp>
      <p:sp>
        <p:nvSpPr>
          <p:cNvPr id="22" name="文本框 21"/>
          <p:cNvSpPr txBox="1"/>
          <p:nvPr/>
        </p:nvSpPr>
        <p:spPr>
          <a:xfrm>
            <a:off x="1197429" y="1435176"/>
            <a:ext cx="6840525" cy="369332"/>
          </a:xfrm>
          <a:prstGeom prst="rect">
            <a:avLst/>
          </a:prstGeom>
          <a:noFill/>
        </p:spPr>
        <p:txBody>
          <a:bodyPr wrap="square" rtlCol="0">
            <a:spAutoFit/>
          </a:bodyPr>
          <a:lstStyle/>
          <a:p>
            <a:r>
              <a:rPr lang="zh-CN" altLang="en-US" spc="-10" dirty="0">
                <a:solidFill>
                  <a:srgbClr val="585858"/>
                </a:solidFill>
                <a:latin typeface="微软雅黑" panose="020B0503020204020204" charset="-122"/>
                <a:ea typeface="微软雅黑" panose="020B0503020204020204" charset="-122"/>
                <a:cs typeface="微软雅黑" panose="020B0503020204020204" charset="-122"/>
              </a:rPr>
              <a:t>①大数据发展现状</a:t>
            </a:r>
            <a:endParaRPr lang="zh-CN" altLang="zh-CN" spc="-10" dirty="0">
              <a:solidFill>
                <a:srgbClr val="585858"/>
              </a:solidFill>
              <a:latin typeface="微软雅黑" panose="020B0503020204020204" charset="-122"/>
              <a:ea typeface="微软雅黑" panose="020B0503020204020204" charset="-122"/>
              <a:cs typeface="微软雅黑" panose="020B0503020204020204" charset="-122"/>
            </a:endParaRPr>
          </a:p>
        </p:txBody>
      </p:sp>
      <p:pic>
        <p:nvPicPr>
          <p:cNvPr id="7" name="图片 6" descr="http://img.mp.itc.cn/upload/20170610/18dd2a1dc27b4d199c7646846115d251_th.jpg"/>
          <p:cNvPicPr/>
          <p:nvPr/>
        </p:nvPicPr>
        <p:blipFill>
          <a:blip r:embed="rId2">
            <a:extLst>
              <a:ext uri="{28A0092B-C50C-407E-A947-70E740481C1C}">
                <a14:useLocalDpi xmlns:a14="http://schemas.microsoft.com/office/drawing/2010/main" val="0"/>
              </a:ext>
            </a:extLst>
          </a:blip>
          <a:srcRect/>
          <a:stretch>
            <a:fillRect/>
          </a:stretch>
        </p:blipFill>
        <p:spPr bwMode="auto">
          <a:xfrm>
            <a:off x="4724400" y="2167996"/>
            <a:ext cx="3886200" cy="1837055"/>
          </a:xfrm>
          <a:prstGeom prst="rect">
            <a:avLst/>
          </a:prstGeom>
          <a:noFill/>
          <a:ln>
            <a:noFill/>
          </a:ln>
        </p:spPr>
      </p:pic>
      <p:sp>
        <p:nvSpPr>
          <p:cNvPr id="9" name="object 3"/>
          <p:cNvSpPr txBox="1"/>
          <p:nvPr/>
        </p:nvSpPr>
        <p:spPr>
          <a:xfrm>
            <a:off x="1371600" y="4569394"/>
            <a:ext cx="3619263" cy="387798"/>
          </a:xfrm>
          <a:prstGeom prst="rect">
            <a:avLst/>
          </a:prstGeom>
        </p:spPr>
        <p:txBody>
          <a:bodyPr vert="horz" wrap="square" lIns="0" tIns="0" rIns="0" bIns="0" rtlCol="0">
            <a:spAutoFit/>
          </a:bodyPr>
          <a:lstStyle/>
          <a:p>
            <a:pPr marL="194945" marR="5080" indent="-182880" algn="just">
              <a:lnSpc>
                <a:spcPct val="140000"/>
              </a:lnSpc>
            </a:pPr>
            <a:r>
              <a:rPr spc="-10" dirty="0">
                <a:solidFill>
                  <a:srgbClr val="585858"/>
                </a:solidFill>
                <a:latin typeface="Wingdings" panose="05000000000000000000"/>
                <a:cs typeface="Wingdings" panose="05000000000000000000"/>
              </a:rPr>
              <a:t></a:t>
            </a:r>
            <a:r>
              <a:rPr spc="-155" dirty="0">
                <a:solidFill>
                  <a:srgbClr val="585858"/>
                </a:solidFill>
                <a:latin typeface="Times New Roman" panose="02020603050405020304"/>
                <a:cs typeface="Times New Roman" panose="02020603050405020304"/>
              </a:rPr>
              <a:t> </a:t>
            </a:r>
            <a:r>
              <a:rPr lang="zh-CN" altLang="en-US" spc="-10" dirty="0">
                <a:solidFill>
                  <a:srgbClr val="585858"/>
                </a:solidFill>
                <a:latin typeface="微软雅黑" panose="020B0503020204020204" charset="-122"/>
                <a:ea typeface="微软雅黑" panose="020B0503020204020204" charset="-122"/>
                <a:cs typeface="Times New Roman" panose="02020603050405020304"/>
              </a:rPr>
              <a:t>国内大数据发展面临的问题</a:t>
            </a:r>
            <a:endParaRPr lang="en-US" altLang="zh-CN" spc="-10" dirty="0">
              <a:solidFill>
                <a:srgbClr val="585858"/>
              </a:solidFill>
              <a:latin typeface="微软雅黑" panose="020B0503020204020204" charset="-122"/>
              <a:ea typeface="微软雅黑" panose="020B0503020204020204" charset="-122"/>
              <a:cs typeface="Times New Roman" panose="02020603050405020304"/>
            </a:endParaRPr>
          </a:p>
        </p:txBody>
      </p:sp>
      <p:sp>
        <p:nvSpPr>
          <p:cNvPr id="3" name="文本框 2"/>
          <p:cNvSpPr txBox="1"/>
          <p:nvPr/>
        </p:nvSpPr>
        <p:spPr>
          <a:xfrm>
            <a:off x="6066517" y="4142803"/>
            <a:ext cx="1431391" cy="261610"/>
          </a:xfrm>
          <a:prstGeom prst="rect">
            <a:avLst/>
          </a:prstGeom>
          <a:noFill/>
        </p:spPr>
        <p:txBody>
          <a:bodyPr wrap="square" rtlCol="0">
            <a:spAutoFit/>
          </a:bodyPr>
          <a:lstStyle/>
          <a:p>
            <a:r>
              <a:rPr lang="zh-CN" altLang="en-US" sz="1100" spc="-10" dirty="0">
                <a:solidFill>
                  <a:srgbClr val="7B7B7B"/>
                </a:solidFill>
                <a:latin typeface="微软雅黑" panose="020B0503020204020204" charset="-122"/>
                <a:ea typeface="微软雅黑" panose="020B0503020204020204" charset="-122"/>
              </a:rPr>
              <a:t>我国大数据市场规模</a:t>
            </a:r>
          </a:p>
        </p:txBody>
      </p:sp>
      <p:sp>
        <p:nvSpPr>
          <p:cNvPr id="4" name="文本框 3"/>
          <p:cNvSpPr txBox="1"/>
          <p:nvPr/>
        </p:nvSpPr>
        <p:spPr>
          <a:xfrm>
            <a:off x="1219200" y="4842429"/>
            <a:ext cx="8839200" cy="1754326"/>
          </a:xfrm>
          <a:prstGeom prst="rect">
            <a:avLst/>
          </a:prstGeom>
          <a:noFill/>
        </p:spPr>
        <p:txBody>
          <a:bodyPr wrap="square" rtlCol="0">
            <a:spAutoFit/>
          </a:bodyPr>
          <a:lstStyle>
            <a:defPPr>
              <a:defRPr lang="zh-CN"/>
            </a:defPPr>
            <a:lvl1pPr>
              <a:defRPr sz="1400" spc="-10">
                <a:solidFill>
                  <a:srgbClr val="7B7B7B"/>
                </a:solidFill>
                <a:latin typeface="微软雅黑" panose="020B0503020204020204" charset="-122"/>
                <a:ea typeface="微软雅黑" panose="020B0503020204020204" charset="-122"/>
                <a:cs typeface="Times New Roman" panose="02020603050405020304"/>
              </a:defRPr>
            </a:lvl1pPr>
          </a:lstStyle>
          <a:p>
            <a:pPr>
              <a:lnSpc>
                <a:spcPct val="150000"/>
              </a:lnSpc>
            </a:pPr>
            <a:r>
              <a:rPr lang="en-US" altLang="zh-CN" sz="1800" dirty="0">
                <a:solidFill>
                  <a:srgbClr val="585858"/>
                </a:solidFill>
              </a:rPr>
              <a:t>  1</a:t>
            </a:r>
            <a:r>
              <a:rPr lang="zh-CN" altLang="en-US" sz="1800" dirty="0">
                <a:solidFill>
                  <a:srgbClr val="585858"/>
                </a:solidFill>
              </a:rPr>
              <a:t>）数据孤岛问题突出</a:t>
            </a:r>
            <a:endParaRPr lang="en-US" altLang="zh-CN" sz="1800" dirty="0">
              <a:solidFill>
                <a:srgbClr val="585858"/>
              </a:solidFill>
            </a:endParaRPr>
          </a:p>
          <a:p>
            <a:pPr>
              <a:lnSpc>
                <a:spcPct val="150000"/>
              </a:lnSpc>
            </a:pPr>
            <a:r>
              <a:rPr lang="en-US" altLang="zh-CN" sz="1800" dirty="0">
                <a:solidFill>
                  <a:srgbClr val="585858"/>
                </a:solidFill>
              </a:rPr>
              <a:t>        </a:t>
            </a:r>
            <a:r>
              <a:rPr lang="zh-CN" altLang="en-US" sz="1800" dirty="0">
                <a:solidFill>
                  <a:srgbClr val="585858"/>
                </a:solidFill>
              </a:rPr>
              <a:t>政府部门信息不对称、</a:t>
            </a:r>
            <a:r>
              <a:rPr lang="zh-CN" altLang="zh-CN" sz="1800" dirty="0">
                <a:solidFill>
                  <a:srgbClr val="585858"/>
                </a:solidFill>
              </a:rPr>
              <a:t>制度法律不具体、缺乏公共平台、共享渠道</a:t>
            </a:r>
            <a:r>
              <a:rPr lang="zh-CN" altLang="en-US" sz="1800" dirty="0">
                <a:solidFill>
                  <a:srgbClr val="585858"/>
                </a:solidFill>
              </a:rPr>
              <a:t>等</a:t>
            </a:r>
            <a:endParaRPr lang="en-US" altLang="zh-CN" sz="1800" dirty="0">
              <a:solidFill>
                <a:srgbClr val="585858"/>
              </a:solidFill>
            </a:endParaRPr>
          </a:p>
          <a:p>
            <a:pPr>
              <a:lnSpc>
                <a:spcPct val="150000"/>
              </a:lnSpc>
            </a:pPr>
            <a:r>
              <a:rPr lang="en-US" altLang="zh-CN" sz="1800" dirty="0">
                <a:solidFill>
                  <a:srgbClr val="585858"/>
                </a:solidFill>
              </a:rPr>
              <a:t>        </a:t>
            </a:r>
            <a:r>
              <a:rPr lang="zh-CN" altLang="zh-CN" sz="1800" dirty="0">
                <a:solidFill>
                  <a:srgbClr val="585858"/>
                </a:solidFill>
              </a:rPr>
              <a:t>政府数据存在“不愿开、不敢开、不能开、不会开”的问题</a:t>
            </a:r>
            <a:endParaRPr lang="en-US" altLang="zh-CN" sz="1800" dirty="0">
              <a:solidFill>
                <a:srgbClr val="585858"/>
              </a:solidFill>
            </a:endParaRPr>
          </a:p>
          <a:p>
            <a:pPr>
              <a:lnSpc>
                <a:spcPct val="150000"/>
              </a:lnSpc>
            </a:pPr>
            <a:r>
              <a:rPr lang="en-US" altLang="zh-CN" sz="1800" dirty="0">
                <a:solidFill>
                  <a:srgbClr val="585858"/>
                </a:solidFill>
              </a:rPr>
              <a:t>        </a:t>
            </a:r>
            <a:r>
              <a:rPr lang="zh-CN" altLang="zh-CN" sz="1800" dirty="0">
                <a:solidFill>
                  <a:srgbClr val="585858"/>
                </a:solidFill>
              </a:rPr>
              <a:t>已开放的数据也因格式标准缺失无法进行关联融合</a:t>
            </a:r>
            <a:endParaRPr lang="en-US" altLang="zh-CN" sz="1800" dirty="0">
              <a:solidFill>
                <a:srgbClr val="585858"/>
              </a:solidFill>
            </a:endParaRPr>
          </a:p>
        </p:txBody>
      </p:sp>
      <p:sp>
        <p:nvSpPr>
          <p:cNvPr id="5" name="文本框 4"/>
          <p:cNvSpPr txBox="1"/>
          <p:nvPr/>
        </p:nvSpPr>
        <p:spPr>
          <a:xfrm>
            <a:off x="8828074" y="4501683"/>
            <a:ext cx="2743200" cy="523220"/>
          </a:xfrm>
          <a:prstGeom prst="rect">
            <a:avLst/>
          </a:prstGeom>
          <a:noFill/>
        </p:spPr>
        <p:txBody>
          <a:bodyPr wrap="square" rtlCol="0">
            <a:spAutoFit/>
          </a:bodyPr>
          <a:lstStyle/>
          <a:p>
            <a:r>
              <a:rPr lang="en-US" altLang="zh-CN" sz="2800" b="1" dirty="0">
                <a:solidFill>
                  <a:srgbClr val="585858"/>
                </a:solidFill>
              </a:rPr>
              <a:t> </a:t>
            </a:r>
            <a:r>
              <a:rPr lang="zh-CN" altLang="en-US" sz="2800" b="1" dirty="0">
                <a:solidFill>
                  <a:srgbClr val="585858"/>
                </a:solidFill>
              </a:rPr>
              <a:t>“开放的孤岛”</a:t>
            </a:r>
          </a:p>
        </p:txBody>
      </p:sp>
      <p:sp>
        <p:nvSpPr>
          <p:cNvPr id="11" name="object 3"/>
          <p:cNvSpPr/>
          <p:nvPr/>
        </p:nvSpPr>
        <p:spPr>
          <a:xfrm flipV="1">
            <a:off x="627075" y="1036836"/>
            <a:ext cx="11031525" cy="125305"/>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zh-CN" altLang="en-US" sz="3200" i="0" dirty="0">
                <a:solidFill>
                  <a:srgbClr val="585858"/>
                </a:solidFill>
                <a:latin typeface="华文细黑"/>
                <a:cs typeface="华文细黑"/>
              </a:rPr>
              <a:t>大数据发展现状及趋势</a:t>
            </a:r>
            <a:endParaRPr sz="3200" dirty="0">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31</a:t>
            </a:fld>
            <a:endParaRPr spc="5" dirty="0"/>
          </a:p>
        </p:txBody>
      </p:sp>
      <p:sp>
        <p:nvSpPr>
          <p:cNvPr id="21" name="object 3"/>
          <p:cNvSpPr txBox="1"/>
          <p:nvPr/>
        </p:nvSpPr>
        <p:spPr>
          <a:xfrm>
            <a:off x="1600200" y="1822465"/>
            <a:ext cx="3886200" cy="387798"/>
          </a:xfrm>
          <a:prstGeom prst="rect">
            <a:avLst/>
          </a:prstGeom>
        </p:spPr>
        <p:txBody>
          <a:bodyPr vert="horz" wrap="square" lIns="0" tIns="0" rIns="0" bIns="0" rtlCol="0">
            <a:spAutoFit/>
          </a:bodyPr>
          <a:lstStyle/>
          <a:p>
            <a:pPr marL="194945" marR="5080" indent="-182880" algn="just">
              <a:lnSpc>
                <a:spcPct val="140000"/>
              </a:lnSpc>
            </a:pPr>
            <a:r>
              <a:rPr lang="zh-CN" altLang="en-US" spc="-10" dirty="0">
                <a:solidFill>
                  <a:srgbClr val="585858"/>
                </a:solidFill>
                <a:latin typeface="Wingdings" panose="05000000000000000000"/>
                <a:cs typeface="Wingdings" panose="05000000000000000000"/>
              </a:rPr>
              <a:t></a:t>
            </a:r>
            <a:r>
              <a:rPr lang="zh-CN" altLang="en-US" spc="-155" dirty="0">
                <a:solidFill>
                  <a:srgbClr val="585858"/>
                </a:solidFill>
                <a:latin typeface="Times New Roman" panose="02020603050405020304"/>
                <a:cs typeface="Times New Roman" panose="02020603050405020304"/>
              </a:rPr>
              <a:t> </a:t>
            </a:r>
            <a:r>
              <a:rPr lang="zh-CN" altLang="en-US" spc="-10" dirty="0">
                <a:solidFill>
                  <a:srgbClr val="585858"/>
                </a:solidFill>
                <a:latin typeface="微软雅黑" panose="020B0503020204020204" charset="-122"/>
                <a:ea typeface="微软雅黑" panose="020B0503020204020204" charset="-122"/>
                <a:cs typeface="Times New Roman" panose="02020603050405020304"/>
              </a:rPr>
              <a:t>国内大数据发展面临的问题</a:t>
            </a:r>
          </a:p>
        </p:txBody>
      </p:sp>
      <p:sp>
        <p:nvSpPr>
          <p:cNvPr id="22" name="文本框 21"/>
          <p:cNvSpPr txBox="1"/>
          <p:nvPr/>
        </p:nvSpPr>
        <p:spPr>
          <a:xfrm>
            <a:off x="1143000" y="1367671"/>
            <a:ext cx="6840525" cy="369332"/>
          </a:xfrm>
          <a:prstGeom prst="rect">
            <a:avLst/>
          </a:prstGeom>
          <a:noFill/>
        </p:spPr>
        <p:txBody>
          <a:bodyPr wrap="square" rtlCol="0">
            <a:spAutoFit/>
          </a:bodyPr>
          <a:lstStyle/>
          <a:p>
            <a:r>
              <a:rPr lang="zh-CN" altLang="en-US" spc="-10" dirty="0">
                <a:solidFill>
                  <a:srgbClr val="585858"/>
                </a:solidFill>
                <a:latin typeface="微软雅黑" panose="020B0503020204020204" charset="-122"/>
                <a:ea typeface="微软雅黑" panose="020B0503020204020204" charset="-122"/>
                <a:cs typeface="微软雅黑" panose="020B0503020204020204" charset="-122"/>
              </a:rPr>
              <a:t>①大数据发展现状</a:t>
            </a:r>
            <a:endParaRPr lang="zh-CN" altLang="zh-CN" spc="-10" dirty="0">
              <a:solidFill>
                <a:srgbClr val="585858"/>
              </a:solidFill>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1371600" y="2318229"/>
            <a:ext cx="8839200" cy="1754326"/>
          </a:xfrm>
          <a:prstGeom prst="rect">
            <a:avLst/>
          </a:prstGeom>
          <a:noFill/>
        </p:spPr>
        <p:txBody>
          <a:bodyPr wrap="square" rtlCol="0">
            <a:spAutoFit/>
          </a:bodyPr>
          <a:lstStyle>
            <a:defPPr>
              <a:defRPr lang="zh-CN"/>
            </a:defPPr>
            <a:lvl1pPr>
              <a:defRPr sz="1400" spc="-10">
                <a:solidFill>
                  <a:srgbClr val="7B7B7B"/>
                </a:solidFill>
                <a:latin typeface="微软雅黑" panose="020B0503020204020204" charset="-122"/>
                <a:ea typeface="微软雅黑" panose="020B0503020204020204" charset="-122"/>
                <a:cs typeface="Times New Roman" panose="02020603050405020304"/>
              </a:defRPr>
            </a:lvl1pPr>
          </a:lstStyle>
          <a:p>
            <a:pPr>
              <a:lnSpc>
                <a:spcPct val="150000"/>
              </a:lnSpc>
            </a:pPr>
            <a:r>
              <a:rPr lang="en-US" altLang="zh-CN" sz="1800" dirty="0">
                <a:solidFill>
                  <a:srgbClr val="585858"/>
                </a:solidFill>
              </a:rPr>
              <a:t>  2</a:t>
            </a:r>
            <a:r>
              <a:rPr lang="zh-CN" altLang="en-US" sz="1800" dirty="0">
                <a:solidFill>
                  <a:srgbClr val="585858"/>
                </a:solidFill>
              </a:rPr>
              <a:t>）大数据安全和隐私问题令人担忧</a:t>
            </a:r>
            <a:endParaRPr lang="en-US" altLang="zh-CN" sz="1800" dirty="0">
              <a:solidFill>
                <a:srgbClr val="585858"/>
              </a:solidFill>
            </a:endParaRPr>
          </a:p>
          <a:p>
            <a:pPr>
              <a:lnSpc>
                <a:spcPct val="150000"/>
              </a:lnSpc>
            </a:pPr>
            <a:r>
              <a:rPr lang="en-US" altLang="zh-CN" sz="1800" dirty="0">
                <a:solidFill>
                  <a:srgbClr val="585858"/>
                </a:solidFill>
              </a:rPr>
              <a:t>        </a:t>
            </a:r>
            <a:r>
              <a:rPr lang="zh-CN" altLang="en-US" sz="1800" dirty="0">
                <a:solidFill>
                  <a:srgbClr val="585858"/>
                </a:solidFill>
              </a:rPr>
              <a:t>相关配套法律以及监管机制不健全、多数企业对数据管理能力不足</a:t>
            </a:r>
            <a:endParaRPr lang="en-US" altLang="zh-CN" sz="1800" dirty="0">
              <a:solidFill>
                <a:srgbClr val="585858"/>
              </a:solidFill>
            </a:endParaRPr>
          </a:p>
          <a:p>
            <a:pPr>
              <a:lnSpc>
                <a:spcPct val="150000"/>
              </a:lnSpc>
            </a:pPr>
            <a:r>
              <a:rPr lang="en-US" altLang="zh-CN" sz="1800" dirty="0">
                <a:solidFill>
                  <a:srgbClr val="585858"/>
                </a:solidFill>
              </a:rPr>
              <a:t>        </a:t>
            </a:r>
            <a:r>
              <a:rPr lang="zh-CN" altLang="en-US" sz="1800" dirty="0">
                <a:solidFill>
                  <a:srgbClr val="585858"/>
                </a:solidFill>
              </a:rPr>
              <a:t>数据与个人隐私几乎没有保护</a:t>
            </a:r>
            <a:endParaRPr lang="en-US" altLang="zh-CN" sz="1800" dirty="0">
              <a:solidFill>
                <a:srgbClr val="585858"/>
              </a:solidFill>
            </a:endParaRPr>
          </a:p>
          <a:p>
            <a:pPr>
              <a:lnSpc>
                <a:spcPct val="150000"/>
              </a:lnSpc>
            </a:pPr>
            <a:r>
              <a:rPr lang="en-US" altLang="zh-CN" sz="1800" dirty="0">
                <a:solidFill>
                  <a:srgbClr val="585858"/>
                </a:solidFill>
              </a:rPr>
              <a:t>        </a:t>
            </a:r>
            <a:r>
              <a:rPr lang="zh-CN" altLang="en-US" sz="1800" dirty="0">
                <a:solidFill>
                  <a:srgbClr val="585858"/>
                </a:solidFill>
              </a:rPr>
              <a:t>需要尽快出台关于信息采集与信息保护的基本法</a:t>
            </a:r>
            <a:endParaRPr lang="en-US" altLang="zh-CN" sz="1800" dirty="0">
              <a:solidFill>
                <a:srgbClr val="585858"/>
              </a:solidFill>
            </a:endParaRPr>
          </a:p>
        </p:txBody>
      </p:sp>
      <p:sp>
        <p:nvSpPr>
          <p:cNvPr id="11" name="文本框 10"/>
          <p:cNvSpPr txBox="1"/>
          <p:nvPr/>
        </p:nvSpPr>
        <p:spPr>
          <a:xfrm>
            <a:off x="8153400" y="2318229"/>
            <a:ext cx="2743200" cy="523220"/>
          </a:xfrm>
          <a:prstGeom prst="rect">
            <a:avLst/>
          </a:prstGeom>
          <a:noFill/>
        </p:spPr>
        <p:txBody>
          <a:bodyPr wrap="square" rtlCol="0">
            <a:spAutoFit/>
          </a:bodyPr>
          <a:lstStyle/>
          <a:p>
            <a:r>
              <a:rPr lang="en-US" altLang="zh-CN" sz="2800" b="1" dirty="0">
                <a:solidFill>
                  <a:srgbClr val="585858"/>
                </a:solidFill>
              </a:rPr>
              <a:t> </a:t>
            </a:r>
            <a:r>
              <a:rPr lang="zh-CN" altLang="en-US" sz="2800" b="1" dirty="0">
                <a:solidFill>
                  <a:srgbClr val="585858"/>
                </a:solidFill>
              </a:rPr>
              <a:t>“数据的裸奔”</a:t>
            </a: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4299719"/>
            <a:ext cx="4343400" cy="2258568"/>
          </a:xfrm>
          <a:prstGeom prst="rect">
            <a:avLst/>
          </a:prstGeom>
        </p:spPr>
      </p:pic>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86600" y="4299719"/>
            <a:ext cx="3465435" cy="2313178"/>
          </a:xfrm>
          <a:prstGeom prst="rect">
            <a:avLst/>
          </a:prstGeom>
        </p:spPr>
      </p:pic>
      <p:sp>
        <p:nvSpPr>
          <p:cNvPr id="10" name="object 3"/>
          <p:cNvSpPr/>
          <p:nvPr/>
        </p:nvSpPr>
        <p:spPr>
          <a:xfrm flipV="1">
            <a:off x="627075" y="1036836"/>
            <a:ext cx="11031525" cy="125305"/>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zh-CN" altLang="en-US" sz="3200" i="0" dirty="0">
                <a:solidFill>
                  <a:srgbClr val="585858"/>
                </a:solidFill>
                <a:latin typeface="华文细黑"/>
                <a:cs typeface="华文细黑"/>
              </a:rPr>
              <a:t>大数据发展现状及趋势</a:t>
            </a:r>
            <a:endParaRPr sz="3200" dirty="0">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32</a:t>
            </a:fld>
            <a:endParaRPr spc="5" dirty="0"/>
          </a:p>
        </p:txBody>
      </p:sp>
      <p:sp>
        <p:nvSpPr>
          <p:cNvPr id="21" name="object 3"/>
          <p:cNvSpPr txBox="1"/>
          <p:nvPr/>
        </p:nvSpPr>
        <p:spPr>
          <a:xfrm>
            <a:off x="1905000" y="1676674"/>
            <a:ext cx="3886200" cy="387798"/>
          </a:xfrm>
          <a:prstGeom prst="rect">
            <a:avLst/>
          </a:prstGeom>
        </p:spPr>
        <p:txBody>
          <a:bodyPr vert="horz" wrap="square" lIns="0" tIns="0" rIns="0" bIns="0" rtlCol="0">
            <a:spAutoFit/>
          </a:bodyPr>
          <a:lstStyle/>
          <a:p>
            <a:pPr marL="194945" marR="5080" indent="-182880" algn="just">
              <a:lnSpc>
                <a:spcPct val="140000"/>
              </a:lnSpc>
            </a:pPr>
            <a:r>
              <a:rPr lang="zh-CN" altLang="en-US" spc="-10" dirty="0">
                <a:solidFill>
                  <a:srgbClr val="585858"/>
                </a:solidFill>
                <a:latin typeface="Wingdings" panose="05000000000000000000"/>
                <a:cs typeface="Wingdings" panose="05000000000000000000"/>
              </a:rPr>
              <a:t></a:t>
            </a:r>
            <a:r>
              <a:rPr lang="zh-CN" altLang="en-US" spc="-155" dirty="0">
                <a:solidFill>
                  <a:srgbClr val="585858"/>
                </a:solidFill>
                <a:latin typeface="Times New Roman" panose="02020603050405020304"/>
                <a:cs typeface="Times New Roman" panose="02020603050405020304"/>
              </a:rPr>
              <a:t> </a:t>
            </a:r>
            <a:r>
              <a:rPr lang="zh-CN" altLang="en-US" spc="-10" dirty="0">
                <a:solidFill>
                  <a:srgbClr val="585858"/>
                </a:solidFill>
                <a:latin typeface="微软雅黑" panose="020B0503020204020204" charset="-122"/>
                <a:ea typeface="微软雅黑" panose="020B0503020204020204" charset="-122"/>
                <a:cs typeface="Times New Roman" panose="02020603050405020304"/>
              </a:rPr>
              <a:t>国内大数据发展面临的问题</a:t>
            </a:r>
          </a:p>
        </p:txBody>
      </p:sp>
      <p:sp>
        <p:nvSpPr>
          <p:cNvPr id="22" name="文本框 21"/>
          <p:cNvSpPr txBox="1"/>
          <p:nvPr/>
        </p:nvSpPr>
        <p:spPr>
          <a:xfrm>
            <a:off x="1219200" y="1257008"/>
            <a:ext cx="6840525" cy="369332"/>
          </a:xfrm>
          <a:prstGeom prst="rect">
            <a:avLst/>
          </a:prstGeom>
          <a:noFill/>
        </p:spPr>
        <p:txBody>
          <a:bodyPr wrap="square" rtlCol="0">
            <a:spAutoFit/>
          </a:bodyPr>
          <a:lstStyle/>
          <a:p>
            <a:r>
              <a:rPr lang="zh-CN" altLang="en-US" spc="-10" dirty="0">
                <a:solidFill>
                  <a:srgbClr val="585858"/>
                </a:solidFill>
                <a:latin typeface="微软雅黑" panose="020B0503020204020204" charset="-122"/>
                <a:ea typeface="微软雅黑" panose="020B0503020204020204" charset="-122"/>
                <a:cs typeface="微软雅黑" panose="020B0503020204020204" charset="-122"/>
              </a:rPr>
              <a:t>①大数据发展现状</a:t>
            </a:r>
            <a:endParaRPr lang="zh-CN" altLang="zh-CN" spc="-10" dirty="0">
              <a:solidFill>
                <a:srgbClr val="585858"/>
              </a:solidFill>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1371600" y="2218578"/>
            <a:ext cx="8839200" cy="1754326"/>
          </a:xfrm>
          <a:prstGeom prst="rect">
            <a:avLst/>
          </a:prstGeom>
          <a:noFill/>
        </p:spPr>
        <p:txBody>
          <a:bodyPr wrap="square" rtlCol="0">
            <a:spAutoFit/>
          </a:bodyPr>
          <a:lstStyle>
            <a:defPPr>
              <a:defRPr lang="zh-CN"/>
            </a:defPPr>
            <a:lvl1pPr>
              <a:defRPr sz="1400" spc="-10">
                <a:solidFill>
                  <a:srgbClr val="7B7B7B"/>
                </a:solidFill>
                <a:latin typeface="微软雅黑" panose="020B0503020204020204" charset="-122"/>
                <a:ea typeface="微软雅黑" panose="020B0503020204020204" charset="-122"/>
                <a:cs typeface="Times New Roman" panose="02020603050405020304"/>
              </a:defRPr>
            </a:lvl1pPr>
          </a:lstStyle>
          <a:p>
            <a:pPr>
              <a:lnSpc>
                <a:spcPct val="150000"/>
              </a:lnSpc>
            </a:pPr>
            <a:r>
              <a:rPr lang="en-US" altLang="zh-CN" sz="1800" dirty="0">
                <a:solidFill>
                  <a:srgbClr val="585858"/>
                </a:solidFill>
              </a:rPr>
              <a:t>  3</a:t>
            </a:r>
            <a:r>
              <a:rPr lang="zh-CN" altLang="en-US" sz="1800" dirty="0">
                <a:solidFill>
                  <a:srgbClr val="585858"/>
                </a:solidFill>
              </a:rPr>
              <a:t>）人才缺乏，大数据技术创新能力不足</a:t>
            </a:r>
            <a:endParaRPr lang="en-US" altLang="zh-CN" sz="1800" dirty="0">
              <a:solidFill>
                <a:srgbClr val="585858"/>
              </a:solidFill>
            </a:endParaRPr>
          </a:p>
          <a:p>
            <a:pPr>
              <a:lnSpc>
                <a:spcPct val="150000"/>
              </a:lnSpc>
            </a:pPr>
            <a:r>
              <a:rPr lang="en-US" altLang="zh-CN" sz="1800" dirty="0">
                <a:solidFill>
                  <a:srgbClr val="585858"/>
                </a:solidFill>
              </a:rPr>
              <a:t>        </a:t>
            </a:r>
            <a:r>
              <a:rPr lang="zh-CN" altLang="en-US" sz="1800" dirty="0">
                <a:solidFill>
                  <a:srgbClr val="585858"/>
                </a:solidFill>
              </a:rPr>
              <a:t>未来</a:t>
            </a:r>
            <a:r>
              <a:rPr lang="en-US" altLang="zh-CN" sz="1800" dirty="0">
                <a:solidFill>
                  <a:srgbClr val="585858"/>
                </a:solidFill>
              </a:rPr>
              <a:t>3-5</a:t>
            </a:r>
            <a:r>
              <a:rPr lang="zh-CN" altLang="en-US" sz="1800" dirty="0">
                <a:solidFill>
                  <a:srgbClr val="585858"/>
                </a:solidFill>
              </a:rPr>
              <a:t>年，中国需要</a:t>
            </a:r>
            <a:r>
              <a:rPr lang="en-US" altLang="zh-CN" sz="1800" dirty="0">
                <a:solidFill>
                  <a:srgbClr val="585858"/>
                </a:solidFill>
              </a:rPr>
              <a:t>180</a:t>
            </a:r>
            <a:r>
              <a:rPr lang="zh-CN" altLang="en-US" sz="1800" dirty="0">
                <a:solidFill>
                  <a:srgbClr val="585858"/>
                </a:solidFill>
              </a:rPr>
              <a:t>万数据人才</a:t>
            </a:r>
            <a:endParaRPr lang="en-US" altLang="zh-CN" sz="1800" dirty="0">
              <a:solidFill>
                <a:srgbClr val="585858"/>
              </a:solidFill>
            </a:endParaRPr>
          </a:p>
          <a:p>
            <a:pPr>
              <a:lnSpc>
                <a:spcPct val="150000"/>
              </a:lnSpc>
            </a:pPr>
            <a:r>
              <a:rPr lang="en-US" altLang="zh-CN" sz="1800" dirty="0">
                <a:solidFill>
                  <a:srgbClr val="585858"/>
                </a:solidFill>
              </a:rPr>
              <a:t>        </a:t>
            </a:r>
            <a:r>
              <a:rPr lang="zh-CN" altLang="zh-CN" sz="1800" dirty="0">
                <a:solidFill>
                  <a:srgbClr val="585858"/>
                </a:solidFill>
              </a:rPr>
              <a:t>截止</a:t>
            </a:r>
            <a:r>
              <a:rPr lang="en-US" altLang="zh-CN" sz="1800" dirty="0">
                <a:solidFill>
                  <a:srgbClr val="585858"/>
                </a:solidFill>
              </a:rPr>
              <a:t>2017</a:t>
            </a:r>
            <a:r>
              <a:rPr lang="zh-CN" altLang="zh-CN" sz="1800" dirty="0">
                <a:solidFill>
                  <a:srgbClr val="585858"/>
                </a:solidFill>
              </a:rPr>
              <a:t>年</a:t>
            </a:r>
            <a:r>
              <a:rPr lang="en-US" altLang="zh-CN" sz="1800" dirty="0">
                <a:solidFill>
                  <a:srgbClr val="585858"/>
                </a:solidFill>
              </a:rPr>
              <a:t>5</a:t>
            </a:r>
            <a:r>
              <a:rPr lang="zh-CN" altLang="zh-CN" sz="1800" dirty="0">
                <a:solidFill>
                  <a:srgbClr val="585858"/>
                </a:solidFill>
              </a:rPr>
              <a:t>月中国大数据从业人员只有约</a:t>
            </a:r>
            <a:r>
              <a:rPr lang="en-US" altLang="zh-CN" sz="1800" dirty="0">
                <a:solidFill>
                  <a:srgbClr val="585858"/>
                </a:solidFill>
              </a:rPr>
              <a:t>30</a:t>
            </a:r>
            <a:r>
              <a:rPr lang="zh-CN" altLang="zh-CN" sz="1800" dirty="0">
                <a:solidFill>
                  <a:srgbClr val="585858"/>
                </a:solidFill>
              </a:rPr>
              <a:t>万人</a:t>
            </a:r>
            <a:endParaRPr lang="zh-CN" altLang="en-US" sz="1800" dirty="0">
              <a:solidFill>
                <a:srgbClr val="585858"/>
              </a:solidFill>
            </a:endParaRPr>
          </a:p>
          <a:p>
            <a:pPr>
              <a:lnSpc>
                <a:spcPct val="150000"/>
              </a:lnSpc>
            </a:pPr>
            <a:r>
              <a:rPr lang="en-US" altLang="zh-CN" sz="1800" dirty="0">
                <a:solidFill>
                  <a:srgbClr val="585858"/>
                </a:solidFill>
              </a:rPr>
              <a:t>        </a:t>
            </a:r>
            <a:r>
              <a:rPr lang="zh-CN" altLang="en-US" sz="1800" dirty="0">
                <a:solidFill>
                  <a:srgbClr val="585858"/>
                </a:solidFill>
              </a:rPr>
              <a:t>大数据高端人才稀缺</a:t>
            </a:r>
            <a:endParaRPr lang="en-US" altLang="zh-CN" sz="1800" dirty="0">
              <a:solidFill>
                <a:srgbClr val="585858"/>
              </a:solidFill>
            </a:endParaRPr>
          </a:p>
        </p:txBody>
      </p:sp>
      <p:sp>
        <p:nvSpPr>
          <p:cNvPr id="11" name="文本框 10"/>
          <p:cNvSpPr txBox="1"/>
          <p:nvPr/>
        </p:nvSpPr>
        <p:spPr>
          <a:xfrm>
            <a:off x="7086600" y="2172532"/>
            <a:ext cx="2743200" cy="523220"/>
          </a:xfrm>
          <a:prstGeom prst="rect">
            <a:avLst/>
          </a:prstGeom>
          <a:noFill/>
        </p:spPr>
        <p:txBody>
          <a:bodyPr wrap="square" rtlCol="0">
            <a:spAutoFit/>
          </a:bodyPr>
          <a:lstStyle/>
          <a:p>
            <a:r>
              <a:rPr lang="en-US" altLang="zh-CN" sz="2800" b="1" dirty="0">
                <a:solidFill>
                  <a:srgbClr val="585858"/>
                </a:solidFill>
              </a:rPr>
              <a:t> </a:t>
            </a:r>
            <a:r>
              <a:rPr lang="zh-CN" altLang="en-US" sz="2800" b="1" dirty="0">
                <a:solidFill>
                  <a:srgbClr val="585858"/>
                </a:solidFill>
              </a:rPr>
              <a:t>“人才的缺乏”</a:t>
            </a:r>
          </a:p>
        </p:txBody>
      </p:sp>
      <p:pic>
        <p:nvPicPr>
          <p:cNvPr id="10" name="图片 9" descr="http://img.mp.itc.cn/upload/20170610/23681e6cb8d44a7c8b28271ce9de72bf_th.jpg"/>
          <p:cNvPicPr/>
          <p:nvPr/>
        </p:nvPicPr>
        <p:blipFill>
          <a:blip r:embed="rId2">
            <a:extLst>
              <a:ext uri="{28A0092B-C50C-407E-A947-70E740481C1C}">
                <a14:useLocalDpi xmlns:a14="http://schemas.microsoft.com/office/drawing/2010/main" val="0"/>
              </a:ext>
            </a:extLst>
          </a:blip>
          <a:srcRect/>
          <a:stretch>
            <a:fillRect/>
          </a:stretch>
        </p:blipFill>
        <p:spPr bwMode="auto">
          <a:xfrm>
            <a:off x="2000250" y="3541968"/>
            <a:ext cx="3695700" cy="2501900"/>
          </a:xfrm>
          <a:prstGeom prst="rect">
            <a:avLst/>
          </a:prstGeom>
          <a:noFill/>
          <a:ln>
            <a:noFill/>
          </a:ln>
        </p:spPr>
      </p:pic>
      <p:sp>
        <p:nvSpPr>
          <p:cNvPr id="13" name="文本框 12"/>
          <p:cNvSpPr txBox="1"/>
          <p:nvPr/>
        </p:nvSpPr>
        <p:spPr>
          <a:xfrm>
            <a:off x="6477000" y="4355887"/>
            <a:ext cx="5342763" cy="2585323"/>
          </a:xfrm>
          <a:prstGeom prst="rect">
            <a:avLst/>
          </a:prstGeom>
          <a:noFill/>
        </p:spPr>
        <p:txBody>
          <a:bodyPr wrap="square" rtlCol="0">
            <a:spAutoFit/>
          </a:bodyPr>
          <a:lstStyle>
            <a:defPPr>
              <a:defRPr lang="zh-CN"/>
            </a:defPPr>
            <a:lvl1pPr>
              <a:defRPr sz="1400" spc="-10">
                <a:solidFill>
                  <a:srgbClr val="7B7B7B"/>
                </a:solidFill>
                <a:latin typeface="微软雅黑" panose="020B0503020204020204" charset="-122"/>
                <a:ea typeface="微软雅黑" panose="020B0503020204020204" charset="-122"/>
                <a:cs typeface="Times New Roman" panose="02020603050405020304"/>
              </a:defRPr>
            </a:lvl1pPr>
          </a:lstStyle>
          <a:p>
            <a:pPr>
              <a:lnSpc>
                <a:spcPct val="150000"/>
              </a:lnSpc>
            </a:pPr>
            <a:r>
              <a:rPr lang="zh-CN" altLang="en-US" sz="1800" dirty="0">
                <a:solidFill>
                  <a:srgbClr val="585858"/>
                </a:solidFill>
              </a:rPr>
              <a:t>现阶段以</a:t>
            </a:r>
            <a:r>
              <a:rPr lang="en-US" altLang="zh-CN" sz="1800" dirty="0">
                <a:solidFill>
                  <a:srgbClr val="585858"/>
                </a:solidFill>
              </a:rPr>
              <a:t>IT</a:t>
            </a:r>
            <a:r>
              <a:rPr lang="zh-CN" altLang="en-US" sz="1800" dirty="0">
                <a:solidFill>
                  <a:srgbClr val="585858"/>
                </a:solidFill>
              </a:rPr>
              <a:t>行业背景的人才较多</a:t>
            </a:r>
            <a:endParaRPr lang="en-US" altLang="zh-CN" sz="1800" dirty="0">
              <a:solidFill>
                <a:srgbClr val="585858"/>
              </a:solidFill>
            </a:endParaRPr>
          </a:p>
          <a:p>
            <a:pPr>
              <a:lnSpc>
                <a:spcPct val="150000"/>
              </a:lnSpc>
            </a:pPr>
            <a:r>
              <a:rPr lang="zh-CN" altLang="en-US" sz="1800" dirty="0">
                <a:solidFill>
                  <a:srgbClr val="585858"/>
                </a:solidFill>
              </a:rPr>
              <a:t>未来以综合型人才发展</a:t>
            </a:r>
            <a:endParaRPr lang="en-US" altLang="zh-CN" sz="1800" dirty="0">
              <a:solidFill>
                <a:srgbClr val="585858"/>
              </a:solidFill>
            </a:endParaRPr>
          </a:p>
          <a:p>
            <a:pPr>
              <a:lnSpc>
                <a:spcPct val="150000"/>
              </a:lnSpc>
            </a:pPr>
            <a:r>
              <a:rPr lang="zh-CN" altLang="en-US" sz="1800" dirty="0">
                <a:solidFill>
                  <a:srgbClr val="585858"/>
                </a:solidFill>
              </a:rPr>
              <a:t>未来对数学、统计学要求高，算法与模型工作需求大</a:t>
            </a:r>
            <a:endParaRPr lang="en-US" altLang="zh-CN" sz="1800" dirty="0">
              <a:solidFill>
                <a:srgbClr val="585858"/>
              </a:solidFill>
            </a:endParaRPr>
          </a:p>
          <a:p>
            <a:pPr>
              <a:lnSpc>
                <a:spcPct val="150000"/>
              </a:lnSpc>
            </a:pPr>
            <a:r>
              <a:rPr lang="zh-CN" altLang="en-US" sz="1800" dirty="0">
                <a:solidFill>
                  <a:srgbClr val="585858"/>
                </a:solidFill>
              </a:rPr>
              <a:t>国内逐步开展培养，需要时间，短期内高端人才仍旧不足</a:t>
            </a:r>
            <a:endParaRPr lang="en-US" altLang="zh-CN" sz="1800" dirty="0">
              <a:solidFill>
                <a:srgbClr val="585858"/>
              </a:solidFill>
            </a:endParaRPr>
          </a:p>
        </p:txBody>
      </p:sp>
      <p:sp>
        <p:nvSpPr>
          <p:cNvPr id="12" name="object 3"/>
          <p:cNvSpPr/>
          <p:nvPr/>
        </p:nvSpPr>
        <p:spPr>
          <a:xfrm flipV="1">
            <a:off x="627075" y="1036836"/>
            <a:ext cx="11031525" cy="125305"/>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zh-CN" altLang="en-US" sz="3200" i="0" dirty="0">
                <a:solidFill>
                  <a:srgbClr val="585858"/>
                </a:solidFill>
                <a:latin typeface="华文细黑"/>
                <a:cs typeface="华文细黑"/>
              </a:rPr>
              <a:t>大数据发展现状及趋势</a:t>
            </a:r>
            <a:endParaRPr sz="3200" dirty="0">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33</a:t>
            </a:fld>
            <a:endParaRPr spc="5" dirty="0"/>
          </a:p>
        </p:txBody>
      </p:sp>
      <p:sp>
        <p:nvSpPr>
          <p:cNvPr id="22" name="文本框 21"/>
          <p:cNvSpPr txBox="1"/>
          <p:nvPr/>
        </p:nvSpPr>
        <p:spPr>
          <a:xfrm>
            <a:off x="627075" y="1324544"/>
            <a:ext cx="6840525" cy="369332"/>
          </a:xfrm>
          <a:prstGeom prst="rect">
            <a:avLst/>
          </a:prstGeom>
          <a:noFill/>
        </p:spPr>
        <p:txBody>
          <a:bodyPr wrap="square" rtlCol="0">
            <a:spAutoFit/>
          </a:bodyPr>
          <a:lstStyle/>
          <a:p>
            <a:r>
              <a:rPr lang="zh-CN" altLang="en-US" spc="-10" dirty="0">
                <a:solidFill>
                  <a:srgbClr val="585858"/>
                </a:solidFill>
                <a:latin typeface="微软雅黑" panose="020B0503020204020204" charset="-122"/>
                <a:ea typeface="微软雅黑" panose="020B0503020204020204" charset="-122"/>
                <a:cs typeface="微软雅黑" panose="020B0503020204020204" charset="-122"/>
              </a:rPr>
              <a:t>②大数据发展趋势</a:t>
            </a:r>
            <a:endParaRPr lang="zh-CN" altLang="zh-CN" spc="-10" dirty="0">
              <a:solidFill>
                <a:srgbClr val="585858"/>
              </a:solidFill>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465962" y="1669368"/>
            <a:ext cx="11726037" cy="923330"/>
          </a:xfrm>
          <a:prstGeom prst="rect">
            <a:avLst/>
          </a:prstGeom>
          <a:noFill/>
        </p:spPr>
        <p:txBody>
          <a:bodyPr wrap="square" rtlCol="0">
            <a:spAutoFit/>
          </a:bodyPr>
          <a:lstStyle>
            <a:defPPr>
              <a:defRPr lang="zh-CN"/>
            </a:defPPr>
            <a:lvl1pPr>
              <a:defRPr sz="1400" spc="-10">
                <a:solidFill>
                  <a:srgbClr val="7B7B7B"/>
                </a:solidFill>
                <a:latin typeface="微软雅黑" panose="020B0503020204020204" charset="-122"/>
                <a:ea typeface="微软雅黑" panose="020B0503020204020204" charset="-122"/>
                <a:cs typeface="Times New Roman" panose="02020603050405020304"/>
              </a:defRPr>
            </a:lvl1pPr>
          </a:lstStyle>
          <a:p>
            <a:pPr>
              <a:lnSpc>
                <a:spcPct val="150000"/>
              </a:lnSpc>
            </a:pPr>
            <a:r>
              <a:rPr lang="en-US" altLang="zh-CN" sz="1800" dirty="0">
                <a:solidFill>
                  <a:srgbClr val="585858"/>
                </a:solidFill>
              </a:rPr>
              <a:t>  1</a:t>
            </a:r>
            <a:r>
              <a:rPr lang="zh-CN" altLang="en-US" sz="1800" dirty="0">
                <a:solidFill>
                  <a:srgbClr val="585858"/>
                </a:solidFill>
              </a:rPr>
              <a:t>）数据分析成为大数据技术的核心</a:t>
            </a:r>
            <a:endParaRPr lang="en-US" altLang="zh-CN" sz="1800" dirty="0">
              <a:solidFill>
                <a:srgbClr val="585858"/>
              </a:solidFill>
            </a:endParaRPr>
          </a:p>
          <a:p>
            <a:pPr>
              <a:lnSpc>
                <a:spcPct val="150000"/>
              </a:lnSpc>
            </a:pPr>
            <a:r>
              <a:rPr lang="en-US" altLang="zh-CN" sz="1800" dirty="0">
                <a:solidFill>
                  <a:srgbClr val="585858"/>
                </a:solidFill>
              </a:rPr>
              <a:t>        </a:t>
            </a:r>
            <a:r>
              <a:rPr lang="zh-CN" altLang="zh-CN" sz="1800" dirty="0">
                <a:solidFill>
                  <a:srgbClr val="585858"/>
                </a:solidFill>
              </a:rPr>
              <a:t>数据分析在数据处理过程中占据十分重要的位置，随着时代的发展，数据分析会逐渐成为大数据技术的核心。</a:t>
            </a:r>
            <a:endParaRPr lang="en-US" altLang="zh-CN" sz="1800" dirty="0">
              <a:solidFill>
                <a:srgbClr val="585858"/>
              </a:solidFill>
            </a:endParaRPr>
          </a:p>
        </p:txBody>
      </p:sp>
      <p:sp>
        <p:nvSpPr>
          <p:cNvPr id="12" name="文本框 11"/>
          <p:cNvSpPr txBox="1"/>
          <p:nvPr/>
        </p:nvSpPr>
        <p:spPr>
          <a:xfrm>
            <a:off x="436081" y="2617638"/>
            <a:ext cx="11182404" cy="1338828"/>
          </a:xfrm>
          <a:prstGeom prst="rect">
            <a:avLst/>
          </a:prstGeom>
          <a:noFill/>
        </p:spPr>
        <p:txBody>
          <a:bodyPr wrap="square" rtlCol="0">
            <a:spAutoFit/>
          </a:bodyPr>
          <a:lstStyle>
            <a:defPPr>
              <a:defRPr lang="zh-CN"/>
            </a:defPPr>
            <a:lvl1pPr>
              <a:defRPr sz="1400" spc="-10">
                <a:solidFill>
                  <a:srgbClr val="7B7B7B"/>
                </a:solidFill>
                <a:latin typeface="微软雅黑" panose="020B0503020204020204" charset="-122"/>
                <a:ea typeface="微软雅黑" panose="020B0503020204020204" charset="-122"/>
                <a:cs typeface="Times New Roman" panose="02020603050405020304"/>
              </a:defRPr>
            </a:lvl1pPr>
          </a:lstStyle>
          <a:p>
            <a:pPr>
              <a:lnSpc>
                <a:spcPct val="150000"/>
              </a:lnSpc>
            </a:pPr>
            <a:r>
              <a:rPr lang="en-US" altLang="zh-CN" sz="1800" dirty="0">
                <a:solidFill>
                  <a:srgbClr val="585858"/>
                </a:solidFill>
              </a:rPr>
              <a:t>  2</a:t>
            </a:r>
            <a:r>
              <a:rPr lang="zh-CN" altLang="en-US" sz="1800" dirty="0">
                <a:solidFill>
                  <a:srgbClr val="585858"/>
                </a:solidFill>
              </a:rPr>
              <a:t>）</a:t>
            </a:r>
            <a:r>
              <a:rPr lang="zh-CN" altLang="zh-CN" sz="1800" dirty="0">
                <a:solidFill>
                  <a:srgbClr val="585858"/>
                </a:solidFill>
              </a:rPr>
              <a:t>广泛采用实时性的数据处理方式</a:t>
            </a:r>
            <a:endParaRPr lang="en-US" altLang="zh-CN" sz="1800" dirty="0">
              <a:solidFill>
                <a:srgbClr val="585858"/>
              </a:solidFill>
            </a:endParaRPr>
          </a:p>
          <a:p>
            <a:pPr>
              <a:lnSpc>
                <a:spcPct val="150000"/>
              </a:lnSpc>
            </a:pPr>
            <a:r>
              <a:rPr lang="en-US" altLang="zh-CN" sz="1800" dirty="0">
                <a:solidFill>
                  <a:srgbClr val="585858"/>
                </a:solidFill>
              </a:rPr>
              <a:t>        </a:t>
            </a:r>
            <a:r>
              <a:rPr lang="zh-CN" altLang="zh-CN" sz="1800" dirty="0">
                <a:solidFill>
                  <a:srgbClr val="585858"/>
                </a:solidFill>
              </a:rPr>
              <a:t>大数据强调数据的实时性，因而对数据处理也要体现出实时性</a:t>
            </a:r>
            <a:r>
              <a:rPr lang="zh-CN" altLang="en-US" sz="1800" dirty="0">
                <a:solidFill>
                  <a:srgbClr val="585858"/>
                </a:solidFill>
              </a:rPr>
              <a:t>。</a:t>
            </a:r>
            <a:r>
              <a:rPr lang="zh-CN" altLang="zh-CN" sz="1800" dirty="0">
                <a:solidFill>
                  <a:srgbClr val="585858"/>
                </a:solidFill>
              </a:rPr>
              <a:t>将来实时性的数据处理方式将会成为主流，不断推动大数据技术的发展和进步。</a:t>
            </a:r>
            <a:endParaRPr lang="en-US" altLang="zh-CN" sz="1800" dirty="0">
              <a:solidFill>
                <a:srgbClr val="585858"/>
              </a:solidFill>
            </a:endParaRPr>
          </a:p>
        </p:txBody>
      </p:sp>
      <p:sp>
        <p:nvSpPr>
          <p:cNvPr id="14" name="文本框 13"/>
          <p:cNvSpPr txBox="1"/>
          <p:nvPr/>
        </p:nvSpPr>
        <p:spPr>
          <a:xfrm>
            <a:off x="436081" y="4048630"/>
            <a:ext cx="11084433" cy="1754326"/>
          </a:xfrm>
          <a:prstGeom prst="rect">
            <a:avLst/>
          </a:prstGeom>
          <a:noFill/>
        </p:spPr>
        <p:txBody>
          <a:bodyPr wrap="square" rtlCol="0">
            <a:spAutoFit/>
          </a:bodyPr>
          <a:lstStyle>
            <a:defPPr>
              <a:defRPr lang="zh-CN"/>
            </a:defPPr>
            <a:lvl1pPr>
              <a:defRPr sz="1400" spc="-10">
                <a:solidFill>
                  <a:srgbClr val="7B7B7B"/>
                </a:solidFill>
                <a:latin typeface="微软雅黑" panose="020B0503020204020204" charset="-122"/>
                <a:ea typeface="微软雅黑" panose="020B0503020204020204" charset="-122"/>
                <a:cs typeface="Times New Roman" panose="02020603050405020304"/>
              </a:defRPr>
            </a:lvl1pPr>
          </a:lstStyle>
          <a:p>
            <a:pPr>
              <a:lnSpc>
                <a:spcPct val="150000"/>
              </a:lnSpc>
            </a:pPr>
            <a:r>
              <a:rPr lang="en-US" altLang="zh-CN" sz="1800" dirty="0">
                <a:solidFill>
                  <a:srgbClr val="585858"/>
                </a:solidFill>
              </a:rPr>
              <a:t>  3</a:t>
            </a:r>
            <a:r>
              <a:rPr lang="zh-CN" altLang="en-US" sz="1800" dirty="0">
                <a:solidFill>
                  <a:srgbClr val="585858"/>
                </a:solidFill>
              </a:rPr>
              <a:t>）</a:t>
            </a:r>
            <a:r>
              <a:rPr lang="zh-CN" altLang="zh-CN" sz="1800" dirty="0">
                <a:solidFill>
                  <a:srgbClr val="585858"/>
                </a:solidFill>
              </a:rPr>
              <a:t>基于云的数据分析平台将更加完善</a:t>
            </a:r>
            <a:endParaRPr lang="en-US" altLang="zh-CN" sz="1800" dirty="0">
              <a:solidFill>
                <a:srgbClr val="585858"/>
              </a:solidFill>
            </a:endParaRPr>
          </a:p>
          <a:p>
            <a:pPr>
              <a:lnSpc>
                <a:spcPct val="150000"/>
              </a:lnSpc>
            </a:pPr>
            <a:r>
              <a:rPr lang="en-US" altLang="zh-CN" sz="1800" dirty="0">
                <a:solidFill>
                  <a:srgbClr val="585858"/>
                </a:solidFill>
              </a:rPr>
              <a:t>        </a:t>
            </a:r>
            <a:r>
              <a:rPr lang="zh-CN" altLang="zh-CN" sz="1800" dirty="0">
                <a:solidFill>
                  <a:srgbClr val="585858"/>
                </a:solidFill>
              </a:rPr>
              <a:t>云计算技术的发展越来越快，与此相应的应用范围也越来越广，云计算的发展为大数据技术的发展提供了一定的数据处理平台和技术支持。云计算为大数据提供了分布式的计算方法以及可以弹性扩展、相对便宜的存储空间和计算资源</a:t>
            </a:r>
            <a:r>
              <a:rPr lang="zh-CN" altLang="en-US" sz="1800" dirty="0">
                <a:solidFill>
                  <a:srgbClr val="585858"/>
                </a:solidFill>
              </a:rPr>
              <a:t>。</a:t>
            </a:r>
            <a:endParaRPr lang="en-US" altLang="zh-CN" sz="1800" dirty="0">
              <a:solidFill>
                <a:srgbClr val="585858"/>
              </a:solidFill>
            </a:endParaRPr>
          </a:p>
        </p:txBody>
      </p:sp>
      <p:sp>
        <p:nvSpPr>
          <p:cNvPr id="15" name="文本框 14"/>
          <p:cNvSpPr txBox="1"/>
          <p:nvPr/>
        </p:nvSpPr>
        <p:spPr>
          <a:xfrm>
            <a:off x="403424" y="5862855"/>
            <a:ext cx="11353800" cy="784830"/>
          </a:xfrm>
          <a:prstGeom prst="rect">
            <a:avLst/>
          </a:prstGeom>
          <a:noFill/>
        </p:spPr>
        <p:txBody>
          <a:bodyPr wrap="square" rtlCol="0">
            <a:spAutoFit/>
          </a:bodyPr>
          <a:lstStyle>
            <a:defPPr>
              <a:defRPr lang="zh-CN"/>
            </a:defPPr>
            <a:lvl1pPr>
              <a:defRPr sz="1400" spc="-10">
                <a:solidFill>
                  <a:srgbClr val="7B7B7B"/>
                </a:solidFill>
                <a:latin typeface="微软雅黑" panose="020B0503020204020204" charset="-122"/>
                <a:ea typeface="微软雅黑" panose="020B0503020204020204" charset="-122"/>
                <a:cs typeface="Times New Roman" panose="02020603050405020304"/>
              </a:defRPr>
            </a:lvl1pPr>
          </a:lstStyle>
          <a:p>
            <a:pPr>
              <a:lnSpc>
                <a:spcPct val="150000"/>
              </a:lnSpc>
            </a:pPr>
            <a:r>
              <a:rPr lang="en-US" altLang="zh-CN" sz="1800" dirty="0">
                <a:solidFill>
                  <a:srgbClr val="585858"/>
                </a:solidFill>
              </a:rPr>
              <a:t>  4</a:t>
            </a:r>
            <a:r>
              <a:rPr lang="zh-CN" altLang="en-US" sz="1800" dirty="0">
                <a:solidFill>
                  <a:srgbClr val="585858"/>
                </a:solidFill>
              </a:rPr>
              <a:t>）</a:t>
            </a:r>
            <a:r>
              <a:rPr lang="zh-CN" altLang="zh-CN" sz="1800" dirty="0">
                <a:solidFill>
                  <a:srgbClr val="585858"/>
                </a:solidFill>
              </a:rPr>
              <a:t>开源将会成为推动大数据发展的新动力</a:t>
            </a:r>
            <a:endParaRPr lang="en-US" altLang="zh-CN" sz="1800" dirty="0">
              <a:solidFill>
                <a:srgbClr val="585858"/>
              </a:solidFill>
            </a:endParaRPr>
          </a:p>
          <a:p>
            <a:r>
              <a:rPr lang="en-US" altLang="zh-CN" sz="1800" dirty="0">
                <a:solidFill>
                  <a:srgbClr val="585858"/>
                </a:solidFill>
              </a:rPr>
              <a:t>        </a:t>
            </a:r>
            <a:r>
              <a:rPr lang="zh-CN" altLang="zh-CN" sz="1800" dirty="0">
                <a:solidFill>
                  <a:srgbClr val="585858"/>
                </a:solidFill>
              </a:rPr>
              <a:t>开源软件在大数据技术发展的过程中不断研发出来</a:t>
            </a:r>
            <a:r>
              <a:rPr lang="zh-CN" altLang="en-US" sz="1800" dirty="0">
                <a:solidFill>
                  <a:srgbClr val="585858"/>
                </a:solidFill>
              </a:rPr>
              <a:t>并</a:t>
            </a:r>
            <a:r>
              <a:rPr lang="zh-CN" altLang="zh-CN" sz="1800" dirty="0">
                <a:solidFill>
                  <a:srgbClr val="585858"/>
                </a:solidFill>
              </a:rPr>
              <a:t>自身在发展的同时，为大数据技术的发展贡献力量。</a:t>
            </a:r>
          </a:p>
        </p:txBody>
      </p:sp>
      <p:sp>
        <p:nvSpPr>
          <p:cNvPr id="10"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zh-CN" altLang="en-US" sz="3200" i="0" dirty="0">
                <a:solidFill>
                  <a:srgbClr val="585858"/>
                </a:solidFill>
                <a:latin typeface="华文细黑"/>
                <a:cs typeface="华文细黑"/>
              </a:rPr>
              <a:t>大数据发展现状及趋势</a:t>
            </a:r>
            <a:endParaRPr sz="3200" dirty="0">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34</a:t>
            </a:fld>
            <a:endParaRPr spc="5" dirty="0"/>
          </a:p>
        </p:txBody>
      </p:sp>
      <p:sp>
        <p:nvSpPr>
          <p:cNvPr id="21" name="object 3"/>
          <p:cNvSpPr txBox="1"/>
          <p:nvPr/>
        </p:nvSpPr>
        <p:spPr>
          <a:xfrm>
            <a:off x="1905000" y="1499236"/>
            <a:ext cx="3886200" cy="387798"/>
          </a:xfrm>
          <a:prstGeom prst="rect">
            <a:avLst/>
          </a:prstGeom>
        </p:spPr>
        <p:txBody>
          <a:bodyPr vert="horz" wrap="square" lIns="0" tIns="0" rIns="0" bIns="0" rtlCol="0">
            <a:spAutoFit/>
          </a:bodyPr>
          <a:lstStyle/>
          <a:p>
            <a:pPr marL="194945" marR="5080" indent="-182880" algn="just">
              <a:lnSpc>
                <a:spcPct val="140000"/>
              </a:lnSpc>
            </a:pPr>
            <a:r>
              <a:rPr lang="zh-CN" altLang="en-US" spc="-10" dirty="0">
                <a:solidFill>
                  <a:srgbClr val="585858"/>
                </a:solidFill>
                <a:latin typeface="Wingdings" panose="05000000000000000000"/>
                <a:cs typeface="Wingdings" panose="05000000000000000000"/>
              </a:rPr>
              <a:t></a:t>
            </a:r>
            <a:r>
              <a:rPr lang="zh-CN" altLang="en-US" spc="-155" dirty="0">
                <a:solidFill>
                  <a:srgbClr val="585858"/>
                </a:solidFill>
                <a:latin typeface="Times New Roman" panose="02020603050405020304"/>
                <a:cs typeface="Times New Roman" panose="02020603050405020304"/>
              </a:rPr>
              <a:t> </a:t>
            </a:r>
            <a:r>
              <a:rPr lang="zh-CN" altLang="en-US" spc="-10" dirty="0">
                <a:solidFill>
                  <a:srgbClr val="585858"/>
                </a:solidFill>
                <a:latin typeface="微软雅黑" panose="020B0503020204020204" charset="-122"/>
                <a:ea typeface="微软雅黑" panose="020B0503020204020204" charset="-122"/>
                <a:cs typeface="Times New Roman" panose="02020603050405020304"/>
              </a:rPr>
              <a:t>产业发展趋势</a:t>
            </a:r>
          </a:p>
        </p:txBody>
      </p:sp>
      <p:sp>
        <p:nvSpPr>
          <p:cNvPr id="22" name="文本框 21"/>
          <p:cNvSpPr txBox="1"/>
          <p:nvPr/>
        </p:nvSpPr>
        <p:spPr>
          <a:xfrm>
            <a:off x="1143000" y="1146175"/>
            <a:ext cx="6840525" cy="369332"/>
          </a:xfrm>
          <a:prstGeom prst="rect">
            <a:avLst/>
          </a:prstGeom>
          <a:noFill/>
        </p:spPr>
        <p:txBody>
          <a:bodyPr wrap="square" rtlCol="0">
            <a:spAutoFit/>
          </a:bodyPr>
          <a:lstStyle/>
          <a:p>
            <a:r>
              <a:rPr lang="zh-CN" altLang="en-US" spc="-10" dirty="0">
                <a:solidFill>
                  <a:srgbClr val="585858"/>
                </a:solidFill>
                <a:latin typeface="微软雅黑" panose="020B0503020204020204" charset="-122"/>
                <a:ea typeface="微软雅黑" panose="020B0503020204020204" charset="-122"/>
                <a:cs typeface="微软雅黑" panose="020B0503020204020204" charset="-122"/>
              </a:rPr>
              <a:t>②大数据发展趋势</a:t>
            </a:r>
            <a:endParaRPr lang="zh-CN" altLang="zh-CN" spc="-10" dirty="0">
              <a:solidFill>
                <a:srgbClr val="585858"/>
              </a:solidFill>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1900562" y="1813120"/>
            <a:ext cx="8919838" cy="507831"/>
          </a:xfrm>
          <a:prstGeom prst="rect">
            <a:avLst/>
          </a:prstGeom>
          <a:noFill/>
        </p:spPr>
        <p:txBody>
          <a:bodyPr wrap="square" rtlCol="0">
            <a:spAutoFit/>
          </a:bodyPr>
          <a:lstStyle>
            <a:defPPr>
              <a:defRPr lang="zh-CN"/>
            </a:defPPr>
            <a:lvl1pPr>
              <a:defRPr sz="1400" spc="-10">
                <a:solidFill>
                  <a:srgbClr val="7B7B7B"/>
                </a:solidFill>
                <a:latin typeface="微软雅黑" panose="020B0503020204020204" charset="-122"/>
                <a:ea typeface="微软雅黑" panose="020B0503020204020204" charset="-122"/>
                <a:cs typeface="Times New Roman" panose="02020603050405020304"/>
              </a:defRPr>
            </a:lvl1pPr>
          </a:lstStyle>
          <a:p>
            <a:pPr>
              <a:lnSpc>
                <a:spcPct val="150000"/>
              </a:lnSpc>
            </a:pPr>
            <a:r>
              <a:rPr lang="en-US" altLang="zh-CN" sz="1800" dirty="0">
                <a:solidFill>
                  <a:srgbClr val="585858"/>
                </a:solidFill>
              </a:rPr>
              <a:t>  1</a:t>
            </a:r>
            <a:r>
              <a:rPr lang="zh-CN" altLang="en-US" sz="1800" dirty="0">
                <a:solidFill>
                  <a:srgbClr val="585858"/>
                </a:solidFill>
              </a:rPr>
              <a:t>）</a:t>
            </a:r>
            <a:r>
              <a:rPr lang="zh-CN" altLang="zh-CN" sz="1800" dirty="0">
                <a:solidFill>
                  <a:srgbClr val="585858"/>
                </a:solidFill>
              </a:rPr>
              <a:t>以时效性更高的方式向用户提供大数据</a:t>
            </a:r>
            <a:r>
              <a:rPr lang="zh-CN" altLang="en-US" sz="1800" dirty="0">
                <a:solidFill>
                  <a:srgbClr val="585858"/>
                </a:solidFill>
              </a:rPr>
              <a:t>。</a:t>
            </a:r>
            <a:endParaRPr lang="en-US" altLang="zh-CN" sz="1800" dirty="0">
              <a:solidFill>
                <a:srgbClr val="585858"/>
              </a:solidFill>
            </a:endParaRPr>
          </a:p>
        </p:txBody>
      </p:sp>
      <p:sp>
        <p:nvSpPr>
          <p:cNvPr id="12" name="文本框 11"/>
          <p:cNvSpPr txBox="1"/>
          <p:nvPr/>
        </p:nvSpPr>
        <p:spPr>
          <a:xfrm>
            <a:off x="1900555" y="2235815"/>
            <a:ext cx="8919837" cy="507831"/>
          </a:xfrm>
          <a:prstGeom prst="rect">
            <a:avLst/>
          </a:prstGeom>
          <a:noFill/>
        </p:spPr>
        <p:txBody>
          <a:bodyPr wrap="square" rtlCol="0">
            <a:spAutoFit/>
          </a:bodyPr>
          <a:lstStyle>
            <a:defPPr>
              <a:defRPr lang="zh-CN"/>
            </a:defPPr>
            <a:lvl1pPr>
              <a:defRPr sz="1400" spc="-10">
                <a:solidFill>
                  <a:srgbClr val="7B7B7B"/>
                </a:solidFill>
                <a:latin typeface="微软雅黑" panose="020B0503020204020204" charset="-122"/>
                <a:ea typeface="微软雅黑" panose="020B0503020204020204" charset="-122"/>
                <a:cs typeface="Times New Roman" panose="02020603050405020304"/>
              </a:defRPr>
            </a:lvl1pPr>
          </a:lstStyle>
          <a:p>
            <a:pPr>
              <a:lnSpc>
                <a:spcPct val="150000"/>
              </a:lnSpc>
            </a:pPr>
            <a:r>
              <a:rPr lang="en-US" altLang="zh-CN" sz="1800" dirty="0">
                <a:solidFill>
                  <a:srgbClr val="585858"/>
                </a:solidFill>
              </a:rPr>
              <a:t>  2</a:t>
            </a:r>
            <a:r>
              <a:rPr lang="zh-CN" altLang="en-US" sz="1800" dirty="0">
                <a:solidFill>
                  <a:srgbClr val="585858"/>
                </a:solidFill>
              </a:rPr>
              <a:t>）</a:t>
            </a:r>
            <a:r>
              <a:rPr lang="zh-CN" altLang="zh-CN" sz="1800" dirty="0">
                <a:solidFill>
                  <a:srgbClr val="585858"/>
                </a:solidFill>
              </a:rPr>
              <a:t>通过开展数据分析和实验寻找变化因素并改善产品性能</a:t>
            </a:r>
            <a:r>
              <a:rPr lang="zh-CN" altLang="en-US" sz="1800" dirty="0">
                <a:solidFill>
                  <a:srgbClr val="585858"/>
                </a:solidFill>
              </a:rPr>
              <a:t>。</a:t>
            </a:r>
            <a:endParaRPr lang="en-US" altLang="zh-CN" sz="1800" dirty="0">
              <a:solidFill>
                <a:srgbClr val="585858"/>
              </a:solidFill>
            </a:endParaRPr>
          </a:p>
        </p:txBody>
      </p:sp>
      <p:sp>
        <p:nvSpPr>
          <p:cNvPr id="14" name="文本框 13"/>
          <p:cNvSpPr txBox="1"/>
          <p:nvPr/>
        </p:nvSpPr>
        <p:spPr>
          <a:xfrm>
            <a:off x="1900555" y="2655878"/>
            <a:ext cx="8919837" cy="507831"/>
          </a:xfrm>
          <a:prstGeom prst="rect">
            <a:avLst/>
          </a:prstGeom>
          <a:noFill/>
        </p:spPr>
        <p:txBody>
          <a:bodyPr wrap="square" rtlCol="0">
            <a:spAutoFit/>
          </a:bodyPr>
          <a:lstStyle>
            <a:defPPr>
              <a:defRPr lang="zh-CN"/>
            </a:defPPr>
            <a:lvl1pPr>
              <a:defRPr sz="1400" spc="-10">
                <a:solidFill>
                  <a:srgbClr val="7B7B7B"/>
                </a:solidFill>
                <a:latin typeface="微软雅黑" panose="020B0503020204020204" charset="-122"/>
                <a:ea typeface="微软雅黑" panose="020B0503020204020204" charset="-122"/>
                <a:cs typeface="Times New Roman" panose="02020603050405020304"/>
              </a:defRPr>
            </a:lvl1pPr>
          </a:lstStyle>
          <a:p>
            <a:pPr>
              <a:lnSpc>
                <a:spcPct val="150000"/>
              </a:lnSpc>
            </a:pPr>
            <a:r>
              <a:rPr lang="en-US" altLang="zh-CN" sz="1800" dirty="0">
                <a:solidFill>
                  <a:srgbClr val="585858"/>
                </a:solidFill>
              </a:rPr>
              <a:t>  3</a:t>
            </a:r>
            <a:r>
              <a:rPr lang="zh-CN" altLang="en-US" sz="1800" dirty="0">
                <a:solidFill>
                  <a:srgbClr val="585858"/>
                </a:solidFill>
              </a:rPr>
              <a:t>）</a:t>
            </a:r>
            <a:r>
              <a:rPr lang="zh-CN" altLang="zh-CN" sz="1800" dirty="0">
                <a:solidFill>
                  <a:srgbClr val="585858"/>
                </a:solidFill>
              </a:rPr>
              <a:t>区分用户群，提供个性化服务。</a:t>
            </a:r>
            <a:endParaRPr lang="en-US" altLang="zh-CN" sz="1800" dirty="0">
              <a:solidFill>
                <a:srgbClr val="585858"/>
              </a:solidFill>
            </a:endParaRPr>
          </a:p>
        </p:txBody>
      </p:sp>
      <p:sp>
        <p:nvSpPr>
          <p:cNvPr id="15" name="文本框 14"/>
          <p:cNvSpPr txBox="1"/>
          <p:nvPr/>
        </p:nvSpPr>
        <p:spPr>
          <a:xfrm>
            <a:off x="1900554" y="3079618"/>
            <a:ext cx="8919837" cy="507831"/>
          </a:xfrm>
          <a:prstGeom prst="rect">
            <a:avLst/>
          </a:prstGeom>
          <a:noFill/>
        </p:spPr>
        <p:txBody>
          <a:bodyPr wrap="square" rtlCol="0">
            <a:spAutoFit/>
          </a:bodyPr>
          <a:lstStyle>
            <a:defPPr>
              <a:defRPr lang="zh-CN"/>
            </a:defPPr>
            <a:lvl1pPr>
              <a:defRPr sz="1400" spc="-10">
                <a:solidFill>
                  <a:srgbClr val="7B7B7B"/>
                </a:solidFill>
                <a:latin typeface="微软雅黑" panose="020B0503020204020204" charset="-122"/>
                <a:ea typeface="微软雅黑" panose="020B0503020204020204" charset="-122"/>
                <a:cs typeface="Times New Roman" panose="02020603050405020304"/>
              </a:defRPr>
            </a:lvl1pPr>
          </a:lstStyle>
          <a:p>
            <a:pPr>
              <a:lnSpc>
                <a:spcPct val="150000"/>
              </a:lnSpc>
            </a:pPr>
            <a:r>
              <a:rPr lang="en-US" altLang="zh-CN" sz="1800" dirty="0">
                <a:solidFill>
                  <a:srgbClr val="585858"/>
                </a:solidFill>
              </a:rPr>
              <a:t>  4</a:t>
            </a:r>
            <a:r>
              <a:rPr lang="zh-CN" altLang="en-US" sz="1800" dirty="0">
                <a:solidFill>
                  <a:srgbClr val="585858"/>
                </a:solidFill>
              </a:rPr>
              <a:t>）</a:t>
            </a:r>
            <a:r>
              <a:rPr lang="zh-CN" altLang="zh-CN" sz="1800" dirty="0">
                <a:solidFill>
                  <a:srgbClr val="585858"/>
                </a:solidFill>
              </a:rPr>
              <a:t>利用自动化算法支持或替代人工决策。</a:t>
            </a:r>
          </a:p>
        </p:txBody>
      </p:sp>
      <p:sp>
        <p:nvSpPr>
          <p:cNvPr id="10" name="文本框 9"/>
          <p:cNvSpPr txBox="1"/>
          <p:nvPr/>
        </p:nvSpPr>
        <p:spPr>
          <a:xfrm>
            <a:off x="1900554" y="3497677"/>
            <a:ext cx="8919837" cy="507831"/>
          </a:xfrm>
          <a:prstGeom prst="rect">
            <a:avLst/>
          </a:prstGeom>
          <a:noFill/>
        </p:spPr>
        <p:txBody>
          <a:bodyPr wrap="square" rtlCol="0">
            <a:spAutoFit/>
          </a:bodyPr>
          <a:lstStyle>
            <a:defPPr>
              <a:defRPr lang="zh-CN"/>
            </a:defPPr>
            <a:lvl1pPr>
              <a:defRPr sz="1400" spc="-10">
                <a:solidFill>
                  <a:srgbClr val="7B7B7B"/>
                </a:solidFill>
                <a:latin typeface="微软雅黑" panose="020B0503020204020204" charset="-122"/>
                <a:ea typeface="微软雅黑" panose="020B0503020204020204" charset="-122"/>
                <a:cs typeface="Times New Roman" panose="02020603050405020304"/>
              </a:defRPr>
            </a:lvl1pPr>
          </a:lstStyle>
          <a:p>
            <a:pPr>
              <a:lnSpc>
                <a:spcPct val="150000"/>
              </a:lnSpc>
            </a:pPr>
            <a:r>
              <a:rPr lang="en-US" altLang="zh-CN" sz="1800" dirty="0">
                <a:solidFill>
                  <a:srgbClr val="585858"/>
                </a:solidFill>
              </a:rPr>
              <a:t>  5</a:t>
            </a:r>
            <a:r>
              <a:rPr lang="zh-CN" altLang="en-US" sz="1800" dirty="0">
                <a:solidFill>
                  <a:srgbClr val="585858"/>
                </a:solidFill>
              </a:rPr>
              <a:t>）</a:t>
            </a:r>
            <a:r>
              <a:rPr lang="zh-CN" altLang="zh-CN" sz="1800" dirty="0">
                <a:solidFill>
                  <a:srgbClr val="585858"/>
                </a:solidFill>
              </a:rPr>
              <a:t>商业模式、产品与服务创新。</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7411" y="3627928"/>
            <a:ext cx="4001189" cy="2667459"/>
          </a:xfrm>
          <a:prstGeom prst="rect">
            <a:avLst/>
          </a:prstGeom>
        </p:spPr>
      </p:pic>
      <p:sp>
        <p:nvSpPr>
          <p:cNvPr id="13" name="object 3"/>
          <p:cNvSpPr/>
          <p:nvPr/>
        </p:nvSpPr>
        <p:spPr>
          <a:xfrm flipV="1">
            <a:off x="627075" y="1036836"/>
            <a:ext cx="11031525" cy="125305"/>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35</a:t>
            </a:fld>
            <a:endParaRPr spc="5" dirty="0"/>
          </a:p>
        </p:txBody>
      </p:sp>
      <p:sp>
        <p:nvSpPr>
          <p:cNvPr id="13" name="文本框 12"/>
          <p:cNvSpPr txBox="1"/>
          <p:nvPr/>
        </p:nvSpPr>
        <p:spPr>
          <a:xfrm>
            <a:off x="533400" y="357749"/>
            <a:ext cx="8048625" cy="521970"/>
          </a:xfrm>
          <a:prstGeom prst="rect">
            <a:avLst/>
          </a:prstGeom>
          <a:noFill/>
        </p:spPr>
        <p:txBody>
          <a:bodyPr wrap="square" rtlCol="0">
            <a:spAutoFit/>
          </a:bodyPr>
          <a:lstStyle/>
          <a:p>
            <a:pPr marL="12700" algn="l">
              <a:lnSpc>
                <a:spcPct val="100000"/>
              </a:lnSpc>
              <a:spcBef>
                <a:spcPts val="2350"/>
              </a:spcBef>
            </a:pPr>
            <a:r>
              <a:rPr lang="zh-CN" altLang="en-US" sz="2800" b="1" dirty="0">
                <a:sym typeface="+mn-ea"/>
              </a:rPr>
              <a:t>习题</a:t>
            </a:r>
          </a:p>
        </p:txBody>
      </p:sp>
      <p:sp>
        <p:nvSpPr>
          <p:cNvPr id="14" name="文本框 13"/>
          <p:cNvSpPr txBox="1"/>
          <p:nvPr/>
        </p:nvSpPr>
        <p:spPr>
          <a:xfrm>
            <a:off x="1391285" y="1476375"/>
            <a:ext cx="8279130" cy="3416320"/>
          </a:xfrm>
          <a:prstGeom prst="rect">
            <a:avLst/>
          </a:prstGeom>
          <a:noFill/>
        </p:spPr>
        <p:txBody>
          <a:bodyPr wrap="square" rtlCol="0">
            <a:spAutoFit/>
          </a:bodyPr>
          <a:lstStyle/>
          <a:p>
            <a:pPr indent="0">
              <a:buFont typeface="Wingdings" panose="05000000000000000000" charset="0"/>
              <a:buNone/>
            </a:pPr>
            <a:r>
              <a:rPr lang="zh-CN" altLang="en-US" sz="2400" dirty="0"/>
              <a:t>1．大数据最显著</a:t>
            </a:r>
            <a:r>
              <a:rPr lang="en-US" altLang="zh-CN" sz="2400" dirty="0"/>
              <a:t>4V</a:t>
            </a:r>
            <a:r>
              <a:rPr lang="zh-CN" altLang="en-US" sz="2400" dirty="0"/>
              <a:t>特征是什么？</a:t>
            </a:r>
          </a:p>
          <a:p>
            <a:pPr indent="0">
              <a:buFont typeface="Wingdings" panose="05000000000000000000" charset="0"/>
              <a:buNone/>
            </a:pPr>
            <a:r>
              <a:rPr lang="zh-CN" altLang="en-US" sz="2400" dirty="0" smtClean="0"/>
              <a:t>2．</a:t>
            </a:r>
            <a:r>
              <a:rPr lang="en-US" altLang="zh-CN" sz="2400" dirty="0" err="1"/>
              <a:t>Cloudera</a:t>
            </a:r>
            <a:r>
              <a:rPr lang="zh-CN" altLang="en-US" sz="2400" dirty="0"/>
              <a:t>、</a:t>
            </a:r>
            <a:r>
              <a:rPr lang="en-US" altLang="zh-CN" sz="2400" dirty="0" err="1"/>
              <a:t>Hortonworks</a:t>
            </a:r>
            <a:r>
              <a:rPr lang="zh-CN" altLang="en-US" sz="2400" dirty="0"/>
              <a:t>与</a:t>
            </a:r>
            <a:r>
              <a:rPr lang="en-US" altLang="zh-CN" sz="2400" dirty="0" err="1"/>
              <a:t>MapR</a:t>
            </a:r>
            <a:r>
              <a:rPr lang="zh-CN" altLang="en-US" sz="2400" dirty="0"/>
              <a:t>有什么区别与联系。</a:t>
            </a:r>
          </a:p>
          <a:p>
            <a:pPr indent="0">
              <a:buFont typeface="Wingdings" panose="05000000000000000000" charset="0"/>
              <a:buNone/>
            </a:pPr>
            <a:r>
              <a:rPr lang="zh-CN" altLang="en-US" sz="2400" dirty="0"/>
              <a:t>3．除了教材中提及的应用领域，你预计未来有哪个领域需要大数据技术？</a:t>
            </a:r>
          </a:p>
          <a:p>
            <a:pPr indent="0">
              <a:buFont typeface="Wingdings" panose="05000000000000000000" charset="0"/>
              <a:buNone/>
            </a:pPr>
            <a:r>
              <a:rPr lang="zh-CN" altLang="en-US" sz="2400" dirty="0"/>
              <a:t>4．分布式计算在大数据分析处理中有哪些作用？</a:t>
            </a:r>
          </a:p>
          <a:p>
            <a:pPr indent="0">
              <a:buFont typeface="Wingdings" panose="05000000000000000000" charset="0"/>
              <a:buNone/>
            </a:pPr>
            <a:r>
              <a:rPr lang="zh-CN" altLang="en-US" sz="2400" dirty="0"/>
              <a:t>5．查阅有关资料比较</a:t>
            </a:r>
            <a:r>
              <a:rPr lang="en-US" altLang="zh-CN" sz="2400" dirty="0"/>
              <a:t>VMware</a:t>
            </a:r>
            <a:r>
              <a:rPr lang="zh-CN" altLang="en-US" sz="2400" dirty="0"/>
              <a:t>、</a:t>
            </a:r>
            <a:r>
              <a:rPr lang="en-US" altLang="zh-CN" sz="2400" dirty="0" err="1"/>
              <a:t>VirutalBox</a:t>
            </a:r>
            <a:r>
              <a:rPr lang="zh-CN" altLang="en-US" sz="2400" dirty="0"/>
              <a:t>、</a:t>
            </a:r>
            <a:r>
              <a:rPr lang="en-US" altLang="zh-CN" sz="2400" dirty="0" err="1"/>
              <a:t>Openstack</a:t>
            </a:r>
            <a:r>
              <a:rPr lang="zh-CN" altLang="en-US" sz="2400" dirty="0"/>
              <a:t>和</a:t>
            </a:r>
            <a:r>
              <a:rPr lang="en-US" altLang="zh-CN" sz="2400" dirty="0" err="1"/>
              <a:t>docker</a:t>
            </a:r>
            <a:r>
              <a:rPr lang="zh-CN" altLang="en-US" sz="2400" dirty="0"/>
              <a:t>等虚拟化产品的异同。</a:t>
            </a:r>
          </a:p>
          <a:p>
            <a:pPr indent="0">
              <a:buFont typeface="Wingdings" panose="05000000000000000000" charset="0"/>
              <a:buNone/>
            </a:pPr>
            <a:r>
              <a:rPr lang="zh-CN" altLang="en-US" sz="2400" dirty="0"/>
              <a:t>6．通过互联网查阅</a:t>
            </a:r>
            <a:r>
              <a:rPr lang="en-US" altLang="zh-CN" sz="2400" dirty="0" err="1"/>
              <a:t>Hadoop</a:t>
            </a:r>
            <a:r>
              <a:rPr lang="zh-CN" altLang="en-US" sz="2400" dirty="0"/>
              <a:t>生态圈相关技术，并浏览</a:t>
            </a:r>
            <a:r>
              <a:rPr lang="en-US" altLang="zh-CN" sz="2400" dirty="0"/>
              <a:t>Google</a:t>
            </a:r>
            <a:r>
              <a:rPr lang="zh-CN" altLang="en-US" sz="2400" dirty="0"/>
              <a:t>相关论文</a:t>
            </a:r>
            <a:r>
              <a:rPr lang="zh-CN" altLang="en-US" sz="2400" dirty="0" smtClean="0"/>
              <a:t>。</a:t>
            </a:r>
            <a:endParaRPr lang="zh-CN" altLang="en-US" sz="2800" dirty="0"/>
          </a:p>
        </p:txBody>
      </p:sp>
      <p:sp>
        <p:nvSpPr>
          <p:cNvPr id="6"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9178430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文本框 4"/>
          <p:cNvSpPr txBox="1"/>
          <p:nvPr/>
        </p:nvSpPr>
        <p:spPr>
          <a:xfrm>
            <a:off x="838200" y="536575"/>
            <a:ext cx="8382000" cy="523220"/>
          </a:xfrm>
          <a:prstGeom prst="rect">
            <a:avLst/>
          </a:prstGeom>
          <a:noFill/>
        </p:spPr>
        <p:txBody>
          <a:bodyPr wrap="square" rtlCol="0">
            <a:spAutoFit/>
          </a:bodyPr>
          <a:lstStyle/>
          <a:p>
            <a:r>
              <a:rPr lang="zh-CN" altLang="en-US" sz="2800" spc="-10" dirty="0">
                <a:solidFill>
                  <a:srgbClr val="585858"/>
                </a:solidFill>
                <a:latin typeface="微软雅黑" panose="020B0503020204020204" charset="-122"/>
                <a:ea typeface="微软雅黑" panose="020B0503020204020204" charset="-122"/>
                <a:cs typeface="微软雅黑" panose="020B0503020204020204" charset="-122"/>
              </a:rPr>
              <a:t>②大数据的构成</a:t>
            </a:r>
            <a:endParaRPr lang="zh-CN" altLang="zh-CN" sz="2800" spc="-10" dirty="0">
              <a:solidFill>
                <a:srgbClr val="585858"/>
              </a:solidFill>
              <a:latin typeface="微软雅黑" panose="020B0503020204020204" charset="-122"/>
              <a:ea typeface="微软雅黑" panose="020B0503020204020204" charset="-122"/>
              <a:cs typeface="微软雅黑" panose="020B0503020204020204" charset="-122"/>
            </a:endParaRPr>
          </a:p>
        </p:txBody>
      </p:sp>
      <p:sp>
        <p:nvSpPr>
          <p:cNvPr id="6" name="矩形 5"/>
          <p:cNvSpPr/>
          <p:nvPr/>
        </p:nvSpPr>
        <p:spPr>
          <a:xfrm>
            <a:off x="1143000" y="1222375"/>
            <a:ext cx="5314275" cy="400110"/>
          </a:xfrm>
          <a:prstGeom prst="rect">
            <a:avLst/>
          </a:prstGeom>
        </p:spPr>
        <p:txBody>
          <a:bodyPr wrap="none">
            <a:spAutoFit/>
          </a:bodyPr>
          <a:lstStyle/>
          <a:p>
            <a:r>
              <a:rPr lang="zh-CN" altLang="zh-CN" sz="2000" dirty="0">
                <a:latin typeface="微软雅黑" panose="020B0503020204020204" charset="-122"/>
                <a:ea typeface="微软雅黑" panose="020B0503020204020204" charset="-122"/>
                <a:cs typeface="Times New Roman" panose="02020603050405020304" pitchFamily="18" charset="0"/>
              </a:rPr>
              <a:t>大数据分为结构化、半结构化和非结构化三种</a:t>
            </a:r>
            <a:endParaRPr lang="zh-CN" altLang="en-US" sz="2000" dirty="0">
              <a:latin typeface="微软雅黑" panose="020B0503020204020204" charset="-122"/>
              <a:ea typeface="微软雅黑" panose="020B0503020204020204" charset="-122"/>
            </a:endParaRPr>
          </a:p>
        </p:txBody>
      </p:sp>
      <p:pic>
        <p:nvPicPr>
          <p:cNvPr id="7" name="图片 6"/>
          <p:cNvPicPr>
            <a:picLocks noChangeAspect="1"/>
          </p:cNvPicPr>
          <p:nvPr/>
        </p:nvPicPr>
        <p:blipFill>
          <a:blip r:embed="rId2"/>
          <a:stretch>
            <a:fillRect/>
          </a:stretch>
        </p:blipFill>
        <p:spPr>
          <a:xfrm>
            <a:off x="1066799" y="1908175"/>
            <a:ext cx="7071731" cy="3810000"/>
          </a:xfrm>
          <a:prstGeom prst="rect">
            <a:avLst/>
          </a:prstGeom>
        </p:spPr>
      </p:pic>
      <p:sp>
        <p:nvSpPr>
          <p:cNvPr id="8" name="矩形 7"/>
          <p:cNvSpPr/>
          <p:nvPr/>
        </p:nvSpPr>
        <p:spPr>
          <a:xfrm>
            <a:off x="8229600" y="1984375"/>
            <a:ext cx="3429000" cy="2962734"/>
          </a:xfrm>
          <a:prstGeom prst="rect">
            <a:avLst/>
          </a:prstGeom>
        </p:spPr>
        <p:txBody>
          <a:bodyPr wrap="square">
            <a:spAutoFit/>
          </a:bodyPr>
          <a:lstStyle/>
          <a:p>
            <a:pPr>
              <a:lnSpc>
                <a:spcPct val="150000"/>
              </a:lnSpc>
            </a:pPr>
            <a:r>
              <a:rPr lang="zh-CN" altLang="zh-CN" sz="1400" spc="-10" dirty="0">
                <a:solidFill>
                  <a:srgbClr val="585858"/>
                </a:solidFill>
                <a:latin typeface="微软雅黑" panose="020B0503020204020204" charset="-122"/>
                <a:ea typeface="微软雅黑" panose="020B0503020204020204" charset="-122"/>
                <a:cs typeface="Times New Roman" panose="02020603050405020304"/>
              </a:rPr>
              <a:t>一般来讲，结构化数据只占全部数据的</a:t>
            </a:r>
            <a:r>
              <a:rPr lang="en-US" altLang="zh-CN" sz="1400" spc="-10" dirty="0">
                <a:solidFill>
                  <a:srgbClr val="585858"/>
                </a:solidFill>
                <a:latin typeface="微软雅黑" panose="020B0503020204020204" charset="-122"/>
                <a:ea typeface="微软雅黑" panose="020B0503020204020204" charset="-122"/>
                <a:cs typeface="Times New Roman" panose="02020603050405020304"/>
              </a:rPr>
              <a:t>20%</a:t>
            </a:r>
            <a:r>
              <a:rPr lang="zh-CN" altLang="zh-CN" sz="1400" spc="-10" dirty="0">
                <a:solidFill>
                  <a:srgbClr val="585858"/>
                </a:solidFill>
                <a:latin typeface="微软雅黑" panose="020B0503020204020204" charset="-122"/>
                <a:ea typeface="微软雅黑" panose="020B0503020204020204" charset="-122"/>
                <a:cs typeface="Times New Roman" panose="02020603050405020304"/>
              </a:rPr>
              <a:t>以内，但是就是这</a:t>
            </a:r>
            <a:r>
              <a:rPr lang="en-US" altLang="zh-CN" sz="1400" spc="-10" dirty="0">
                <a:solidFill>
                  <a:srgbClr val="585858"/>
                </a:solidFill>
                <a:latin typeface="微软雅黑" panose="020B0503020204020204" charset="-122"/>
                <a:ea typeface="微软雅黑" panose="020B0503020204020204" charset="-122"/>
                <a:cs typeface="Times New Roman" panose="02020603050405020304"/>
              </a:rPr>
              <a:t>20%</a:t>
            </a:r>
            <a:r>
              <a:rPr lang="zh-CN" altLang="zh-CN" sz="1400" spc="-10" dirty="0">
                <a:solidFill>
                  <a:srgbClr val="585858"/>
                </a:solidFill>
                <a:latin typeface="微软雅黑" panose="020B0503020204020204" charset="-122"/>
                <a:ea typeface="微软雅黑" panose="020B0503020204020204" charset="-122"/>
                <a:cs typeface="Times New Roman" panose="02020603050405020304"/>
              </a:rPr>
              <a:t>以内的数据浓缩了过去很久以来企业各个方面的数据需求，发展也已经成熟。而无法完全数字化的文档文件、图片、图纸资料、缩微胶片等信息就属于非结构化信息，非结构化中往往存在大量的有价值的信息，特别是随着移动互联网、物联网的发展，非结构化信息正以成倍速度快速增长。</a:t>
            </a:r>
            <a:endParaRPr lang="zh-CN" altLang="en-US" sz="1400" spc="-10" dirty="0">
              <a:solidFill>
                <a:srgbClr val="585858"/>
              </a:solidFill>
              <a:latin typeface="微软雅黑" panose="020B0503020204020204" charset="-122"/>
              <a:ea typeface="微软雅黑" panose="020B0503020204020204" charset="-122"/>
              <a:cs typeface="Times New Roman" panose="02020603050405020304"/>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object 3"/>
          <p:cNvSpPr/>
          <p:nvPr/>
        </p:nvSpPr>
        <p:spPr>
          <a:xfrm>
            <a:off x="1955292" y="2219072"/>
            <a:ext cx="8281416" cy="755903"/>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886839" y="675762"/>
            <a:ext cx="836294" cy="431165"/>
          </a:xfrm>
          <a:prstGeom prst="rect">
            <a:avLst/>
          </a:prstGeom>
        </p:spPr>
        <p:txBody>
          <a:bodyPr vert="horz" wrap="square" lIns="0" tIns="0" rIns="0" bIns="0" rtlCol="0">
            <a:spAutoFit/>
          </a:bodyPr>
          <a:lstStyle/>
          <a:p>
            <a:pPr marL="12700">
              <a:lnSpc>
                <a:spcPct val="100000"/>
              </a:lnSpc>
            </a:pPr>
            <a:r>
              <a:rPr sz="3200" b="1" i="1" spc="-10" dirty="0">
                <a:solidFill>
                  <a:srgbClr val="585858"/>
                </a:solidFill>
                <a:latin typeface="微软雅黑" panose="020B0503020204020204" charset="-122"/>
                <a:cs typeface="微软雅黑" panose="020B0503020204020204" charset="-122"/>
              </a:rPr>
              <a:t>目录</a:t>
            </a:r>
            <a:endParaRPr sz="3200">
              <a:latin typeface="微软雅黑" panose="020B0503020204020204" charset="-122"/>
              <a:cs typeface="微软雅黑" panose="020B0503020204020204" charset="-122"/>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5</a:t>
            </a:fld>
            <a:endParaRPr spc="5" dirty="0"/>
          </a:p>
        </p:txBody>
      </p:sp>
      <p:sp>
        <p:nvSpPr>
          <p:cNvPr id="5" name="object 5"/>
          <p:cNvSpPr txBox="1">
            <a:spLocks noGrp="1"/>
          </p:cNvSpPr>
          <p:nvPr>
            <p:ph type="title"/>
          </p:nvPr>
        </p:nvSpPr>
        <p:spPr>
          <a:prstGeom prst="rect">
            <a:avLst/>
          </a:prstGeom>
        </p:spPr>
        <p:txBody>
          <a:bodyPr vert="horz" wrap="square" lIns="0" tIns="1224520" rIns="0" bIns="0" rtlCol="0">
            <a:spAutoFit/>
          </a:bodyPr>
          <a:lstStyle/>
          <a:p>
            <a:pPr marL="1416050">
              <a:lnSpc>
                <a:spcPct val="100000"/>
              </a:lnSpc>
            </a:pPr>
            <a:r>
              <a:rPr b="0" i="0" spc="215" dirty="0">
                <a:solidFill>
                  <a:schemeClr val="tx1"/>
                </a:solidFill>
                <a:latin typeface="Wingdings" panose="05000000000000000000"/>
                <a:cs typeface="Wingdings" panose="05000000000000000000"/>
              </a:rPr>
              <a:t></a:t>
            </a:r>
            <a:r>
              <a:rPr lang="zh-CN" altLang="en-US" spc="5" dirty="0">
                <a:solidFill>
                  <a:schemeClr val="tx1"/>
                </a:solidFill>
                <a:cs typeface="Wingdings" panose="05000000000000000000"/>
              </a:rPr>
              <a:t>大数据的相关概念</a:t>
            </a:r>
            <a:endParaRPr spc="5" dirty="0">
              <a:solidFill>
                <a:schemeClr val="tx1"/>
              </a:solidFill>
            </a:endParaRPr>
          </a:p>
        </p:txBody>
      </p:sp>
      <p:sp>
        <p:nvSpPr>
          <p:cNvPr id="6" name="object 6"/>
          <p:cNvSpPr txBox="1"/>
          <p:nvPr/>
        </p:nvSpPr>
        <p:spPr>
          <a:xfrm>
            <a:off x="2030983" y="2381336"/>
            <a:ext cx="5363210" cy="430887"/>
          </a:xfrm>
          <a:prstGeom prst="rect">
            <a:avLst/>
          </a:prstGeom>
        </p:spPr>
        <p:txBody>
          <a:bodyPr vert="horz" wrap="square" lIns="0" tIns="0" rIns="0" bIns="0" rtlCol="0">
            <a:spAutoFit/>
          </a:bodyPr>
          <a:lstStyle/>
          <a:p>
            <a:pPr marL="12700">
              <a:lnSpc>
                <a:spcPct val="100000"/>
              </a:lnSpc>
            </a:pPr>
            <a:r>
              <a:rPr sz="2800" spc="215" dirty="0">
                <a:solidFill>
                  <a:schemeClr val="bg1"/>
                </a:solidFill>
                <a:latin typeface="Wingdings" panose="05000000000000000000"/>
                <a:cs typeface="Wingdings" panose="05000000000000000000"/>
              </a:rPr>
              <a:t></a:t>
            </a:r>
            <a:r>
              <a:rPr lang="zh-CN" altLang="en-US" sz="2800" b="1" i="1" spc="5" dirty="0">
                <a:solidFill>
                  <a:schemeClr val="bg1"/>
                </a:solidFill>
                <a:latin typeface="微软雅黑" panose="020B0503020204020204" charset="-122"/>
                <a:cs typeface="Wingdings" panose="05000000000000000000"/>
              </a:rPr>
              <a:t>大数据处理的基础技术</a:t>
            </a:r>
            <a:endParaRPr lang="en-US" altLang="zh-CN" sz="2800" b="1" i="1" spc="5" dirty="0">
              <a:solidFill>
                <a:schemeClr val="bg1"/>
              </a:solidFill>
              <a:latin typeface="微软雅黑" panose="020B0503020204020204" charset="-122"/>
              <a:cs typeface="Wingdings" panose="05000000000000000000"/>
            </a:endParaRPr>
          </a:p>
        </p:txBody>
      </p:sp>
      <p:sp>
        <p:nvSpPr>
          <p:cNvPr id="8" name="object 6"/>
          <p:cNvSpPr txBox="1"/>
          <p:nvPr/>
        </p:nvSpPr>
        <p:spPr>
          <a:xfrm>
            <a:off x="2037609" y="3738904"/>
            <a:ext cx="5741417" cy="430887"/>
          </a:xfrm>
          <a:prstGeom prst="rect">
            <a:avLst/>
          </a:prstGeom>
        </p:spPr>
        <p:txBody>
          <a:bodyPr vert="horz" wrap="square" lIns="0" tIns="0" rIns="0" bIns="0" rtlCol="0">
            <a:spAutoFit/>
          </a:bodyPr>
          <a:lstStyle/>
          <a:p>
            <a:pPr marL="12700">
              <a:lnSpc>
                <a:spcPct val="100000"/>
              </a:lnSpc>
            </a:pPr>
            <a:r>
              <a:rPr lang="zh-CN" altLang="en-US" sz="2800" spc="215" dirty="0">
                <a:latin typeface="Wingdings" panose="05000000000000000000"/>
                <a:cs typeface="Wingdings" panose="05000000000000000000"/>
              </a:rPr>
              <a:t></a:t>
            </a:r>
            <a:r>
              <a:rPr lang="zh-CN" altLang="en-US" sz="2800" b="1" i="1" spc="5" dirty="0">
                <a:latin typeface="微软雅黑" panose="020B0503020204020204" charset="-122"/>
                <a:cs typeface="Wingdings" panose="05000000000000000000"/>
              </a:rPr>
              <a:t>大数据解决方案</a:t>
            </a:r>
            <a:endParaRPr sz="2800" dirty="0">
              <a:latin typeface="微软雅黑" panose="020B0503020204020204" charset="-122"/>
              <a:cs typeface="微软雅黑" panose="020B0503020204020204" charset="-122"/>
            </a:endParaRPr>
          </a:p>
        </p:txBody>
      </p:sp>
      <p:sp>
        <p:nvSpPr>
          <p:cNvPr id="11" name="object 6"/>
          <p:cNvSpPr txBox="1"/>
          <p:nvPr/>
        </p:nvSpPr>
        <p:spPr>
          <a:xfrm>
            <a:off x="2037609" y="4419952"/>
            <a:ext cx="5741417" cy="430887"/>
          </a:xfrm>
          <a:prstGeom prst="rect">
            <a:avLst/>
          </a:prstGeom>
        </p:spPr>
        <p:txBody>
          <a:bodyPr vert="horz" wrap="square" lIns="0" tIns="0" rIns="0" bIns="0" rtlCol="0">
            <a:spAutoFit/>
          </a:bodyPr>
          <a:lstStyle/>
          <a:p>
            <a:pPr marL="12700">
              <a:lnSpc>
                <a:spcPct val="100000"/>
              </a:lnSpc>
            </a:pPr>
            <a:r>
              <a:rPr lang="zh-CN" altLang="en-US" sz="2800" spc="215" dirty="0">
                <a:latin typeface="Wingdings" panose="05000000000000000000"/>
                <a:cs typeface="Wingdings" panose="05000000000000000000"/>
              </a:rPr>
              <a:t></a:t>
            </a:r>
            <a:r>
              <a:rPr lang="zh-CN" altLang="en-US" sz="2800" b="1" i="1" spc="5" dirty="0">
                <a:latin typeface="微软雅黑" panose="020B0503020204020204" charset="-122"/>
                <a:cs typeface="Wingdings" panose="05000000000000000000"/>
              </a:rPr>
              <a:t>大数据发展现状和趋势</a:t>
            </a:r>
            <a:endParaRPr sz="2800" dirty="0">
              <a:latin typeface="微软雅黑" panose="020B0503020204020204" charset="-122"/>
              <a:cs typeface="微软雅黑" panose="020B0503020204020204" charset="-122"/>
            </a:endParaRPr>
          </a:p>
        </p:txBody>
      </p:sp>
      <p:sp>
        <p:nvSpPr>
          <p:cNvPr id="12" name="object 6"/>
          <p:cNvSpPr txBox="1"/>
          <p:nvPr/>
        </p:nvSpPr>
        <p:spPr>
          <a:xfrm>
            <a:off x="2037609" y="5096472"/>
            <a:ext cx="5741417" cy="430887"/>
          </a:xfrm>
          <a:prstGeom prst="rect">
            <a:avLst/>
          </a:prstGeom>
        </p:spPr>
        <p:txBody>
          <a:bodyPr vert="horz" wrap="square" lIns="0" tIns="0" rIns="0" bIns="0" rtlCol="0">
            <a:spAutoFit/>
          </a:bodyPr>
          <a:lstStyle/>
          <a:p>
            <a:pPr marL="12700">
              <a:lnSpc>
                <a:spcPct val="100000"/>
              </a:lnSpc>
            </a:pPr>
            <a:r>
              <a:rPr lang="zh-CN" altLang="en-US" sz="2800" spc="215" dirty="0">
                <a:latin typeface="Wingdings" panose="05000000000000000000"/>
                <a:cs typeface="Wingdings" panose="05000000000000000000"/>
              </a:rPr>
              <a:t></a:t>
            </a:r>
            <a:r>
              <a:rPr lang="zh-CN" altLang="en-US" sz="2800" b="1" i="1" spc="5" dirty="0">
                <a:latin typeface="微软雅黑" panose="020B0503020204020204" charset="-122"/>
                <a:cs typeface="Wingdings" panose="05000000000000000000"/>
              </a:rPr>
              <a:t>教学资料辅助与练习作业</a:t>
            </a:r>
            <a:endParaRPr sz="2800" dirty="0">
              <a:latin typeface="微软雅黑" panose="020B0503020204020204" charset="-122"/>
              <a:cs typeface="微软雅黑" panose="020B0503020204020204" charset="-122"/>
            </a:endParaRPr>
          </a:p>
        </p:txBody>
      </p:sp>
      <p:sp>
        <p:nvSpPr>
          <p:cNvPr id="13" name="object 6"/>
          <p:cNvSpPr txBox="1"/>
          <p:nvPr/>
        </p:nvSpPr>
        <p:spPr>
          <a:xfrm>
            <a:off x="2030982" y="3061842"/>
            <a:ext cx="5363210" cy="430887"/>
          </a:xfrm>
          <a:prstGeom prst="rect">
            <a:avLst/>
          </a:prstGeom>
        </p:spPr>
        <p:txBody>
          <a:bodyPr vert="horz" wrap="square" lIns="0" tIns="0" rIns="0" bIns="0" rtlCol="0">
            <a:spAutoFit/>
          </a:bodyPr>
          <a:lstStyle/>
          <a:p>
            <a:pPr marL="12700">
              <a:lnSpc>
                <a:spcPct val="100000"/>
              </a:lnSpc>
            </a:pPr>
            <a:r>
              <a:rPr sz="2800" spc="215" dirty="0">
                <a:latin typeface="Wingdings" panose="05000000000000000000"/>
                <a:cs typeface="Wingdings" panose="05000000000000000000"/>
              </a:rPr>
              <a:t></a:t>
            </a:r>
            <a:r>
              <a:rPr lang="zh-CN" altLang="en-US" sz="2800" b="1" i="1" spc="5" dirty="0">
                <a:latin typeface="微软雅黑" panose="020B0503020204020204" charset="-122"/>
                <a:cs typeface="Wingdings" panose="05000000000000000000"/>
              </a:rPr>
              <a:t>流行大数据技术</a:t>
            </a:r>
            <a:endParaRPr lang="en-US" altLang="zh-CN" sz="2800" b="1" i="1" spc="5" dirty="0">
              <a:latin typeface="微软雅黑" panose="020B0503020204020204" charset="-122"/>
              <a:cs typeface="Wingdings" panose="0500000000000000000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矩形 3"/>
          <p:cNvSpPr/>
          <p:nvPr/>
        </p:nvSpPr>
        <p:spPr>
          <a:xfrm>
            <a:off x="1524000" y="1407785"/>
            <a:ext cx="3404778" cy="523220"/>
          </a:xfrm>
          <a:prstGeom prst="rect">
            <a:avLst/>
          </a:prstGeom>
        </p:spPr>
        <p:txBody>
          <a:bodyPr wrap="none">
            <a:spAutoFit/>
          </a:bodyPr>
          <a:lstStyle/>
          <a:p>
            <a:r>
              <a:rPr lang="zh-CN" altLang="en-US" sz="2800" spc="-10" dirty="0">
                <a:solidFill>
                  <a:srgbClr val="585858"/>
                </a:solidFill>
                <a:latin typeface="微软雅黑" panose="020B0503020204020204" charset="-122"/>
                <a:ea typeface="微软雅黑" panose="020B0503020204020204" charset="-122"/>
                <a:cs typeface="微软雅黑" panose="020B0503020204020204" charset="-122"/>
              </a:rPr>
              <a:t>①大数据的处理流程</a:t>
            </a:r>
            <a:endParaRPr lang="zh-CN" altLang="zh-CN" sz="2800" spc="-10" dirty="0">
              <a:solidFill>
                <a:srgbClr val="585858"/>
              </a:solidFill>
              <a:latin typeface="微软雅黑" panose="020B0503020204020204" charset="-122"/>
              <a:ea typeface="微软雅黑" panose="020B0503020204020204" charset="-122"/>
              <a:cs typeface="微软雅黑" panose="020B0503020204020204" charset="-122"/>
            </a:endParaRPr>
          </a:p>
        </p:txBody>
      </p:sp>
      <p:sp>
        <p:nvSpPr>
          <p:cNvPr id="7" name="矩形 6"/>
          <p:cNvSpPr/>
          <p:nvPr/>
        </p:nvSpPr>
        <p:spPr>
          <a:xfrm>
            <a:off x="762000" y="384175"/>
            <a:ext cx="4304383" cy="584775"/>
          </a:xfrm>
          <a:prstGeom prst="rect">
            <a:avLst/>
          </a:prstGeom>
        </p:spPr>
        <p:txBody>
          <a:bodyPr wrap="none">
            <a:spAutoFit/>
          </a:bodyPr>
          <a:lstStyle/>
          <a:p>
            <a:r>
              <a:rPr lang="zh-CN" altLang="en-US" sz="3200" b="1" kern="0" dirty="0">
                <a:solidFill>
                  <a:srgbClr val="585858"/>
                </a:solidFill>
                <a:latin typeface="华文细黑"/>
                <a:cs typeface="华文细黑"/>
              </a:rPr>
              <a:t>大数据处理的基础技术</a:t>
            </a:r>
          </a:p>
        </p:txBody>
      </p:sp>
      <p:pic>
        <p:nvPicPr>
          <p:cNvPr id="8" name="图片 7"/>
          <p:cNvPicPr>
            <a:picLocks noChangeAspect="1"/>
          </p:cNvPicPr>
          <p:nvPr/>
        </p:nvPicPr>
        <p:blipFill>
          <a:blip r:embed="rId2"/>
          <a:stretch>
            <a:fillRect/>
          </a:stretch>
        </p:blipFill>
        <p:spPr>
          <a:xfrm>
            <a:off x="2057400" y="3508375"/>
            <a:ext cx="7543800" cy="2813634"/>
          </a:xfrm>
          <a:prstGeom prst="rect">
            <a:avLst/>
          </a:prstGeom>
        </p:spPr>
      </p:pic>
      <p:sp>
        <p:nvSpPr>
          <p:cNvPr id="9" name="矩形 8"/>
          <p:cNvSpPr/>
          <p:nvPr/>
        </p:nvSpPr>
        <p:spPr>
          <a:xfrm>
            <a:off x="1600200" y="2161599"/>
            <a:ext cx="8610600" cy="646331"/>
          </a:xfrm>
          <a:prstGeom prst="rect">
            <a:avLst/>
          </a:prstGeom>
        </p:spPr>
        <p:txBody>
          <a:bodyPr wrap="square">
            <a:spAutoFit/>
          </a:bodyPr>
          <a:lstStyle/>
          <a:p>
            <a:r>
              <a:rPr lang="zh-CN" altLang="zh-CN" dirty="0">
                <a:latin typeface="微软雅黑" panose="020B0503020204020204" charset="-122"/>
                <a:ea typeface="微软雅黑" panose="020B0503020204020204" charset="-122"/>
                <a:cs typeface="Times New Roman" panose="02020603050405020304" pitchFamily="18" charset="0"/>
              </a:rPr>
              <a:t>一般而言，大数据处理流程，我们可分为</a:t>
            </a:r>
            <a:r>
              <a:rPr lang="zh-CN" altLang="zh-CN" dirty="0">
                <a:solidFill>
                  <a:srgbClr val="FF0000"/>
                </a:solidFill>
                <a:latin typeface="微软雅黑" panose="020B0503020204020204" charset="-122"/>
                <a:ea typeface="微软雅黑" panose="020B0503020204020204" charset="-122"/>
                <a:cs typeface="Times New Roman" panose="02020603050405020304" pitchFamily="18" charset="0"/>
              </a:rPr>
              <a:t>四步骤：</a:t>
            </a:r>
            <a:r>
              <a:rPr lang="zh-CN" altLang="zh-CN" dirty="0">
                <a:latin typeface="微软雅黑" panose="020B0503020204020204" charset="-122"/>
                <a:ea typeface="微软雅黑" panose="020B0503020204020204" charset="-122"/>
                <a:cs typeface="Times New Roman" panose="02020603050405020304" pitchFamily="18" charset="0"/>
              </a:rPr>
              <a:t>数据采集、数据导入和清洗处理、数据统计分析和挖掘、结果可视化</a:t>
            </a:r>
            <a:endParaRPr lang="zh-CN" altLang="en-US" dirty="0">
              <a:latin typeface="微软雅黑" panose="020B0503020204020204" charset="-122"/>
              <a:ea typeface="微软雅黑" panose="020B0503020204020204" charset="-122"/>
            </a:endParaRPr>
          </a:p>
        </p:txBody>
      </p:sp>
      <p:sp>
        <p:nvSpPr>
          <p:cNvPr id="6" name="object 3"/>
          <p:cNvSpPr/>
          <p:nvPr/>
        </p:nvSpPr>
        <p:spPr>
          <a:xfrm flipV="1">
            <a:off x="627075" y="1036836"/>
            <a:ext cx="11031525" cy="125305"/>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矩形 3"/>
          <p:cNvSpPr/>
          <p:nvPr/>
        </p:nvSpPr>
        <p:spPr>
          <a:xfrm>
            <a:off x="990600" y="1527175"/>
            <a:ext cx="10591800" cy="2585323"/>
          </a:xfrm>
          <a:prstGeom prst="rect">
            <a:avLst/>
          </a:prstGeom>
        </p:spPr>
        <p:txBody>
          <a:bodyPr wrap="square">
            <a:spAutoFit/>
          </a:bodyPr>
          <a:lstStyle/>
          <a:p>
            <a:r>
              <a:rPr lang="en-US" altLang="zh-CN" dirty="0">
                <a:latin typeface="微软雅黑" panose="020B0503020204020204" charset="-122"/>
                <a:ea typeface="微软雅黑" panose="020B0503020204020204" charset="-122"/>
              </a:rPr>
              <a:t>1</a:t>
            </a:r>
            <a:r>
              <a:rPr lang="zh-CN" altLang="en-US" dirty="0">
                <a:latin typeface="微软雅黑" panose="020B0503020204020204" charset="-122"/>
                <a:ea typeface="微软雅黑" panose="020B0503020204020204" charset="-122"/>
              </a:rPr>
              <a:t>、数据采集</a:t>
            </a:r>
          </a:p>
          <a:p>
            <a:r>
              <a:rPr lang="zh-CN" altLang="en-US" dirty="0">
                <a:latin typeface="微软雅黑" panose="020B0503020204020204" charset="-122"/>
                <a:ea typeface="微软雅黑" panose="020B0503020204020204" charset="-122"/>
              </a:rPr>
              <a:t>大数据的采集一般采用</a:t>
            </a:r>
            <a:r>
              <a:rPr lang="en-US" altLang="zh-CN" dirty="0">
                <a:latin typeface="微软雅黑" panose="020B0503020204020204" charset="-122"/>
                <a:ea typeface="微软雅黑" panose="020B0503020204020204" charset="-122"/>
              </a:rPr>
              <a:t>ETL</a:t>
            </a:r>
            <a:r>
              <a:rPr lang="zh-CN" altLang="en-US" dirty="0">
                <a:latin typeface="微软雅黑" panose="020B0503020204020204" charset="-122"/>
                <a:ea typeface="微软雅黑" panose="020B0503020204020204" charset="-122"/>
              </a:rPr>
              <a:t>（ </a:t>
            </a:r>
            <a:r>
              <a:rPr lang="en-US" altLang="zh-CN" dirty="0">
                <a:latin typeface="微软雅黑" panose="020B0503020204020204" charset="-122"/>
                <a:ea typeface="微软雅黑" panose="020B0503020204020204" charset="-122"/>
              </a:rPr>
              <a:t>Extract-Transform-Load </a:t>
            </a:r>
            <a:r>
              <a:rPr lang="zh-CN" altLang="en-US" dirty="0">
                <a:latin typeface="微软雅黑" panose="020B0503020204020204" charset="-122"/>
                <a:ea typeface="微软雅黑" panose="020B0503020204020204" charset="-122"/>
              </a:rPr>
              <a:t>）工具负责将分布的、异构数据源中的数据如关系数据、平面数据以及其他非结构化数据等抽取到临时文件或数据库中</a:t>
            </a:r>
            <a:r>
              <a:rPr lang="zh-CN" altLang="en-US" dirty="0" smtClean="0">
                <a:latin typeface="微软雅黑" panose="020B0503020204020204" charset="-122"/>
                <a:ea typeface="微软雅黑" panose="020B0503020204020204" charset="-122"/>
              </a:rPr>
              <a:t>。</a:t>
            </a:r>
            <a:endParaRPr lang="en-US" altLang="zh-CN" dirty="0" smtClean="0">
              <a:latin typeface="微软雅黑" panose="020B0503020204020204" charset="-122"/>
              <a:ea typeface="微软雅黑" panose="020B0503020204020204" charset="-122"/>
            </a:endParaRPr>
          </a:p>
          <a:p>
            <a:endParaRPr lang="en-US" altLang="zh-CN" dirty="0">
              <a:latin typeface="微软雅黑" panose="020B0503020204020204" charset="-122"/>
              <a:ea typeface="微软雅黑" panose="020B0503020204020204" charset="-122"/>
            </a:endParaRPr>
          </a:p>
          <a:p>
            <a:endParaRPr lang="en-US" altLang="zh-CN" dirty="0">
              <a:latin typeface="微软雅黑" panose="020B0503020204020204" charset="-122"/>
              <a:ea typeface="微软雅黑" panose="020B0503020204020204" charset="-122"/>
            </a:endParaRPr>
          </a:p>
          <a:p>
            <a:r>
              <a:rPr lang="en-US" altLang="zh-CN" dirty="0">
                <a:latin typeface="微软雅黑" panose="020B0503020204020204" charset="-122"/>
                <a:ea typeface="微软雅黑" panose="020B0503020204020204" charset="-122"/>
              </a:rPr>
              <a:t>2</a:t>
            </a:r>
            <a:r>
              <a:rPr lang="zh-CN" altLang="en-US" dirty="0">
                <a:latin typeface="微软雅黑" panose="020B0503020204020204" charset="-122"/>
                <a:ea typeface="微软雅黑" panose="020B0503020204020204" charset="-122"/>
              </a:rPr>
              <a:t>、数据清洗和预处理</a:t>
            </a:r>
          </a:p>
          <a:p>
            <a:r>
              <a:rPr lang="zh-CN" altLang="en-US" dirty="0">
                <a:latin typeface="微软雅黑" panose="020B0503020204020204" charset="-122"/>
                <a:ea typeface="微软雅黑" panose="020B0503020204020204" charset="-122"/>
              </a:rPr>
              <a:t>采集好数据，肯定不少是重复或是无用的数据，此时需要对数据进行简单的清洗和预处理，使得不同来源的数据整合成一致的，适合数据分析算法和工具读取的数据，如数据去重、异常处理和数据归一化等，然后将这些数据存到大型分布式数据库或者分布式存储集群中</a:t>
            </a:r>
            <a:r>
              <a:rPr lang="zh-CN" altLang="en-US" dirty="0" smtClean="0">
                <a:latin typeface="微软雅黑" panose="020B0503020204020204" charset="-122"/>
                <a:ea typeface="微软雅黑" panose="020B0503020204020204" charset="-122"/>
              </a:rPr>
              <a:t>。</a:t>
            </a:r>
            <a:endParaRPr lang="zh-CN" altLang="en-US" dirty="0">
              <a:latin typeface="微软雅黑" panose="020B0503020204020204" charset="-122"/>
              <a:ea typeface="微软雅黑" panose="020B0503020204020204" charset="-122"/>
            </a:endParaRPr>
          </a:p>
        </p:txBody>
      </p:sp>
      <p:sp>
        <p:nvSpPr>
          <p:cNvPr id="5" name="矩形 4"/>
          <p:cNvSpPr/>
          <p:nvPr/>
        </p:nvSpPr>
        <p:spPr>
          <a:xfrm>
            <a:off x="533400" y="384175"/>
            <a:ext cx="3404778" cy="523220"/>
          </a:xfrm>
          <a:prstGeom prst="rect">
            <a:avLst/>
          </a:prstGeom>
        </p:spPr>
        <p:txBody>
          <a:bodyPr wrap="none">
            <a:spAutoFit/>
          </a:bodyPr>
          <a:lstStyle/>
          <a:p>
            <a:r>
              <a:rPr lang="zh-CN" altLang="en-US" sz="2800" spc="-10" dirty="0">
                <a:solidFill>
                  <a:srgbClr val="585858"/>
                </a:solidFill>
                <a:latin typeface="微软雅黑" panose="020B0503020204020204" charset="-122"/>
                <a:ea typeface="微软雅黑" panose="020B0503020204020204" charset="-122"/>
                <a:cs typeface="微软雅黑" panose="020B0503020204020204" charset="-122"/>
              </a:rPr>
              <a:t>①大数据的处理流程</a:t>
            </a:r>
            <a:endParaRPr lang="zh-CN" altLang="zh-CN" sz="2800" spc="-10" dirty="0">
              <a:solidFill>
                <a:srgbClr val="585858"/>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0600" y="1527175"/>
            <a:ext cx="10591800" cy="3416320"/>
          </a:xfrm>
          <a:prstGeom prst="rect">
            <a:avLst/>
          </a:prstGeom>
        </p:spPr>
        <p:txBody>
          <a:bodyPr wrap="square">
            <a:spAutoFit/>
          </a:bodyPr>
          <a:lstStyle/>
          <a:p>
            <a:r>
              <a:rPr lang="en-US" altLang="zh-CN" dirty="0" smtClean="0">
                <a:latin typeface="微软雅黑" panose="020B0503020204020204" charset="-122"/>
                <a:ea typeface="微软雅黑" panose="020B0503020204020204" charset="-122"/>
              </a:rPr>
              <a:t>3</a:t>
            </a:r>
            <a:r>
              <a:rPr lang="zh-CN" altLang="en-US" dirty="0">
                <a:latin typeface="微软雅黑" panose="020B0503020204020204" charset="-122"/>
                <a:ea typeface="微软雅黑" panose="020B0503020204020204" charset="-122"/>
              </a:rPr>
              <a:t>、数据统计分析和挖掘</a:t>
            </a:r>
          </a:p>
          <a:p>
            <a:r>
              <a:rPr lang="zh-CN" altLang="en-US" dirty="0">
                <a:latin typeface="微软雅黑" panose="020B0503020204020204" charset="-122"/>
                <a:ea typeface="微软雅黑" panose="020B0503020204020204" charset="-122"/>
              </a:rPr>
              <a:t>统计分析需要用到工具来处理，比如</a:t>
            </a:r>
            <a:r>
              <a:rPr lang="en-US" altLang="zh-CN" dirty="0">
                <a:latin typeface="微软雅黑" panose="020B0503020204020204" charset="-122"/>
                <a:ea typeface="微软雅黑" panose="020B0503020204020204" charset="-122"/>
              </a:rPr>
              <a:t>SPSS</a:t>
            </a:r>
            <a:r>
              <a:rPr lang="zh-CN" altLang="en-US" dirty="0">
                <a:latin typeface="微软雅黑" panose="020B0503020204020204" charset="-122"/>
                <a:ea typeface="微软雅黑" panose="020B0503020204020204" charset="-122"/>
              </a:rPr>
              <a:t>工具、一些结构算法模型，进行分类汇总以满足各种数据分析需求。</a:t>
            </a:r>
            <a:endParaRPr lang="en-US" altLang="zh-CN" dirty="0">
              <a:latin typeface="微软雅黑" panose="020B0503020204020204" charset="-122"/>
              <a:ea typeface="微软雅黑" panose="020B0503020204020204" charset="-122"/>
            </a:endParaRPr>
          </a:p>
          <a:p>
            <a:r>
              <a:rPr lang="zh-CN" altLang="en-US" dirty="0">
                <a:latin typeface="微软雅黑" panose="020B0503020204020204" charset="-122"/>
                <a:ea typeface="微软雅黑" panose="020B0503020204020204" charset="-122"/>
              </a:rPr>
              <a:t>与统计分析过程不同的是，数据挖掘一般没有什么预先设定好的主题，主要是在现有数据上面进行基于各种算法的计算，起到预测效果，实现一些高级别数据分析的需求。比较典型算法有用于聚类的</a:t>
            </a:r>
            <a:r>
              <a:rPr lang="en-US" altLang="zh-CN" dirty="0" err="1">
                <a:latin typeface="微软雅黑" panose="020B0503020204020204" charset="-122"/>
                <a:ea typeface="微软雅黑" panose="020B0503020204020204" charset="-122"/>
              </a:rPr>
              <a:t>Kmeans</a:t>
            </a:r>
            <a:r>
              <a:rPr lang="zh-CN" altLang="en-US" dirty="0">
                <a:latin typeface="微软雅黑" panose="020B0503020204020204" charset="-122"/>
                <a:ea typeface="微软雅黑" panose="020B0503020204020204" charset="-122"/>
              </a:rPr>
              <a:t>、用于统计学习的</a:t>
            </a:r>
            <a:r>
              <a:rPr lang="en-US" altLang="zh-CN" dirty="0">
                <a:latin typeface="微软雅黑" panose="020B0503020204020204" charset="-122"/>
                <a:ea typeface="微软雅黑" panose="020B0503020204020204" charset="-122"/>
              </a:rPr>
              <a:t>SVM</a:t>
            </a:r>
            <a:r>
              <a:rPr lang="zh-CN" altLang="en-US" dirty="0">
                <a:latin typeface="微软雅黑" panose="020B0503020204020204" charset="-122"/>
                <a:ea typeface="微软雅黑" panose="020B0503020204020204" charset="-122"/>
              </a:rPr>
              <a:t>和用于分类的</a:t>
            </a:r>
            <a:r>
              <a:rPr lang="en-US" altLang="zh-CN" dirty="0" err="1">
                <a:latin typeface="微软雅黑" panose="020B0503020204020204" charset="-122"/>
                <a:ea typeface="微软雅黑" panose="020B0503020204020204" charset="-122"/>
              </a:rPr>
              <a:t>NaiveBayes</a:t>
            </a:r>
            <a:r>
              <a:rPr lang="zh-CN" altLang="en-US" dirty="0">
                <a:latin typeface="微软雅黑" panose="020B0503020204020204" charset="-122"/>
                <a:ea typeface="微软雅黑" panose="020B0503020204020204" charset="-122"/>
              </a:rPr>
              <a:t>，主要使用的工具有</a:t>
            </a:r>
            <a:r>
              <a:rPr lang="en-US" altLang="zh-CN" dirty="0">
                <a:latin typeface="微软雅黑" panose="020B0503020204020204" charset="-122"/>
                <a:ea typeface="微软雅黑" panose="020B0503020204020204" charset="-122"/>
              </a:rPr>
              <a:t>Hadoop</a:t>
            </a:r>
            <a:r>
              <a:rPr lang="zh-CN" altLang="en-US" dirty="0">
                <a:latin typeface="微软雅黑" panose="020B0503020204020204" charset="-122"/>
                <a:ea typeface="微软雅黑" panose="020B0503020204020204" charset="-122"/>
              </a:rPr>
              <a:t>的</a:t>
            </a:r>
            <a:r>
              <a:rPr lang="en-US" altLang="zh-CN" dirty="0">
                <a:latin typeface="微软雅黑" panose="020B0503020204020204" charset="-122"/>
                <a:ea typeface="微软雅黑" panose="020B0503020204020204" charset="-122"/>
              </a:rPr>
              <a:t>Mahout</a:t>
            </a:r>
            <a:r>
              <a:rPr lang="zh-CN" altLang="en-US" dirty="0">
                <a:latin typeface="微软雅黑" panose="020B0503020204020204" charset="-122"/>
                <a:ea typeface="微软雅黑" panose="020B0503020204020204" charset="-122"/>
              </a:rPr>
              <a:t>等</a:t>
            </a:r>
            <a:r>
              <a:rPr lang="zh-CN" altLang="en-US" dirty="0" smtClean="0">
                <a:latin typeface="微软雅黑" panose="020B0503020204020204" charset="-122"/>
                <a:ea typeface="微软雅黑" panose="020B0503020204020204" charset="-122"/>
              </a:rPr>
              <a:t>。</a:t>
            </a:r>
            <a:endParaRPr lang="en-US" altLang="zh-CN" dirty="0" smtClean="0">
              <a:latin typeface="微软雅黑" panose="020B0503020204020204" charset="-122"/>
              <a:ea typeface="微软雅黑" panose="020B0503020204020204" charset="-122"/>
            </a:endParaRPr>
          </a:p>
          <a:p>
            <a:endParaRPr lang="en-US" altLang="zh-CN" dirty="0">
              <a:latin typeface="微软雅黑" panose="020B0503020204020204" charset="-122"/>
              <a:ea typeface="微软雅黑" panose="020B0503020204020204" charset="-122"/>
            </a:endParaRPr>
          </a:p>
          <a:p>
            <a:endParaRPr lang="en-US" altLang="zh-CN" dirty="0">
              <a:latin typeface="微软雅黑" panose="020B0503020204020204" charset="-122"/>
              <a:ea typeface="微软雅黑" panose="020B0503020204020204" charset="-122"/>
            </a:endParaRPr>
          </a:p>
          <a:p>
            <a:r>
              <a:rPr lang="en-US" altLang="zh-CN" dirty="0">
                <a:latin typeface="微软雅黑" panose="020B0503020204020204" charset="-122"/>
                <a:ea typeface="微软雅黑" panose="020B0503020204020204" charset="-122"/>
              </a:rPr>
              <a:t>4</a:t>
            </a:r>
            <a:r>
              <a:rPr lang="zh-CN" altLang="en-US" dirty="0">
                <a:latin typeface="微软雅黑" panose="020B0503020204020204" charset="-122"/>
                <a:ea typeface="微软雅黑" panose="020B0503020204020204" charset="-122"/>
              </a:rPr>
              <a:t>、结果可视化</a:t>
            </a:r>
          </a:p>
          <a:p>
            <a:r>
              <a:rPr lang="zh-CN" altLang="en-US" dirty="0">
                <a:latin typeface="微软雅黑" panose="020B0503020204020204" charset="-122"/>
                <a:ea typeface="微软雅黑" panose="020B0503020204020204" charset="-122"/>
              </a:rPr>
              <a:t>大数据分析的使用者有大数据分析专家，同时还有普通用户，但是他们二者对于大数据分析最基本的要求就是可视化分析，因为可视化分析能够直观的呈现大数据特点，同时能够非常容易被读者所接受，就如同看图说话一样简单明了。</a:t>
            </a:r>
          </a:p>
        </p:txBody>
      </p:sp>
      <p:sp>
        <p:nvSpPr>
          <p:cNvPr id="5" name="矩形 4"/>
          <p:cNvSpPr/>
          <p:nvPr/>
        </p:nvSpPr>
        <p:spPr>
          <a:xfrm>
            <a:off x="533400" y="384175"/>
            <a:ext cx="3404778" cy="523220"/>
          </a:xfrm>
          <a:prstGeom prst="rect">
            <a:avLst/>
          </a:prstGeom>
        </p:spPr>
        <p:txBody>
          <a:bodyPr wrap="none">
            <a:spAutoFit/>
          </a:bodyPr>
          <a:lstStyle/>
          <a:p>
            <a:r>
              <a:rPr lang="zh-CN" altLang="en-US" sz="2800" spc="-10" dirty="0">
                <a:solidFill>
                  <a:srgbClr val="585858"/>
                </a:solidFill>
                <a:latin typeface="微软雅黑" panose="020B0503020204020204" charset="-122"/>
                <a:ea typeface="微软雅黑" panose="020B0503020204020204" charset="-122"/>
                <a:cs typeface="微软雅黑" panose="020B0503020204020204" charset="-122"/>
              </a:rPr>
              <a:t>①大数据的处理流程</a:t>
            </a:r>
            <a:endParaRPr lang="zh-CN" altLang="zh-CN" sz="2800" spc="-10" dirty="0">
              <a:solidFill>
                <a:srgbClr val="585858"/>
              </a:solidFill>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2113126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文本框 3"/>
          <p:cNvSpPr txBox="1"/>
          <p:nvPr/>
        </p:nvSpPr>
        <p:spPr>
          <a:xfrm>
            <a:off x="838200" y="536575"/>
            <a:ext cx="8382000" cy="523220"/>
          </a:xfrm>
          <a:prstGeom prst="rect">
            <a:avLst/>
          </a:prstGeom>
          <a:noFill/>
        </p:spPr>
        <p:txBody>
          <a:bodyPr wrap="square" rtlCol="0">
            <a:spAutoFit/>
          </a:bodyPr>
          <a:lstStyle/>
          <a:p>
            <a:r>
              <a:rPr lang="zh-CN" altLang="en-US" sz="2800" spc="-10" dirty="0">
                <a:solidFill>
                  <a:srgbClr val="585858"/>
                </a:solidFill>
                <a:latin typeface="微软雅黑" panose="020B0503020204020204" charset="-122"/>
                <a:ea typeface="微软雅黑" panose="020B0503020204020204" charset="-122"/>
                <a:cs typeface="微软雅黑" panose="020B0503020204020204" charset="-122"/>
              </a:rPr>
              <a:t>②大数据处理的基础技术</a:t>
            </a:r>
            <a:endParaRPr lang="zh-CN" altLang="zh-CN" sz="2800" spc="-10" dirty="0">
              <a:solidFill>
                <a:srgbClr val="585858"/>
              </a:solidFill>
              <a:latin typeface="微软雅黑" panose="020B0503020204020204" charset="-122"/>
              <a:ea typeface="微软雅黑" panose="020B0503020204020204" charset="-122"/>
              <a:cs typeface="微软雅黑" panose="020B0503020204020204" charset="-122"/>
            </a:endParaRPr>
          </a:p>
        </p:txBody>
      </p:sp>
      <p:sp>
        <p:nvSpPr>
          <p:cNvPr id="5" name="矩形 4"/>
          <p:cNvSpPr/>
          <p:nvPr/>
        </p:nvSpPr>
        <p:spPr>
          <a:xfrm>
            <a:off x="1227937" y="1400314"/>
            <a:ext cx="1685077" cy="369332"/>
          </a:xfrm>
          <a:prstGeom prst="rect">
            <a:avLst/>
          </a:prstGeom>
        </p:spPr>
        <p:txBody>
          <a:bodyPr wrap="none">
            <a:spAutoFit/>
          </a:bodyPr>
          <a:lstStyle/>
          <a:p>
            <a:pPr marL="342900" indent="-342900">
              <a:buFont typeface="+mj-lt"/>
              <a:buAutoNum type="arabicPeriod"/>
            </a:pPr>
            <a:r>
              <a:rPr lang="zh-CN" altLang="zh-CN" dirty="0">
                <a:latin typeface="微软雅黑" panose="020B0503020204020204" charset="-122"/>
                <a:ea typeface="微软雅黑" panose="020B0503020204020204" charset="-122"/>
                <a:cs typeface="Times New Roman" panose="02020603050405020304" pitchFamily="18" charset="0"/>
              </a:rPr>
              <a:t>分布式计算</a:t>
            </a:r>
            <a:endParaRPr lang="zh-CN" altLang="en-US" dirty="0">
              <a:latin typeface="微软雅黑" panose="020B0503020204020204" charset="-122"/>
              <a:ea typeface="微软雅黑" panose="020B0503020204020204" charset="-122"/>
            </a:endParaRPr>
          </a:p>
        </p:txBody>
      </p:sp>
      <p:sp>
        <p:nvSpPr>
          <p:cNvPr id="6" name="矩形 5"/>
          <p:cNvSpPr/>
          <p:nvPr/>
        </p:nvSpPr>
        <p:spPr>
          <a:xfrm>
            <a:off x="1227937" y="1935580"/>
            <a:ext cx="9829800" cy="646331"/>
          </a:xfrm>
          <a:prstGeom prst="rect">
            <a:avLst/>
          </a:prstGeom>
        </p:spPr>
        <p:txBody>
          <a:bodyPr wrap="square">
            <a:spAutoFit/>
          </a:bodyPr>
          <a:lstStyle/>
          <a:p>
            <a:r>
              <a:rPr lang="zh-CN" altLang="zh-CN" b="1" dirty="0">
                <a:latin typeface="微软雅黑" panose="020B0503020204020204" charset="-122"/>
                <a:ea typeface="微软雅黑" panose="020B0503020204020204" charset="-122"/>
                <a:cs typeface="Times New Roman" panose="02020603050405020304" pitchFamily="18" charset="0"/>
              </a:rPr>
              <a:t>分布式计算</a:t>
            </a:r>
            <a:r>
              <a:rPr lang="zh-CN" altLang="zh-CN" dirty="0">
                <a:latin typeface="微软雅黑" panose="020B0503020204020204" charset="-122"/>
                <a:ea typeface="微软雅黑" panose="020B0503020204020204" charset="-122"/>
                <a:cs typeface="Times New Roman" panose="02020603050405020304" pitchFamily="18" charset="0"/>
              </a:rPr>
              <a:t>是相对于集中式计算而言的，将需要进行大量计算的项目数据分割成小块，由分布式系统中多台计算机节点分别计算，再合并计算结果并得出统一数据结论。</a:t>
            </a:r>
            <a:endParaRPr lang="zh-CN" altLang="en-US" dirty="0">
              <a:latin typeface="微软雅黑" panose="020B0503020204020204" charset="-122"/>
              <a:ea typeface="微软雅黑" panose="020B0503020204020204" charset="-122"/>
            </a:endParaRPr>
          </a:p>
        </p:txBody>
      </p:sp>
      <p:sp>
        <p:nvSpPr>
          <p:cNvPr id="8" name="矩形 7"/>
          <p:cNvSpPr/>
          <p:nvPr/>
        </p:nvSpPr>
        <p:spPr>
          <a:xfrm>
            <a:off x="1447800" y="2700952"/>
            <a:ext cx="8534400" cy="646331"/>
          </a:xfrm>
          <a:prstGeom prst="rect">
            <a:avLst/>
          </a:prstGeom>
        </p:spPr>
        <p:txBody>
          <a:bodyPr wrap="square">
            <a:spAutoFit/>
          </a:bodyPr>
          <a:lstStyle/>
          <a:p>
            <a:r>
              <a:rPr lang="zh-CN" altLang="en-US" dirty="0">
                <a:latin typeface="微软雅黑" panose="020B0503020204020204" charset="-122"/>
                <a:ea typeface="微软雅黑" panose="020B0503020204020204" charset="-122"/>
              </a:rPr>
              <a:t>分布式计算的目的在于分析海量的数据，例如从雷达监测的海量历史信号中分析异常信号，从淘宝“双十一”实时计算各地区的消费习惯等。</a:t>
            </a:r>
          </a:p>
        </p:txBody>
      </p:sp>
      <p:sp>
        <p:nvSpPr>
          <p:cNvPr id="9" name="矩形 8"/>
          <p:cNvSpPr/>
          <p:nvPr/>
        </p:nvSpPr>
        <p:spPr>
          <a:xfrm>
            <a:off x="1295400" y="3736975"/>
            <a:ext cx="6019800" cy="2308324"/>
          </a:xfrm>
          <a:prstGeom prst="rect">
            <a:avLst/>
          </a:prstGeom>
        </p:spPr>
        <p:txBody>
          <a:bodyPr wrap="square">
            <a:spAutoFit/>
          </a:bodyPr>
          <a:lstStyle/>
          <a:p>
            <a:r>
              <a:rPr lang="en-US" altLang="zh-CN" dirty="0" err="1">
                <a:latin typeface="微软雅黑" panose="020B0503020204020204" charset="-122"/>
                <a:ea typeface="微软雅黑" panose="020B0503020204020204" charset="-122"/>
              </a:rPr>
              <a:t>SETI@home</a:t>
            </a:r>
            <a:r>
              <a:rPr lang="zh-CN" altLang="en-US" dirty="0">
                <a:latin typeface="微软雅黑" panose="020B0503020204020204" charset="-122"/>
                <a:ea typeface="微软雅黑" panose="020B0503020204020204" charset="-122"/>
              </a:rPr>
              <a:t>是比较有代表性分布式计算项目，是由美国加州大学伯克利分校创立一项利用全球联网的计算机共同搜寻地外文明（</a:t>
            </a:r>
            <a:r>
              <a:rPr lang="en-US" altLang="zh-CN" dirty="0">
                <a:latin typeface="微软雅黑" panose="020B0503020204020204" charset="-122"/>
                <a:ea typeface="微软雅黑" panose="020B0503020204020204" charset="-122"/>
              </a:rPr>
              <a:t>SETI</a:t>
            </a:r>
            <a:r>
              <a:rPr lang="zh-CN" altLang="en-US" dirty="0">
                <a:latin typeface="微软雅黑" panose="020B0503020204020204" charset="-122"/>
                <a:ea typeface="微软雅黑" panose="020B0503020204020204" charset="-122"/>
              </a:rPr>
              <a:t>）的科学实验计划，通常通过互联网进行数据传输，利用世界各地上千万志愿者计算机的闲置计算能力，分析地外无线电信号，搜索外星生命迹象。该项目数据基数很大，有着千万位数的数据量，已有百余万志愿者可以通过运行一个免费程序下载并分析从射电望远镜传来的数据来加入这个项目。</a:t>
            </a:r>
          </a:p>
        </p:txBody>
      </p:sp>
      <p:pic>
        <p:nvPicPr>
          <p:cNvPr id="10" name="图片 9"/>
          <p:cNvPicPr>
            <a:picLocks noChangeAspect="1"/>
          </p:cNvPicPr>
          <p:nvPr/>
        </p:nvPicPr>
        <p:blipFill>
          <a:blip r:embed="rId2"/>
          <a:stretch>
            <a:fillRect/>
          </a:stretch>
        </p:blipFill>
        <p:spPr>
          <a:xfrm>
            <a:off x="7772400" y="3585365"/>
            <a:ext cx="3524652" cy="248488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4363</Words>
  <Application>Microsoft Office PowerPoint</Application>
  <PresentationFormat>自定义</PresentationFormat>
  <Paragraphs>274</Paragraphs>
  <Slides>35</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35</vt:i4>
      </vt:variant>
    </vt:vector>
  </HeadingPairs>
  <TitlesOfParts>
    <vt:vector size="43" baseType="lpstr">
      <vt:lpstr>华文细黑</vt:lpstr>
      <vt:lpstr>宋体</vt:lpstr>
      <vt:lpstr>微软雅黑</vt:lpstr>
      <vt:lpstr>Arial</vt:lpstr>
      <vt:lpstr>Calibri</vt:lpstr>
      <vt:lpstr>Times New Roman</vt:lpstr>
      <vt:lpstr>Wingdings</vt:lpstr>
      <vt:lpstr>Office Theme</vt:lpstr>
      <vt:lpstr>PowerPoint 演示文稿</vt:lpstr>
      <vt:lpstr>大数据的相关概念</vt:lpstr>
      <vt:lpstr>大数据相关概念</vt:lpstr>
      <vt:lpstr>PowerPoint 演示文稿</vt:lpstr>
      <vt:lpstr>大数据的相关概念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大数据的相关概念</vt:lpstr>
      <vt:lpstr>流行大数据技术</vt:lpstr>
      <vt:lpstr>3.Hadoop生态系统</vt:lpstr>
      <vt:lpstr>4.Hadoop核心组件简要介绍</vt:lpstr>
      <vt:lpstr>PowerPoint 演示文稿</vt:lpstr>
      <vt:lpstr>PowerPoint 演示文稿</vt:lpstr>
      <vt:lpstr>大数据的相关概念</vt:lpstr>
      <vt:lpstr>大数据解决方案</vt:lpstr>
      <vt:lpstr>MapR</vt:lpstr>
      <vt:lpstr>FusionInsight</vt:lpstr>
      <vt:lpstr>PowerPoint 演示文稿</vt:lpstr>
      <vt:lpstr>大数据的相关概念</vt:lpstr>
      <vt:lpstr>大数据发展现状及趋势</vt:lpstr>
      <vt:lpstr>大数据发展现状及趋势</vt:lpstr>
      <vt:lpstr>大数据发展现状及趋势</vt:lpstr>
      <vt:lpstr>大数据发展现状及趋势</vt:lpstr>
      <vt:lpstr>大数据发展现状及趋势</vt:lpstr>
      <vt:lpstr>大数据发展现状及趋势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华为大数据安全解决方案主打胶片</dc:title>
  <dc:subject>大数据安全解决方案</dc:subject>
  <dc:creator>zhangruigang</dc:creator>
  <cp:lastModifiedBy>Amber</cp:lastModifiedBy>
  <cp:revision>59</cp:revision>
  <dcterms:created xsi:type="dcterms:W3CDTF">2018-06-19T13:51:00Z</dcterms:created>
  <dcterms:modified xsi:type="dcterms:W3CDTF">2018-07-02T13:13:16Z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2018-01-16T00:00:00Z</vt:filetime>
  </property>
  <property fmtid="{D5CDD505-2E9C-101B-9397-08002B2CF9AE}" pid="3" name="Creator">
    <vt:lpwstr>Microsoft® PowerPoint® 2013</vt:lpwstr>
  </property>
  <property fmtid="{D5CDD505-2E9C-101B-9397-08002B2CF9AE}" pid="4" name="LastSaved">
    <vt:filetime>2018-06-19T00:00:00Z</vt:filetime>
  </property>
  <property fmtid="{D5CDD505-2E9C-101B-9397-08002B2CF9AE}" pid="5" name="KSOProductBuildVer">
    <vt:lpwstr>2052-10.1.0.7400</vt:lpwstr>
  </property>
</Properties>
</file>