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300" r:id="rId2"/>
    <p:sldId id="292" r:id="rId3"/>
    <p:sldId id="299" r:id="rId4"/>
    <p:sldId id="306" r:id="rId5"/>
    <p:sldId id="307" r:id="rId6"/>
    <p:sldId id="301" r:id="rId7"/>
    <p:sldId id="308" r:id="rId8"/>
    <p:sldId id="309" r:id="rId9"/>
    <p:sldId id="314" r:id="rId10"/>
    <p:sldId id="315" r:id="rId11"/>
    <p:sldId id="313" r:id="rId12"/>
    <p:sldId id="316" r:id="rId13"/>
    <p:sldId id="317" r:id="rId14"/>
    <p:sldId id="312" r:id="rId15"/>
    <p:sldId id="311" r:id="rId16"/>
    <p:sldId id="318" r:id="rId17"/>
    <p:sldId id="319" r:id="rId18"/>
    <p:sldId id="320" r:id="rId19"/>
    <p:sldId id="321" r:id="rId20"/>
    <p:sldId id="322" r:id="rId21"/>
    <p:sldId id="310" r:id="rId22"/>
    <p:sldId id="329" r:id="rId23"/>
    <p:sldId id="330" r:id="rId24"/>
    <p:sldId id="332" r:id="rId25"/>
    <p:sldId id="333" r:id="rId26"/>
    <p:sldId id="334" r:id="rId27"/>
    <p:sldId id="335" r:id="rId28"/>
    <p:sldId id="336" r:id="rId29"/>
    <p:sldId id="337" r:id="rId30"/>
    <p:sldId id="328" r:id="rId31"/>
    <p:sldId id="338" r:id="rId32"/>
    <p:sldId id="339" r:id="rId33"/>
    <p:sldId id="340" r:id="rId34"/>
    <p:sldId id="342" r:id="rId35"/>
    <p:sldId id="343" r:id="rId36"/>
    <p:sldId id="344" r:id="rId37"/>
    <p:sldId id="345" r:id="rId38"/>
    <p:sldId id="346" r:id="rId39"/>
    <p:sldId id="327" r:id="rId40"/>
    <p:sldId id="347" r:id="rId41"/>
    <p:sldId id="348" r:id="rId42"/>
    <p:sldId id="349" r:id="rId43"/>
    <p:sldId id="350" r:id="rId44"/>
    <p:sldId id="351" r:id="rId45"/>
    <p:sldId id="352" r:id="rId46"/>
    <p:sldId id="354" r:id="rId47"/>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24" y="-6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7/4/2018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7/4/2018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7/4/2018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7/4/2018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7/4/2018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7/4/2018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a:cs typeface="Arial"/>
              </a:defRPr>
            </a:lvl1pPr>
          </a:lstStyle>
          <a:p>
            <a:pPr marL="25400">
              <a:lnSpc>
                <a:spcPct val="100000"/>
              </a:lnSpc>
            </a:pPr>
            <a:fld id="{81D60167-4931-47E6-BA6A-407CBD079E47}" type="slidenum">
              <a:rPr spc="5" dirty="0"/>
              <a:pPr marL="25400">
                <a:lnSpc>
                  <a:spcPct val="100000"/>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197100" y="2162156"/>
            <a:ext cx="7654925" cy="615553"/>
          </a:xfrm>
          <a:prstGeom prst="rect">
            <a:avLst/>
          </a:prstGeom>
        </p:spPr>
        <p:txBody>
          <a:bodyPr vert="horz" wrap="square" lIns="0" tIns="0" rIns="0" bIns="0" rtlCol="0">
            <a:spAutoFit/>
          </a:bodyPr>
          <a:lstStyle/>
          <a:p>
            <a:r>
              <a:rPr lang="zh-CN" altLang="en-US" sz="4000" b="1" dirty="0" smtClean="0"/>
              <a:t>       </a:t>
            </a:r>
            <a:r>
              <a:rPr lang="zh-CN" altLang="zh-CN" sz="4000" b="1" dirty="0" smtClean="0"/>
              <a:t>第</a:t>
            </a:r>
            <a:r>
              <a:rPr lang="en-US" altLang="zh-CN" sz="4000" b="1" dirty="0" smtClean="0"/>
              <a:t>10</a:t>
            </a:r>
            <a:r>
              <a:rPr lang="zh-CN" altLang="zh-CN" sz="4000" b="1" dirty="0" smtClean="0"/>
              <a:t>章 </a:t>
            </a:r>
            <a:r>
              <a:rPr lang="zh-CN" altLang="en-US" sz="4000" b="1" dirty="0" smtClean="0"/>
              <a:t> </a:t>
            </a:r>
            <a:r>
              <a:rPr lang="zh-CN" altLang="zh-CN" sz="4000" b="1" dirty="0" smtClean="0"/>
              <a:t>大数据安全解决方案</a:t>
            </a:r>
            <a:endParaRPr lang="zh-CN" altLang="zh-CN" sz="4000" dirty="0"/>
          </a:p>
        </p:txBody>
      </p:sp>
    </p:spTree>
    <p:extLst>
      <p:ext uri="{BB962C8B-B14F-4D97-AF65-F5344CB8AC3E}">
        <p14:creationId xmlns="" xmlns:p14="http://schemas.microsoft.com/office/powerpoint/2010/main" val="2638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10.2.1 </a:t>
            </a:r>
            <a:r>
              <a:rPr lang="zh-CN" altLang="en-US" sz="3200" i="0" dirty="0" smtClean="0">
                <a:latin typeface="STHeiti Light" charset="-122"/>
                <a:ea typeface="STHeiti Light" charset="-122"/>
                <a:cs typeface="STHeiti Light" charset="-122"/>
              </a:rPr>
              <a:t>认证技术</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29698" name="Picture 2"/>
          <p:cNvPicPr>
            <a:picLocks noChangeAspect="1" noChangeArrowheads="1"/>
          </p:cNvPicPr>
          <p:nvPr/>
        </p:nvPicPr>
        <p:blipFill>
          <a:blip r:embed="rId3" cstate="print"/>
          <a:srcRect/>
          <a:stretch>
            <a:fillRect/>
          </a:stretch>
        </p:blipFill>
        <p:spPr bwMode="auto">
          <a:xfrm>
            <a:off x="457200" y="2365375"/>
            <a:ext cx="10751312" cy="2514600"/>
          </a:xfrm>
          <a:prstGeom prst="rect">
            <a:avLst/>
          </a:prstGeom>
          <a:noFill/>
          <a:ln w="9525">
            <a:noFill/>
            <a:miter lim="800000"/>
            <a:headEnd/>
            <a:tailEnd/>
          </a:ln>
        </p:spPr>
      </p:pic>
      <p:sp>
        <p:nvSpPr>
          <p:cNvPr id="29699" name="Rectangle 3"/>
          <p:cNvSpPr>
            <a:spLocks noChangeArrowheads="1"/>
          </p:cNvSpPr>
          <p:nvPr/>
        </p:nvSpPr>
        <p:spPr bwMode="auto">
          <a:xfrm>
            <a:off x="5029200" y="5565775"/>
            <a:ext cx="203132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认证系统模型</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838200" y="1527175"/>
            <a:ext cx="7571303" cy="461665"/>
          </a:xfrm>
          <a:prstGeom prst="rect">
            <a:avLst/>
          </a:prstGeom>
        </p:spPr>
        <p:txBody>
          <a:bodyPr wrap="none">
            <a:spAutoFit/>
          </a:bodyPr>
          <a:lstStyle/>
          <a:p>
            <a:r>
              <a:rPr lang="zh-CN" altLang="zh-CN" sz="2400" dirty="0" smtClean="0"/>
              <a:t>认证体制相关技术包括数字签名，消息认证和身份认证</a:t>
            </a:r>
            <a:endParaRPr lang="zh-CN" altLang="en-US" sz="2400" dirty="0"/>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10.2.2  </a:t>
            </a:r>
            <a:r>
              <a:rPr lang="zh-CN" altLang="en-US" sz="3200" i="0" dirty="0" smtClean="0">
                <a:latin typeface="STHeiti Light" charset="-122"/>
                <a:ea typeface="STHeiti Light" charset="-122"/>
                <a:cs typeface="STHeiti Light" charset="-122"/>
              </a:rPr>
              <a:t>访问控制</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5" y="1621745"/>
            <a:ext cx="3259125" cy="4553629"/>
          </a:xfrm>
        </p:spPr>
        <p:txBody>
          <a:bodyPr/>
          <a:lstStyle/>
          <a:p>
            <a:pPr marL="285750" indent="-285750">
              <a:buFont typeface="Wingdings" charset="2"/>
              <a:buChar char="v"/>
            </a:pPr>
            <a:r>
              <a:rPr lang="zh-CN" altLang="en-US" sz="2400" dirty="0" smtClean="0"/>
              <a:t>认证、访间控制和审计共同保障计算机系统的安全。</a:t>
            </a:r>
            <a:endParaRPr lang="en-US" altLang="zh-CN" sz="2400" dirty="0" smtClean="0"/>
          </a:p>
          <a:p>
            <a:pPr marL="285750" indent="-285750">
              <a:buFont typeface="Wingdings" charset="2"/>
              <a:buChar char="v"/>
            </a:pPr>
            <a:r>
              <a:rPr lang="zh-CN" altLang="en-US" sz="2400" dirty="0" smtClean="0"/>
              <a:t>认证是用户进入系统的第一关，访问控制是在用户以合法合法身份进入系统后，通过监控器控制用户对数据信息的访问动作。</a:t>
            </a:r>
            <a:endParaRPr kumimoji="1" lang="zh-CN" altLang="en-US" sz="16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4097" name="Picture 1"/>
          <p:cNvPicPr>
            <a:picLocks noChangeAspect="1" noChangeArrowheads="1"/>
          </p:cNvPicPr>
          <p:nvPr/>
        </p:nvPicPr>
        <p:blipFill>
          <a:blip r:embed="rId3" cstate="print"/>
          <a:srcRect/>
          <a:stretch>
            <a:fillRect/>
          </a:stretch>
        </p:blipFill>
        <p:spPr bwMode="auto">
          <a:xfrm>
            <a:off x="4876800" y="1450975"/>
            <a:ext cx="5562600" cy="4051373"/>
          </a:xfrm>
          <a:prstGeom prst="rect">
            <a:avLst/>
          </a:prstGeom>
          <a:noFill/>
          <a:ln w="9525">
            <a:noFill/>
            <a:miter lim="800000"/>
            <a:headEnd/>
            <a:tailEnd/>
          </a:ln>
        </p:spPr>
      </p:pic>
      <p:sp>
        <p:nvSpPr>
          <p:cNvPr id="6" name="矩形 5"/>
          <p:cNvSpPr/>
          <p:nvPr/>
        </p:nvSpPr>
        <p:spPr>
          <a:xfrm>
            <a:off x="6858000" y="6022975"/>
            <a:ext cx="2031325" cy="461665"/>
          </a:xfrm>
          <a:prstGeom prst="rect">
            <a:avLst/>
          </a:prstGeom>
        </p:spPr>
        <p:txBody>
          <a:bodyPr wrap="none">
            <a:spAutoFit/>
          </a:bodyPr>
          <a:lstStyle/>
          <a:p>
            <a:r>
              <a:rPr lang="zh-CN" altLang="zh-CN" sz="2400" dirty="0" smtClean="0"/>
              <a:t>安全管理模型</a:t>
            </a:r>
            <a:endParaRPr lang="zh-CN" altLang="en-US" sz="2400" dirty="0"/>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10.2.2  </a:t>
            </a:r>
            <a:r>
              <a:rPr lang="zh-CN" altLang="en-US" sz="3200" i="0" dirty="0" smtClean="0">
                <a:latin typeface="STHeiti Light" charset="-122"/>
                <a:ea typeface="STHeiti Light" charset="-122"/>
                <a:cs typeface="STHeiti Light" charset="-122"/>
              </a:rPr>
              <a:t>访问控制</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8" name="矩形 7"/>
          <p:cNvSpPr/>
          <p:nvPr/>
        </p:nvSpPr>
        <p:spPr>
          <a:xfrm>
            <a:off x="1143000" y="1831975"/>
            <a:ext cx="2031325" cy="461665"/>
          </a:xfrm>
          <a:prstGeom prst="rect">
            <a:avLst/>
          </a:prstGeom>
        </p:spPr>
        <p:txBody>
          <a:bodyPr wrap="none">
            <a:spAutoFit/>
          </a:bodyPr>
          <a:lstStyle/>
          <a:p>
            <a:r>
              <a:rPr lang="zh-CN" altLang="zh-CN" sz="2400" dirty="0" smtClean="0"/>
              <a:t>访问控制原理</a:t>
            </a:r>
            <a:endParaRPr lang="zh-CN" altLang="en-US" sz="2400" dirty="0"/>
          </a:p>
        </p:txBody>
      </p:sp>
      <p:sp>
        <p:nvSpPr>
          <p:cNvPr id="307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1" name="Picture 1"/>
          <p:cNvPicPr>
            <a:picLocks noChangeAspect="1" noChangeArrowheads="1"/>
          </p:cNvPicPr>
          <p:nvPr/>
        </p:nvPicPr>
        <p:blipFill>
          <a:blip r:embed="rId3" cstate="print"/>
          <a:srcRect/>
          <a:stretch>
            <a:fillRect/>
          </a:stretch>
        </p:blipFill>
        <p:spPr bwMode="auto">
          <a:xfrm>
            <a:off x="2819400" y="2898775"/>
            <a:ext cx="4389120" cy="2286000"/>
          </a:xfrm>
          <a:prstGeom prst="rect">
            <a:avLst/>
          </a:prstGeom>
          <a:noFill/>
        </p:spPr>
      </p:pic>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10.2.2  </a:t>
            </a:r>
            <a:r>
              <a:rPr lang="zh-CN" altLang="en-US" sz="3200" i="0" dirty="0" smtClean="0">
                <a:latin typeface="STHeiti Light" charset="-122"/>
                <a:ea typeface="STHeiti Light" charset="-122"/>
                <a:cs typeface="STHeiti Light" charset="-122"/>
              </a:rPr>
              <a:t>访问控制</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07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5" name="Rectangle 1"/>
          <p:cNvSpPr>
            <a:spLocks noChangeArrowheads="1"/>
          </p:cNvSpPr>
          <p:nvPr/>
        </p:nvSpPr>
        <p:spPr bwMode="auto">
          <a:xfrm>
            <a:off x="533400" y="1647309"/>
            <a:ext cx="11049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mn-ea"/>
                <a:cs typeface="Times New Roman" pitchFamily="18" charset="0"/>
              </a:rPr>
              <a:t>访问控制技术</a:t>
            </a:r>
            <a:endParaRPr kumimoji="0" lang="en-US" altLang="zh-CN" sz="2400" b="0"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2400" b="0" i="0" u="none" strike="noStrike" cap="none" normalizeH="0" baseline="0" dirty="0" smtClean="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cs typeface="Times New Roman" pitchFamily="18" charset="0"/>
              </a:rPr>
              <a:t>    访问控制技术是指为了实现访问控制所采取的管理措施。访问控制受操作系统指挥，按照访问控制规则决定主体是否可以访问客体，在系统工作的所有过程都有体现。</a:t>
            </a:r>
            <a:endParaRPr kumimoji="0" lang="zh-CN" altLang="en-US" sz="2400" b="0" i="0" u="none" strike="noStrike" cap="none" normalizeH="0" baseline="0" dirty="0" smtClean="0">
              <a:ln>
                <a:noFill/>
              </a:ln>
              <a:solidFill>
                <a:schemeClr val="tx1"/>
              </a:solidFill>
              <a:effectLst/>
              <a:latin typeface="+mn-ea"/>
              <a:cs typeface="宋体" pitchFamily="2" charset="-122"/>
            </a:endParaRPr>
          </a:p>
          <a:p>
            <a:pPr lvl="0" eaLnBrk="0" fontAlgn="base" hangingPunct="0">
              <a:spcBef>
                <a:spcPct val="0"/>
              </a:spcBef>
              <a:spcAft>
                <a:spcPct val="0"/>
              </a:spcAft>
            </a:pPr>
            <a:endParaRPr kumimoji="0" lang="en-US" altLang="zh-CN" sz="2400" b="0" i="0" u="none" strike="noStrike" cap="none" normalizeH="0" baseline="0" dirty="0" smtClean="0">
              <a:ln>
                <a:noFill/>
              </a:ln>
              <a:solidFill>
                <a:schemeClr val="tx1"/>
              </a:solidFill>
              <a:effectLst/>
              <a:latin typeface="+mn-ea"/>
              <a:cs typeface="Times New Roman" pitchFamily="18" charset="0"/>
            </a:endParaRPr>
          </a:p>
          <a:p>
            <a:pPr lvl="0" eaLnBrk="0" fontAlgn="base" hangingPunct="0">
              <a:spcBef>
                <a:spcPct val="0"/>
              </a:spcBef>
              <a:spcAft>
                <a:spcPct val="0"/>
              </a:spcAft>
            </a:pPr>
            <a:r>
              <a:rPr kumimoji="0" lang="zh-CN" altLang="en-US" sz="2400" b="0" i="0" u="none" strike="noStrike" cap="none" normalizeH="0" baseline="0" dirty="0" smtClean="0">
                <a:ln>
                  <a:noFill/>
                </a:ln>
                <a:solidFill>
                  <a:schemeClr val="tx1"/>
                </a:solidFill>
                <a:effectLst/>
                <a:latin typeface="+mn-ea"/>
                <a:cs typeface="Times New Roman" pitchFamily="18" charset="0"/>
              </a:rPr>
              <a:t>访问访问控制模型：</a:t>
            </a:r>
            <a:endParaRPr kumimoji="0" lang="zh-CN" altLang="en-US" sz="2400" b="0" i="0" u="none" strike="noStrike" cap="none" normalizeH="0" baseline="0" dirty="0" smtClean="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cs typeface="Times New Roman" pitchFamily="18" charset="0"/>
              </a:rPr>
              <a:t>•</a:t>
            </a:r>
            <a:r>
              <a:rPr kumimoji="0" lang="zh-CN" altLang="en-US" sz="2400" b="0" i="0" u="none" strike="noStrike" cap="none" normalizeH="0" baseline="0" dirty="0" smtClean="0">
                <a:ln>
                  <a:noFill/>
                </a:ln>
                <a:solidFill>
                  <a:schemeClr val="tx1"/>
                </a:solidFill>
                <a:effectLst/>
                <a:latin typeface="+mn-ea"/>
                <a:cs typeface="Times New Roman" pitchFamily="18" charset="0"/>
              </a:rPr>
              <a:t>基于访问控制表的访问控制。</a:t>
            </a:r>
            <a:endParaRPr kumimoji="0" lang="zh-CN" altLang="en-US" sz="2400" b="0" i="0" u="none" strike="noStrike" cap="none" normalizeH="0" baseline="0" dirty="0" smtClean="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cs typeface="Times New Roman" pitchFamily="18" charset="0"/>
              </a:rPr>
              <a:t>•</a:t>
            </a:r>
            <a:r>
              <a:rPr kumimoji="0" lang="zh-CN" altLang="en-US" sz="2400" b="0" i="0" u="none" strike="noStrike" cap="none" normalizeH="0" baseline="0" dirty="0" smtClean="0">
                <a:ln>
                  <a:noFill/>
                </a:ln>
                <a:solidFill>
                  <a:schemeClr val="tx1"/>
                </a:solidFill>
                <a:effectLst/>
                <a:latin typeface="+mn-ea"/>
                <a:cs typeface="Times New Roman" pitchFamily="18" charset="0"/>
              </a:rPr>
              <a:t>基于能力关系表的访问控制。</a:t>
            </a:r>
            <a:endParaRPr kumimoji="0" lang="zh-CN" altLang="en-US" sz="2400" b="0" i="0" u="none" strike="noStrike" cap="none" normalizeH="0" baseline="0" dirty="0" smtClean="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cs typeface="Times New Roman" pitchFamily="18" charset="0"/>
              </a:rPr>
              <a:t>•</a:t>
            </a:r>
            <a:r>
              <a:rPr kumimoji="0" lang="zh-CN" altLang="en-US" sz="2400" b="0" i="0" u="none" strike="noStrike" cap="none" normalizeH="0" baseline="0" dirty="0" smtClean="0">
                <a:ln>
                  <a:noFill/>
                </a:ln>
                <a:solidFill>
                  <a:schemeClr val="tx1"/>
                </a:solidFill>
                <a:effectLst/>
                <a:latin typeface="+mn-ea"/>
                <a:cs typeface="Times New Roman" pitchFamily="18" charset="0"/>
              </a:rPr>
              <a:t>基于权限关系表的访问控制。</a:t>
            </a:r>
            <a:endParaRPr kumimoji="0" lang="zh-CN" altLang="en-US" sz="2400" b="0" i="0" u="none" strike="noStrike" cap="none" normalizeH="0" baseline="0" dirty="0" smtClean="0">
              <a:ln>
                <a:noFill/>
              </a:ln>
              <a:solidFill>
                <a:schemeClr val="tx1"/>
              </a:solidFill>
              <a:effectLst/>
              <a:latin typeface="+mn-ea"/>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10.2.3 </a:t>
            </a:r>
            <a:r>
              <a:rPr lang="zh-CN" altLang="en-US" sz="3200" i="0" dirty="0" smtClean="0">
                <a:latin typeface="STHeiti Light" charset="-122"/>
                <a:ea typeface="STHeiti Light" charset="-122"/>
                <a:cs typeface="STHeiti Light" charset="-122"/>
              </a:rPr>
              <a:t>公钥基础设施（</a:t>
            </a:r>
            <a:r>
              <a:rPr lang="en-US" altLang="zh-CN" sz="3200" i="0" dirty="0" smtClean="0">
                <a:latin typeface="STHeiti Light" charset="-122"/>
                <a:ea typeface="STHeiti Light" charset="-122"/>
                <a:cs typeface="STHeiti Light" charset="-122"/>
              </a:rPr>
              <a:t>PKI</a:t>
            </a:r>
            <a:r>
              <a:rPr lang="zh-CN" altLang="en-US" sz="3200" i="0" dirty="0" smtClean="0">
                <a:latin typeface="STHeiti Light" charset="-122"/>
                <a:ea typeface="STHeiti Light" charset="-122"/>
                <a:cs typeface="STHeiti Light" charset="-122"/>
              </a:rPr>
              <a:t>）</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5" y="1621746"/>
            <a:ext cx="10842244" cy="4062651"/>
          </a:xfrm>
        </p:spPr>
        <p:txBody>
          <a:bodyPr/>
          <a:lstStyle/>
          <a:p>
            <a:pPr marL="285750" indent="-285750">
              <a:buFont typeface="Wingdings" charset="2"/>
              <a:buChar char="v"/>
            </a:pPr>
            <a:r>
              <a:rPr lang="en-US" altLang="zh-CN" sz="2400" dirty="0" smtClean="0"/>
              <a:t>PKI</a:t>
            </a:r>
            <a:r>
              <a:rPr lang="zh-CN" altLang="en-US" sz="2400" dirty="0" smtClean="0"/>
              <a:t>是一个依据公钥密码原理来提供公共安全服务支持的基础平台，用户可利用</a:t>
            </a:r>
            <a:r>
              <a:rPr lang="en-US" altLang="zh-CN" sz="2400" dirty="0" smtClean="0"/>
              <a:t>PKI</a:t>
            </a:r>
            <a:r>
              <a:rPr lang="zh-CN" altLang="en-US" sz="2400" dirty="0" smtClean="0"/>
              <a:t>平台提供的安全服务进行安全通信认证。</a:t>
            </a:r>
            <a:r>
              <a:rPr lang="en-US" altLang="zh-CN" sz="2400" dirty="0" smtClean="0"/>
              <a:t>PKI</a:t>
            </a:r>
            <a:r>
              <a:rPr lang="zh-CN" altLang="en-US" sz="2400" dirty="0" smtClean="0"/>
              <a:t>按照密钥管理规则，为所有交互应用提供加密和数字签名等服务所需的密钥和证书管理。</a:t>
            </a:r>
            <a:endParaRPr lang="en-US" altLang="zh-CN" sz="2400" dirty="0" smtClean="0"/>
          </a:p>
          <a:p>
            <a:pPr marL="285750" indent="-285750">
              <a:buFont typeface="Wingdings" charset="2"/>
              <a:buChar char="v"/>
            </a:pPr>
            <a:endParaRPr lang="zh-CN" altLang="en-US" sz="2400" dirty="0" smtClean="0"/>
          </a:p>
          <a:p>
            <a:pPr marL="285750" indent="-285750">
              <a:buFont typeface="Wingdings" charset="2"/>
              <a:buChar char="v"/>
            </a:pPr>
            <a:r>
              <a:rPr lang="zh-CN" altLang="en-US" sz="2400" dirty="0" smtClean="0"/>
              <a:t>公钥基础设施主要包括认证机构、证书库、密钥备份和</a:t>
            </a:r>
            <a:r>
              <a:rPr lang="en-US" altLang="zh-CN" sz="2400" dirty="0" smtClean="0"/>
              <a:t>PKI</a:t>
            </a:r>
            <a:r>
              <a:rPr lang="zh-CN" altLang="en-US" sz="2400" dirty="0" smtClean="0"/>
              <a:t>应用接口系统等，下面是</a:t>
            </a:r>
            <a:r>
              <a:rPr lang="en-US" altLang="zh-CN" sz="2400" dirty="0" smtClean="0"/>
              <a:t>PKI</a:t>
            </a:r>
            <a:r>
              <a:rPr lang="zh-CN" altLang="en-US" sz="2400" dirty="0" smtClean="0"/>
              <a:t>的几个特色。</a:t>
            </a:r>
            <a:endParaRPr lang="en-US" altLang="zh-CN" sz="2400" dirty="0" smtClean="0"/>
          </a:p>
          <a:p>
            <a:pPr marL="285750" indent="-285750"/>
            <a:endParaRPr lang="en-US" altLang="zh-CN" sz="2400" dirty="0" smtClean="0"/>
          </a:p>
          <a:p>
            <a:pPr marL="285750" indent="-285750"/>
            <a:r>
              <a:rPr lang="en-US" altLang="zh-CN" sz="2400" dirty="0" smtClean="0"/>
              <a:t>1</a:t>
            </a:r>
            <a:r>
              <a:rPr lang="zh-CN" altLang="en-US" sz="2400" dirty="0" smtClean="0"/>
              <a:t>．认证机构</a:t>
            </a:r>
            <a:endParaRPr lang="en-US" altLang="zh-CN" sz="2400" dirty="0" smtClean="0"/>
          </a:p>
          <a:p>
            <a:pPr marL="285750" indent="-285750"/>
            <a:r>
              <a:rPr lang="en-US" altLang="zh-CN" sz="2400" dirty="0" smtClean="0"/>
              <a:t>2</a:t>
            </a:r>
            <a:r>
              <a:rPr lang="zh-CN" altLang="en-US" sz="2400" dirty="0" smtClean="0"/>
              <a:t>．身份强识别</a:t>
            </a:r>
            <a:endParaRPr lang="en-US" altLang="zh-CN" sz="2400" dirty="0" smtClean="0"/>
          </a:p>
          <a:p>
            <a:pPr marL="285750" indent="-285750"/>
            <a:r>
              <a:rPr lang="en-US" altLang="zh-CN" sz="2400" dirty="0" smtClean="0"/>
              <a:t>3</a:t>
            </a:r>
            <a:r>
              <a:rPr lang="zh-CN" altLang="en-US" sz="2400" dirty="0" smtClean="0"/>
              <a:t>． 透明性和一致性</a:t>
            </a:r>
          </a:p>
          <a:p>
            <a:pPr marL="285750" indent="-285750">
              <a:buFont typeface="Wingdings" charset="2"/>
              <a:buChar char="v"/>
            </a:pPr>
            <a:endParaRPr lang="en-US" altLang="zh-CN" sz="2400" dirty="0" smtClean="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10.2.4  </a:t>
            </a:r>
            <a:r>
              <a:rPr lang="zh-CN" altLang="en-US" sz="3200" i="0" dirty="0" smtClean="0">
                <a:latin typeface="STHeiti Light" charset="-122"/>
                <a:ea typeface="STHeiti Light" charset="-122"/>
                <a:cs typeface="STHeiti Light" charset="-122"/>
              </a:rPr>
              <a:t>华为大数据平台</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 name="文本占位符 5"/>
          <p:cNvSpPr>
            <a:spLocks noGrp="1"/>
          </p:cNvSpPr>
          <p:nvPr>
            <p:ph type="body" idx="1"/>
          </p:nvPr>
        </p:nvSpPr>
        <p:spPr>
          <a:xfrm>
            <a:off x="685800" y="1374775"/>
            <a:ext cx="10842244" cy="4339650"/>
          </a:xfrm>
        </p:spPr>
        <p:txBody>
          <a:bodyPr/>
          <a:lstStyle/>
          <a:p>
            <a:r>
              <a:rPr lang="zh-CN" altLang="en-US" sz="2400" dirty="0" smtClean="0">
                <a:latin typeface="+mn-ea"/>
              </a:rPr>
              <a:t>华为大数据平台</a:t>
            </a:r>
            <a:r>
              <a:rPr lang="en-US" altLang="zh-CN" sz="2400" dirty="0" err="1" smtClean="0">
                <a:latin typeface="+mn-ea"/>
              </a:rPr>
              <a:t>FusionInsight</a:t>
            </a:r>
            <a:r>
              <a:rPr lang="en-US" altLang="zh-CN" sz="2400" dirty="0" smtClean="0">
                <a:latin typeface="+mn-ea"/>
              </a:rPr>
              <a:t> </a:t>
            </a:r>
            <a:r>
              <a:rPr lang="zh-CN" altLang="en-US" sz="2400" dirty="0" smtClean="0">
                <a:latin typeface="+mn-ea"/>
              </a:rPr>
              <a:t>包括</a:t>
            </a:r>
            <a:r>
              <a:rPr lang="en-US" altLang="zh-CN" sz="2400" dirty="0" err="1" smtClean="0">
                <a:latin typeface="+mn-ea"/>
              </a:rPr>
              <a:t>FusionInsight</a:t>
            </a:r>
            <a:r>
              <a:rPr lang="en-US" altLang="zh-CN" sz="2400" dirty="0" smtClean="0">
                <a:latin typeface="+mn-ea"/>
              </a:rPr>
              <a:t> HD</a:t>
            </a:r>
            <a:r>
              <a:rPr lang="zh-CN" altLang="en-US" sz="2400" dirty="0" smtClean="0">
                <a:latin typeface="+mn-ea"/>
              </a:rPr>
              <a:t>和</a:t>
            </a:r>
            <a:r>
              <a:rPr lang="en-US" altLang="zh-CN" sz="2400" dirty="0" err="1" smtClean="0">
                <a:latin typeface="+mn-ea"/>
              </a:rPr>
              <a:t>FusionInsight</a:t>
            </a:r>
            <a:r>
              <a:rPr lang="en-US" altLang="zh-CN" sz="2400" dirty="0" smtClean="0">
                <a:latin typeface="+mn-ea"/>
              </a:rPr>
              <a:t> Stream</a:t>
            </a:r>
            <a:r>
              <a:rPr lang="zh-CN" altLang="en-US" sz="2400" dirty="0" smtClean="0">
                <a:latin typeface="+mn-ea"/>
              </a:rPr>
              <a:t>两个组件</a:t>
            </a:r>
            <a:r>
              <a:rPr lang="zh-CN" altLang="en-US" sz="2400" dirty="0" smtClean="0">
                <a:latin typeface="+mn-ea"/>
              </a:rPr>
              <a:t>：</a:t>
            </a:r>
            <a:endParaRPr lang="en-US" altLang="zh-CN" sz="2400" dirty="0" smtClean="0">
              <a:latin typeface="+mn-ea"/>
            </a:endParaRPr>
          </a:p>
          <a:p>
            <a:endParaRPr lang="zh-CN" altLang="en-US" sz="2400" dirty="0" smtClean="0">
              <a:latin typeface="+mn-ea"/>
            </a:endParaRPr>
          </a:p>
          <a:p>
            <a:r>
              <a:rPr lang="en-US" altLang="zh-CN" sz="2400" dirty="0" err="1" smtClean="0">
                <a:latin typeface="+mn-ea"/>
              </a:rPr>
              <a:t>FusionInsight</a:t>
            </a:r>
            <a:r>
              <a:rPr lang="en-US" altLang="zh-CN" sz="2400" dirty="0" smtClean="0">
                <a:latin typeface="+mn-ea"/>
              </a:rPr>
              <a:t> HD</a:t>
            </a:r>
            <a:r>
              <a:rPr lang="zh-CN" altLang="en-US" sz="2400" dirty="0" smtClean="0">
                <a:latin typeface="+mn-ea"/>
              </a:rPr>
              <a:t>包含了开源社区的主要软件及其生态圈中的主流组件，并进行了优化</a:t>
            </a:r>
            <a:r>
              <a:rPr lang="zh-CN" altLang="en-US" sz="2400" dirty="0" smtClean="0">
                <a:latin typeface="+mn-ea"/>
              </a:rPr>
              <a:t>；</a:t>
            </a:r>
            <a:endParaRPr lang="en-US" altLang="zh-CN" sz="2400" dirty="0" smtClean="0">
              <a:latin typeface="+mn-ea"/>
            </a:endParaRPr>
          </a:p>
          <a:p>
            <a:endParaRPr lang="zh-CN" altLang="en-US" sz="2400" dirty="0" smtClean="0">
              <a:latin typeface="+mn-ea"/>
            </a:endParaRPr>
          </a:p>
          <a:p>
            <a:r>
              <a:rPr lang="en-US" altLang="zh-CN" sz="2400" dirty="0" err="1" smtClean="0">
                <a:latin typeface="+mn-ea"/>
              </a:rPr>
              <a:t>FusionInsight</a:t>
            </a:r>
            <a:r>
              <a:rPr lang="en-US" altLang="zh-CN" sz="2400" dirty="0" smtClean="0">
                <a:latin typeface="+mn-ea"/>
              </a:rPr>
              <a:t> Stream</a:t>
            </a:r>
            <a:r>
              <a:rPr lang="zh-CN" altLang="en-US" sz="2400" dirty="0" smtClean="0">
                <a:latin typeface="+mn-ea"/>
              </a:rPr>
              <a:t>是</a:t>
            </a:r>
            <a:r>
              <a:rPr lang="en-US" altLang="zh-CN" sz="2400" dirty="0" err="1" smtClean="0">
                <a:latin typeface="+mn-ea"/>
              </a:rPr>
              <a:t>FusionInsight</a:t>
            </a:r>
            <a:r>
              <a:rPr lang="zh-CN" altLang="en-US" sz="2400" dirty="0" smtClean="0">
                <a:latin typeface="+mn-ea"/>
              </a:rPr>
              <a:t>大数据分析平台中的实时数据处理引擎，是以事件驱动模式处理实时数据的大数据技术，解决高速事件流的实时计算问题，提供实时分析、实时决策能力</a:t>
            </a:r>
            <a:r>
              <a:rPr lang="zh-CN" altLang="en-US" sz="2400" dirty="0" smtClean="0">
                <a:latin typeface="+mn-ea"/>
              </a:rPr>
              <a:t>。</a:t>
            </a:r>
            <a:endParaRPr lang="en-US" altLang="zh-CN" sz="2400" dirty="0" smtClean="0">
              <a:latin typeface="+mn-ea"/>
            </a:endParaRPr>
          </a:p>
          <a:p>
            <a:endParaRPr lang="zh-CN" altLang="en-US" sz="2400" dirty="0" smtClean="0">
              <a:latin typeface="+mn-ea"/>
            </a:endParaRPr>
          </a:p>
          <a:p>
            <a:r>
              <a:rPr lang="en-US" altLang="zh-CN" sz="2400" dirty="0" err="1" smtClean="0">
                <a:latin typeface="+mn-ea"/>
              </a:rPr>
              <a:t>FusionInsight</a:t>
            </a:r>
            <a:r>
              <a:rPr lang="zh-CN" altLang="en-US" sz="2400" dirty="0" smtClean="0">
                <a:latin typeface="+mn-ea"/>
              </a:rPr>
              <a:t>增强了网络隔离，数据保密性等功能，进一步提高安全性</a:t>
            </a:r>
          </a:p>
          <a:p>
            <a:endParaRPr lang="zh-CN" altLang="en-US" dirty="0"/>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10.2.4  </a:t>
            </a:r>
            <a:r>
              <a:rPr lang="zh-CN" altLang="en-US" sz="3200" i="0" dirty="0" smtClean="0">
                <a:latin typeface="STHeiti Light" charset="-122"/>
                <a:ea typeface="STHeiti Light" charset="-122"/>
                <a:cs typeface="STHeiti Light" charset="-122"/>
              </a:rPr>
              <a:t>华为大数据平台</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 name="文本占位符 5"/>
          <p:cNvSpPr>
            <a:spLocks noGrp="1"/>
          </p:cNvSpPr>
          <p:nvPr>
            <p:ph type="body" idx="1"/>
          </p:nvPr>
        </p:nvSpPr>
        <p:spPr>
          <a:xfrm>
            <a:off x="685800" y="1298575"/>
            <a:ext cx="2819400" cy="4431983"/>
          </a:xfrm>
        </p:spPr>
        <p:txBody>
          <a:bodyPr/>
          <a:lstStyle/>
          <a:p>
            <a:pPr algn="l"/>
            <a:r>
              <a:rPr lang="en-US" altLang="zh-CN" sz="2400" dirty="0" smtClean="0">
                <a:latin typeface="+mn-ea"/>
              </a:rPr>
              <a:t>1.</a:t>
            </a:r>
            <a:r>
              <a:rPr lang="zh-CN" altLang="en-US" sz="2400" dirty="0" smtClean="0">
                <a:latin typeface="+mn-ea"/>
              </a:rPr>
              <a:t>身份鉴别和认证</a:t>
            </a:r>
          </a:p>
          <a:p>
            <a:endParaRPr lang="en-US" altLang="zh-CN" sz="2400" dirty="0" smtClean="0">
              <a:latin typeface="+mn-ea"/>
            </a:endParaRPr>
          </a:p>
          <a:p>
            <a:r>
              <a:rPr lang="en-US" altLang="zh-CN" sz="2400" dirty="0" err="1" smtClean="0">
                <a:latin typeface="+mn-ea"/>
              </a:rPr>
              <a:t>FusionInsight</a:t>
            </a:r>
            <a:r>
              <a:rPr lang="zh-CN" altLang="en-US" sz="2400" dirty="0" smtClean="0">
                <a:latin typeface="+mn-ea"/>
              </a:rPr>
              <a:t>支持用户使用浏览器、组件客户端的方式登录集群。浏览器登录方式，</a:t>
            </a:r>
            <a:r>
              <a:rPr lang="en-US" altLang="zh-CN" sz="2400" dirty="0" err="1" smtClean="0">
                <a:latin typeface="+mn-ea"/>
              </a:rPr>
              <a:t>FusionInsight</a:t>
            </a:r>
            <a:r>
              <a:rPr lang="zh-CN" altLang="en-US" sz="2400" dirty="0" smtClean="0">
                <a:latin typeface="+mn-ea"/>
              </a:rPr>
              <a:t>提供了基于</a:t>
            </a:r>
            <a:r>
              <a:rPr lang="en-US" altLang="zh-CN" sz="2400" dirty="0" smtClean="0">
                <a:latin typeface="+mn-ea"/>
              </a:rPr>
              <a:t>CAS</a:t>
            </a:r>
            <a:r>
              <a:rPr lang="zh-CN" altLang="en-US" sz="2400" dirty="0" smtClean="0">
                <a:latin typeface="+mn-ea"/>
              </a:rPr>
              <a:t>的单点登录，用户在任意</a:t>
            </a:r>
            <a:r>
              <a:rPr lang="en-US" altLang="zh-CN" sz="2400" dirty="0" smtClean="0">
                <a:latin typeface="+mn-ea"/>
              </a:rPr>
              <a:t>Web</a:t>
            </a:r>
            <a:r>
              <a:rPr lang="zh-CN" altLang="en-US" sz="2400" dirty="0" smtClean="0">
                <a:latin typeface="+mn-ea"/>
              </a:rPr>
              <a:t>界页面登录后，访问其他各组件</a:t>
            </a:r>
            <a:r>
              <a:rPr lang="en-US" altLang="zh-CN" sz="2400" dirty="0" smtClean="0">
                <a:latin typeface="+mn-ea"/>
              </a:rPr>
              <a:t>Web</a:t>
            </a:r>
            <a:r>
              <a:rPr lang="zh-CN" altLang="en-US" sz="2400" dirty="0" smtClean="0">
                <a:latin typeface="+mn-ea"/>
              </a:rPr>
              <a:t>页面，无需再次输入用户口令进行认证</a:t>
            </a:r>
            <a:endParaRPr lang="zh-CN" altLang="en-US" dirty="0"/>
          </a:p>
        </p:txBody>
      </p:sp>
      <p:pic>
        <p:nvPicPr>
          <p:cNvPr id="1026" name="图片 17" descr="认证流程.png"/>
          <p:cNvPicPr>
            <a:picLocks noChangeAspect="1" noChangeArrowheads="1"/>
          </p:cNvPicPr>
          <p:nvPr/>
        </p:nvPicPr>
        <p:blipFill>
          <a:blip r:embed="rId3" cstate="print"/>
          <a:srcRect/>
          <a:stretch>
            <a:fillRect/>
          </a:stretch>
        </p:blipFill>
        <p:spPr bwMode="auto">
          <a:xfrm>
            <a:off x="3915284" y="1450975"/>
            <a:ext cx="6849856" cy="4876800"/>
          </a:xfrm>
          <a:prstGeom prst="rect">
            <a:avLst/>
          </a:prstGeom>
          <a:noFill/>
          <a:ln w="9525">
            <a:noFill/>
            <a:miter lim="800000"/>
            <a:headEnd/>
            <a:tailEnd/>
          </a:ln>
        </p:spPr>
      </p:pic>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10.2.4  </a:t>
            </a:r>
            <a:r>
              <a:rPr lang="zh-CN" altLang="en-US" sz="3200" i="0" dirty="0" smtClean="0">
                <a:latin typeface="STHeiti Light" charset="-122"/>
                <a:ea typeface="STHeiti Light" charset="-122"/>
                <a:cs typeface="STHeiti Light" charset="-122"/>
              </a:rPr>
              <a:t>华为大数据平台</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 name="文本占位符 5"/>
          <p:cNvSpPr>
            <a:spLocks noGrp="1"/>
          </p:cNvSpPr>
          <p:nvPr>
            <p:ph type="body" idx="1"/>
          </p:nvPr>
        </p:nvSpPr>
        <p:spPr>
          <a:xfrm>
            <a:off x="685800" y="1298575"/>
            <a:ext cx="2819400" cy="3970318"/>
          </a:xfrm>
        </p:spPr>
        <p:txBody>
          <a:bodyPr/>
          <a:lstStyle/>
          <a:p>
            <a:pPr algn="l"/>
            <a:r>
              <a:rPr lang="en-US" altLang="zh-CN" sz="2400" dirty="0" smtClean="0"/>
              <a:t>2.</a:t>
            </a:r>
            <a:r>
              <a:rPr lang="zh-CN" altLang="en-US" sz="2400" dirty="0" smtClean="0"/>
              <a:t>用户和权限管理</a:t>
            </a:r>
          </a:p>
          <a:p>
            <a:pPr algn="l"/>
            <a:r>
              <a:rPr lang="en-US" altLang="zh-CN" sz="2400" dirty="0" err="1" smtClean="0"/>
              <a:t>FusionInsight</a:t>
            </a:r>
            <a:r>
              <a:rPr lang="zh-CN" altLang="en-US" sz="2400" dirty="0" smtClean="0"/>
              <a:t>提供基于角色的权限控制，用户的角色决定了用户的权限。通过指定用户特定的角色给他赋予相应的权限。每种角色具有的权限，根据需要访问的组件资源进行配置。</a:t>
            </a:r>
          </a:p>
          <a:p>
            <a:pPr algn="l"/>
            <a:endParaRPr lang="zh-CN" altLang="en-US" dirty="0"/>
          </a:p>
        </p:txBody>
      </p:sp>
      <p:pic>
        <p:nvPicPr>
          <p:cNvPr id="2050" name="D47B586A-A637-47D6-B33C-A1DA820608C8.png&quot;" descr="C:\Users\z00127865\AppData\Roaming\eSpace_Desktop\UserData\z00127865\imagefiles\D47B586A-A637-47D6-B33C-A1DA820608C8.png"/>
          <p:cNvPicPr>
            <a:picLocks noChangeAspect="1" noChangeArrowheads="1"/>
          </p:cNvPicPr>
          <p:nvPr/>
        </p:nvPicPr>
        <p:blipFill>
          <a:blip r:embed="rId3" cstate="print"/>
          <a:srcRect/>
          <a:stretch>
            <a:fillRect/>
          </a:stretch>
        </p:blipFill>
        <p:spPr bwMode="auto">
          <a:xfrm>
            <a:off x="4572000" y="1375631"/>
            <a:ext cx="5364163" cy="4244119"/>
          </a:xfrm>
          <a:prstGeom prst="rect">
            <a:avLst/>
          </a:prstGeom>
          <a:noFill/>
          <a:ln w="9525">
            <a:noFill/>
            <a:miter lim="800000"/>
            <a:headEnd/>
            <a:tailEnd/>
          </a:ln>
        </p:spPr>
      </p:pic>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10.2.4  </a:t>
            </a:r>
            <a:r>
              <a:rPr lang="zh-CN" altLang="en-US" sz="3200" i="0" dirty="0" smtClean="0">
                <a:latin typeface="STHeiti Light" charset="-122"/>
                <a:ea typeface="STHeiti Light" charset="-122"/>
                <a:cs typeface="STHeiti Light" charset="-122"/>
              </a:rPr>
              <a:t>华为大数据平台</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 name="文本占位符 5"/>
          <p:cNvSpPr>
            <a:spLocks noGrp="1"/>
          </p:cNvSpPr>
          <p:nvPr>
            <p:ph type="body" idx="1"/>
          </p:nvPr>
        </p:nvSpPr>
        <p:spPr>
          <a:xfrm>
            <a:off x="685800" y="1298575"/>
            <a:ext cx="2819400" cy="4339650"/>
          </a:xfrm>
        </p:spPr>
        <p:txBody>
          <a:bodyPr/>
          <a:lstStyle/>
          <a:p>
            <a:pPr algn="l"/>
            <a:r>
              <a:rPr lang="en-US" altLang="zh-CN" sz="2400" dirty="0" smtClean="0"/>
              <a:t>3</a:t>
            </a:r>
            <a:r>
              <a:rPr lang="en-US" altLang="zh-CN" sz="2400" dirty="0" smtClean="0"/>
              <a:t>.</a:t>
            </a:r>
            <a:r>
              <a:rPr lang="zh-CN" altLang="en-US" sz="2400" dirty="0" smtClean="0"/>
              <a:t> 审计</a:t>
            </a:r>
            <a:r>
              <a:rPr lang="zh-CN" altLang="en-US" sz="2400" dirty="0" smtClean="0"/>
              <a:t>安全</a:t>
            </a:r>
          </a:p>
          <a:p>
            <a:pPr algn="l"/>
            <a:r>
              <a:rPr lang="en-US" altLang="zh-CN" sz="2400" dirty="0" err="1" smtClean="0"/>
              <a:t>FusionInsight</a:t>
            </a:r>
            <a:r>
              <a:rPr lang="zh-CN" altLang="en-US" sz="2400" dirty="0" smtClean="0"/>
              <a:t>支持记录审计日志，审计日志可用于安全事件中定位问题原因及划分事故责任，</a:t>
            </a:r>
            <a:r>
              <a:rPr lang="en-US" altLang="zh-CN" sz="2400" dirty="0" err="1" smtClean="0"/>
              <a:t>FusionInsight</a:t>
            </a:r>
            <a:r>
              <a:rPr lang="zh-CN" altLang="en-US" sz="2400" dirty="0" smtClean="0"/>
              <a:t>审计日志中记录了用户操作信息，可以快速定位系统是否遭受恶意的操作和攻击。</a:t>
            </a:r>
          </a:p>
          <a:p>
            <a:pPr algn="l"/>
            <a:endParaRPr lang="zh-CN" altLang="en-US" dirty="0"/>
          </a:p>
        </p:txBody>
      </p:sp>
      <p:graphicFrame>
        <p:nvGraphicFramePr>
          <p:cNvPr id="7" name="表格 6"/>
          <p:cNvGraphicFramePr>
            <a:graphicFrameLocks noGrp="1"/>
          </p:cNvGraphicFramePr>
          <p:nvPr/>
        </p:nvGraphicFramePr>
        <p:xfrm>
          <a:off x="3733800" y="1450975"/>
          <a:ext cx="7467600" cy="4652352"/>
        </p:xfrm>
        <a:graphic>
          <a:graphicData uri="http://schemas.openxmlformats.org/drawingml/2006/table">
            <a:tbl>
              <a:tblPr/>
              <a:tblGrid>
                <a:gridCol w="2057400"/>
                <a:gridCol w="5410200"/>
              </a:tblGrid>
              <a:tr h="381000">
                <a:tc>
                  <a:txBody>
                    <a:bodyPr/>
                    <a:lstStyle/>
                    <a:p>
                      <a:pPr algn="l">
                        <a:lnSpc>
                          <a:spcPts val="1200"/>
                        </a:lnSpc>
                        <a:spcBef>
                          <a:spcPts val="400"/>
                        </a:spcBef>
                        <a:spcAft>
                          <a:spcPts val="400"/>
                        </a:spcAft>
                      </a:pPr>
                      <a:r>
                        <a:rPr lang="zh-CN" sz="1800" b="1" kern="0" dirty="0" smtClean="0">
                          <a:latin typeface="Book Antiqua"/>
                          <a:ea typeface="黑体"/>
                          <a:cs typeface="Book Antiqua"/>
                        </a:rPr>
                        <a:t>审计日志</a:t>
                      </a:r>
                      <a:r>
                        <a:rPr lang="zh-CN" sz="1800" b="1" kern="0" dirty="0">
                          <a:latin typeface="Book Antiqua"/>
                          <a:ea typeface="黑体"/>
                          <a:cs typeface="Book Antiqua"/>
                        </a:rPr>
                        <a:t>类别</a:t>
                      </a:r>
                      <a:endParaRPr lang="zh-CN" sz="1800" kern="100" dirty="0">
                        <a:latin typeface="等线"/>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lnSpc>
                          <a:spcPts val="1200"/>
                        </a:lnSpc>
                        <a:spcBef>
                          <a:spcPts val="400"/>
                        </a:spcBef>
                        <a:spcAft>
                          <a:spcPts val="400"/>
                        </a:spcAft>
                      </a:pPr>
                      <a:r>
                        <a:rPr lang="zh-CN" sz="1800" b="1" kern="0" dirty="0">
                          <a:latin typeface="Book Antiqua"/>
                          <a:ea typeface="黑体"/>
                          <a:cs typeface="Book Antiqua"/>
                        </a:rPr>
                        <a:t>审计日志内容</a:t>
                      </a:r>
                      <a:endParaRPr lang="zh-CN" sz="1800" kern="100" dirty="0">
                        <a:latin typeface="等线"/>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604352">
                <a:tc>
                  <a:txBody>
                    <a:bodyPr/>
                    <a:lstStyle/>
                    <a:p>
                      <a:pPr algn="ctr">
                        <a:spcAft>
                          <a:spcPts val="0"/>
                        </a:spcAft>
                      </a:pPr>
                      <a:endParaRPr lang="en-US" sz="1600" kern="0" dirty="0">
                        <a:latin typeface="宋体"/>
                        <a:ea typeface="宋体"/>
                        <a:cs typeface="宋体"/>
                      </a:endParaRPr>
                    </a:p>
                    <a:p>
                      <a:pPr algn="l">
                        <a:lnSpc>
                          <a:spcPts val="1200"/>
                        </a:lnSpc>
                        <a:spcBef>
                          <a:spcPts val="400"/>
                        </a:spcBef>
                        <a:spcAft>
                          <a:spcPts val="400"/>
                        </a:spcAft>
                      </a:pPr>
                      <a:r>
                        <a:rPr lang="zh-CN" sz="1600" kern="0" dirty="0">
                          <a:latin typeface="等线"/>
                          <a:ea typeface="宋体"/>
                          <a:cs typeface="宋体"/>
                        </a:rPr>
                        <a:t>审计日志内容</a:t>
                      </a:r>
                      <a:endParaRPr lang="zh-CN" sz="1600" kern="100" dirty="0">
                        <a:latin typeface="等线"/>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0" dirty="0">
                          <a:latin typeface="宋体"/>
                          <a:ea typeface="宋体"/>
                          <a:cs typeface="宋体"/>
                        </a:rPr>
                        <a:t>1.</a:t>
                      </a:r>
                      <a:r>
                        <a:rPr lang="zh-CN" sz="1600" kern="0" dirty="0">
                          <a:latin typeface="等线"/>
                          <a:ea typeface="宋体"/>
                          <a:cs typeface="宋体"/>
                        </a:rPr>
                        <a:t>事件类型；</a:t>
                      </a:r>
                      <a:endParaRPr lang="zh-CN" sz="1600" kern="100" dirty="0">
                        <a:latin typeface="等线"/>
                        <a:ea typeface="宋体"/>
                        <a:cs typeface="Times New Roman"/>
                      </a:endParaRPr>
                    </a:p>
                    <a:p>
                      <a:pPr algn="just">
                        <a:spcAft>
                          <a:spcPts val="0"/>
                        </a:spcAft>
                      </a:pPr>
                      <a:r>
                        <a:rPr lang="en-US" sz="1600" kern="0" dirty="0">
                          <a:latin typeface="宋体"/>
                          <a:ea typeface="宋体"/>
                          <a:cs typeface="宋体"/>
                        </a:rPr>
                        <a:t>2.</a:t>
                      </a:r>
                      <a:r>
                        <a:rPr lang="zh-CN" sz="1600" kern="0" dirty="0">
                          <a:latin typeface="等线"/>
                          <a:ea typeface="宋体"/>
                          <a:cs typeface="宋体"/>
                        </a:rPr>
                        <a:t>事件的风险级别；</a:t>
                      </a:r>
                      <a:endParaRPr lang="zh-CN" sz="1600" kern="100" dirty="0">
                        <a:latin typeface="等线"/>
                        <a:ea typeface="宋体"/>
                        <a:cs typeface="Times New Roman"/>
                      </a:endParaRPr>
                    </a:p>
                    <a:p>
                      <a:pPr algn="just">
                        <a:spcAft>
                          <a:spcPts val="0"/>
                        </a:spcAft>
                      </a:pPr>
                      <a:r>
                        <a:rPr lang="en-US" sz="1600" kern="0" dirty="0">
                          <a:latin typeface="宋体"/>
                          <a:ea typeface="宋体"/>
                          <a:cs typeface="宋体"/>
                        </a:rPr>
                        <a:t>3.</a:t>
                      </a:r>
                      <a:r>
                        <a:rPr lang="zh-CN" sz="1600" kern="0" dirty="0">
                          <a:latin typeface="等线"/>
                          <a:ea typeface="宋体"/>
                          <a:cs typeface="宋体"/>
                        </a:rPr>
                        <a:t>事件发生的时间；</a:t>
                      </a:r>
                      <a:endParaRPr lang="zh-CN" sz="1600" kern="100" dirty="0">
                        <a:latin typeface="等线"/>
                        <a:ea typeface="宋体"/>
                        <a:cs typeface="Times New Roman"/>
                      </a:endParaRPr>
                    </a:p>
                    <a:p>
                      <a:pPr algn="just">
                        <a:spcAft>
                          <a:spcPts val="0"/>
                        </a:spcAft>
                      </a:pPr>
                      <a:r>
                        <a:rPr lang="en-US" sz="1600" kern="0" dirty="0">
                          <a:latin typeface="宋体"/>
                          <a:ea typeface="宋体"/>
                          <a:cs typeface="宋体"/>
                        </a:rPr>
                        <a:t>4.</a:t>
                      </a:r>
                      <a:r>
                        <a:rPr lang="zh-CN" sz="1600" kern="0" dirty="0">
                          <a:latin typeface="等线"/>
                          <a:ea typeface="宋体"/>
                          <a:cs typeface="宋体"/>
                        </a:rPr>
                        <a:t>用户；</a:t>
                      </a:r>
                      <a:endParaRPr lang="zh-CN" sz="1600" kern="100" dirty="0">
                        <a:latin typeface="等线"/>
                        <a:ea typeface="宋体"/>
                        <a:cs typeface="Times New Roman"/>
                      </a:endParaRPr>
                    </a:p>
                    <a:p>
                      <a:pPr algn="just">
                        <a:spcAft>
                          <a:spcPts val="0"/>
                        </a:spcAft>
                      </a:pPr>
                      <a:r>
                        <a:rPr lang="en-US" sz="1600" kern="0" dirty="0">
                          <a:latin typeface="宋体"/>
                          <a:ea typeface="宋体"/>
                          <a:cs typeface="宋体"/>
                        </a:rPr>
                        <a:t>5.</a:t>
                      </a:r>
                      <a:r>
                        <a:rPr lang="zh-CN" sz="1600" kern="0" dirty="0">
                          <a:latin typeface="等线"/>
                          <a:ea typeface="宋体"/>
                          <a:cs typeface="宋体"/>
                        </a:rPr>
                        <a:t>被操作的主机、服务或实例；</a:t>
                      </a:r>
                      <a:endParaRPr lang="zh-CN" sz="1600" kern="100" dirty="0">
                        <a:latin typeface="等线"/>
                        <a:ea typeface="宋体"/>
                        <a:cs typeface="Times New Roman"/>
                      </a:endParaRPr>
                    </a:p>
                    <a:p>
                      <a:pPr algn="l">
                        <a:lnSpc>
                          <a:spcPts val="1200"/>
                        </a:lnSpc>
                        <a:spcBef>
                          <a:spcPts val="400"/>
                        </a:spcBef>
                        <a:spcAft>
                          <a:spcPts val="400"/>
                        </a:spcAft>
                      </a:pPr>
                      <a:r>
                        <a:rPr lang="en-US" sz="1600" kern="0" dirty="0">
                          <a:latin typeface="宋体"/>
                          <a:ea typeface="宋体"/>
                          <a:cs typeface="宋体"/>
                        </a:rPr>
                        <a:t>6.</a:t>
                      </a:r>
                      <a:r>
                        <a:rPr lang="zh-CN" sz="1600" kern="0" dirty="0">
                          <a:latin typeface="等线"/>
                          <a:ea typeface="宋体"/>
                          <a:cs typeface="宋体"/>
                        </a:rPr>
                        <a:t>事件的结果。</a:t>
                      </a:r>
                      <a:endParaRPr lang="zh-CN" sz="1600" kern="100" dirty="0">
                        <a:latin typeface="等线"/>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6800">
                <a:tc>
                  <a:txBody>
                    <a:bodyPr/>
                    <a:lstStyle/>
                    <a:p>
                      <a:pPr algn="ctr">
                        <a:spcAft>
                          <a:spcPts val="0"/>
                        </a:spcAft>
                      </a:pPr>
                      <a:endParaRPr lang="en-US" sz="1600" kern="0">
                        <a:latin typeface="宋体"/>
                        <a:ea typeface="宋体"/>
                        <a:cs typeface="宋体"/>
                      </a:endParaRPr>
                    </a:p>
                    <a:p>
                      <a:pPr algn="ctr">
                        <a:spcAft>
                          <a:spcPts val="0"/>
                        </a:spcAft>
                      </a:pPr>
                      <a:r>
                        <a:rPr lang="zh-CN" sz="1600" kern="0">
                          <a:latin typeface="等线"/>
                          <a:ea typeface="宋体"/>
                          <a:cs typeface="宋体"/>
                        </a:rPr>
                        <a:t>审计日志范围（用户活动）</a:t>
                      </a:r>
                      <a:endParaRPr lang="zh-CN" sz="1600" kern="100">
                        <a:latin typeface="等线"/>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0">
                          <a:latin typeface="宋体"/>
                          <a:ea typeface="宋体"/>
                          <a:cs typeface="宋体"/>
                        </a:rPr>
                        <a:t>1</a:t>
                      </a:r>
                      <a:r>
                        <a:rPr lang="zh-CN" sz="1600" kern="0">
                          <a:latin typeface="等线"/>
                          <a:ea typeface="宋体"/>
                          <a:cs typeface="宋体"/>
                        </a:rPr>
                        <a:t>、登录和注销；</a:t>
                      </a:r>
                      <a:endParaRPr lang="zh-CN" sz="1600" kern="100">
                        <a:latin typeface="等线"/>
                        <a:ea typeface="宋体"/>
                        <a:cs typeface="Times New Roman"/>
                      </a:endParaRPr>
                    </a:p>
                    <a:p>
                      <a:pPr algn="just">
                        <a:spcAft>
                          <a:spcPts val="0"/>
                        </a:spcAft>
                      </a:pPr>
                      <a:r>
                        <a:rPr lang="en-US" sz="1600" kern="0">
                          <a:latin typeface="宋体"/>
                          <a:ea typeface="宋体"/>
                          <a:cs typeface="宋体"/>
                        </a:rPr>
                        <a:t>2</a:t>
                      </a:r>
                      <a:r>
                        <a:rPr lang="zh-CN" sz="1600" kern="0">
                          <a:latin typeface="等线"/>
                          <a:ea typeface="宋体"/>
                          <a:cs typeface="宋体"/>
                        </a:rPr>
                        <a:t>、增加、删除用户和用户属性（帐号、口令等）的变更；</a:t>
                      </a:r>
                      <a:endParaRPr lang="zh-CN" sz="1600" kern="100">
                        <a:latin typeface="等线"/>
                        <a:ea typeface="宋体"/>
                        <a:cs typeface="Times New Roman"/>
                      </a:endParaRPr>
                    </a:p>
                    <a:p>
                      <a:pPr algn="just">
                        <a:spcAft>
                          <a:spcPts val="0"/>
                        </a:spcAft>
                      </a:pPr>
                      <a:r>
                        <a:rPr lang="en-US" sz="1600" kern="0">
                          <a:latin typeface="宋体"/>
                          <a:ea typeface="宋体"/>
                          <a:cs typeface="宋体"/>
                        </a:rPr>
                        <a:t>3</a:t>
                      </a:r>
                      <a:r>
                        <a:rPr lang="zh-CN" sz="1600" kern="0">
                          <a:latin typeface="等线"/>
                          <a:ea typeface="宋体"/>
                          <a:cs typeface="宋体"/>
                        </a:rPr>
                        <a:t>、用户的锁定和解锁；</a:t>
                      </a:r>
                      <a:endParaRPr lang="zh-CN" sz="1600" kern="100">
                        <a:latin typeface="等线"/>
                        <a:ea typeface="宋体"/>
                        <a:cs typeface="Times New Roman"/>
                      </a:endParaRPr>
                    </a:p>
                    <a:p>
                      <a:pPr algn="just">
                        <a:spcAft>
                          <a:spcPts val="0"/>
                        </a:spcAft>
                      </a:pPr>
                      <a:r>
                        <a:rPr lang="en-US" sz="1600" kern="0">
                          <a:latin typeface="宋体"/>
                          <a:ea typeface="宋体"/>
                          <a:cs typeface="宋体"/>
                        </a:rPr>
                        <a:t>4</a:t>
                      </a:r>
                      <a:r>
                        <a:rPr lang="zh-CN" sz="1600" kern="0">
                          <a:latin typeface="等线"/>
                          <a:ea typeface="宋体"/>
                          <a:cs typeface="宋体"/>
                        </a:rPr>
                        <a:t>、角色权限变更；</a:t>
                      </a:r>
                      <a:endParaRPr lang="zh-CN" sz="1600" kern="100">
                        <a:latin typeface="等线"/>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0200">
                <a:tc>
                  <a:txBody>
                    <a:bodyPr/>
                    <a:lstStyle/>
                    <a:p>
                      <a:pPr algn="ctr">
                        <a:spcAft>
                          <a:spcPts val="0"/>
                        </a:spcAft>
                      </a:pPr>
                      <a:endParaRPr lang="en-US" sz="1600" kern="0" dirty="0">
                        <a:latin typeface="宋体"/>
                        <a:ea typeface="宋体"/>
                        <a:cs typeface="宋体"/>
                      </a:endParaRPr>
                    </a:p>
                    <a:p>
                      <a:pPr algn="ctr">
                        <a:spcAft>
                          <a:spcPts val="0"/>
                        </a:spcAft>
                      </a:pPr>
                      <a:r>
                        <a:rPr lang="zh-CN" sz="1600" kern="0" dirty="0">
                          <a:latin typeface="等线"/>
                          <a:ea typeface="宋体"/>
                          <a:cs typeface="宋体"/>
                        </a:rPr>
                        <a:t>审计日志范围（操作指令）</a:t>
                      </a:r>
                      <a:endParaRPr lang="zh-CN" sz="1600" kern="100" dirty="0">
                        <a:latin typeface="等线"/>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0" dirty="0">
                          <a:latin typeface="宋体"/>
                          <a:ea typeface="宋体"/>
                          <a:cs typeface="宋体"/>
                        </a:rPr>
                        <a:t>1</a:t>
                      </a:r>
                      <a:r>
                        <a:rPr lang="zh-CN" sz="1600" kern="0" dirty="0">
                          <a:latin typeface="等线"/>
                          <a:ea typeface="宋体"/>
                          <a:cs typeface="宋体"/>
                        </a:rPr>
                        <a:t>、对系统配置参数的修改</a:t>
                      </a:r>
                      <a:r>
                        <a:rPr lang="zh-CN" sz="1600" kern="0" dirty="0" smtClean="0">
                          <a:latin typeface="等线"/>
                          <a:ea typeface="宋体"/>
                          <a:cs typeface="宋体"/>
                        </a:rPr>
                        <a:t>；</a:t>
                      </a:r>
                      <a:endParaRPr lang="en-US" altLang="zh-CN" sz="1600" kern="0" dirty="0" smtClean="0">
                        <a:latin typeface="等线"/>
                        <a:ea typeface="宋体"/>
                        <a:cs typeface="宋体"/>
                      </a:endParaRPr>
                    </a:p>
                    <a:p>
                      <a:pPr algn="just">
                        <a:spcAft>
                          <a:spcPts val="0"/>
                        </a:spcAft>
                      </a:pPr>
                      <a:r>
                        <a:rPr lang="en-US" sz="1600" kern="0" dirty="0" smtClean="0">
                          <a:latin typeface="等线"/>
                          <a:ea typeface="宋体"/>
                          <a:cs typeface="宋体"/>
                        </a:rPr>
                        <a:t>2</a:t>
                      </a:r>
                      <a:r>
                        <a:rPr lang="zh-CN" sz="1600" kern="0" dirty="0">
                          <a:latin typeface="等线"/>
                          <a:ea typeface="宋体"/>
                          <a:cs typeface="宋体"/>
                        </a:rPr>
                        <a:t>、对系统进行启动、关闭、重启、暂停、恢复、倒换；</a:t>
                      </a:r>
                      <a:r>
                        <a:rPr lang="en-US" sz="1600" kern="0" dirty="0">
                          <a:latin typeface="等线"/>
                          <a:ea typeface="宋体"/>
                          <a:cs typeface="宋体"/>
                        </a:rPr>
                        <a:t/>
                      </a:r>
                      <a:br>
                        <a:rPr lang="en-US" sz="1600" kern="0" dirty="0">
                          <a:latin typeface="等线"/>
                          <a:ea typeface="宋体"/>
                          <a:cs typeface="宋体"/>
                        </a:rPr>
                      </a:br>
                      <a:r>
                        <a:rPr lang="en-US" sz="1600" kern="0" dirty="0">
                          <a:latin typeface="等线"/>
                          <a:ea typeface="宋体"/>
                          <a:cs typeface="宋体"/>
                        </a:rPr>
                        <a:t>3</a:t>
                      </a:r>
                      <a:r>
                        <a:rPr lang="zh-CN" sz="1600" kern="0" dirty="0">
                          <a:latin typeface="等线"/>
                          <a:ea typeface="宋体"/>
                          <a:cs typeface="宋体"/>
                        </a:rPr>
                        <a:t>、对服务的加载、卸载</a:t>
                      </a:r>
                      <a:r>
                        <a:rPr lang="zh-CN" sz="1600" kern="0" dirty="0" smtClean="0">
                          <a:latin typeface="等线"/>
                          <a:ea typeface="宋体"/>
                          <a:cs typeface="宋体"/>
                        </a:rPr>
                        <a:t>；</a:t>
                      </a:r>
                      <a:endParaRPr lang="en-US" altLang="zh-CN" sz="1600" kern="0" dirty="0" smtClean="0">
                        <a:latin typeface="等线"/>
                        <a:ea typeface="宋体"/>
                        <a:cs typeface="宋体"/>
                      </a:endParaRPr>
                    </a:p>
                    <a:p>
                      <a:pPr algn="just">
                        <a:spcAft>
                          <a:spcPts val="0"/>
                        </a:spcAft>
                      </a:pPr>
                      <a:r>
                        <a:rPr lang="en-US" sz="1600" kern="0" dirty="0" smtClean="0">
                          <a:latin typeface="等线"/>
                          <a:ea typeface="宋体"/>
                          <a:cs typeface="宋体"/>
                        </a:rPr>
                        <a:t>4</a:t>
                      </a:r>
                      <a:r>
                        <a:rPr lang="zh-CN" sz="1600" kern="0" dirty="0">
                          <a:latin typeface="等线"/>
                          <a:ea typeface="宋体"/>
                          <a:cs typeface="宋体"/>
                        </a:rPr>
                        <a:t>、软件的升级操作，包括远程升级和本地升级；</a:t>
                      </a:r>
                      <a:r>
                        <a:rPr lang="en-US" sz="1600" kern="0" dirty="0">
                          <a:latin typeface="等线"/>
                          <a:ea typeface="宋体"/>
                          <a:cs typeface="宋体"/>
                        </a:rPr>
                        <a:t/>
                      </a:r>
                      <a:br>
                        <a:rPr lang="en-US" sz="1600" kern="0" dirty="0">
                          <a:latin typeface="等线"/>
                          <a:ea typeface="宋体"/>
                          <a:cs typeface="宋体"/>
                        </a:rPr>
                      </a:br>
                      <a:r>
                        <a:rPr lang="en-US" sz="1600" kern="0" dirty="0">
                          <a:latin typeface="等线"/>
                          <a:ea typeface="宋体"/>
                          <a:cs typeface="宋体"/>
                        </a:rPr>
                        <a:t>5</a:t>
                      </a:r>
                      <a:r>
                        <a:rPr lang="zh-CN" sz="1600" kern="0" dirty="0">
                          <a:latin typeface="等线"/>
                          <a:ea typeface="宋体"/>
                          <a:cs typeface="宋体"/>
                        </a:rPr>
                        <a:t>、对重要业务数据的创建、删除、修改；</a:t>
                      </a:r>
                      <a:endParaRPr lang="zh-CN" sz="1600" kern="100" dirty="0">
                        <a:latin typeface="等线"/>
                        <a:ea typeface="宋体"/>
                        <a:cs typeface="Times New Roman"/>
                      </a:endParaRPr>
                    </a:p>
                    <a:p>
                      <a:pPr algn="just">
                        <a:spcAft>
                          <a:spcPts val="0"/>
                        </a:spcAft>
                      </a:pPr>
                      <a:r>
                        <a:rPr lang="en-US" sz="1600" kern="0" dirty="0">
                          <a:latin typeface="宋体"/>
                          <a:ea typeface="宋体"/>
                          <a:cs typeface="宋体"/>
                        </a:rPr>
                        <a:t>6</a:t>
                      </a:r>
                      <a:r>
                        <a:rPr lang="zh-CN" sz="1600" kern="0" dirty="0">
                          <a:latin typeface="等线"/>
                          <a:ea typeface="宋体"/>
                          <a:cs typeface="宋体"/>
                        </a:rPr>
                        <a:t>、所有帐户的命令行操作命令。</a:t>
                      </a:r>
                      <a:endParaRPr lang="zh-CN" sz="1600" kern="100" dirty="0">
                        <a:latin typeface="等线"/>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表</a:t>
            </a:r>
            <a:r>
              <a:rPr kumimoji="0" lang="en-US" altLang="zh-CN" sz="1000" b="0" i="0" u="none" strike="noStrike" cap="none" normalizeH="0" baseline="0" smtClean="0" bmk="_Ref405368881">
                <a:ln>
                  <a:noFill/>
                </a:ln>
                <a:solidFill>
                  <a:schemeClr val="tx1"/>
                </a:solidFill>
                <a:effectLst/>
                <a:latin typeface="Calibri" pitchFamily="34" charset="0"/>
                <a:ea typeface="宋体" pitchFamily="2" charset="-122"/>
                <a:cs typeface="Times New Roman" pitchFamily="18" charset="0"/>
              </a:rPr>
              <a:t>10.1</a:t>
            </a:r>
            <a:r>
              <a:rPr kumimoji="0" lang="zh-CN" altLang="en-US" sz="1000" b="0" i="0" u="none" strike="noStrike" cap="none" normalizeH="0" baseline="0" smtClean="0" bmk="_Ref405368881">
                <a:ln>
                  <a:noFill/>
                </a:ln>
                <a:solidFill>
                  <a:schemeClr val="tx1"/>
                </a:solidFill>
                <a:effectLst/>
                <a:latin typeface="宋体" pitchFamily="2" charset="-122"/>
                <a:ea typeface="宋体" pitchFamily="2" charset="-122"/>
                <a:cs typeface="Times New Roman" pitchFamily="18" charset="0"/>
              </a:rPr>
              <a:t>审计日志内容</a:t>
            </a: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和范围</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10.2.4  </a:t>
            </a:r>
            <a:r>
              <a:rPr lang="zh-CN" altLang="en-US" sz="3200" i="0" dirty="0" smtClean="0">
                <a:latin typeface="STHeiti Light" charset="-122"/>
                <a:ea typeface="STHeiti Light" charset="-122"/>
                <a:cs typeface="STHeiti Light" charset="-122"/>
              </a:rPr>
              <a:t>华为大数据平台</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 name="文本占位符 5"/>
          <p:cNvSpPr>
            <a:spLocks noGrp="1"/>
          </p:cNvSpPr>
          <p:nvPr>
            <p:ph type="body" idx="1"/>
          </p:nvPr>
        </p:nvSpPr>
        <p:spPr>
          <a:xfrm>
            <a:off x="685800" y="1298576"/>
            <a:ext cx="10896600" cy="4801314"/>
          </a:xfrm>
        </p:spPr>
        <p:txBody>
          <a:bodyPr/>
          <a:lstStyle/>
          <a:p>
            <a:pPr algn="l"/>
            <a:r>
              <a:rPr lang="en-US" altLang="zh-CN" sz="2400" dirty="0" smtClean="0"/>
              <a:t>4</a:t>
            </a:r>
            <a:r>
              <a:rPr lang="zh-CN" altLang="en-US" sz="2400" dirty="0" smtClean="0"/>
              <a:t>．多租户安全</a:t>
            </a:r>
          </a:p>
          <a:p>
            <a:pPr algn="l"/>
            <a:endParaRPr lang="en-US" altLang="zh-CN" sz="2400" dirty="0" smtClean="0"/>
          </a:p>
          <a:p>
            <a:pPr algn="l"/>
            <a:r>
              <a:rPr lang="en-US" altLang="zh-CN" sz="2400" dirty="0" err="1" smtClean="0"/>
              <a:t>FusionInsight</a:t>
            </a:r>
            <a:r>
              <a:rPr lang="zh-CN" altLang="en-US" sz="2400" dirty="0" smtClean="0"/>
              <a:t>提供企业级的安全平台，提供系统的安全解决方案</a:t>
            </a:r>
            <a:r>
              <a:rPr lang="zh-CN" altLang="en-US" sz="2400" dirty="0" smtClean="0"/>
              <a:t>：</a:t>
            </a:r>
            <a:endParaRPr lang="en-US" altLang="zh-CN" sz="2400" dirty="0" smtClean="0"/>
          </a:p>
          <a:p>
            <a:pPr algn="l"/>
            <a:endParaRPr lang="zh-CN" altLang="en-US" sz="2400" dirty="0" smtClean="0"/>
          </a:p>
          <a:p>
            <a:pPr algn="l"/>
            <a:r>
              <a:rPr lang="zh-CN" altLang="en-US" sz="2400" dirty="0" smtClean="0"/>
              <a:t>认证（</a:t>
            </a:r>
            <a:r>
              <a:rPr lang="en-US" altLang="zh-CN" sz="2400" dirty="0" smtClean="0"/>
              <a:t>Authentication</a:t>
            </a:r>
            <a:r>
              <a:rPr lang="zh-CN" altLang="en-US" sz="2400" dirty="0" smtClean="0"/>
              <a:t>）：</a:t>
            </a:r>
            <a:r>
              <a:rPr lang="en-US" altLang="zh-CN" sz="2400" dirty="0" err="1" smtClean="0"/>
              <a:t>FusionInsight</a:t>
            </a:r>
            <a:r>
              <a:rPr lang="zh-CN" altLang="en-US" sz="2400" dirty="0" smtClean="0"/>
              <a:t>平台集成</a:t>
            </a:r>
            <a:r>
              <a:rPr lang="en-US" altLang="zh-CN" sz="2400" dirty="0" smtClean="0"/>
              <a:t>Kerberos + </a:t>
            </a:r>
            <a:r>
              <a:rPr lang="en-US" altLang="zh-CN" sz="2400" dirty="0" err="1" smtClean="0"/>
              <a:t>Ldap</a:t>
            </a:r>
            <a:r>
              <a:rPr lang="zh-CN" altLang="en-US" sz="2400" dirty="0" smtClean="0"/>
              <a:t>的认证方式，保证企业级的帐户安全</a:t>
            </a:r>
            <a:r>
              <a:rPr lang="zh-CN" altLang="en-US" sz="2400" dirty="0" smtClean="0"/>
              <a:t>。</a:t>
            </a:r>
            <a:endParaRPr lang="en-US" altLang="zh-CN" sz="2400" dirty="0" smtClean="0"/>
          </a:p>
          <a:p>
            <a:pPr algn="l"/>
            <a:endParaRPr lang="zh-CN" altLang="en-US" sz="2400" dirty="0" smtClean="0"/>
          </a:p>
          <a:p>
            <a:pPr algn="l"/>
            <a:r>
              <a:rPr lang="zh-CN" altLang="en-US" sz="2400" dirty="0" smtClean="0"/>
              <a:t>授权（</a:t>
            </a:r>
            <a:r>
              <a:rPr lang="en-US" altLang="zh-CN" sz="2400" dirty="0" smtClean="0"/>
              <a:t>Authorization</a:t>
            </a:r>
            <a:r>
              <a:rPr lang="zh-CN" altLang="en-US" sz="2400" dirty="0" smtClean="0"/>
              <a:t>）：基于用户和角色的认证统一体系，遵从帐户</a:t>
            </a:r>
            <a:r>
              <a:rPr lang="en-US" altLang="zh-CN" sz="2400" dirty="0" smtClean="0"/>
              <a:t>/</a:t>
            </a:r>
            <a:r>
              <a:rPr lang="zh-CN" altLang="en-US" sz="2400" dirty="0" smtClean="0"/>
              <a:t>角色</a:t>
            </a:r>
            <a:r>
              <a:rPr lang="en-US" altLang="zh-CN" sz="2400" dirty="0" smtClean="0"/>
              <a:t>RBAC</a:t>
            </a:r>
            <a:r>
              <a:rPr lang="zh-CN" altLang="en-US" sz="2400" dirty="0" smtClean="0"/>
              <a:t>（</a:t>
            </a:r>
            <a:r>
              <a:rPr lang="en-US" altLang="zh-CN" sz="2400" dirty="0" smtClean="0"/>
              <a:t>Role-Based Access Control</a:t>
            </a:r>
            <a:r>
              <a:rPr lang="zh-CN" altLang="en-US" sz="2400" dirty="0" smtClean="0"/>
              <a:t>）模型，实现通过租户角色进行权限管理，对用户进行批量授权管理</a:t>
            </a:r>
            <a:r>
              <a:rPr lang="zh-CN" altLang="en-US" sz="2400" dirty="0" smtClean="0"/>
              <a:t>。</a:t>
            </a:r>
            <a:endParaRPr lang="en-US" altLang="zh-CN" sz="2400" dirty="0" smtClean="0"/>
          </a:p>
          <a:p>
            <a:pPr algn="l"/>
            <a:endParaRPr lang="zh-CN" altLang="en-US" sz="2400" dirty="0" smtClean="0"/>
          </a:p>
          <a:p>
            <a:pPr algn="l"/>
            <a:r>
              <a:rPr lang="zh-CN" altLang="en-US" sz="2400" dirty="0" smtClean="0"/>
              <a:t>审计（</a:t>
            </a:r>
            <a:r>
              <a:rPr lang="en-US" altLang="zh-CN" sz="2400" dirty="0" smtClean="0"/>
              <a:t>Auditing</a:t>
            </a:r>
            <a:r>
              <a:rPr lang="zh-CN" altLang="en-US" sz="2400" dirty="0" smtClean="0"/>
              <a:t>）：对登录</a:t>
            </a:r>
            <a:r>
              <a:rPr lang="en-US" altLang="zh-CN" sz="2400" dirty="0" err="1" smtClean="0"/>
              <a:t>FusionInsight</a:t>
            </a:r>
            <a:r>
              <a:rPr lang="en-US" altLang="zh-CN" sz="2400" dirty="0" smtClean="0"/>
              <a:t> Manager</a:t>
            </a:r>
            <a:r>
              <a:rPr lang="zh-CN" altLang="en-US" sz="2400" dirty="0" smtClean="0"/>
              <a:t>的用户的所有操作进行审计，及时发现违规操作和安全风险。</a:t>
            </a:r>
          </a:p>
        </p:txBody>
      </p:sp>
      <p:sp>
        <p:nvSpPr>
          <p:cNvPr id="3073"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表</a:t>
            </a:r>
            <a:r>
              <a:rPr kumimoji="0" lang="en-US" altLang="zh-CN" sz="1000" b="0" i="0" u="none" strike="noStrike" cap="none" normalizeH="0" baseline="0" smtClean="0" bmk="_Ref405368881">
                <a:ln>
                  <a:noFill/>
                </a:ln>
                <a:solidFill>
                  <a:schemeClr val="tx1"/>
                </a:solidFill>
                <a:effectLst/>
                <a:latin typeface="Calibri" pitchFamily="34" charset="0"/>
                <a:ea typeface="宋体" pitchFamily="2" charset="-122"/>
                <a:cs typeface="Times New Roman" pitchFamily="18" charset="0"/>
              </a:rPr>
              <a:t>10.1</a:t>
            </a:r>
            <a:r>
              <a:rPr kumimoji="0" lang="zh-CN" altLang="en-US" sz="1000" b="0" i="0" u="none" strike="noStrike" cap="none" normalizeH="0" baseline="0" smtClean="0" bmk="_Ref405368881">
                <a:ln>
                  <a:noFill/>
                </a:ln>
                <a:solidFill>
                  <a:schemeClr val="tx1"/>
                </a:solidFill>
                <a:effectLst/>
                <a:latin typeface="宋体" pitchFamily="2" charset="-122"/>
                <a:ea typeface="宋体" pitchFamily="2" charset="-122"/>
                <a:cs typeface="Times New Roman" pitchFamily="18" charset="0"/>
              </a:rPr>
              <a:t>审计日志内容</a:t>
            </a: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和范围</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23850" y="155643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bg1"/>
                </a:solidFill>
                <a:latin typeface="Wingdings"/>
                <a:cs typeface="Wingdings"/>
              </a:rPr>
              <a:t></a:t>
            </a:r>
            <a:r>
              <a:rPr lang="zh-CN" altLang="en-US" spc="5" dirty="0" smtClean="0">
                <a:solidFill>
                  <a:schemeClr val="bg1"/>
                </a:solidFill>
                <a:cs typeface="Wingdings"/>
              </a:rPr>
              <a:t>大数据安全的挑战与对策</a:t>
            </a:r>
            <a:endParaRPr spc="5" dirty="0">
              <a:solidFill>
                <a:schemeClr val="bg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基础设施安全</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数据管理安全</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安全分析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隐私保护</a:t>
            </a:r>
            <a:endParaRPr sz="2800" dirty="0">
              <a:latin typeface="微软雅黑"/>
              <a:cs typeface="微软雅黑"/>
            </a:endParaRPr>
          </a:p>
        </p:txBody>
      </p:sp>
    </p:spTree>
    <p:extLst>
      <p:ext uri="{BB962C8B-B14F-4D97-AF65-F5344CB8AC3E}">
        <p14:creationId xmlns="" xmlns:p14="http://schemas.microsoft.com/office/powerpoint/2010/main" val="17059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p:nvPr/>
        </p:nvSpPr>
        <p:spPr>
          <a:xfrm>
            <a:off x="1981200" y="2898775"/>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20</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大数据安全的挑战与对策</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基础设施安全</a:t>
            </a:r>
            <a:endParaRPr sz="2800" dirty="0">
              <a:latin typeface="微软雅黑"/>
              <a:cs typeface="微软雅黑"/>
            </a:endParaRPr>
          </a:p>
          <a:p>
            <a:pPr marL="12700">
              <a:lnSpc>
                <a:spcPct val="100000"/>
              </a:lnSpc>
              <a:spcBef>
                <a:spcPts val="2350"/>
              </a:spcBef>
            </a:pPr>
            <a:r>
              <a:rPr sz="2800" spc="215" dirty="0" smtClean="0">
                <a:solidFill>
                  <a:schemeClr val="bg2"/>
                </a:solidFill>
                <a:latin typeface="Wingdings"/>
                <a:cs typeface="Wingdings"/>
              </a:rPr>
              <a:t></a:t>
            </a:r>
            <a:r>
              <a:rPr lang="zh-CN" altLang="en-US" sz="2800" b="1" i="1" spc="5" dirty="0" smtClean="0">
                <a:solidFill>
                  <a:schemeClr val="bg2"/>
                </a:solidFill>
                <a:latin typeface="微软雅黑"/>
                <a:cs typeface="Wingdings"/>
              </a:rPr>
              <a:t>数据管理安全</a:t>
            </a:r>
            <a:endParaRPr lang="en-US" altLang="zh-CN" sz="2800" b="1" i="1" spc="5" dirty="0" smtClean="0">
              <a:solidFill>
                <a:schemeClr val="bg2"/>
              </a:solidFill>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安全分析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隐私保护</a:t>
            </a:r>
            <a:endParaRPr sz="2800" dirty="0">
              <a:latin typeface="微软雅黑"/>
              <a:cs typeface="微软雅黑"/>
            </a:endParaRPr>
          </a:p>
        </p:txBody>
      </p:sp>
    </p:spTree>
    <p:extLst>
      <p:ext uri="{BB962C8B-B14F-4D97-AF65-F5344CB8AC3E}">
        <p14:creationId xmlns="" xmlns:p14="http://schemas.microsoft.com/office/powerpoint/2010/main" val="170590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10.3.1  </a:t>
            </a:r>
            <a:r>
              <a:rPr lang="zh-CN" altLang="en-US" sz="3200" i="0" dirty="0" smtClean="0">
                <a:latin typeface="STHeiti Light" charset="-122"/>
                <a:ea typeface="STHeiti Light" charset="-122"/>
                <a:cs typeface="STHeiti Light" charset="-122"/>
              </a:rPr>
              <a:t>数据溯源</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09600" y="1450975"/>
            <a:ext cx="9829800" cy="4062651"/>
          </a:xfrm>
        </p:spPr>
        <p:txBody>
          <a:bodyPr/>
          <a:lstStyle/>
          <a:p>
            <a:r>
              <a:rPr lang="zh-CN" altLang="en-US" sz="2400" dirty="0" smtClean="0">
                <a:latin typeface="+mn-ea"/>
              </a:rPr>
              <a:t>数据溯源技术对大数据平台中的明细数据、汇总数据使用后中各项数据的产生来源、处理、传播和消亡进行历史追踪。</a:t>
            </a:r>
            <a:endParaRPr lang="en-US" altLang="zh-CN" sz="2400" dirty="0" smtClean="0">
              <a:latin typeface="+mn-ea"/>
            </a:endParaRPr>
          </a:p>
          <a:p>
            <a:endParaRPr lang="en-US" altLang="zh-CN" sz="2400" dirty="0" smtClean="0">
              <a:latin typeface="+mn-ea"/>
            </a:endParaRPr>
          </a:p>
          <a:p>
            <a:r>
              <a:rPr lang="zh-CN" altLang="en-US" sz="2400" dirty="0" smtClean="0">
                <a:latin typeface="+mn-ea"/>
              </a:rPr>
              <a:t>大数据平台数据溯源的原则</a:t>
            </a:r>
            <a:r>
              <a:rPr lang="zh-CN" altLang="en-US" sz="2400" dirty="0" smtClean="0">
                <a:latin typeface="+mn-ea"/>
              </a:rPr>
              <a:t>：</a:t>
            </a:r>
            <a:endParaRPr lang="en-US" altLang="zh-CN" sz="2400" dirty="0" smtClean="0">
              <a:latin typeface="+mn-ea"/>
            </a:endParaRPr>
          </a:p>
          <a:p>
            <a:endParaRPr lang="zh-CN" altLang="en-US" sz="2400" dirty="0" smtClean="0">
              <a:latin typeface="+mn-ea"/>
            </a:endParaRPr>
          </a:p>
          <a:p>
            <a:r>
              <a:rPr lang="en-US" altLang="zh-CN" sz="2400" dirty="0" smtClean="0">
                <a:latin typeface="+mn-ea"/>
              </a:rPr>
              <a:t>1</a:t>
            </a:r>
            <a:r>
              <a:rPr lang="en-US" altLang="zh-CN" sz="2400" dirty="0" smtClean="0">
                <a:latin typeface="+mn-ea"/>
              </a:rPr>
              <a:t>.</a:t>
            </a:r>
            <a:r>
              <a:rPr lang="zh-CN" altLang="en-US" sz="2400" dirty="0" smtClean="0">
                <a:latin typeface="+mn-ea"/>
              </a:rPr>
              <a:t>大</a:t>
            </a:r>
            <a:r>
              <a:rPr lang="zh-CN" altLang="en-US" sz="2400" dirty="0" smtClean="0">
                <a:latin typeface="+mn-ea"/>
              </a:rPr>
              <a:t>数据平台须确保对个人数据操作的可追溯</a:t>
            </a:r>
            <a:r>
              <a:rPr lang="zh-CN" altLang="en-US" sz="2400" dirty="0" smtClean="0">
                <a:latin typeface="+mn-ea"/>
              </a:rPr>
              <a:t>。</a:t>
            </a:r>
            <a:endParaRPr lang="en-US" altLang="zh-CN" sz="2400" dirty="0" smtClean="0">
              <a:latin typeface="+mn-ea"/>
            </a:endParaRPr>
          </a:p>
          <a:p>
            <a:endParaRPr lang="zh-CN" altLang="en-US" sz="2400" dirty="0" smtClean="0">
              <a:latin typeface="+mn-ea"/>
            </a:endParaRPr>
          </a:p>
          <a:p>
            <a:r>
              <a:rPr lang="en-US" altLang="zh-CN" sz="2400" dirty="0" smtClean="0">
                <a:latin typeface="+mn-ea"/>
              </a:rPr>
              <a:t>2</a:t>
            </a:r>
            <a:r>
              <a:rPr lang="en-US" altLang="zh-CN" sz="2400" dirty="0" smtClean="0">
                <a:latin typeface="+mn-ea"/>
              </a:rPr>
              <a:t>.</a:t>
            </a:r>
            <a:r>
              <a:rPr lang="zh-CN" altLang="en-US" sz="2400" dirty="0" smtClean="0">
                <a:latin typeface="+mn-ea"/>
              </a:rPr>
              <a:t>要求</a:t>
            </a:r>
            <a:r>
              <a:rPr lang="zh-CN" altLang="en-US" sz="2400" dirty="0" smtClean="0">
                <a:latin typeface="+mn-ea"/>
              </a:rPr>
              <a:t>跟踪并监控对大数据平台资源和持权限人数据的所有访问，记录</a:t>
            </a:r>
            <a:r>
              <a:rPr lang="zh-CN" altLang="en-US" sz="2400" dirty="0" smtClean="0">
                <a:latin typeface="+mn-ea"/>
              </a:rPr>
              <a:t>机  </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制</a:t>
            </a:r>
            <a:r>
              <a:rPr lang="zh-CN" altLang="en-US" sz="2400" dirty="0" smtClean="0">
                <a:latin typeface="+mn-ea"/>
              </a:rPr>
              <a:t>和用户活动跟踪功能对防止、检测和最大程度降低数据威胁很重要</a:t>
            </a:r>
            <a:r>
              <a:rPr lang="zh-CN" altLang="en-US" sz="2400" dirty="0" smtClean="0">
                <a:latin typeface="+mn-ea"/>
              </a:rPr>
              <a:t>。</a:t>
            </a:r>
            <a:endParaRPr lang="en-US" altLang="zh-CN" sz="2400" dirty="0" smtClean="0">
              <a:latin typeface="+mn-ea"/>
            </a:endParaRPr>
          </a:p>
          <a:p>
            <a:endParaRPr lang="en-US" altLang="zh-CN" sz="2400" dirty="0" smtClean="0">
              <a:latin typeface="+mn-ea"/>
            </a:endParaRPr>
          </a:p>
          <a:p>
            <a:r>
              <a:rPr lang="zh-CN" altLang="zh-CN" sz="2400" dirty="0" smtClean="0">
                <a:latin typeface="+mn-ea"/>
              </a:rPr>
              <a:t> </a:t>
            </a:r>
            <a:endParaRPr kumimoji="1" lang="zh-CN" altLang="en-US" sz="2400" dirty="0">
              <a:latin typeface="+mn-ea"/>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10.3.1  </a:t>
            </a:r>
            <a:r>
              <a:rPr lang="zh-CN" altLang="en-US" sz="3200" i="0" dirty="0" smtClean="0">
                <a:latin typeface="STHeiti Light" charset="-122"/>
                <a:ea typeface="STHeiti Light" charset="-122"/>
                <a:cs typeface="STHeiti Light" charset="-122"/>
              </a:rPr>
              <a:t>数据溯源</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5" y="1621746"/>
            <a:ext cx="9736126" cy="4678204"/>
          </a:xfrm>
        </p:spPr>
        <p:txBody>
          <a:bodyPr/>
          <a:lstStyle/>
          <a:p>
            <a:r>
              <a:rPr lang="zh-CN" altLang="en-US" sz="2400" dirty="0" smtClean="0">
                <a:latin typeface="+mn-ea"/>
              </a:rPr>
              <a:t>数据超过存留期时要及时销毁</a:t>
            </a:r>
            <a:r>
              <a:rPr lang="zh-CN" altLang="en-US" sz="2400" dirty="0" smtClean="0">
                <a:latin typeface="+mn-ea"/>
              </a:rPr>
              <a:t>数据，</a:t>
            </a:r>
            <a:r>
              <a:rPr lang="zh-CN" altLang="en-US" sz="2400" dirty="0" smtClean="0">
                <a:latin typeface="+mn-ea"/>
              </a:rPr>
              <a:t>超过</a:t>
            </a:r>
            <a:r>
              <a:rPr lang="zh-CN" altLang="en-US" sz="2400" dirty="0" smtClean="0">
                <a:latin typeface="+mn-ea"/>
              </a:rPr>
              <a:t>存留期个人数据的处理方法：</a:t>
            </a:r>
            <a:endParaRPr lang="en-US" altLang="zh-CN" sz="2400" dirty="0" smtClean="0">
              <a:latin typeface="+mn-ea"/>
            </a:endParaRPr>
          </a:p>
          <a:p>
            <a:endParaRPr lang="zh-CN" altLang="en-US" sz="2400" dirty="0" smtClean="0">
              <a:latin typeface="+mn-ea"/>
            </a:endParaRPr>
          </a:p>
          <a:p>
            <a:r>
              <a:rPr lang="en-US" altLang="zh-CN" sz="2400" dirty="0" smtClean="0">
                <a:latin typeface="+mn-ea"/>
              </a:rPr>
              <a:t>1. </a:t>
            </a:r>
            <a:r>
              <a:rPr lang="zh-CN" altLang="en-US" sz="2400" dirty="0" smtClean="0">
                <a:latin typeface="+mn-ea"/>
              </a:rPr>
              <a:t>必须提供删除</a:t>
            </a:r>
            <a:r>
              <a:rPr lang="en-US" altLang="zh-CN" sz="2400" dirty="0" smtClean="0">
                <a:latin typeface="+mn-ea"/>
              </a:rPr>
              <a:t>/</a:t>
            </a:r>
            <a:r>
              <a:rPr lang="zh-CN" altLang="en-US" sz="2400" dirty="0" smtClean="0">
                <a:latin typeface="+mn-ea"/>
              </a:rPr>
              <a:t>匿名化机制或指导来处理超过存留期的用户数据。</a:t>
            </a:r>
          </a:p>
          <a:p>
            <a:r>
              <a:rPr lang="en-US" altLang="zh-CN" sz="2400" dirty="0" smtClean="0">
                <a:latin typeface="+mn-ea"/>
              </a:rPr>
              <a:t>2. </a:t>
            </a:r>
            <a:r>
              <a:rPr lang="zh-CN" altLang="en-US" sz="2400" dirty="0" smtClean="0">
                <a:latin typeface="+mn-ea"/>
              </a:rPr>
              <a:t>提供程序机制，根据个人数据存留期设置删除周期，存留期一到便</a:t>
            </a:r>
            <a:r>
              <a:rPr lang="zh-CN" altLang="en-US" sz="2400" dirty="0" smtClean="0">
                <a:latin typeface="+mn-ea"/>
              </a:rPr>
              <a:t>由</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程序</a:t>
            </a:r>
            <a:r>
              <a:rPr lang="zh-CN" altLang="en-US" sz="2400" dirty="0" smtClean="0">
                <a:latin typeface="+mn-ea"/>
              </a:rPr>
              <a:t>自动删除。</a:t>
            </a:r>
          </a:p>
          <a:p>
            <a:r>
              <a:rPr lang="en-US" altLang="zh-CN" sz="2400" dirty="0" smtClean="0">
                <a:latin typeface="+mn-ea"/>
              </a:rPr>
              <a:t>3. </a:t>
            </a:r>
            <a:r>
              <a:rPr lang="zh-CN" altLang="en-US" sz="2400" dirty="0" smtClean="0">
                <a:latin typeface="+mn-ea"/>
              </a:rPr>
              <a:t>在产品客户资料中描述删除或是匿名个人数据的方法，指导客户使用。</a:t>
            </a:r>
          </a:p>
          <a:p>
            <a:r>
              <a:rPr lang="en-US" altLang="zh-CN" sz="2400" dirty="0" smtClean="0">
                <a:latin typeface="+mn-ea"/>
              </a:rPr>
              <a:t>4. </a:t>
            </a:r>
            <a:r>
              <a:rPr lang="zh-CN" altLang="en-US" sz="2400" dirty="0" smtClean="0">
                <a:latin typeface="+mn-ea"/>
              </a:rPr>
              <a:t>对于备份系统中超过存留期的个人数据，应在客户资料中告知客户</a:t>
            </a:r>
            <a:r>
              <a:rPr lang="zh-CN" altLang="en-US" sz="2400" dirty="0" smtClean="0">
                <a:latin typeface="+mn-ea"/>
              </a:rPr>
              <a:t>进</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行</a:t>
            </a:r>
            <a:r>
              <a:rPr lang="zh-CN" altLang="en-US" sz="2400" dirty="0" smtClean="0">
                <a:latin typeface="+mn-ea"/>
              </a:rPr>
              <a:t>定期删除。</a:t>
            </a:r>
          </a:p>
          <a:p>
            <a:r>
              <a:rPr lang="en-US" altLang="zh-CN" sz="2400" dirty="0" smtClean="0">
                <a:latin typeface="+mn-ea"/>
              </a:rPr>
              <a:t>5. </a:t>
            </a:r>
            <a:r>
              <a:rPr lang="zh-CN" altLang="en-US" sz="2400" dirty="0" smtClean="0">
                <a:latin typeface="+mn-ea"/>
              </a:rPr>
              <a:t>对于设备供应者，应根据客户需求，或按照业界惯例，提供机制或</a:t>
            </a:r>
            <a:r>
              <a:rPr lang="zh-CN" altLang="en-US" sz="2400" dirty="0" smtClean="0">
                <a:latin typeface="+mn-ea"/>
              </a:rPr>
              <a:t>指</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导</a:t>
            </a:r>
            <a:r>
              <a:rPr lang="zh-CN" altLang="en-US" sz="2400" dirty="0" smtClean="0">
                <a:latin typeface="+mn-ea"/>
              </a:rPr>
              <a:t>来删除或</a:t>
            </a:r>
            <a:r>
              <a:rPr lang="zh-CN" altLang="en-US" sz="2400" dirty="0" smtClean="0">
                <a:latin typeface="+mn-ea"/>
              </a:rPr>
              <a:t>匿名超过</a:t>
            </a:r>
            <a:r>
              <a:rPr lang="zh-CN" altLang="en-US" sz="2400" dirty="0" smtClean="0">
                <a:latin typeface="+mn-ea"/>
              </a:rPr>
              <a:t>存留期的用户数据。</a:t>
            </a:r>
          </a:p>
          <a:p>
            <a:r>
              <a:rPr lang="en-US" altLang="zh-CN" sz="2400" dirty="0" smtClean="0">
                <a:latin typeface="+mn-ea"/>
              </a:rPr>
              <a:t>6. </a:t>
            </a:r>
            <a:r>
              <a:rPr lang="zh-CN" altLang="en-US" sz="2400" dirty="0" smtClean="0">
                <a:latin typeface="+mn-ea"/>
              </a:rPr>
              <a:t>对于法律有特殊要求的用户隐私数据可遵照当地法律所要求的规范</a:t>
            </a:r>
            <a:r>
              <a:rPr lang="zh-CN" altLang="en-US" sz="2400" dirty="0" smtClean="0">
                <a:latin typeface="+mn-ea"/>
              </a:rPr>
              <a:t>进</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行</a:t>
            </a:r>
            <a:r>
              <a:rPr lang="zh-CN" altLang="en-US" sz="2400" dirty="0" smtClean="0">
                <a:latin typeface="+mn-ea"/>
              </a:rPr>
              <a:t>保存和处理。</a:t>
            </a:r>
          </a:p>
          <a:p>
            <a:r>
              <a:rPr lang="zh-CN" altLang="zh-CN" sz="1600" dirty="0" smtClean="0"/>
              <a:t> </a:t>
            </a:r>
            <a:endParaRPr kumimoji="1" lang="zh-CN" altLang="en-US" sz="16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10.3.2</a:t>
            </a:r>
            <a:r>
              <a:rPr lang="zh-CN" altLang="en-US" sz="3200" i="0" dirty="0" smtClean="0">
                <a:latin typeface="STHeiti Light" charset="-122"/>
                <a:ea typeface="STHeiti Light" charset="-122"/>
                <a:cs typeface="STHeiti Light" charset="-122"/>
              </a:rPr>
              <a:t>  数字</a:t>
            </a:r>
            <a:r>
              <a:rPr lang="zh-CN" altLang="en-US" sz="3200" i="0" dirty="0" smtClean="0">
                <a:latin typeface="STHeiti Light" charset="-122"/>
                <a:ea typeface="STHeiti Light" charset="-122"/>
                <a:cs typeface="STHeiti Light" charset="-122"/>
              </a:rPr>
              <a:t>水印</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5" y="1621746"/>
            <a:ext cx="10269525" cy="4431983"/>
          </a:xfrm>
        </p:spPr>
        <p:txBody>
          <a:bodyPr/>
          <a:lstStyle/>
          <a:p>
            <a:r>
              <a:rPr lang="zh-CN" altLang="en-US" sz="2400" dirty="0" smtClean="0">
                <a:latin typeface="+mn-ea"/>
              </a:rPr>
              <a:t>数字水印技术指将特定的标识信息嵌入到宿主数据中（文本文件、图片、视频等），而且不影响宿主数据的可用性。数字水印分为可见水印和不可见水印两种</a:t>
            </a:r>
            <a:endParaRPr lang="en-US" altLang="zh-CN" sz="2400" dirty="0" smtClean="0">
              <a:latin typeface="+mn-ea"/>
            </a:endParaRPr>
          </a:p>
          <a:p>
            <a:endParaRPr lang="en-US" altLang="zh-CN" sz="2400" dirty="0" smtClean="0">
              <a:latin typeface="+mn-ea"/>
            </a:endParaRPr>
          </a:p>
          <a:p>
            <a:r>
              <a:rPr lang="zh-CN" altLang="en-US" sz="2400" dirty="0" smtClean="0">
                <a:latin typeface="+mn-ea"/>
              </a:rPr>
              <a:t>数字水印的设计原则：</a:t>
            </a:r>
          </a:p>
          <a:p>
            <a:r>
              <a:rPr lang="en-US" altLang="zh-CN" sz="2400" dirty="0" smtClean="0">
                <a:latin typeface="+mn-ea"/>
              </a:rPr>
              <a:t>1. </a:t>
            </a:r>
            <a:r>
              <a:rPr lang="zh-CN" altLang="en-US" sz="2400" dirty="0" smtClean="0">
                <a:latin typeface="+mn-ea"/>
              </a:rPr>
              <a:t>嵌入的水印信息应当难以篡改，难以伪造。</a:t>
            </a:r>
          </a:p>
          <a:p>
            <a:r>
              <a:rPr lang="en-US" altLang="zh-CN" sz="2400" dirty="0" smtClean="0">
                <a:latin typeface="+mn-ea"/>
              </a:rPr>
              <a:t>2. </a:t>
            </a:r>
            <a:r>
              <a:rPr lang="zh-CN" altLang="en-US" sz="2400" dirty="0" smtClean="0">
                <a:latin typeface="+mn-ea"/>
              </a:rPr>
              <a:t>嵌入的水印信息不能影响宿主数据</a:t>
            </a:r>
            <a:r>
              <a:rPr lang="en-US" altLang="zh-CN" sz="2400" dirty="0" smtClean="0">
                <a:latin typeface="+mn-ea"/>
              </a:rPr>
              <a:t>(</a:t>
            </a:r>
            <a:r>
              <a:rPr lang="zh-CN" altLang="en-US" sz="2400" dirty="0" smtClean="0">
                <a:latin typeface="+mn-ea"/>
              </a:rPr>
              <a:t>保护对象</a:t>
            </a:r>
            <a:r>
              <a:rPr lang="en-US" altLang="zh-CN" sz="2400" dirty="0" smtClean="0">
                <a:latin typeface="+mn-ea"/>
              </a:rPr>
              <a:t>)</a:t>
            </a:r>
            <a:r>
              <a:rPr lang="zh-CN" altLang="en-US" sz="2400" dirty="0" smtClean="0">
                <a:latin typeface="+mn-ea"/>
              </a:rPr>
              <a:t>的可用性，或者导致</a:t>
            </a:r>
            <a:r>
              <a:rPr lang="zh-CN" altLang="en-US" sz="2400" dirty="0" smtClean="0">
                <a:latin typeface="+mn-ea"/>
              </a:rPr>
              <a:t>可用性</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大大</a:t>
            </a:r>
            <a:r>
              <a:rPr lang="zh-CN" altLang="en-US" sz="2400" dirty="0" smtClean="0">
                <a:latin typeface="+mn-ea"/>
              </a:rPr>
              <a:t>降低。</a:t>
            </a:r>
          </a:p>
          <a:p>
            <a:r>
              <a:rPr lang="en-US" altLang="zh-CN" sz="2400" dirty="0" smtClean="0">
                <a:latin typeface="+mn-ea"/>
              </a:rPr>
              <a:t>3. </a:t>
            </a:r>
            <a:r>
              <a:rPr lang="zh-CN" altLang="en-US" sz="2400" dirty="0" smtClean="0">
                <a:latin typeface="+mn-ea"/>
              </a:rPr>
              <a:t>数字水印要求具有不可移除性，即被嵌入的水印信息不容易甚至不可能</a:t>
            </a:r>
            <a:r>
              <a:rPr lang="zh-CN" altLang="en-US" sz="2400" dirty="0" smtClean="0">
                <a:latin typeface="+mn-ea"/>
              </a:rPr>
              <a:t>被</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黑客</a:t>
            </a:r>
            <a:r>
              <a:rPr lang="zh-CN" altLang="en-US" sz="2400" dirty="0" smtClean="0">
                <a:latin typeface="+mn-ea"/>
              </a:rPr>
              <a:t>移除。</a:t>
            </a:r>
          </a:p>
          <a:p>
            <a:r>
              <a:rPr lang="en-US" altLang="zh-CN" sz="2400" dirty="0" smtClean="0">
                <a:latin typeface="+mn-ea"/>
              </a:rPr>
              <a:t>4. </a:t>
            </a:r>
            <a:r>
              <a:rPr lang="zh-CN" altLang="en-US" sz="2400" dirty="0" smtClean="0">
                <a:latin typeface="+mn-ea"/>
              </a:rPr>
              <a:t>数字水印要求具有一定的鲁棒性，当对嵌入后的数据进行特定操作后，</a:t>
            </a:r>
            <a:r>
              <a:rPr lang="zh-CN" altLang="en-US" sz="2400" dirty="0" smtClean="0">
                <a:latin typeface="+mn-ea"/>
              </a:rPr>
              <a:t>所</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嵌入</a:t>
            </a:r>
            <a:r>
              <a:rPr lang="zh-CN" altLang="en-US" sz="2400" dirty="0" smtClean="0">
                <a:latin typeface="+mn-ea"/>
              </a:rPr>
              <a:t>的水印信息不能因为特定操作而磨灭。</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10.3.3 </a:t>
            </a:r>
            <a:r>
              <a:rPr lang="zh-CN" altLang="en-US" sz="3200" i="0" dirty="0" smtClean="0">
                <a:latin typeface="STHeiti Light" charset="-122"/>
                <a:ea typeface="STHeiti Light" charset="-122"/>
                <a:cs typeface="STHeiti Light" charset="-122"/>
              </a:rPr>
              <a:t>策略管理</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990600" y="1755775"/>
            <a:ext cx="9601200" cy="3323987"/>
          </a:xfrm>
        </p:spPr>
        <p:txBody>
          <a:bodyPr/>
          <a:lstStyle/>
          <a:p>
            <a:r>
              <a:rPr lang="zh-CN" altLang="en-US" sz="2400" dirty="0" smtClean="0">
                <a:latin typeface="+mn-ea"/>
              </a:rPr>
              <a:t>策略管理为隐私处理模块和隐私还原管理模块提供处理策略配置和版本管理，处理过程中所用到密钥的版本管理和存储管理都由其统一管理，保存到特定的安全位置，一般只由去隐私处理模块和还原处理模块调用。</a:t>
            </a:r>
            <a:endParaRPr lang="en-US" altLang="zh-CN" sz="2400" dirty="0" smtClean="0">
              <a:latin typeface="+mn-ea"/>
            </a:endParaRPr>
          </a:p>
          <a:p>
            <a:endParaRPr lang="zh-CN" altLang="en-US" sz="2400" dirty="0" smtClean="0">
              <a:latin typeface="+mn-ea"/>
            </a:endParaRPr>
          </a:p>
          <a:p>
            <a:r>
              <a:rPr lang="zh-CN" altLang="en-US" sz="2400" dirty="0" smtClean="0">
                <a:latin typeface="+mn-ea"/>
              </a:rPr>
              <a:t>大数据平台中的安全策略管理主要涵盖三个部分，</a:t>
            </a:r>
            <a:endParaRPr lang="en-US" altLang="zh-CN" sz="2400" dirty="0" smtClean="0">
              <a:latin typeface="+mn-ea"/>
            </a:endParaRPr>
          </a:p>
          <a:p>
            <a:r>
              <a:rPr lang="en-US" altLang="zh-CN" sz="2400" dirty="0" smtClean="0">
                <a:latin typeface="+mn-ea"/>
              </a:rPr>
              <a:t>(1)</a:t>
            </a:r>
            <a:r>
              <a:rPr lang="zh-CN" altLang="en-US" sz="2400" dirty="0" smtClean="0">
                <a:latin typeface="+mn-ea"/>
              </a:rPr>
              <a:t>对安全密钥、口令保护进行统一定义与设置；</a:t>
            </a:r>
            <a:endParaRPr lang="en-US" altLang="zh-CN" sz="2400" dirty="0" smtClean="0">
              <a:latin typeface="+mn-ea"/>
            </a:endParaRPr>
          </a:p>
          <a:p>
            <a:r>
              <a:rPr lang="en-US" altLang="zh-CN" sz="2400" dirty="0" smtClean="0">
                <a:latin typeface="+mn-ea"/>
              </a:rPr>
              <a:t>(2)</a:t>
            </a:r>
            <a:r>
              <a:rPr lang="zh-CN" altLang="en-US" sz="2400" dirty="0" smtClean="0">
                <a:latin typeface="+mn-ea"/>
              </a:rPr>
              <a:t>对安全规则进行集中管理、集中修订和集中更新，从而实现统一的</a:t>
            </a:r>
            <a:r>
              <a:rPr lang="zh-CN" altLang="en-US" sz="2400" dirty="0" smtClean="0">
                <a:latin typeface="+mn-ea"/>
              </a:rPr>
              <a:t>安</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全</a:t>
            </a:r>
            <a:r>
              <a:rPr lang="zh-CN" altLang="en-US" sz="2400" dirty="0" smtClean="0">
                <a:latin typeface="+mn-ea"/>
              </a:rPr>
              <a:t>策略实施</a:t>
            </a:r>
            <a:r>
              <a:rPr lang="zh-CN" altLang="en-US" sz="2400" dirty="0" smtClean="0">
                <a:latin typeface="+mn-ea"/>
              </a:rPr>
              <a:t>；</a:t>
            </a:r>
            <a:endParaRPr lang="en-US" altLang="zh-CN" sz="2400" dirty="0" smtClean="0">
              <a:latin typeface="+mn-ea"/>
            </a:endParaRPr>
          </a:p>
          <a:p>
            <a:r>
              <a:rPr lang="en-US" altLang="zh-CN" sz="2400" dirty="0" smtClean="0">
                <a:latin typeface="+mn-ea"/>
              </a:rPr>
              <a:t>(</a:t>
            </a:r>
            <a:r>
              <a:rPr lang="en-US" altLang="zh-CN" sz="2400" dirty="0" smtClean="0">
                <a:latin typeface="+mn-ea"/>
              </a:rPr>
              <a:t>3)</a:t>
            </a:r>
            <a:r>
              <a:rPr lang="zh-CN" altLang="en-US" sz="2400" dirty="0" smtClean="0">
                <a:latin typeface="+mn-ea"/>
              </a:rPr>
              <a:t>安全管理员可以在中央控制端进行全系统的监控。</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10.3.3 </a:t>
            </a:r>
            <a:r>
              <a:rPr lang="zh-CN" altLang="en-US" sz="3200" i="0" dirty="0" smtClean="0">
                <a:latin typeface="STHeiti Light" charset="-122"/>
                <a:ea typeface="STHeiti Light" charset="-122"/>
                <a:cs typeface="STHeiti Light" charset="-122"/>
              </a:rPr>
              <a:t>策略管理</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533400" y="1603375"/>
            <a:ext cx="10515600" cy="4431983"/>
          </a:xfrm>
        </p:spPr>
        <p:txBody>
          <a:bodyPr/>
          <a:lstStyle/>
          <a:p>
            <a:r>
              <a:rPr lang="zh-CN" altLang="en-US" sz="2400" dirty="0" smtClean="0">
                <a:latin typeface="+mn-ea"/>
              </a:rPr>
              <a:t>大数据平台中安全策略管理的特性具体要求如下</a:t>
            </a:r>
            <a:r>
              <a:rPr lang="zh-CN" altLang="en-US" sz="2400" dirty="0" smtClean="0">
                <a:latin typeface="+mn-ea"/>
              </a:rPr>
              <a:t>：</a:t>
            </a:r>
            <a:endParaRPr lang="en-US" altLang="zh-CN" sz="2400" dirty="0" smtClean="0">
              <a:latin typeface="+mn-ea"/>
            </a:endParaRPr>
          </a:p>
          <a:p>
            <a:endParaRPr lang="zh-CN" altLang="en-US" sz="2400" dirty="0" smtClean="0">
              <a:latin typeface="+mn-ea"/>
            </a:endParaRPr>
          </a:p>
          <a:p>
            <a:r>
              <a:rPr lang="en-US" altLang="zh-CN" sz="2400" dirty="0" smtClean="0">
                <a:latin typeface="+mn-ea"/>
              </a:rPr>
              <a:t>1.</a:t>
            </a:r>
            <a:r>
              <a:rPr lang="zh-CN" altLang="en-US" sz="2400" dirty="0" smtClean="0">
                <a:latin typeface="+mn-ea"/>
              </a:rPr>
              <a:t>大数据平台应具备对安全规则进行集中管理的功能，并且支持对安全规则</a:t>
            </a:r>
            <a:r>
              <a:rPr lang="zh-CN" altLang="en-US" sz="2400" dirty="0" smtClean="0">
                <a:latin typeface="+mn-ea"/>
              </a:rPr>
              <a:t>的</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远程</a:t>
            </a:r>
            <a:r>
              <a:rPr lang="zh-CN" altLang="en-US" sz="2400" dirty="0" smtClean="0">
                <a:latin typeface="+mn-ea"/>
              </a:rPr>
              <a:t>配置和修订；</a:t>
            </a:r>
          </a:p>
          <a:p>
            <a:r>
              <a:rPr lang="en-US" altLang="zh-CN" sz="2400" dirty="0" smtClean="0">
                <a:latin typeface="+mn-ea"/>
              </a:rPr>
              <a:t>2.</a:t>
            </a:r>
            <a:r>
              <a:rPr lang="zh-CN" altLang="en-US" sz="2400" dirty="0" smtClean="0">
                <a:latin typeface="+mn-ea"/>
              </a:rPr>
              <a:t>对密钥和口令相关的帐户支持集中化管理，包括帐户的创建、删除、修改</a:t>
            </a:r>
            <a:r>
              <a:rPr lang="zh-CN" altLang="en-US" sz="2400" dirty="0" smtClean="0">
                <a:latin typeface="+mn-ea"/>
              </a:rPr>
              <a:t>、</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角色</a:t>
            </a:r>
            <a:r>
              <a:rPr lang="zh-CN" altLang="en-US" sz="2400" dirty="0" smtClean="0">
                <a:latin typeface="+mn-ea"/>
              </a:rPr>
              <a:t>划分、权限授予等工作；</a:t>
            </a:r>
          </a:p>
          <a:p>
            <a:r>
              <a:rPr lang="en-US" altLang="zh-CN" sz="2400" dirty="0" smtClean="0">
                <a:latin typeface="+mn-ea"/>
              </a:rPr>
              <a:t>3.</a:t>
            </a:r>
            <a:r>
              <a:rPr lang="zh-CN" altLang="en-US" sz="2400" dirty="0" smtClean="0">
                <a:latin typeface="+mn-ea"/>
              </a:rPr>
              <a:t>对违反安全规则的行为提供告警消息，能够对整个大数据平台中出现的</a:t>
            </a:r>
            <a:r>
              <a:rPr lang="zh-CN" altLang="en-US" sz="2400" dirty="0" smtClean="0">
                <a:latin typeface="+mn-ea"/>
              </a:rPr>
              <a:t>任何</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涉及</a:t>
            </a:r>
            <a:r>
              <a:rPr lang="zh-CN" altLang="en-US" sz="2400" dirty="0" smtClean="0">
                <a:latin typeface="+mn-ea"/>
              </a:rPr>
              <a:t>安全的事件信息及时通报给指定管理员，并保存相关记录，供日后查询；</a:t>
            </a:r>
          </a:p>
          <a:p>
            <a:r>
              <a:rPr lang="en-US" altLang="zh-CN" sz="2400" dirty="0" smtClean="0">
                <a:latin typeface="+mn-ea"/>
              </a:rPr>
              <a:t>4.</a:t>
            </a:r>
            <a:r>
              <a:rPr lang="zh-CN" altLang="en-US" sz="2400" dirty="0" smtClean="0">
                <a:latin typeface="+mn-ea"/>
              </a:rPr>
              <a:t>提供单次登录服务，允许用户只需要一个用户名和口令就可以访问系统中</a:t>
            </a:r>
            <a:r>
              <a:rPr lang="zh-CN" altLang="en-US" sz="2400" dirty="0" smtClean="0">
                <a:latin typeface="+mn-ea"/>
              </a:rPr>
              <a:t>所</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有</a:t>
            </a:r>
            <a:r>
              <a:rPr lang="zh-CN" altLang="en-US" sz="2400" dirty="0" smtClean="0">
                <a:latin typeface="+mn-ea"/>
              </a:rPr>
              <a:t>被许可的访问资源；</a:t>
            </a:r>
          </a:p>
          <a:p>
            <a:r>
              <a:rPr lang="en-US" altLang="zh-CN" sz="2400" dirty="0" smtClean="0">
                <a:latin typeface="+mn-ea"/>
              </a:rPr>
              <a:t>5.</a:t>
            </a:r>
            <a:r>
              <a:rPr lang="zh-CN" altLang="en-US" sz="2400" dirty="0" smtClean="0">
                <a:latin typeface="+mn-ea"/>
              </a:rPr>
              <a:t>提供必要的手段能够对外网访问策略进行管理，加强外网接口服务器的</a:t>
            </a:r>
            <a:r>
              <a:rPr lang="zh-CN" altLang="en-US" sz="2400" dirty="0" smtClean="0">
                <a:latin typeface="+mn-ea"/>
              </a:rPr>
              <a:t>访问</a:t>
            </a:r>
            <a:endParaRPr lang="en-US" altLang="zh-CN" sz="2400" dirty="0" smtClean="0">
              <a:latin typeface="+mn-ea"/>
            </a:endParaRPr>
          </a:p>
          <a:p>
            <a:r>
              <a:rPr lang="zh-CN" altLang="en-US" sz="2400" dirty="0" smtClean="0">
                <a:latin typeface="+mn-ea"/>
              </a:rPr>
              <a:t> </a:t>
            </a:r>
            <a:r>
              <a:rPr lang="zh-CN" altLang="en-US" sz="2400" dirty="0" smtClean="0">
                <a:latin typeface="+mn-ea"/>
              </a:rPr>
              <a:t> </a:t>
            </a:r>
            <a:r>
              <a:rPr lang="zh-CN" altLang="en-US" sz="2400" dirty="0" smtClean="0">
                <a:latin typeface="+mn-ea"/>
              </a:rPr>
              <a:t>策略</a:t>
            </a:r>
            <a:r>
              <a:rPr lang="zh-CN" altLang="en-US" sz="2400" dirty="0" smtClean="0">
                <a:latin typeface="+mn-ea"/>
              </a:rPr>
              <a:t>管理工作。</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10.3.4 </a:t>
            </a:r>
            <a:r>
              <a:rPr lang="zh-CN" altLang="en-US" sz="3200" i="0" dirty="0" smtClean="0">
                <a:latin typeface="STHeiti Light" charset="-122"/>
                <a:ea typeface="STHeiti Light" charset="-122"/>
                <a:cs typeface="STHeiti Light" charset="-122"/>
              </a:rPr>
              <a:t>完整性保护</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533400" y="1603375"/>
            <a:ext cx="11201400" cy="3323987"/>
          </a:xfrm>
        </p:spPr>
        <p:txBody>
          <a:bodyPr/>
          <a:lstStyle/>
          <a:p>
            <a:r>
              <a:rPr lang="zh-CN" altLang="en-US" sz="2400" dirty="0" smtClean="0">
                <a:latin typeface="+mn-ea"/>
              </a:rPr>
              <a:t>大数据平台的数据完整性要求在数据传输和存储过程中，确保数据不被未授权的用户篡改或在篡改后能够被迅速发现。大数据平台的完整性保护，主要包含数据库关系完整性保护和数据完整性保护。</a:t>
            </a:r>
            <a:endParaRPr lang="en-US" altLang="zh-CN" sz="2400" dirty="0" smtClean="0">
              <a:latin typeface="+mn-ea"/>
            </a:endParaRPr>
          </a:p>
          <a:p>
            <a:endParaRPr lang="zh-CN" altLang="en-US" sz="2400" dirty="0" smtClean="0">
              <a:latin typeface="+mn-ea"/>
            </a:endParaRPr>
          </a:p>
          <a:p>
            <a:r>
              <a:rPr lang="zh-CN" altLang="en-US" sz="2400" dirty="0" smtClean="0">
                <a:latin typeface="+mn-ea"/>
              </a:rPr>
              <a:t>数据库关系完整性是为保证数据库中数据的正确性和相容性，对关系模型提出的某种约束条件或规则，以期达到防止数据库中存在不符合语义规定的数据和防止因错误信息的输入输出造成无效操作或错误信息。关系完整性通常包括域完整性，实体完整性、引用完整性和用户定义完整性，其中域完整性、实体完整性和引用完整性，是关系模型必须满足的完整性约束条件。</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10.3.4 </a:t>
            </a:r>
            <a:r>
              <a:rPr lang="zh-CN" altLang="en-US" sz="3200" i="0" dirty="0" smtClean="0">
                <a:latin typeface="STHeiti Light" charset="-122"/>
                <a:ea typeface="STHeiti Light" charset="-122"/>
                <a:cs typeface="STHeiti Light" charset="-122"/>
              </a:rPr>
              <a:t>完整性保护</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533400" y="1603375"/>
            <a:ext cx="11201400" cy="3693319"/>
          </a:xfrm>
        </p:spPr>
        <p:txBody>
          <a:bodyPr/>
          <a:lstStyle/>
          <a:p>
            <a:r>
              <a:rPr lang="zh-CN" altLang="en-US" sz="2400" dirty="0" smtClean="0">
                <a:latin typeface="+mn-ea"/>
              </a:rPr>
              <a:t>大数据平台要尽可能的利用数据库系统所提供的完整性保护机制来保护数据库中数据的完整性。然而，数据库完整性保护只能防止不满足规则约束的数据篡改，无法防范在满足规则约束以内的数据篡改。</a:t>
            </a:r>
          </a:p>
          <a:p>
            <a:endParaRPr lang="zh-CN" altLang="en-US" sz="2400" dirty="0" smtClean="0">
              <a:latin typeface="+mn-ea"/>
            </a:endParaRPr>
          </a:p>
          <a:p>
            <a:r>
              <a:rPr lang="zh-CN" altLang="en-US" sz="2400" dirty="0" smtClean="0">
                <a:latin typeface="+mn-ea"/>
              </a:rPr>
              <a:t>针对数据库字段中满足规则约束内的数据完整性保护，大数据平台需要满足如下安全特性：</a:t>
            </a:r>
          </a:p>
          <a:p>
            <a:r>
              <a:rPr lang="zh-CN" altLang="en-US" sz="2400" dirty="0" smtClean="0">
                <a:latin typeface="+mn-ea"/>
              </a:rPr>
              <a:t>（</a:t>
            </a:r>
            <a:r>
              <a:rPr lang="en-US" altLang="zh-CN" sz="2400" dirty="0" smtClean="0">
                <a:latin typeface="+mn-ea"/>
              </a:rPr>
              <a:t>1</a:t>
            </a:r>
            <a:r>
              <a:rPr lang="zh-CN" altLang="en-US" sz="2400" dirty="0" smtClean="0">
                <a:latin typeface="+mn-ea"/>
              </a:rPr>
              <a:t>）要求采用业界标准的哈希认证码算法</a:t>
            </a:r>
            <a:r>
              <a:rPr lang="en-US" altLang="zh-CN" sz="2400" dirty="0" smtClean="0">
                <a:latin typeface="+mn-ea"/>
              </a:rPr>
              <a:t>MAC</a:t>
            </a:r>
            <a:r>
              <a:rPr lang="zh-CN" altLang="en-US" sz="2400" dirty="0" smtClean="0">
                <a:latin typeface="+mn-ea"/>
              </a:rPr>
              <a:t>计算保护对象的哈希认证码。</a:t>
            </a:r>
          </a:p>
          <a:p>
            <a:r>
              <a:rPr lang="zh-CN" altLang="en-US" sz="2400" dirty="0" smtClean="0">
                <a:latin typeface="+mn-ea"/>
              </a:rPr>
              <a:t>    例如</a:t>
            </a:r>
            <a:r>
              <a:rPr lang="en-US" altLang="zh-CN" sz="2400" dirty="0" smtClean="0">
                <a:latin typeface="+mn-ea"/>
              </a:rPr>
              <a:t>HMAC-SHA256</a:t>
            </a:r>
            <a:r>
              <a:rPr lang="zh-CN" altLang="en-US" sz="2400" dirty="0" smtClean="0">
                <a:latin typeface="+mn-ea"/>
              </a:rPr>
              <a:t>标准算法。</a:t>
            </a:r>
          </a:p>
          <a:p>
            <a:r>
              <a:rPr lang="zh-CN" altLang="en-US" sz="2400" dirty="0" smtClean="0">
                <a:latin typeface="+mn-ea"/>
              </a:rPr>
              <a:t>（</a:t>
            </a:r>
            <a:r>
              <a:rPr lang="en-US" altLang="zh-CN" sz="2400" dirty="0" smtClean="0">
                <a:latin typeface="+mn-ea"/>
              </a:rPr>
              <a:t>2</a:t>
            </a:r>
            <a:r>
              <a:rPr lang="zh-CN" altLang="en-US" sz="2400" dirty="0" smtClean="0">
                <a:latin typeface="+mn-ea"/>
              </a:rPr>
              <a:t>）相同的字段值每次生成的认证码应该不尽相同。</a:t>
            </a:r>
          </a:p>
          <a:p>
            <a:r>
              <a:rPr lang="zh-CN" altLang="en-US" sz="2400" dirty="0" smtClean="0">
                <a:latin typeface="+mn-ea"/>
              </a:rPr>
              <a:t>（</a:t>
            </a:r>
            <a:r>
              <a:rPr lang="en-US" altLang="zh-CN" sz="2400" dirty="0" smtClean="0">
                <a:latin typeface="+mn-ea"/>
              </a:rPr>
              <a:t>3</a:t>
            </a:r>
            <a:r>
              <a:rPr lang="zh-CN" altLang="en-US" sz="2400" dirty="0" smtClean="0">
                <a:latin typeface="+mn-ea"/>
              </a:rPr>
              <a:t>）攻击者不能通过采用表中的一条记录覆盖另一条记录的方式来实施数据篡改。</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10.3.5</a:t>
            </a:r>
            <a:r>
              <a:rPr lang="zh-CN" altLang="en-US" sz="3200" i="0" dirty="0" smtClean="0">
                <a:latin typeface="STHeiti Light" charset="-122"/>
                <a:ea typeface="STHeiti Light" charset="-122"/>
                <a:cs typeface="STHeiti Light" charset="-122"/>
              </a:rPr>
              <a:t> 数据脱敏</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533400" y="1603375"/>
            <a:ext cx="11201400" cy="738664"/>
          </a:xfrm>
        </p:spPr>
        <p:txBody>
          <a:bodyPr/>
          <a:lstStyle/>
          <a:p>
            <a:r>
              <a:rPr lang="zh-CN" altLang="en-US" sz="2400" dirty="0" smtClean="0">
                <a:latin typeface="+mn-ea"/>
              </a:rPr>
              <a:t>数据脱敏用于保护大数据平台中的敏感数据，主要涉及加解密算法的安全、加密密钥的安全、存储安全、传输安全以及数据脱敏后密文数据的搜索安全等。</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p:nvPr/>
        </p:nvSpPr>
        <p:spPr>
          <a:xfrm>
            <a:off x="1981200" y="3736975"/>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29</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大数据安全的挑战与对策</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基础设施安全</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数据管理安全</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solidFill>
                  <a:schemeClr val="bg2"/>
                </a:solidFill>
                <a:latin typeface="Wingdings"/>
                <a:cs typeface="Wingdings"/>
              </a:rPr>
              <a:t></a:t>
            </a:r>
            <a:r>
              <a:rPr lang="zh-CN" altLang="en-US" sz="2800" b="1" i="1" spc="5" dirty="0" smtClean="0">
                <a:solidFill>
                  <a:schemeClr val="bg2"/>
                </a:solidFill>
                <a:latin typeface="微软雅黑"/>
                <a:cs typeface="Wingdings"/>
              </a:rPr>
              <a:t>安全分析</a:t>
            </a:r>
            <a:endParaRPr sz="2800" dirty="0">
              <a:solidFill>
                <a:schemeClr val="bg2"/>
              </a:solidFill>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隐私保护</a:t>
            </a:r>
            <a:endParaRPr sz="2800" dirty="0">
              <a:latin typeface="微软雅黑"/>
              <a:cs typeface="微软雅黑"/>
            </a:endParaRPr>
          </a:p>
        </p:txBody>
      </p:sp>
    </p:spTree>
    <p:extLst>
      <p:ext uri="{BB962C8B-B14F-4D97-AF65-F5344CB8AC3E}">
        <p14:creationId xmlns="" xmlns:p14="http://schemas.microsoft.com/office/powerpoint/2010/main" val="170590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latin typeface="STHeiti Light" charset="-122"/>
                <a:ea typeface="STHeiti Light" charset="-122"/>
                <a:cs typeface="STHeiti Light" charset="-122"/>
              </a:rPr>
              <a:t>10.1.1  </a:t>
            </a:r>
            <a:r>
              <a:rPr lang="zh-CN" altLang="en-US" sz="3200" i="0" dirty="0" smtClean="0">
                <a:latin typeface="STHeiti Light" charset="-122"/>
                <a:ea typeface="STHeiti Light" charset="-122"/>
                <a:cs typeface="STHeiti Light" charset="-122"/>
              </a:rPr>
              <a:t>数据加密技术</a:t>
            </a:r>
            <a:endParaRPr lang="zh-CN" altLang="en-US" sz="3200" i="0" dirty="0">
              <a:latin typeface="STHeiti Light" charset="-122"/>
              <a:ea typeface="STHeiti Light" charset="-122"/>
              <a:cs typeface="STHeiti Light" charset="-122"/>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3</a:t>
            </a:fld>
            <a:endParaRPr spc="5" dirty="0"/>
          </a:p>
        </p:txBody>
      </p:sp>
      <p:sp>
        <p:nvSpPr>
          <p:cNvPr id="22" name="文本框 21"/>
          <p:cNvSpPr txBox="1"/>
          <p:nvPr/>
        </p:nvSpPr>
        <p:spPr>
          <a:xfrm>
            <a:off x="533400" y="1603375"/>
            <a:ext cx="10439400" cy="4216539"/>
          </a:xfrm>
          <a:prstGeom prst="rect">
            <a:avLst/>
          </a:prstGeom>
          <a:noFill/>
        </p:spPr>
        <p:txBody>
          <a:bodyPr wrap="square" rtlCol="0">
            <a:spAutoFit/>
          </a:bodyPr>
          <a:lstStyle/>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1</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 </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对称密码</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对称密码的特征是加密密钥和解密密钥相同</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对称</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密码不仅可用于数据加密，也可用于消息的</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认证</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美国国家标局</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颁布的</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DES/AES</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算法</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 密钥管理</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如何</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将密钥安全、可靠地分配给通信对方，包括密钥产生、分配、存储和销毁等多方面的问题统称为密钥管理。</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en-US" sz="1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1400" spc="-10" dirty="0" smtClean="0">
                <a:solidFill>
                  <a:srgbClr val="585858"/>
                </a:solidFill>
                <a:latin typeface="微软雅黑" panose="020B0503020204020204" pitchFamily="34" charset="-122"/>
                <a:ea typeface="微软雅黑" panose="020B0503020204020204" pitchFamily="34" charset="-122"/>
                <a:cs typeface="微软雅黑"/>
              </a:rPr>
              <a:t> </a:t>
            </a: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235051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10.4.1  </a:t>
            </a:r>
            <a:r>
              <a:rPr lang="zh-CN" altLang="en-US" sz="3200" i="0" dirty="0" smtClean="0">
                <a:latin typeface="STHeiti Light" charset="-122"/>
                <a:ea typeface="STHeiti Light" charset="-122"/>
                <a:cs typeface="STHeiti Light" charset="-122"/>
              </a:rPr>
              <a:t>大数据安全分析架构</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3" cstate="print"/>
          <a:srcRect/>
          <a:stretch>
            <a:fillRect/>
          </a:stretch>
        </p:blipFill>
        <p:spPr bwMode="auto">
          <a:xfrm>
            <a:off x="1828800" y="1450975"/>
            <a:ext cx="7468264" cy="4267200"/>
          </a:xfrm>
          <a:prstGeom prst="rect">
            <a:avLst/>
          </a:prstGeom>
          <a:noFill/>
          <a:ln w="9525">
            <a:noFill/>
            <a:miter lim="800000"/>
            <a:headEnd/>
            <a:tailEnd/>
          </a:ln>
        </p:spPr>
      </p:pic>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10.4.1  </a:t>
            </a:r>
            <a:r>
              <a:rPr lang="zh-CN" altLang="en-US" sz="3200" i="0" dirty="0" smtClean="0">
                <a:latin typeface="STHeiti Light" charset="-122"/>
                <a:ea typeface="STHeiti Light" charset="-122"/>
                <a:cs typeface="STHeiti Light" charset="-122"/>
              </a:rPr>
              <a:t>大数据安全分析架构</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2049" name="Rectangle 1"/>
          <p:cNvSpPr>
            <a:spLocks noChangeArrowheads="1"/>
          </p:cNvSpPr>
          <p:nvPr/>
        </p:nvSpPr>
        <p:spPr bwMode="auto">
          <a:xfrm>
            <a:off x="3048000" y="1374775"/>
            <a:ext cx="4038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zh-CN" altLang="en-US" sz="2400" b="0" i="0" u="none" strike="noStrike" cap="none" normalizeH="0" baseline="0" dirty="0" smtClean="0">
                <a:ln>
                  <a:noFill/>
                </a:ln>
                <a:solidFill>
                  <a:schemeClr val="tx1"/>
                </a:solidFill>
                <a:effectLst/>
                <a:latin typeface="Arial" pitchFamily="34" charset="0"/>
                <a:ea typeface="等线"/>
                <a:cs typeface="Times New Roman" pitchFamily="18" charset="0"/>
              </a:rPr>
              <a:t>数据采集</a:t>
            </a:r>
            <a:endParaRPr lang="en-US" altLang="zh-CN" sz="2400" dirty="0" smtClean="0">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数据预处理</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分布式存储</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分布式索引</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事件关联分析</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流量基线异常检测</a:t>
            </a: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WEB</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异常检测</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邮件异常检测</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C&amp;C</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异常检测</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隐蔽通道异常检测</a:t>
            </a:r>
            <a:endParaRPr lang="en-US" altLang="zh-CN" sz="2400" dirty="0" smtClean="0" bmk="">
              <a:latin typeface="Arial" pitchFamily="34" charset="0"/>
              <a:ea typeface="宋体" pitchFamily="2" charset="-122"/>
              <a:cs typeface="Times New Roman" pitchFamily="18" charset="0"/>
            </a:endParaRPr>
          </a:p>
          <a:p>
            <a:pPr marL="0" marR="0" lvl="0" indent="66675" algn="l" defTabSz="914400" rtl="0" eaLnBrk="1" fontAlgn="base" latinLnBrk="0" hangingPunct="1">
              <a:lnSpc>
                <a:spcPct val="100000"/>
              </a:lnSpc>
              <a:spcBef>
                <a:spcPct val="0"/>
              </a:spcBef>
              <a:spcAft>
                <a:spcPct val="0"/>
              </a:spcAft>
              <a:buClrTx/>
              <a:buSzTx/>
              <a:buFontTx/>
              <a:buAutoNum type="arabicPeriod"/>
              <a:tabLst/>
            </a:pPr>
            <a:r>
              <a:rPr kumimoji="0" lang="en-US" altLang="zh-CN" sz="2400" b="0" i="0" u="none" strike="noStrike" cap="none" normalizeH="0" baseline="0" dirty="0" smtClean="0" bmk="">
                <a:ln>
                  <a:noFill/>
                </a:ln>
                <a:solidFill>
                  <a:schemeClr val="tx1"/>
                </a:solidFill>
                <a:effectLst/>
                <a:latin typeface="Arial" pitchFamily="34" charset="0"/>
                <a:ea typeface="等线"/>
                <a:cs typeface="Times New Roman" pitchFamily="18" charset="0"/>
              </a:rPr>
              <a:t> </a:t>
            </a:r>
            <a:r>
              <a:rPr kumimoji="0" lang="zh-CN" altLang="en-US" sz="2400" b="0" i="0" u="none" strike="noStrike" cap="none" normalizeH="0" baseline="0" dirty="0" smtClean="0" bmk="">
                <a:ln>
                  <a:noFill/>
                </a:ln>
                <a:solidFill>
                  <a:schemeClr val="tx1"/>
                </a:solidFill>
                <a:effectLst/>
                <a:latin typeface="Arial" pitchFamily="34" charset="0"/>
                <a:ea typeface="等线"/>
                <a:cs typeface="Times New Roman" pitchFamily="18" charset="0"/>
              </a:rPr>
              <a:t>威胁判定</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10.4.2 </a:t>
            </a:r>
            <a:r>
              <a:rPr lang="zh-CN" altLang="en-US" sz="3200" i="0" dirty="0" smtClean="0">
                <a:latin typeface="STHeiti Light" charset="-122"/>
                <a:ea typeface="STHeiti Light" charset="-122"/>
                <a:cs typeface="STHeiti Light" charset="-122"/>
              </a:rPr>
              <a:t>大数据防</a:t>
            </a:r>
            <a:r>
              <a:rPr lang="en-US" altLang="zh-CN" sz="3200" i="0" dirty="0" err="1" smtClean="0">
                <a:latin typeface="STHeiti Light" charset="-122"/>
                <a:ea typeface="STHeiti Light" charset="-122"/>
                <a:cs typeface="STHeiti Light" charset="-122"/>
              </a:rPr>
              <a:t>DDoS</a:t>
            </a:r>
            <a:r>
              <a:rPr lang="zh-CN" altLang="en-US" sz="3200" i="0" dirty="0" smtClean="0">
                <a:latin typeface="STHeiti Light" charset="-122"/>
                <a:ea typeface="STHeiti Light" charset="-122"/>
                <a:cs typeface="STHeiti Light" charset="-122"/>
              </a:rPr>
              <a:t>攻击</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2049" name="Rectangle 1"/>
          <p:cNvSpPr>
            <a:spLocks noChangeArrowheads="1"/>
          </p:cNvSpPr>
          <p:nvPr/>
        </p:nvSpPr>
        <p:spPr bwMode="auto">
          <a:xfrm>
            <a:off x="381000" y="1450975"/>
            <a:ext cx="10896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6675" fontAlgn="base">
              <a:spcBef>
                <a:spcPct val="0"/>
              </a:spcBef>
              <a:spcAft>
                <a:spcPct val="0"/>
              </a:spcAft>
            </a:pPr>
            <a:r>
              <a:rPr lang="en-US" altLang="zh-CN" sz="2400" dirty="0" err="1" smtClean="0">
                <a:latin typeface="Arial" pitchFamily="34" charset="0"/>
                <a:ea typeface="等线"/>
                <a:cs typeface="Times New Roman" pitchFamily="18" charset="0"/>
              </a:rPr>
              <a:t>DDoS</a:t>
            </a:r>
            <a:r>
              <a:rPr lang="zh-CN" altLang="en-US" sz="2400" dirty="0" smtClean="0">
                <a:latin typeface="Arial" pitchFamily="34" charset="0"/>
                <a:ea typeface="等线"/>
                <a:cs typeface="Times New Roman" pitchFamily="18" charset="0"/>
              </a:rPr>
              <a:t>攻击</a:t>
            </a:r>
          </a:p>
          <a:p>
            <a:pPr lvl="0" indent="66675" fontAlgn="base">
              <a:spcBef>
                <a:spcPct val="0"/>
              </a:spcBef>
              <a:spcAft>
                <a:spcPct val="0"/>
              </a:spcAft>
            </a:pPr>
            <a:r>
              <a:rPr lang="en-US" altLang="zh-CN" sz="2400" dirty="0" err="1" smtClean="0">
                <a:latin typeface="Arial" pitchFamily="34" charset="0"/>
                <a:ea typeface="等线"/>
                <a:cs typeface="Times New Roman" pitchFamily="18" charset="0"/>
              </a:rPr>
              <a:t>DDoS</a:t>
            </a:r>
            <a:r>
              <a:rPr lang="en-US" altLang="zh-CN" sz="2400" dirty="0" smtClean="0">
                <a:latin typeface="Arial" pitchFamily="34" charset="0"/>
                <a:ea typeface="等线"/>
                <a:cs typeface="Times New Roman" pitchFamily="18" charset="0"/>
              </a:rPr>
              <a:t> </a:t>
            </a:r>
            <a:r>
              <a:rPr lang="zh-CN" altLang="en-US" sz="2400" dirty="0" smtClean="0">
                <a:latin typeface="Arial" pitchFamily="34" charset="0"/>
                <a:ea typeface="等线"/>
                <a:cs typeface="Times New Roman" pitchFamily="18" charset="0"/>
              </a:rPr>
              <a:t>全称分布式拒绝服务。攻击者以瘫痪网络服务为直接目的，以耗尽网络设施（服务器，防火墙，</a:t>
            </a:r>
            <a:r>
              <a:rPr lang="en-US" altLang="zh-CN" sz="2400" dirty="0" smtClean="0">
                <a:latin typeface="Arial" pitchFamily="34" charset="0"/>
                <a:ea typeface="等线"/>
                <a:cs typeface="Times New Roman" pitchFamily="18" charset="0"/>
              </a:rPr>
              <a:t>IPS</a:t>
            </a:r>
            <a:r>
              <a:rPr lang="zh-CN" altLang="en-US" sz="2400" dirty="0" smtClean="0">
                <a:latin typeface="Arial" pitchFamily="34" charset="0"/>
                <a:ea typeface="等线"/>
                <a:cs typeface="Times New Roman" pitchFamily="18" charset="0"/>
              </a:rPr>
              <a:t>，路由器接口）性能为手段，利用网络中分布的傀儡主机向目标设施发送恶意攻击流量。</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r>
              <a:rPr lang="zh-CN" altLang="en-US" sz="2400" dirty="0" smtClean="0">
                <a:latin typeface="Arial" pitchFamily="34" charset="0"/>
                <a:ea typeface="等线"/>
                <a:cs typeface="Times New Roman" pitchFamily="18" charset="0"/>
              </a:rPr>
              <a:t>（</a:t>
            </a:r>
            <a:r>
              <a:rPr lang="en-US" altLang="zh-CN" sz="2400" dirty="0" smtClean="0">
                <a:latin typeface="Arial" pitchFamily="34" charset="0"/>
                <a:ea typeface="等线"/>
                <a:cs typeface="Times New Roman" pitchFamily="18" charset="0"/>
              </a:rPr>
              <a:t>1</a:t>
            </a:r>
            <a:r>
              <a:rPr lang="zh-CN" altLang="en-US" sz="2400" dirty="0" smtClean="0">
                <a:latin typeface="Arial" pitchFamily="34" charset="0"/>
                <a:ea typeface="等线"/>
                <a:cs typeface="Times New Roman" pitchFamily="18" charset="0"/>
              </a:rPr>
              <a:t>）攻击目的</a:t>
            </a:r>
          </a:p>
          <a:p>
            <a:pPr lvl="0" indent="66675" fontAlgn="base">
              <a:spcBef>
                <a:spcPct val="0"/>
              </a:spcBef>
              <a:spcAft>
                <a:spcPct val="0"/>
              </a:spcAft>
            </a:pPr>
            <a:r>
              <a:rPr lang="zh-CN" altLang="en-US" sz="2400" dirty="0" smtClean="0">
                <a:latin typeface="Arial" pitchFamily="34" charset="0"/>
                <a:ea typeface="等线"/>
                <a:cs typeface="Times New Roman" pitchFamily="18" charset="0"/>
              </a:rPr>
              <a:t>从直接动机上来看，攻击者使用 </a:t>
            </a:r>
            <a:r>
              <a:rPr lang="en-US" altLang="zh-CN" sz="2400" dirty="0" err="1" smtClean="0">
                <a:latin typeface="Arial" pitchFamily="34" charset="0"/>
                <a:ea typeface="等线"/>
                <a:cs typeface="Times New Roman" pitchFamily="18" charset="0"/>
              </a:rPr>
              <a:t>DDoS</a:t>
            </a:r>
            <a:r>
              <a:rPr lang="en-US" altLang="zh-CN" sz="2400" dirty="0" smtClean="0">
                <a:latin typeface="Arial" pitchFamily="34" charset="0"/>
                <a:ea typeface="等线"/>
                <a:cs typeface="Times New Roman" pitchFamily="18" charset="0"/>
              </a:rPr>
              <a:t> </a:t>
            </a:r>
            <a:r>
              <a:rPr lang="zh-CN" altLang="en-US" sz="2400" dirty="0" smtClean="0">
                <a:latin typeface="Arial" pitchFamily="34" charset="0"/>
                <a:ea typeface="等线"/>
                <a:cs typeface="Times New Roman" pitchFamily="18" charset="0"/>
              </a:rPr>
              <a:t>攻击的主要目标有三种：</a:t>
            </a: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a. </a:t>
            </a:r>
            <a:r>
              <a:rPr lang="zh-CN" altLang="en-US" sz="2400" dirty="0" smtClean="0">
                <a:latin typeface="Arial" pitchFamily="34" charset="0"/>
                <a:ea typeface="等线"/>
                <a:cs typeface="Times New Roman" pitchFamily="18" charset="0"/>
              </a:rPr>
              <a:t>耗尽服务器性能（包括内存，</a:t>
            </a:r>
            <a:r>
              <a:rPr lang="en-US" altLang="zh-CN" sz="2400" dirty="0" smtClean="0">
                <a:latin typeface="Arial" pitchFamily="34" charset="0"/>
                <a:ea typeface="等线"/>
                <a:cs typeface="Times New Roman" pitchFamily="18" charset="0"/>
              </a:rPr>
              <a:t>CPU</a:t>
            </a:r>
            <a:r>
              <a:rPr lang="zh-CN" altLang="en-US" sz="2400" dirty="0" smtClean="0">
                <a:latin typeface="Arial" pitchFamily="34" charset="0"/>
                <a:ea typeface="等线"/>
                <a:cs typeface="Times New Roman" pitchFamily="18" charset="0"/>
              </a:rPr>
              <a:t>，缓存等资源），导致服务中断</a:t>
            </a: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b. </a:t>
            </a:r>
            <a:r>
              <a:rPr lang="zh-CN" altLang="en-US" sz="2400" dirty="0" smtClean="0">
                <a:latin typeface="Arial" pitchFamily="34" charset="0"/>
                <a:ea typeface="等线"/>
                <a:cs typeface="Times New Roman" pitchFamily="18" charset="0"/>
              </a:rPr>
              <a:t>阻塞网络带宽，导致大量丢包，影响正常业务</a:t>
            </a: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c. </a:t>
            </a:r>
            <a:r>
              <a:rPr lang="zh-CN" altLang="en-US" sz="2400" dirty="0" smtClean="0">
                <a:latin typeface="Arial" pitchFamily="34" charset="0"/>
                <a:ea typeface="等线"/>
                <a:cs typeface="Times New Roman" pitchFamily="18" charset="0"/>
              </a:rPr>
              <a:t>攻击防火墙，</a:t>
            </a:r>
            <a:r>
              <a:rPr lang="en-US" altLang="zh-CN" sz="2400" dirty="0" smtClean="0">
                <a:latin typeface="Arial" pitchFamily="34" charset="0"/>
                <a:ea typeface="等线"/>
                <a:cs typeface="Times New Roman" pitchFamily="18" charset="0"/>
              </a:rPr>
              <a:t>IPS</a:t>
            </a:r>
            <a:r>
              <a:rPr lang="zh-CN" altLang="en-US" sz="2400" dirty="0" smtClean="0">
                <a:latin typeface="Arial" pitchFamily="34" charset="0"/>
                <a:ea typeface="等线"/>
                <a:cs typeface="Times New Roman" pitchFamily="18" charset="0"/>
              </a:rPr>
              <a:t>设备等网络设施，占用其会话和处理性能，使正常转发受阻</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2</a:t>
            </a:r>
            <a:r>
              <a:rPr lang="zh-CN" altLang="en-US" sz="2400" dirty="0" smtClean="0">
                <a:latin typeface="Arial" pitchFamily="34" charset="0"/>
                <a:ea typeface="等线"/>
                <a:cs typeface="Times New Roman" pitchFamily="18" charset="0"/>
              </a:rPr>
              <a:t>） 攻击手段</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r>
              <a:rPr lang="zh-CN" altLang="en-US" sz="2400" dirty="0" smtClean="0">
                <a:latin typeface="Arial" pitchFamily="34" charset="0"/>
                <a:ea typeface="等线"/>
                <a:cs typeface="Times New Roman" pitchFamily="18" charset="0"/>
              </a:rPr>
              <a:t>传输层攻击； 应用层攻击；攻击辅助行为</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10.4.2 </a:t>
            </a:r>
            <a:r>
              <a:rPr lang="zh-CN" altLang="en-US" sz="3200" i="0" dirty="0" smtClean="0">
                <a:latin typeface="STHeiti Light" charset="-122"/>
                <a:ea typeface="STHeiti Light" charset="-122"/>
                <a:cs typeface="STHeiti Light" charset="-122"/>
              </a:rPr>
              <a:t>大数据防</a:t>
            </a:r>
            <a:r>
              <a:rPr lang="en-US" altLang="zh-CN" sz="3200" i="0" dirty="0" err="1" smtClean="0">
                <a:latin typeface="STHeiti Light" charset="-122"/>
                <a:ea typeface="STHeiti Light" charset="-122"/>
                <a:cs typeface="STHeiti Light" charset="-122"/>
              </a:rPr>
              <a:t>DDoS</a:t>
            </a:r>
            <a:r>
              <a:rPr lang="zh-CN" altLang="en-US" sz="3200" i="0" dirty="0" smtClean="0">
                <a:latin typeface="STHeiti Light" charset="-122"/>
                <a:ea typeface="STHeiti Light" charset="-122"/>
                <a:cs typeface="STHeiti Light" charset="-122"/>
              </a:rPr>
              <a:t>攻击</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1026" name="图片 6" descr="One of World’s Largest Websites Hacked: Turns Visitors into DDoS Zombies"/>
          <p:cNvPicPr>
            <a:picLocks noChangeAspect="1" noChangeArrowheads="1"/>
          </p:cNvPicPr>
          <p:nvPr/>
        </p:nvPicPr>
        <p:blipFill>
          <a:blip r:embed="rId3" cstate="print"/>
          <a:srcRect/>
          <a:stretch>
            <a:fillRect/>
          </a:stretch>
        </p:blipFill>
        <p:spPr bwMode="auto">
          <a:xfrm>
            <a:off x="3810000" y="1146175"/>
            <a:ext cx="4818519" cy="4581732"/>
          </a:xfrm>
          <a:prstGeom prst="rect">
            <a:avLst/>
          </a:prstGeom>
          <a:noFill/>
          <a:ln w="9525">
            <a:noFill/>
            <a:miter lim="800000"/>
            <a:headEnd/>
            <a:tailEnd/>
          </a:ln>
        </p:spPr>
      </p:pic>
      <p:sp>
        <p:nvSpPr>
          <p:cNvPr id="7" name="矩形 6"/>
          <p:cNvSpPr/>
          <p:nvPr/>
        </p:nvSpPr>
        <p:spPr>
          <a:xfrm>
            <a:off x="3429000" y="5946775"/>
            <a:ext cx="5306453" cy="461665"/>
          </a:xfrm>
          <a:prstGeom prst="rect">
            <a:avLst/>
          </a:prstGeom>
        </p:spPr>
        <p:txBody>
          <a:bodyPr wrap="none">
            <a:spAutoFit/>
          </a:bodyPr>
          <a:lstStyle/>
          <a:p>
            <a:r>
              <a:rPr lang="zh-CN" altLang="zh-CN" sz="2400" dirty="0" smtClean="0"/>
              <a:t>利用视频</a:t>
            </a:r>
            <a:r>
              <a:rPr lang="en-US" altLang="zh-CN" sz="2400" dirty="0" smtClean="0"/>
              <a:t>XSS</a:t>
            </a:r>
            <a:r>
              <a:rPr lang="zh-CN" altLang="zh-CN" sz="2400" dirty="0" smtClean="0"/>
              <a:t>漏洞发动大规模</a:t>
            </a:r>
            <a:r>
              <a:rPr lang="en-US" altLang="zh-CN" sz="2400" dirty="0" err="1" smtClean="0"/>
              <a:t>DDoS</a:t>
            </a:r>
            <a:r>
              <a:rPr lang="zh-CN" altLang="zh-CN" sz="2400" dirty="0" smtClean="0"/>
              <a:t>攻击</a:t>
            </a:r>
            <a:endParaRPr lang="zh-CN" altLang="en-US" sz="2400" dirty="0"/>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10.4.2 </a:t>
            </a:r>
            <a:r>
              <a:rPr lang="zh-CN" altLang="en-US" sz="3200" i="0" dirty="0" smtClean="0">
                <a:latin typeface="STHeiti Light" charset="-122"/>
                <a:ea typeface="STHeiti Light" charset="-122"/>
                <a:cs typeface="STHeiti Light" charset="-122"/>
              </a:rPr>
              <a:t>大数据防</a:t>
            </a:r>
            <a:r>
              <a:rPr lang="en-US" altLang="zh-CN" sz="3200" i="0" dirty="0" err="1" smtClean="0">
                <a:latin typeface="STHeiti Light" charset="-122"/>
                <a:ea typeface="STHeiti Light" charset="-122"/>
                <a:cs typeface="STHeiti Light" charset="-122"/>
              </a:rPr>
              <a:t>DDoS</a:t>
            </a:r>
            <a:r>
              <a:rPr lang="zh-CN" altLang="en-US" sz="3200" i="0" dirty="0" smtClean="0">
                <a:latin typeface="STHeiti Light" charset="-122"/>
                <a:ea typeface="STHeiti Light" charset="-122"/>
                <a:cs typeface="STHeiti Light" charset="-122"/>
              </a:rPr>
              <a:t>攻击</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56322" name="图片 227"/>
          <p:cNvPicPr>
            <a:picLocks noChangeAspect="1" noChangeArrowheads="1"/>
          </p:cNvPicPr>
          <p:nvPr/>
        </p:nvPicPr>
        <p:blipFill>
          <a:blip r:embed="rId3" cstate="print"/>
          <a:srcRect/>
          <a:stretch>
            <a:fillRect/>
          </a:stretch>
        </p:blipFill>
        <p:spPr bwMode="auto">
          <a:xfrm>
            <a:off x="1828800" y="2212975"/>
            <a:ext cx="7543800" cy="3686058"/>
          </a:xfrm>
          <a:prstGeom prst="rect">
            <a:avLst/>
          </a:prstGeom>
          <a:noFill/>
          <a:ln w="9525">
            <a:noFill/>
            <a:miter lim="800000"/>
            <a:headEnd/>
            <a:tailEnd/>
          </a:ln>
        </p:spPr>
      </p:pic>
      <p:sp>
        <p:nvSpPr>
          <p:cNvPr id="6" name="Rectangle 1"/>
          <p:cNvSpPr>
            <a:spLocks noChangeArrowheads="1"/>
          </p:cNvSpPr>
          <p:nvPr/>
        </p:nvSpPr>
        <p:spPr bwMode="auto">
          <a:xfrm>
            <a:off x="2971800" y="1374775"/>
            <a:ext cx="5562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6675" fontAlgn="base">
              <a:spcBef>
                <a:spcPct val="0"/>
              </a:spcBef>
              <a:spcAft>
                <a:spcPct val="0"/>
              </a:spcAft>
            </a:pPr>
            <a:r>
              <a:rPr lang="zh-CN" altLang="en-US" sz="2400" dirty="0" smtClean="0">
                <a:latin typeface="Arial" pitchFamily="34" charset="0"/>
                <a:ea typeface="等线"/>
                <a:cs typeface="Times New Roman" pitchFamily="18" charset="0"/>
              </a:rPr>
              <a:t>利用大数据平台实现</a:t>
            </a:r>
            <a:r>
              <a:rPr lang="en-US" altLang="zh-CN" sz="2400" dirty="0" err="1" smtClean="0">
                <a:latin typeface="Arial" pitchFamily="34" charset="0"/>
                <a:ea typeface="等线"/>
                <a:cs typeface="Times New Roman" pitchFamily="18" charset="0"/>
              </a:rPr>
              <a:t>DDoS</a:t>
            </a:r>
            <a:r>
              <a:rPr lang="zh-CN" altLang="en-US" sz="2400" dirty="0" smtClean="0">
                <a:latin typeface="Arial" pitchFamily="34" charset="0"/>
                <a:ea typeface="等线"/>
                <a:cs typeface="Times New Roman" pitchFamily="18" charset="0"/>
              </a:rPr>
              <a:t>攻击检测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10.4.2 </a:t>
            </a:r>
            <a:r>
              <a:rPr lang="zh-CN" altLang="en-US" sz="3200" i="0" dirty="0" smtClean="0">
                <a:latin typeface="STHeiti Light" charset="-122"/>
                <a:ea typeface="STHeiti Light" charset="-122"/>
                <a:cs typeface="STHeiti Light" charset="-122"/>
              </a:rPr>
              <a:t>大数据防</a:t>
            </a:r>
            <a:r>
              <a:rPr lang="en-US" altLang="zh-CN" sz="3200" i="0" dirty="0" err="1" smtClean="0">
                <a:latin typeface="STHeiti Light" charset="-122"/>
                <a:ea typeface="STHeiti Light" charset="-122"/>
                <a:cs typeface="STHeiti Light" charset="-122"/>
              </a:rPr>
              <a:t>DDoS</a:t>
            </a:r>
            <a:r>
              <a:rPr lang="zh-CN" altLang="en-US" sz="3200" i="0" dirty="0" smtClean="0">
                <a:latin typeface="STHeiti Light" charset="-122"/>
                <a:ea typeface="STHeiti Light" charset="-122"/>
                <a:cs typeface="STHeiti Light" charset="-122"/>
              </a:rPr>
              <a:t>攻击</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57345" name="图片 674"/>
          <p:cNvPicPr>
            <a:picLocks noChangeAspect="1" noChangeArrowheads="1"/>
          </p:cNvPicPr>
          <p:nvPr/>
        </p:nvPicPr>
        <p:blipFill>
          <a:blip r:embed="rId3" cstate="print"/>
          <a:srcRect/>
          <a:stretch>
            <a:fillRect/>
          </a:stretch>
        </p:blipFill>
        <p:spPr bwMode="auto">
          <a:xfrm>
            <a:off x="2286000" y="1450975"/>
            <a:ext cx="7903918" cy="3810000"/>
          </a:xfrm>
          <a:prstGeom prst="rect">
            <a:avLst/>
          </a:prstGeom>
          <a:noFill/>
        </p:spPr>
      </p:pic>
      <p:sp>
        <p:nvSpPr>
          <p:cNvPr id="10" name="矩形 9"/>
          <p:cNvSpPr/>
          <p:nvPr/>
        </p:nvSpPr>
        <p:spPr>
          <a:xfrm>
            <a:off x="4419600" y="5870575"/>
            <a:ext cx="3635932" cy="461665"/>
          </a:xfrm>
          <a:prstGeom prst="rect">
            <a:avLst/>
          </a:prstGeom>
        </p:spPr>
        <p:txBody>
          <a:bodyPr wrap="none">
            <a:spAutoFit/>
          </a:bodyPr>
          <a:lstStyle/>
          <a:p>
            <a:r>
              <a:rPr lang="zh-CN" altLang="zh-CN" sz="2400" dirty="0" smtClean="0">
                <a:latin typeface="+mn-ea"/>
              </a:rPr>
              <a:t>智能的</a:t>
            </a:r>
            <a:r>
              <a:rPr lang="en-US" altLang="zh-CN" sz="2400" dirty="0" err="1" smtClean="0">
                <a:latin typeface="+mn-ea"/>
              </a:rPr>
              <a:t>DDoS</a:t>
            </a:r>
            <a:r>
              <a:rPr lang="zh-CN" altLang="zh-CN" sz="2400" dirty="0" smtClean="0">
                <a:latin typeface="+mn-ea"/>
              </a:rPr>
              <a:t>攻击检测系统</a:t>
            </a:r>
            <a:endParaRPr lang="zh-CN" altLang="en-US" sz="2400" dirty="0">
              <a:latin typeface="+mn-ea"/>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10.4.2 </a:t>
            </a:r>
            <a:r>
              <a:rPr lang="zh-CN" altLang="en-US" sz="3200" i="0" dirty="0" smtClean="0">
                <a:latin typeface="STHeiti Light" charset="-122"/>
                <a:ea typeface="STHeiti Light" charset="-122"/>
                <a:cs typeface="STHeiti Light" charset="-122"/>
              </a:rPr>
              <a:t>大数据防</a:t>
            </a:r>
            <a:r>
              <a:rPr lang="en-US" altLang="zh-CN" sz="3200" i="0" dirty="0" err="1" smtClean="0">
                <a:latin typeface="STHeiti Light" charset="-122"/>
                <a:ea typeface="STHeiti Light" charset="-122"/>
                <a:cs typeface="STHeiti Light" charset="-122"/>
              </a:rPr>
              <a:t>DDoS</a:t>
            </a:r>
            <a:r>
              <a:rPr lang="zh-CN" altLang="en-US" sz="3200" i="0" dirty="0" smtClean="0">
                <a:latin typeface="STHeiti Light" charset="-122"/>
                <a:ea typeface="STHeiti Light" charset="-122"/>
                <a:cs typeface="STHeiti Light" charset="-122"/>
              </a:rPr>
              <a:t>攻击</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58369" name="Rectangle 1"/>
          <p:cNvSpPr>
            <a:spLocks noChangeArrowheads="1"/>
          </p:cNvSpPr>
          <p:nvPr/>
        </p:nvSpPr>
        <p:spPr bwMode="auto">
          <a:xfrm>
            <a:off x="685800" y="1113909"/>
            <a:ext cx="10896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39750" algn="l"/>
              </a:tabLst>
            </a:pPr>
            <a:r>
              <a:rPr kumimoji="0" lang="zh-CN"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机器学习输入的</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Feature</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数据，是用</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IPFIX/</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NetStream</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信息会进行聚合后生成，并可以根据多</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Feature</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生成新的</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Feature</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，每个分析对象的总</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Feature</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数可以达到数万</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39750" algn="l"/>
              </a:tabLst>
            </a:pPr>
            <a:endParaRPr lang="en-US" altLang="zh-CN" sz="2400" dirty="0" smtClean="0">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聚合</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维度如下：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源网段聚合统计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源地区聚合统计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目的地区聚合统计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目的网站（云、数据中心）聚合统计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源网站（云、数据中心）聚合统计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网站（云、数据中心）同源网段聚合统计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网站（云、数据中心）同源地区聚合统计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自治域至自治域聚合统计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地域间聚合统计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云、数据中心到网站聚合统计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9750"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网站所属</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IP</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pitchFamily="34" charset="0"/>
              </a:rPr>
              <a:t>同源网段聚合统计</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10.4.3</a:t>
            </a:r>
            <a:r>
              <a:rPr lang="zh-CN" altLang="en-US" sz="3200" i="0" dirty="0" smtClean="0">
                <a:latin typeface="STHeiti Light" charset="-122"/>
                <a:ea typeface="STHeiti Light" charset="-122"/>
                <a:cs typeface="STHeiti Light" charset="-122"/>
              </a:rPr>
              <a:t>  攻击可视化与安全业务定制</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5734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69" name="Rectangle 1"/>
          <p:cNvSpPr>
            <a:spLocks noChangeArrowheads="1"/>
          </p:cNvSpPr>
          <p:nvPr/>
        </p:nvSpPr>
        <p:spPr bwMode="auto">
          <a:xfrm>
            <a:off x="533400" y="1374775"/>
            <a:ext cx="10896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华为攻击检测大数据平台采用分层解耦的架构，智能系统接收来自在线检测系统与离线训练系统两部分的统计结果，根据业务需求完成相关数据的筛选、合并、排序等操作，保存数据全集，</a:t>
            </a:r>
            <a:r>
              <a:rPr lang="en-US" altLang="zh-CN" sz="2400" dirty="0" smtClean="0">
                <a:latin typeface="Calibri" pitchFamily="34" charset="0"/>
                <a:ea typeface="宋体" pitchFamily="2" charset="-122"/>
                <a:cs typeface="Times New Roman" pitchFamily="18" charset="0"/>
              </a:rPr>
              <a:t>Web UI</a:t>
            </a:r>
            <a:r>
              <a:rPr lang="zh-CN" altLang="en-US" sz="2400" dirty="0" smtClean="0">
                <a:latin typeface="Calibri" pitchFamily="34" charset="0"/>
                <a:ea typeface="宋体" pitchFamily="2" charset="-122"/>
                <a:cs typeface="Times New Roman" pitchFamily="18" charset="0"/>
              </a:rPr>
              <a:t>界面可以根据用户定制，进行数据呈现。</a:t>
            </a:r>
            <a:endParaRPr lang="en-US" altLang="zh-CN" sz="2400" dirty="0" smtClean="0">
              <a:latin typeface="Calibri" pitchFamily="34" charset="0"/>
              <a:ea typeface="宋体" pitchFamily="2" charset="-122"/>
              <a:cs typeface="Times New Roman" pitchFamily="18" charset="0"/>
            </a:endParaRPr>
          </a:p>
          <a:p>
            <a:pPr lvl="0" fontAlgn="base">
              <a:spcBef>
                <a:spcPct val="0"/>
              </a:spcBef>
              <a:spcAft>
                <a:spcPct val="0"/>
              </a:spcAft>
              <a:tabLst>
                <a:tab pos="539750" algn="l"/>
              </a:tabLst>
            </a:pPr>
            <a:endParaRPr lang="en-US" altLang="zh-CN" dirty="0" smtClean="0">
              <a:latin typeface="Arial" pitchFamily="34" charset="0"/>
              <a:ea typeface="宋体" pitchFamily="2" charset="-122"/>
              <a:cs typeface="宋体" pitchFamily="2" charset="-122"/>
            </a:endParaRPr>
          </a:p>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系统具备的能力包括监控、检测和展示：</a:t>
            </a:r>
          </a:p>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	安全监控功能：站点监控和疑似对象监控。</a:t>
            </a:r>
          </a:p>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	检测功能：攻击检测和攻击溯源，被监控对象安全状况评估</a:t>
            </a:r>
          </a:p>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	攻击状况展示：攻击地理分布展示、</a:t>
            </a:r>
            <a:r>
              <a:rPr lang="en-US" altLang="zh-CN" sz="2400" dirty="0" smtClean="0">
                <a:latin typeface="Calibri" pitchFamily="34" charset="0"/>
                <a:ea typeface="宋体" pitchFamily="2" charset="-122"/>
                <a:cs typeface="Times New Roman" pitchFamily="18" charset="0"/>
              </a:rPr>
              <a:t>TOP-N </a:t>
            </a:r>
            <a:r>
              <a:rPr lang="zh-CN" altLang="en-US" sz="2400" dirty="0" smtClean="0">
                <a:latin typeface="Calibri" pitchFamily="34" charset="0"/>
                <a:ea typeface="宋体" pitchFamily="2" charset="-122"/>
                <a:cs typeface="Times New Roman" pitchFamily="18" charset="0"/>
              </a:rPr>
              <a:t>攻击统计展示、攻击流量展示和运营商间攻击流量展示</a:t>
            </a:r>
          </a:p>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	流量历史回溯：区域间流量历史回溯、站点访问历史状态回溯和区域出流量历史状态回溯</a:t>
            </a:r>
          </a:p>
          <a:p>
            <a:pPr lvl="0" fontAlgn="base">
              <a:spcBef>
                <a:spcPct val="0"/>
              </a:spcBef>
              <a:spcAft>
                <a:spcPct val="0"/>
              </a:spcAft>
              <a:tabLst>
                <a:tab pos="539750" algn="l"/>
              </a:tabLst>
            </a:pPr>
            <a:r>
              <a:rPr lang="zh-CN" altLang="en-US" sz="2400" dirty="0" smtClean="0">
                <a:latin typeface="Calibri" pitchFamily="34" charset="0"/>
                <a:ea typeface="宋体" pitchFamily="2" charset="-122"/>
                <a:cs typeface="Times New Roman" pitchFamily="18" charset="0"/>
              </a:rPr>
              <a:t>	流量展示：站点访站点访问流量展示、运营商间流量展示和特定区域出流量展示</a:t>
            </a:r>
          </a:p>
          <a:p>
            <a:pPr lvl="0" fontAlgn="base">
              <a:spcBef>
                <a:spcPct val="0"/>
              </a:spcBef>
              <a:spcAft>
                <a:spcPct val="0"/>
              </a:spcAft>
              <a:tabLst>
                <a:tab pos="539750" algn="l"/>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p:nvPr/>
        </p:nvSpPr>
        <p:spPr>
          <a:xfrm>
            <a:off x="1752600" y="4498975"/>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38</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大数据安全的挑战与对策</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基础设施安全</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数据管理安全</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安全分析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solidFill>
                  <a:schemeClr val="bg2"/>
                </a:solidFill>
                <a:latin typeface="Wingdings"/>
                <a:cs typeface="Wingdings"/>
              </a:rPr>
              <a:t></a:t>
            </a:r>
            <a:r>
              <a:rPr lang="zh-CN" altLang="en-US" sz="2800" b="1" i="1" spc="5" dirty="0" smtClean="0">
                <a:solidFill>
                  <a:schemeClr val="bg2"/>
                </a:solidFill>
                <a:latin typeface="微软雅黑"/>
                <a:cs typeface="Wingdings"/>
              </a:rPr>
              <a:t>隐私保护</a:t>
            </a:r>
            <a:endParaRPr sz="2800" dirty="0">
              <a:solidFill>
                <a:schemeClr val="bg2"/>
              </a:solidFill>
              <a:latin typeface="微软雅黑"/>
              <a:cs typeface="微软雅黑"/>
            </a:endParaRPr>
          </a:p>
        </p:txBody>
      </p:sp>
    </p:spTree>
    <p:extLst>
      <p:ext uri="{BB962C8B-B14F-4D97-AF65-F5344CB8AC3E}">
        <p14:creationId xmlns="" xmlns:p14="http://schemas.microsoft.com/office/powerpoint/2010/main" val="170590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10.5.1 </a:t>
            </a:r>
            <a:r>
              <a:rPr lang="zh-CN" altLang="en-US" sz="3200" i="0" dirty="0" smtClean="0">
                <a:latin typeface="STHeiti Light" charset="-122"/>
                <a:ea typeface="STHeiti Light" charset="-122"/>
                <a:cs typeface="STHeiti Light" charset="-122"/>
              </a:rPr>
              <a:t>隐私保护面临的挑战</a:t>
            </a:r>
            <a:r>
              <a:rPr lang="zh-CN" altLang="zh-CN" sz="3200" i="0" dirty="0" smtClean="0">
                <a:latin typeface="+mj-ea"/>
                <a:cs typeface="STHeiti Light" charset="-122"/>
              </a:rPr>
              <a:t> </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09600" y="2212975"/>
            <a:ext cx="8610600" cy="3077766"/>
          </a:xfrm>
        </p:spPr>
        <p:txBody>
          <a:bodyPr/>
          <a:lstStyle/>
          <a:p>
            <a:r>
              <a:rPr lang="zh-CN" altLang="en-US" sz="2000" dirty="0" smtClean="0">
                <a:latin typeface="+mn-ea"/>
              </a:rPr>
              <a:t>大数据技术面临的隐私问题与挑战</a:t>
            </a:r>
            <a:r>
              <a:rPr lang="zh-CN" altLang="en-US" sz="2000" dirty="0" smtClean="0">
                <a:latin typeface="+mn-ea"/>
              </a:rPr>
              <a:t>：</a:t>
            </a:r>
            <a:endParaRPr lang="en-US" altLang="zh-CN" sz="2000" dirty="0" smtClean="0">
              <a:latin typeface="+mn-ea"/>
            </a:endParaRPr>
          </a:p>
          <a:p>
            <a:endParaRPr lang="zh-CN" altLang="en-US" sz="2000" dirty="0" smtClean="0">
              <a:latin typeface="+mn-ea"/>
            </a:endParaRPr>
          </a:p>
          <a:p>
            <a:r>
              <a:rPr lang="en-US" altLang="zh-CN" sz="2000" dirty="0" smtClean="0">
                <a:latin typeface="+mn-ea"/>
              </a:rPr>
              <a:t>1</a:t>
            </a:r>
            <a:r>
              <a:rPr lang="zh-CN" altLang="en-US" sz="2000" dirty="0" smtClean="0">
                <a:latin typeface="+mn-ea"/>
              </a:rPr>
              <a:t>）消费者知情权；</a:t>
            </a:r>
            <a:endParaRPr lang="en-US" altLang="zh-CN" sz="2000" dirty="0" smtClean="0">
              <a:latin typeface="+mn-ea"/>
            </a:endParaRPr>
          </a:p>
          <a:p>
            <a:endParaRPr lang="zh-CN" altLang="en-US" sz="2000" dirty="0" smtClean="0">
              <a:latin typeface="+mn-ea"/>
            </a:endParaRPr>
          </a:p>
          <a:p>
            <a:r>
              <a:rPr lang="en-US" altLang="zh-CN" sz="2000" dirty="0" smtClean="0">
                <a:latin typeface="+mn-ea"/>
              </a:rPr>
              <a:t>2</a:t>
            </a:r>
            <a:r>
              <a:rPr lang="zh-CN" altLang="en-US" sz="2000" dirty="0" smtClean="0">
                <a:latin typeface="+mn-ea"/>
              </a:rPr>
              <a:t>）个人</a:t>
            </a:r>
            <a:r>
              <a:rPr lang="zh-CN" altLang="en-US" sz="2000" dirty="0" smtClean="0">
                <a:latin typeface="+mn-ea"/>
              </a:rPr>
              <a:t>数据的控制</a:t>
            </a:r>
            <a:r>
              <a:rPr lang="zh-CN" altLang="en-US" sz="2000" dirty="0" smtClean="0">
                <a:latin typeface="+mn-ea"/>
              </a:rPr>
              <a:t>能力；</a:t>
            </a:r>
            <a:endParaRPr lang="en-US" altLang="zh-CN" sz="2000" dirty="0" smtClean="0">
              <a:latin typeface="+mn-ea"/>
            </a:endParaRPr>
          </a:p>
          <a:p>
            <a:endParaRPr lang="zh-CN" altLang="en-US" sz="2000" dirty="0" smtClean="0">
              <a:latin typeface="+mn-ea"/>
            </a:endParaRPr>
          </a:p>
          <a:p>
            <a:r>
              <a:rPr lang="en-US" altLang="zh-CN" sz="2000" dirty="0" smtClean="0">
                <a:latin typeface="+mn-ea"/>
              </a:rPr>
              <a:t>3</a:t>
            </a:r>
            <a:r>
              <a:rPr lang="zh-CN" altLang="en-US" sz="2000" dirty="0" smtClean="0">
                <a:latin typeface="+mn-ea"/>
              </a:rPr>
              <a:t>）数据</a:t>
            </a:r>
            <a:r>
              <a:rPr lang="zh-CN" altLang="en-US" sz="2000" dirty="0" smtClean="0">
                <a:latin typeface="+mn-ea"/>
              </a:rPr>
              <a:t>转移给第三方进行二次</a:t>
            </a:r>
            <a:r>
              <a:rPr lang="zh-CN" altLang="en-US" sz="2000" dirty="0" smtClean="0">
                <a:latin typeface="+mn-ea"/>
              </a:rPr>
              <a:t>使用问题；</a:t>
            </a:r>
            <a:endParaRPr lang="en-US" altLang="zh-CN" sz="2000" dirty="0" smtClean="0">
              <a:latin typeface="+mn-ea"/>
            </a:endParaRPr>
          </a:p>
          <a:p>
            <a:endParaRPr lang="zh-CN" altLang="en-US" sz="2000" dirty="0" smtClean="0">
              <a:latin typeface="+mn-ea"/>
            </a:endParaRPr>
          </a:p>
          <a:p>
            <a:r>
              <a:rPr lang="en-US" altLang="zh-CN" sz="2000" dirty="0" smtClean="0">
                <a:latin typeface="+mn-ea"/>
              </a:rPr>
              <a:t>4</a:t>
            </a:r>
            <a:r>
              <a:rPr lang="zh-CN" altLang="en-US" sz="2000" dirty="0" smtClean="0">
                <a:latin typeface="+mn-ea"/>
              </a:rPr>
              <a:t>）匹配</a:t>
            </a:r>
            <a:r>
              <a:rPr lang="zh-CN" altLang="en-US" sz="2000" dirty="0" smtClean="0">
                <a:latin typeface="+mn-ea"/>
              </a:rPr>
              <a:t>政府的法律法规及各行业标准的要求并快速响应大数据的商业诉</a:t>
            </a:r>
            <a:r>
              <a:rPr lang="zh-CN" altLang="en-US" sz="2000" dirty="0" smtClean="0">
                <a:latin typeface="+mn-ea"/>
              </a:rPr>
              <a:t>求</a:t>
            </a:r>
            <a:endParaRPr lang="zh-CN" altLang="en-US" sz="2000" dirty="0" smtClean="0">
              <a:latin typeface="+mn-ea"/>
            </a:endParaRPr>
          </a:p>
          <a:p>
            <a:r>
              <a:rPr lang="zh-CN" altLang="zh-CN" sz="2000" dirty="0" smtClean="0">
                <a:latin typeface="+mn-ea"/>
              </a:rPr>
              <a:t> </a:t>
            </a:r>
            <a:endParaRPr kumimoji="1" lang="zh-CN" altLang="en-US" sz="2000" dirty="0">
              <a:latin typeface="+mn-ea"/>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latin typeface="STHeiti Light" charset="-122"/>
                <a:ea typeface="STHeiti Light" charset="-122"/>
                <a:cs typeface="STHeiti Light" charset="-122"/>
              </a:rPr>
              <a:t>10.1.1 </a:t>
            </a:r>
            <a:r>
              <a:rPr lang="zh-CN" altLang="en-US" sz="3200" i="0" dirty="0" smtClean="0">
                <a:latin typeface="STHeiti Light" charset="-122"/>
                <a:ea typeface="STHeiti Light" charset="-122"/>
                <a:cs typeface="STHeiti Light" charset="-122"/>
              </a:rPr>
              <a:t>数据加密技术</a:t>
            </a:r>
            <a:endParaRPr lang="zh-CN" altLang="en-US" sz="3200" i="0" dirty="0">
              <a:latin typeface="STHeiti Light" charset="-122"/>
              <a:ea typeface="STHeiti Light" charset="-122"/>
              <a:cs typeface="STHeiti Light" charset="-122"/>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4</a:t>
            </a:fld>
            <a:endParaRPr spc="5" dirty="0"/>
          </a:p>
        </p:txBody>
      </p:sp>
      <p:sp>
        <p:nvSpPr>
          <p:cNvPr id="22" name="文本框 21"/>
          <p:cNvSpPr txBox="1"/>
          <p:nvPr/>
        </p:nvSpPr>
        <p:spPr>
          <a:xfrm>
            <a:off x="533400" y="1385927"/>
            <a:ext cx="10439400" cy="5478423"/>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3. </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非对称密码</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非对称密码（公钥密码体制）的特征是加密密钥与解密密钥不同，而且很难从一个推出另一个</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非对称密码使用两个独立的密钥，一个可以公开，称为公钥，另一个不能公开，称为私钥。</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两</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个密钥形成一个密钥对，一个密钥用于加密，另一个密钥用于解密</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非对称</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密码算法基于数学问题求解的困难性，而不再是基于代替和换位方法</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在非对称密码体制中，公钥是可以公开的，私钥是需要保密的。加解密算法都是公开的。用公钥加密后，只能用与之对应的私钥才能解密。</a:t>
            </a:r>
          </a:p>
          <a:p>
            <a:endPar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传统的密码技术在大数据领域有一定的局限性，在本书的</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10.5.2</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中会介绍一种新的加密技术：内容关联密钥技术，它在大数据的隐私保护方面有独特的优势。</a:t>
            </a:r>
          </a:p>
          <a:p>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235051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10.5.2 </a:t>
            </a:r>
            <a:r>
              <a:rPr lang="zh-CN" altLang="en-US" sz="3200" i="0" dirty="0" smtClean="0">
                <a:latin typeface="STHeiti Light" charset="-122"/>
                <a:ea typeface="STHeiti Light" charset="-122"/>
                <a:cs typeface="STHeiti Light" charset="-122"/>
              </a:rPr>
              <a:t>内容关联密钥</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533400" y="2136775"/>
            <a:ext cx="10842244" cy="3077766"/>
          </a:xfrm>
        </p:spPr>
        <p:txBody>
          <a:bodyPr/>
          <a:lstStyle/>
          <a:p>
            <a:pPr marL="457200" indent="-457200">
              <a:buAutoNum type="arabicPeriod"/>
            </a:pPr>
            <a:r>
              <a:rPr lang="zh-CN" altLang="en-US" sz="2000" dirty="0" smtClean="0">
                <a:latin typeface="+mn-ea"/>
              </a:rPr>
              <a:t>内容</a:t>
            </a:r>
            <a:r>
              <a:rPr lang="zh-CN" altLang="en-US" sz="2000" dirty="0" smtClean="0">
                <a:latin typeface="+mn-ea"/>
              </a:rPr>
              <a:t>关联密钥</a:t>
            </a:r>
            <a:r>
              <a:rPr lang="zh-CN" altLang="en-US" sz="2000" dirty="0" smtClean="0">
                <a:latin typeface="+mn-ea"/>
              </a:rPr>
              <a:t>技术</a:t>
            </a:r>
            <a:endParaRPr lang="en-US" altLang="zh-CN" sz="2000" dirty="0" smtClean="0">
              <a:latin typeface="+mn-ea"/>
            </a:endParaRPr>
          </a:p>
          <a:p>
            <a:pPr marL="457200" indent="-457200">
              <a:buAutoNum type="arabicPeriod"/>
            </a:pPr>
            <a:endParaRPr lang="zh-CN" altLang="en-US" sz="2000" dirty="0" smtClean="0">
              <a:latin typeface="+mn-ea"/>
            </a:endParaRPr>
          </a:p>
          <a:p>
            <a:r>
              <a:rPr lang="zh-CN" altLang="en-US" sz="2000" dirty="0" smtClean="0">
                <a:latin typeface="+mn-ea"/>
              </a:rPr>
              <a:t>    区别</a:t>
            </a:r>
            <a:r>
              <a:rPr lang="zh-CN" altLang="en-US" sz="2000" dirty="0" smtClean="0">
                <a:latin typeface="+mn-ea"/>
              </a:rPr>
              <a:t>于常见加密算法密钥多由随机数或其他与待加密明文本质上毫无关联的数据经过一定的算法所产生，内容关联密钥技术的密钥本身即为待加密明文的一部分</a:t>
            </a:r>
            <a:r>
              <a:rPr lang="zh-CN" altLang="en-US" sz="2000" dirty="0" smtClean="0">
                <a:latin typeface="+mn-ea"/>
              </a:rPr>
              <a:t>。</a:t>
            </a:r>
            <a:endParaRPr lang="en-US" altLang="zh-CN" sz="2000" dirty="0" smtClean="0">
              <a:latin typeface="+mn-ea"/>
            </a:endParaRPr>
          </a:p>
          <a:p>
            <a:endParaRPr lang="en-US" altLang="zh-CN" sz="2000" dirty="0" smtClean="0">
              <a:latin typeface="+mn-ea"/>
            </a:endParaRPr>
          </a:p>
          <a:p>
            <a:r>
              <a:rPr lang="zh-CN" altLang="en-US" sz="2000" dirty="0" smtClean="0">
                <a:latin typeface="+mn-ea"/>
              </a:rPr>
              <a:t>    该</a:t>
            </a:r>
            <a:r>
              <a:rPr lang="zh-CN" altLang="en-US" sz="2000" dirty="0" smtClean="0">
                <a:latin typeface="+mn-ea"/>
              </a:rPr>
              <a:t>加密算法按照原始待加密明文中数据的重要性（针对文件应用的重要性），将数据中数据量小但重要性或信息含量较高的那一部分数据抽取出来，作为原始待加密明文的密钥；而将待加密明文中剩余的那些数据量较大但重要性较低的部分，经过一定处理</a:t>
            </a:r>
            <a:r>
              <a:rPr lang="en-US" altLang="zh-CN" sz="2000" dirty="0" smtClean="0">
                <a:latin typeface="+mn-ea"/>
              </a:rPr>
              <a:t>(</a:t>
            </a:r>
            <a:r>
              <a:rPr lang="zh-CN" altLang="en-US" sz="2000" dirty="0" smtClean="0">
                <a:latin typeface="+mn-ea"/>
              </a:rPr>
              <a:t>如数据填充以保证文件的完整性</a:t>
            </a:r>
            <a:r>
              <a:rPr lang="en-US" altLang="zh-CN" sz="2000" dirty="0" smtClean="0">
                <a:latin typeface="+mn-ea"/>
              </a:rPr>
              <a:t>)</a:t>
            </a:r>
            <a:r>
              <a:rPr lang="zh-CN" altLang="en-US" sz="2000" dirty="0" smtClean="0">
                <a:latin typeface="+mn-ea"/>
              </a:rPr>
              <a:t>后作为算法的密文。</a:t>
            </a:r>
          </a:p>
          <a:p>
            <a:endParaRPr lang="en-US" altLang="zh-CN" sz="2000" dirty="0" smtClean="0">
              <a:latin typeface="+mn-ea"/>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10.5.2 </a:t>
            </a:r>
            <a:r>
              <a:rPr lang="zh-CN" altLang="en-US" sz="3200" i="0" dirty="0" smtClean="0">
                <a:latin typeface="STHeiti Light" charset="-122"/>
                <a:ea typeface="STHeiti Light" charset="-122"/>
                <a:cs typeface="STHeiti Light" charset="-122"/>
              </a:rPr>
              <a:t>内容关联密钥</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533400" y="1298575"/>
            <a:ext cx="10842244" cy="3693319"/>
          </a:xfrm>
        </p:spPr>
        <p:txBody>
          <a:bodyPr/>
          <a:lstStyle/>
          <a:p>
            <a:r>
              <a:rPr lang="en-US" altLang="zh-CN" sz="2000" dirty="0" smtClean="0">
                <a:latin typeface="+mn-ea"/>
              </a:rPr>
              <a:t>2. </a:t>
            </a:r>
            <a:r>
              <a:rPr lang="zh-CN" altLang="en-US" sz="2000" dirty="0" smtClean="0">
                <a:latin typeface="+mn-ea"/>
              </a:rPr>
              <a:t>内容关联密钥技术的</a:t>
            </a:r>
            <a:r>
              <a:rPr lang="zh-CN" altLang="en-US" sz="2000" dirty="0" smtClean="0">
                <a:latin typeface="+mn-ea"/>
              </a:rPr>
              <a:t>特点</a:t>
            </a:r>
            <a:endParaRPr lang="en-US" altLang="zh-CN" sz="2000" dirty="0" smtClean="0">
              <a:latin typeface="+mn-ea"/>
            </a:endParaRPr>
          </a:p>
          <a:p>
            <a:endParaRPr lang="zh-CN" altLang="en-US" sz="2000"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）这种新机理的密钥的数据量不是由计算复杂度决定的，而是由其对数据文件应用的重要性决定的</a:t>
            </a:r>
            <a:r>
              <a:rPr lang="zh-CN" altLang="en-US" sz="2000" dirty="0" smtClean="0">
                <a:latin typeface="+mn-ea"/>
              </a:rPr>
              <a:t>。</a:t>
            </a:r>
            <a:endParaRPr lang="en-US" altLang="zh-CN" sz="2000" dirty="0" smtClean="0">
              <a:latin typeface="+mn-ea"/>
            </a:endParaRPr>
          </a:p>
          <a:p>
            <a:endParaRPr lang="zh-CN" altLang="en-US" sz="2000" dirty="0" smtClean="0">
              <a:latin typeface="+mn-ea"/>
            </a:endParaRPr>
          </a:p>
          <a:p>
            <a:r>
              <a:rPr lang="zh-CN" altLang="en-US" sz="2000" dirty="0" smtClean="0">
                <a:latin typeface="+mn-ea"/>
              </a:rPr>
              <a:t>    在</a:t>
            </a:r>
            <a:r>
              <a:rPr lang="zh-CN" altLang="en-US" sz="2000" dirty="0" smtClean="0">
                <a:latin typeface="+mn-ea"/>
              </a:rPr>
              <a:t>可控性价比下</a:t>
            </a:r>
            <a:r>
              <a:rPr lang="en-US" altLang="zh-CN" sz="2000" dirty="0" smtClean="0">
                <a:latin typeface="+mn-ea"/>
              </a:rPr>
              <a:t>(</a:t>
            </a:r>
            <a:r>
              <a:rPr lang="zh-CN" altLang="en-US" sz="2000" dirty="0" smtClean="0">
                <a:latin typeface="+mn-ea"/>
              </a:rPr>
              <a:t>终端资源和加密性能</a:t>
            </a:r>
            <a:r>
              <a:rPr lang="en-US" altLang="zh-CN" sz="2000" dirty="0" smtClean="0">
                <a:latin typeface="+mn-ea"/>
              </a:rPr>
              <a:t>)</a:t>
            </a:r>
            <a:r>
              <a:rPr lang="zh-CN" altLang="en-US" sz="2000" dirty="0" smtClean="0">
                <a:latin typeface="+mn-ea"/>
              </a:rPr>
              <a:t>，可以采用很长的密钥（数十</a:t>
            </a:r>
            <a:r>
              <a:rPr lang="en-US" altLang="zh-CN" sz="2000" dirty="0" smtClean="0">
                <a:latin typeface="+mn-ea"/>
              </a:rPr>
              <a:t>KB </a:t>
            </a:r>
            <a:r>
              <a:rPr lang="zh-CN" altLang="en-US" sz="2000" dirty="0" smtClean="0">
                <a:latin typeface="+mn-ea"/>
              </a:rPr>
              <a:t>或 数十</a:t>
            </a:r>
            <a:r>
              <a:rPr lang="en-US" altLang="zh-CN" sz="2000" dirty="0" smtClean="0">
                <a:latin typeface="+mn-ea"/>
              </a:rPr>
              <a:t>MB</a:t>
            </a:r>
            <a:r>
              <a:rPr lang="zh-CN" altLang="en-US" sz="2000" dirty="0" smtClean="0">
                <a:latin typeface="+mn-ea"/>
              </a:rPr>
              <a:t>），所以抗暴力破解能力很强</a:t>
            </a:r>
            <a:r>
              <a:rPr lang="zh-CN" altLang="en-US" sz="2000" dirty="0" smtClean="0">
                <a:latin typeface="+mn-ea"/>
              </a:rPr>
              <a:t>。</a:t>
            </a:r>
            <a:endParaRPr lang="en-US" altLang="zh-CN" sz="2000" dirty="0" smtClean="0">
              <a:latin typeface="+mn-ea"/>
            </a:endParaRPr>
          </a:p>
          <a:p>
            <a:endParaRPr lang="zh-CN" altLang="en-US"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）由于文件数据的离散性，不同数据文件的密钥没有任何</a:t>
            </a:r>
            <a:r>
              <a:rPr lang="zh-CN" altLang="en-US" sz="2000" dirty="0" smtClean="0">
                <a:latin typeface="+mn-ea"/>
              </a:rPr>
              <a:t>关联性</a:t>
            </a:r>
            <a:endParaRPr lang="en-US" altLang="zh-CN" sz="2000" dirty="0" smtClean="0">
              <a:latin typeface="+mn-ea"/>
            </a:endParaRPr>
          </a:p>
          <a:p>
            <a:endParaRPr lang="zh-CN" altLang="en-US" sz="2000" dirty="0" smtClean="0">
              <a:latin typeface="+mn-ea"/>
            </a:endParaRPr>
          </a:p>
          <a:p>
            <a:r>
              <a:rPr lang="zh-CN" altLang="en-US" sz="2000" dirty="0" smtClean="0">
                <a:latin typeface="+mn-ea"/>
              </a:rPr>
              <a:t>（</a:t>
            </a:r>
            <a:r>
              <a:rPr lang="en-US" altLang="zh-CN" sz="2000" dirty="0" smtClean="0">
                <a:latin typeface="+mn-ea"/>
              </a:rPr>
              <a:t>3</a:t>
            </a:r>
            <a:r>
              <a:rPr lang="zh-CN" altLang="en-US" sz="2000" dirty="0" smtClean="0">
                <a:latin typeface="+mn-ea"/>
              </a:rPr>
              <a:t>）在隐私保护方面，这种新的安全机理不会增加大数据存储系统负载。</a:t>
            </a:r>
          </a:p>
          <a:p>
            <a:r>
              <a:rPr lang="zh-CN" altLang="zh-CN" sz="2000" dirty="0" smtClean="0">
                <a:latin typeface="+mn-ea"/>
              </a:rPr>
              <a:t> </a:t>
            </a:r>
            <a:endParaRPr kumimoji="1" lang="zh-CN" altLang="en-US" sz="2000" dirty="0">
              <a:latin typeface="+mn-ea"/>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10.5.2 </a:t>
            </a:r>
            <a:r>
              <a:rPr lang="zh-CN" altLang="en-US" sz="3200" i="0" dirty="0" smtClean="0">
                <a:latin typeface="STHeiti Light" charset="-122"/>
                <a:ea typeface="STHeiti Light" charset="-122"/>
                <a:cs typeface="STHeiti Light" charset="-122"/>
              </a:rPr>
              <a:t>内容关联密钥</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59394" name="图片 1" descr="无标题1.jpg"/>
          <p:cNvPicPr>
            <a:picLocks noChangeAspect="1" noChangeArrowheads="1"/>
          </p:cNvPicPr>
          <p:nvPr/>
        </p:nvPicPr>
        <p:blipFill>
          <a:blip r:embed="rId3" cstate="print"/>
          <a:srcRect/>
          <a:stretch>
            <a:fillRect/>
          </a:stretch>
        </p:blipFill>
        <p:spPr bwMode="auto">
          <a:xfrm>
            <a:off x="2514600" y="1603375"/>
            <a:ext cx="6577542" cy="2971800"/>
          </a:xfrm>
          <a:prstGeom prst="rect">
            <a:avLst/>
          </a:prstGeom>
          <a:noFill/>
          <a:ln w="9525">
            <a:noFill/>
            <a:miter lim="800000"/>
            <a:headEnd/>
            <a:tailEnd/>
          </a:ln>
        </p:spPr>
      </p:pic>
      <p:sp>
        <p:nvSpPr>
          <p:cNvPr id="7" name="矩形 6"/>
          <p:cNvSpPr/>
          <p:nvPr/>
        </p:nvSpPr>
        <p:spPr>
          <a:xfrm>
            <a:off x="4495800" y="5260975"/>
            <a:ext cx="3570208" cy="461665"/>
          </a:xfrm>
          <a:prstGeom prst="rect">
            <a:avLst/>
          </a:prstGeom>
        </p:spPr>
        <p:txBody>
          <a:bodyPr wrap="none">
            <a:spAutoFit/>
          </a:bodyPr>
          <a:lstStyle/>
          <a:p>
            <a:r>
              <a:rPr lang="zh-CN" altLang="zh-CN" sz="2400" dirty="0" smtClean="0"/>
              <a:t>内容关联密钥加解密框架</a:t>
            </a:r>
            <a:endParaRPr lang="zh-CN" altLang="en-US" sz="2400" dirty="0"/>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10.5.2 </a:t>
            </a:r>
            <a:r>
              <a:rPr lang="zh-CN" altLang="en-US" sz="3200" i="0" dirty="0" smtClean="0">
                <a:latin typeface="STHeiti Light" charset="-122"/>
                <a:ea typeface="STHeiti Light" charset="-122"/>
                <a:cs typeface="STHeiti Light" charset="-122"/>
              </a:rPr>
              <a:t>内容关联密钥</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60418" name="图片 2" descr="无标题2.jpg"/>
          <p:cNvPicPr>
            <a:picLocks noChangeAspect="1" noChangeArrowheads="1"/>
          </p:cNvPicPr>
          <p:nvPr/>
        </p:nvPicPr>
        <p:blipFill>
          <a:blip r:embed="rId3" cstate="print"/>
          <a:srcRect/>
          <a:stretch>
            <a:fillRect/>
          </a:stretch>
        </p:blipFill>
        <p:spPr bwMode="auto">
          <a:xfrm>
            <a:off x="3733800" y="1450975"/>
            <a:ext cx="5042923" cy="4343400"/>
          </a:xfrm>
          <a:prstGeom prst="rect">
            <a:avLst/>
          </a:prstGeom>
          <a:noFill/>
          <a:ln w="9525">
            <a:noFill/>
            <a:miter lim="800000"/>
            <a:headEnd/>
            <a:tailEnd/>
          </a:ln>
        </p:spPr>
      </p:pic>
      <p:sp>
        <p:nvSpPr>
          <p:cNvPr id="8" name="矩形 7"/>
          <p:cNvSpPr/>
          <p:nvPr/>
        </p:nvSpPr>
        <p:spPr>
          <a:xfrm>
            <a:off x="4876800" y="6099175"/>
            <a:ext cx="3570208" cy="461665"/>
          </a:xfrm>
          <a:prstGeom prst="rect">
            <a:avLst/>
          </a:prstGeom>
        </p:spPr>
        <p:txBody>
          <a:bodyPr wrap="none">
            <a:spAutoFit/>
          </a:bodyPr>
          <a:lstStyle/>
          <a:p>
            <a:r>
              <a:rPr lang="zh-CN" altLang="zh-CN" sz="2400" dirty="0" smtClean="0"/>
              <a:t>内容关联密钥加密效果图</a:t>
            </a:r>
            <a:endParaRPr lang="zh-CN" altLang="en-US" sz="2400" dirty="0"/>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10.5.3 </a:t>
            </a:r>
            <a:r>
              <a:rPr lang="zh-CN" altLang="en-US" sz="3200" i="0" dirty="0" smtClean="0">
                <a:latin typeface="STHeiti Light" charset="-122"/>
                <a:ea typeface="STHeiti Light" charset="-122"/>
                <a:cs typeface="STHeiti Light" charset="-122"/>
              </a:rPr>
              <a:t>华为大数据隐私保护方案</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1441" name="Rectangle 1"/>
          <p:cNvSpPr>
            <a:spLocks noChangeArrowheads="1"/>
          </p:cNvSpPr>
          <p:nvPr/>
        </p:nvSpPr>
        <p:spPr bwMode="auto">
          <a:xfrm>
            <a:off x="152400" y="2175380"/>
            <a:ext cx="11353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华为</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大数据隐私保护方案采用合适的技术措施（例如授权、加密、访问控制、匿名化、假名化及隐私策略管理），使得个人数据和用户隐私能够得到充分保护。</a:t>
            </a:r>
            <a:endPar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AutoNum type="arabicPeriod"/>
              <a:tabLst/>
            </a:pPr>
            <a:r>
              <a:rPr lang="zh-CN" altLang="en-US" sz="2400" dirty="0" smtClean="0">
                <a:latin typeface="Arial" pitchFamily="34" charset="0"/>
                <a:ea typeface="等线"/>
                <a:cs typeface="Times New Roman" pitchFamily="18" charset="0"/>
              </a:rPr>
              <a:t>用户授权管理</a:t>
            </a:r>
            <a:endParaRPr lang="en-US" altLang="zh-CN" sz="2400" dirty="0" smtClean="0">
              <a:latin typeface="Arial" pitchFamily="34" charset="0"/>
              <a:ea typeface="等线"/>
              <a:cs typeface="Times New Roman" pitchFamily="18" charset="0"/>
            </a:endParaRPr>
          </a:p>
          <a:p>
            <a:pPr indent="266700" eaLnBrk="0" fontAlgn="base" hangingPunct="0">
              <a:spcBef>
                <a:spcPct val="0"/>
              </a:spcBef>
              <a:spcAft>
                <a:spcPct val="0"/>
              </a:spcAft>
              <a:buFontTx/>
              <a:buAutoNum type="arabicPeriod"/>
            </a:pPr>
            <a:r>
              <a:rPr lang="en-US" altLang="zh-CN" sz="2400" dirty="0" smtClean="0">
                <a:latin typeface="Arial" pitchFamily="34" charset="0"/>
                <a:ea typeface="等线"/>
                <a:cs typeface="Times New Roman" pitchFamily="18" charset="0"/>
              </a:rPr>
              <a:t> </a:t>
            </a:r>
            <a:r>
              <a:rPr lang="zh-CN" altLang="zh-CN" sz="2400" dirty="0" smtClean="0">
                <a:latin typeface="Arial" pitchFamily="34" charset="0"/>
                <a:ea typeface="等线"/>
                <a:cs typeface="Times New Roman" pitchFamily="18" charset="0"/>
              </a:rPr>
              <a:t>隐私策略管理</a:t>
            </a:r>
            <a:endParaRPr lang="en-US" altLang="zh-CN" sz="2400" dirty="0" smtClean="0">
              <a:latin typeface="Arial" pitchFamily="34" charset="0"/>
              <a:ea typeface="等线"/>
              <a:cs typeface="Times New Roman" pitchFamily="18" charset="0"/>
            </a:endParaRPr>
          </a:p>
          <a:p>
            <a:pPr lvl="0" indent="266700" eaLnBrk="0" fontAlgn="base" hangingPunct="0">
              <a:spcBef>
                <a:spcPct val="0"/>
              </a:spcBef>
              <a:spcAft>
                <a:spcPct val="0"/>
              </a:spcAft>
              <a:buFontTx/>
              <a:buAutoNum type="arabicPeriod"/>
            </a:pPr>
            <a:r>
              <a:rPr lang="zh-CN" altLang="en-US" sz="2400" dirty="0" smtClean="0">
                <a:latin typeface="Arial" pitchFamily="34" charset="0"/>
                <a:ea typeface="等线"/>
                <a:cs typeface="Times New Roman" pitchFamily="18" charset="0"/>
              </a:rPr>
              <a:t> 隐私风险管理</a:t>
            </a:r>
          </a:p>
          <a:p>
            <a:pPr indent="266700" eaLnBrk="0" fontAlgn="base" hangingPunct="0">
              <a:spcBef>
                <a:spcPct val="0"/>
              </a:spcBef>
              <a:spcAft>
                <a:spcPct val="0"/>
              </a:spcAft>
              <a:buFontTx/>
              <a:buAutoNum type="arabicPeriod"/>
            </a:pPr>
            <a:endParaRPr lang="zh-CN" altLang="zh-CN" sz="2400" dirty="0" smtClean="0"/>
          </a:p>
          <a:p>
            <a:pPr marL="0" marR="0" lvl="0" indent="266700" algn="l" defTabSz="914400" rtl="0" eaLnBrk="0" fontAlgn="base" latinLnBrk="0" hangingPunct="0">
              <a:lnSpc>
                <a:spcPct val="100000"/>
              </a:lnSpc>
              <a:spcBef>
                <a:spcPct val="0"/>
              </a:spcBef>
              <a:spcAft>
                <a:spcPct val="0"/>
              </a:spcAft>
              <a:buClrTx/>
              <a:buSzTx/>
              <a:buFontTx/>
              <a:buAutoNum type="arabicPeriod"/>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10.5.3 </a:t>
            </a:r>
            <a:r>
              <a:rPr lang="zh-CN" altLang="en-US" sz="3200" i="0" dirty="0" smtClean="0">
                <a:latin typeface="STHeiti Light" charset="-122"/>
                <a:ea typeface="STHeiti Light" charset="-122"/>
                <a:cs typeface="STHeiti Light" charset="-122"/>
              </a:rPr>
              <a:t>华为大数据隐私保护方案</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66562" name="图片 101"/>
          <p:cNvPicPr>
            <a:picLocks noChangeAspect="1" noChangeArrowheads="1"/>
          </p:cNvPicPr>
          <p:nvPr/>
        </p:nvPicPr>
        <p:blipFill>
          <a:blip r:embed="rId3" cstate="print"/>
          <a:srcRect/>
          <a:stretch>
            <a:fillRect/>
          </a:stretch>
        </p:blipFill>
        <p:spPr bwMode="auto">
          <a:xfrm>
            <a:off x="2667000" y="1527175"/>
            <a:ext cx="6172200" cy="4388722"/>
          </a:xfrm>
          <a:prstGeom prst="rect">
            <a:avLst/>
          </a:prstGeom>
          <a:noFill/>
          <a:ln w="9525">
            <a:noFill/>
            <a:miter lim="800000"/>
            <a:headEnd/>
            <a:tailEnd/>
          </a:ln>
        </p:spPr>
      </p:pic>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en-US" sz="3200" i="0" dirty="0" smtClean="0">
                <a:latin typeface="STHeiti Light" charset="-122"/>
                <a:ea typeface="STHeiti Light" charset="-122"/>
                <a:cs typeface="STHeiti Light" charset="-122"/>
              </a:rPr>
              <a:t>思考题</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7585" name="Rectangle 1"/>
          <p:cNvSpPr>
            <a:spLocks noChangeArrowheads="1"/>
          </p:cNvSpPr>
          <p:nvPr/>
        </p:nvSpPr>
        <p:spPr bwMode="auto">
          <a:xfrm>
            <a:off x="533400" y="1679575"/>
            <a:ext cx="11049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6675" fontAlgn="base">
              <a:spcBef>
                <a:spcPct val="0"/>
              </a:spcBef>
              <a:spcAft>
                <a:spcPct val="0"/>
              </a:spcAft>
              <a:buAutoNum type="arabicPeriod"/>
            </a:pPr>
            <a:r>
              <a:rPr lang="zh-CN" altLang="en-US" sz="2400" dirty="0" smtClean="0">
                <a:latin typeface="Arial" pitchFamily="34" charset="0"/>
                <a:ea typeface="等线"/>
                <a:cs typeface="Times New Roman" pitchFamily="18" charset="0"/>
              </a:rPr>
              <a:t>基本的数据加密技术有哪几种？</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buAutoNum type="arabicPeriod"/>
            </a:pPr>
            <a:endParaRPr lang="zh-CN" altLang="en-US" sz="2400" dirty="0" smtClean="0">
              <a:latin typeface="Arial" pitchFamily="34" charset="0"/>
              <a:ea typeface="等线"/>
              <a:cs typeface="Times New Roman" pitchFamily="18" charset="0"/>
            </a:endParaRP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2. </a:t>
            </a:r>
            <a:r>
              <a:rPr lang="zh-CN" altLang="en-US" sz="2400" dirty="0" smtClean="0">
                <a:latin typeface="Arial" pitchFamily="34" charset="0"/>
                <a:ea typeface="等线"/>
                <a:cs typeface="Times New Roman" pitchFamily="18" charset="0"/>
              </a:rPr>
              <a:t>大数据安全保障体系都包含哪些内容？</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endParaRPr lang="zh-CN" altLang="en-US" sz="2400" dirty="0" smtClean="0">
              <a:latin typeface="Arial" pitchFamily="34" charset="0"/>
              <a:ea typeface="等线"/>
              <a:cs typeface="Times New Roman" pitchFamily="18" charset="0"/>
            </a:endParaRP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3. </a:t>
            </a:r>
            <a:r>
              <a:rPr lang="zh-CN" altLang="en-US" sz="2400" dirty="0" smtClean="0">
                <a:latin typeface="Arial" pitchFamily="34" charset="0"/>
                <a:ea typeface="等线"/>
                <a:cs typeface="Times New Roman" pitchFamily="18" charset="0"/>
              </a:rPr>
              <a:t>简述数据安全分析的基本原理。</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endParaRPr lang="zh-CN" altLang="en-US" sz="2400" dirty="0" smtClean="0">
              <a:latin typeface="Arial" pitchFamily="34" charset="0"/>
              <a:ea typeface="等线"/>
              <a:cs typeface="Times New Roman" pitchFamily="18" charset="0"/>
            </a:endParaRP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4. </a:t>
            </a:r>
            <a:r>
              <a:rPr lang="zh-CN" altLang="en-US" sz="2400" dirty="0" smtClean="0">
                <a:latin typeface="Arial" pitchFamily="34" charset="0"/>
                <a:ea typeface="等线"/>
                <a:cs typeface="Times New Roman" pitchFamily="18" charset="0"/>
              </a:rPr>
              <a:t>什么是</a:t>
            </a:r>
            <a:r>
              <a:rPr lang="en-US" altLang="zh-CN" sz="2400" dirty="0" smtClean="0">
                <a:latin typeface="Arial" pitchFamily="34" charset="0"/>
                <a:ea typeface="等线"/>
                <a:cs typeface="Times New Roman" pitchFamily="18" charset="0"/>
              </a:rPr>
              <a:t>DDOS</a:t>
            </a:r>
            <a:r>
              <a:rPr lang="zh-CN" altLang="en-US" sz="2400" dirty="0" smtClean="0">
                <a:latin typeface="Arial" pitchFamily="34" charset="0"/>
                <a:ea typeface="等线"/>
                <a:cs typeface="Times New Roman" pitchFamily="18" charset="0"/>
              </a:rPr>
              <a:t>攻击？在大数据场景如何防止</a:t>
            </a:r>
            <a:r>
              <a:rPr lang="en-US" altLang="zh-CN" sz="2400" dirty="0" smtClean="0">
                <a:latin typeface="Arial" pitchFamily="34" charset="0"/>
                <a:ea typeface="等线"/>
                <a:cs typeface="Times New Roman" pitchFamily="18" charset="0"/>
              </a:rPr>
              <a:t>DDOS</a:t>
            </a:r>
            <a:r>
              <a:rPr lang="zh-CN" altLang="en-US" sz="2400" dirty="0" smtClean="0">
                <a:latin typeface="Arial" pitchFamily="34" charset="0"/>
                <a:ea typeface="等线"/>
                <a:cs typeface="Times New Roman" pitchFamily="18" charset="0"/>
              </a:rPr>
              <a:t>攻击？</a:t>
            </a: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endParaRPr lang="en-US" altLang="zh-CN" sz="2400" dirty="0" smtClean="0">
              <a:latin typeface="Arial" pitchFamily="34" charset="0"/>
              <a:ea typeface="等线"/>
              <a:cs typeface="Times New Roman" pitchFamily="18" charset="0"/>
            </a:endParaRPr>
          </a:p>
          <a:p>
            <a:pPr lvl="0" indent="66675" fontAlgn="base">
              <a:spcBef>
                <a:spcPct val="0"/>
              </a:spcBef>
              <a:spcAft>
                <a:spcPct val="0"/>
              </a:spcAft>
            </a:pPr>
            <a:r>
              <a:rPr lang="en-US" altLang="zh-CN" sz="2400" dirty="0" smtClean="0">
                <a:latin typeface="Arial" pitchFamily="34" charset="0"/>
                <a:ea typeface="等线"/>
                <a:cs typeface="Times New Roman" pitchFamily="18" charset="0"/>
              </a:rPr>
              <a:t>5. </a:t>
            </a:r>
            <a:r>
              <a:rPr lang="zh-CN" altLang="en-US" sz="2400" dirty="0" smtClean="0">
                <a:latin typeface="Arial" pitchFamily="34" charset="0"/>
                <a:ea typeface="等线"/>
                <a:cs typeface="Times New Roman" pitchFamily="18" charset="0"/>
              </a:rPr>
              <a:t>大数据场景下，数据隐私保护面临哪些挑战？</a:t>
            </a: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60375"/>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latin typeface="STHeiti Light" charset="-122"/>
                <a:ea typeface="STHeiti Light" charset="-122"/>
                <a:cs typeface="STHeiti Light" charset="-122"/>
              </a:rPr>
              <a:t>10.1.2 </a:t>
            </a:r>
            <a:r>
              <a:rPr lang="zh-CN" altLang="en-US" sz="3200" i="0" dirty="0" smtClean="0">
                <a:latin typeface="STHeiti Light" charset="-122"/>
                <a:ea typeface="STHeiti Light" charset="-122"/>
                <a:cs typeface="STHeiti Light" charset="-122"/>
              </a:rPr>
              <a:t>大数据安全与隐私</a:t>
            </a:r>
            <a:endParaRPr lang="zh-CN" altLang="en-US" sz="3200" i="0" dirty="0">
              <a:latin typeface="STHeiti Light" charset="-122"/>
              <a:ea typeface="STHeiti Light" charset="-122"/>
              <a:cs typeface="STHeiti Light" charset="-122"/>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5</a:t>
            </a:fld>
            <a:endParaRPr spc="5" dirty="0"/>
          </a:p>
        </p:txBody>
      </p:sp>
      <p:sp>
        <p:nvSpPr>
          <p:cNvPr id="22" name="文本框 21"/>
          <p:cNvSpPr txBox="1"/>
          <p:nvPr/>
        </p:nvSpPr>
        <p:spPr>
          <a:xfrm>
            <a:off x="533400" y="1385927"/>
            <a:ext cx="10439400" cy="5109091"/>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大数据安全与隐私涉及众多领域，包括数据安全，系统安全和网络安全，数据安全涉及数据加密和隐私保护，系统安全涉及操作系统安全和数据库安全，网络安全涉及身份认证、访问控制和审计技术。</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大数据安全的核心技术主要包括加密技术，访问控制和认证机制。</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基础设施安全</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数据管理安全</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数据隐私</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457200" indent="-457200">
              <a:buAutoNum type="arabicPeriod"/>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安全验证和监控</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安全验证和监控</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235051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10.1.3  </a:t>
            </a:r>
            <a:r>
              <a:rPr lang="zh-CN" altLang="en-US" sz="3200" i="0" dirty="0" smtClean="0">
                <a:latin typeface="STHeiti Light" charset="-122"/>
                <a:ea typeface="STHeiti Light" charset="-122"/>
                <a:cs typeface="STHeiti Light" charset="-122"/>
              </a:rPr>
              <a:t>大数据安全保障体系</a:t>
            </a:r>
            <a:endParaRPr kumimoji="1" lang="zh-CN" altLang="en-US" sz="3200" i="0" dirty="0">
              <a:latin typeface="+mj-ea"/>
              <a:cs typeface="STHeiti Light" charset="-122"/>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1026" name="图片 42"/>
          <p:cNvPicPr>
            <a:picLocks noChangeAspect="1" noChangeArrowheads="1"/>
          </p:cNvPicPr>
          <p:nvPr/>
        </p:nvPicPr>
        <p:blipFill>
          <a:blip r:embed="rId3" cstate="print"/>
          <a:srcRect/>
          <a:stretch>
            <a:fillRect/>
          </a:stretch>
        </p:blipFill>
        <p:spPr bwMode="auto">
          <a:xfrm>
            <a:off x="990600" y="1679575"/>
            <a:ext cx="9615831" cy="4267200"/>
          </a:xfrm>
          <a:prstGeom prst="rect">
            <a:avLst/>
          </a:prstGeom>
          <a:noFill/>
          <a:ln w="9525">
            <a:noFill/>
            <a:miter lim="800000"/>
            <a:headEnd/>
            <a:tailEnd/>
          </a:ln>
        </p:spPr>
      </p:pic>
    </p:spTree>
    <p:extLst>
      <p:ext uri="{BB962C8B-B14F-4D97-AF65-F5344CB8AC3E}">
        <p14:creationId xmlns="" xmlns:p14="http://schemas.microsoft.com/office/powerpoint/2010/main" val="2105830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60375"/>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latin typeface="STHeiti Light" charset="-122"/>
                <a:ea typeface="STHeiti Light" charset="-122"/>
                <a:cs typeface="STHeiti Light" charset="-122"/>
              </a:rPr>
              <a:t>10.1.4  </a:t>
            </a:r>
            <a:r>
              <a:rPr lang="zh-CN" altLang="en-US" sz="3200" i="0" dirty="0" smtClean="0">
                <a:latin typeface="STHeiti Light" charset="-122"/>
                <a:ea typeface="STHeiti Light" charset="-122"/>
                <a:cs typeface="STHeiti Light" charset="-122"/>
              </a:rPr>
              <a:t>华为大数据安全解决方案</a:t>
            </a:r>
            <a:endParaRPr lang="zh-CN" altLang="en-US" sz="3200" i="0" dirty="0">
              <a:latin typeface="STHeiti Light" charset="-122"/>
              <a:ea typeface="STHeiti Light" charset="-122"/>
              <a:cs typeface="STHeiti Light" charset="-122"/>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7</a:t>
            </a:fld>
            <a:endParaRPr spc="5" dirty="0"/>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pic>
        <p:nvPicPr>
          <p:cNvPr id="2050" name="图片 4"/>
          <p:cNvPicPr>
            <a:picLocks noChangeAspect="1" noChangeArrowheads="1"/>
          </p:cNvPicPr>
          <p:nvPr/>
        </p:nvPicPr>
        <p:blipFill>
          <a:blip r:embed="rId3" cstate="print"/>
          <a:srcRect/>
          <a:stretch>
            <a:fillRect/>
          </a:stretch>
        </p:blipFill>
        <p:spPr bwMode="auto">
          <a:xfrm>
            <a:off x="1905000" y="1603375"/>
            <a:ext cx="7543800" cy="4316769"/>
          </a:xfrm>
          <a:prstGeom prst="rect">
            <a:avLst/>
          </a:prstGeom>
          <a:noFill/>
          <a:ln w="9525">
            <a:noFill/>
            <a:miter lim="800000"/>
            <a:headEnd/>
            <a:tailEnd/>
          </a:ln>
        </p:spPr>
      </p:pic>
    </p:spTree>
    <p:extLst>
      <p:ext uri="{BB962C8B-B14F-4D97-AF65-F5344CB8AC3E}">
        <p14:creationId xmlns="" xmlns:p14="http://schemas.microsoft.com/office/powerpoint/2010/main" val="123505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p:nvPr/>
        </p:nvSpPr>
        <p:spPr>
          <a:xfrm>
            <a:off x="1981200" y="2212975"/>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pPr marL="25400">
                <a:lnSpc>
                  <a:spcPct val="100000"/>
                </a:lnSpc>
              </a:pPr>
              <a:t>8</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大数据安全的挑战与对策</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solidFill>
                  <a:schemeClr val="bg2"/>
                </a:solidFill>
                <a:latin typeface="微软雅黑"/>
                <a:cs typeface="Wingdings"/>
              </a:rPr>
              <a:t>基础设施安全</a:t>
            </a:r>
            <a:endParaRPr sz="2800" dirty="0">
              <a:solidFill>
                <a:schemeClr val="bg2"/>
              </a:solidFill>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数据管理安全</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安全分析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隐私保护</a:t>
            </a:r>
            <a:endParaRPr sz="2800" dirty="0">
              <a:latin typeface="微软雅黑"/>
              <a:cs typeface="微软雅黑"/>
            </a:endParaRPr>
          </a:p>
        </p:txBody>
      </p:sp>
    </p:spTree>
    <p:extLst>
      <p:ext uri="{BB962C8B-B14F-4D97-AF65-F5344CB8AC3E}">
        <p14:creationId xmlns="" xmlns:p14="http://schemas.microsoft.com/office/powerpoint/2010/main" val="170590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10.2.1 </a:t>
            </a:r>
            <a:r>
              <a:rPr lang="zh-CN" altLang="en-US" sz="3200" i="0" dirty="0" smtClean="0">
                <a:latin typeface="STHeiti Light" charset="-122"/>
                <a:ea typeface="STHeiti Light" charset="-122"/>
                <a:cs typeface="STHeiti Light" charset="-122"/>
              </a:rPr>
              <a:t>认证技术</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4" y="1621746"/>
            <a:ext cx="11107725" cy="4431983"/>
          </a:xfrm>
        </p:spPr>
        <p:txBody>
          <a:bodyPr/>
          <a:lstStyle/>
          <a:p>
            <a:pPr marL="285750" indent="-285750"/>
            <a:r>
              <a:rPr lang="zh-CN" altLang="en-US" sz="2400" dirty="0" smtClean="0"/>
              <a:t>认证是阻止非法实施信息攻击的一种技术，其作用为</a:t>
            </a:r>
            <a:r>
              <a:rPr lang="zh-CN" altLang="en-US" sz="2400" dirty="0" smtClean="0"/>
              <a:t>：</a:t>
            </a:r>
            <a:endParaRPr lang="en-US" altLang="zh-CN" sz="2400" dirty="0" smtClean="0"/>
          </a:p>
          <a:p>
            <a:pPr marL="285750" indent="-285750"/>
            <a:r>
              <a:rPr lang="zh-CN" altLang="en-US" sz="2400" dirty="0" smtClean="0"/>
              <a:t>     （</a:t>
            </a:r>
            <a:r>
              <a:rPr lang="en-US" altLang="zh-CN" sz="2400" dirty="0" smtClean="0"/>
              <a:t>1</a:t>
            </a:r>
            <a:r>
              <a:rPr lang="zh-CN" altLang="en-US" sz="2400" dirty="0" smtClean="0"/>
              <a:t>）消息</a:t>
            </a:r>
            <a:r>
              <a:rPr lang="zh-CN" altLang="en-US" sz="2400" dirty="0" smtClean="0"/>
              <a:t>完整性认证，验证信息在传输或存储过程中是否被篡改</a:t>
            </a:r>
            <a:r>
              <a:rPr lang="zh-CN" altLang="en-US" sz="2400" dirty="0" smtClean="0"/>
              <a:t>；</a:t>
            </a:r>
            <a:endParaRPr lang="en-US" altLang="zh-CN" sz="2400" dirty="0" smtClean="0"/>
          </a:p>
          <a:p>
            <a:pPr marL="285750" indent="-285750"/>
            <a:r>
              <a:rPr lang="zh-CN" altLang="en-US" sz="2400" dirty="0" smtClean="0"/>
              <a:t>     （</a:t>
            </a:r>
            <a:r>
              <a:rPr lang="en-US" altLang="zh-CN" sz="2400" dirty="0" smtClean="0"/>
              <a:t>2</a:t>
            </a:r>
            <a:r>
              <a:rPr lang="zh-CN" altLang="en-US" sz="2400" dirty="0" smtClean="0"/>
              <a:t>）身份</a:t>
            </a:r>
            <a:r>
              <a:rPr lang="zh-CN" altLang="en-US" sz="2400" dirty="0" smtClean="0"/>
              <a:t>认证，验证消息的收发者是否持有正确的身份认证符，如口令、</a:t>
            </a:r>
            <a:r>
              <a:rPr lang="zh-CN" altLang="en-US" sz="2400" dirty="0" smtClean="0"/>
              <a:t>密钥；（</a:t>
            </a:r>
            <a:r>
              <a:rPr lang="en-US" altLang="zh-CN" sz="2400" dirty="0" smtClean="0"/>
              <a:t>3</a:t>
            </a:r>
            <a:r>
              <a:rPr lang="zh-CN" altLang="en-US" sz="2400" dirty="0" smtClean="0"/>
              <a:t>）消息序号</a:t>
            </a:r>
            <a:r>
              <a:rPr lang="zh-CN" altLang="en-US" sz="2400" dirty="0" smtClean="0"/>
              <a:t>和操作时间（时间性）等认证，防止消息重放或会话劫持等攻击。</a:t>
            </a:r>
            <a:endParaRPr lang="en-US" altLang="zh-CN" sz="2400" dirty="0" smtClean="0"/>
          </a:p>
          <a:p>
            <a:pPr marL="285750" indent="-285750">
              <a:buFont typeface="Wingdings" charset="2"/>
              <a:buChar char="v"/>
            </a:pPr>
            <a:endParaRPr lang="en-US" altLang="zh-CN" sz="2400" dirty="0" smtClean="0"/>
          </a:p>
          <a:p>
            <a:pPr marL="285750" indent="-285750"/>
            <a:r>
              <a:rPr lang="zh-CN" altLang="en-US" sz="2400" dirty="0" smtClean="0"/>
              <a:t>认证体制分为三个层次</a:t>
            </a:r>
            <a:r>
              <a:rPr lang="en-US" altLang="zh-CN" sz="2400" dirty="0" smtClean="0"/>
              <a:t>:</a:t>
            </a:r>
            <a:r>
              <a:rPr lang="zh-CN" altLang="en-US" sz="2400" dirty="0" smtClean="0"/>
              <a:t>安全管理协议、认证体制和密码体制。</a:t>
            </a:r>
            <a:endParaRPr lang="en-US" altLang="zh-CN" sz="2400" dirty="0" smtClean="0"/>
          </a:p>
          <a:p>
            <a:pPr marL="285750" indent="-285750">
              <a:buFont typeface="Wingdings" charset="2"/>
              <a:buChar char="v"/>
            </a:pPr>
            <a:endParaRPr lang="en-US" altLang="zh-CN" sz="2400" dirty="0" smtClean="0"/>
          </a:p>
          <a:p>
            <a:pPr marL="285750" indent="-285750"/>
            <a:r>
              <a:rPr lang="zh-CN" altLang="en-US" sz="2400" dirty="0" smtClean="0"/>
              <a:t> 认证体制必须考虑下列因素：</a:t>
            </a:r>
          </a:p>
          <a:p>
            <a:pPr marL="285750" indent="-285750"/>
            <a:r>
              <a:rPr lang="zh-CN" altLang="en-US" sz="2400" dirty="0" smtClean="0"/>
              <a:t>（</a:t>
            </a:r>
            <a:r>
              <a:rPr lang="en-US" altLang="zh-CN" sz="2400" dirty="0" smtClean="0"/>
              <a:t>1</a:t>
            </a:r>
            <a:r>
              <a:rPr lang="zh-CN" altLang="en-US" sz="2400" dirty="0" smtClean="0"/>
              <a:t>）接收者能够验证消息的真实性、完整性以及合法性。</a:t>
            </a:r>
          </a:p>
          <a:p>
            <a:pPr marL="285750" indent="-285750"/>
            <a:r>
              <a:rPr lang="zh-CN" altLang="en-US" sz="2400" dirty="0" smtClean="0"/>
              <a:t>（</a:t>
            </a:r>
            <a:r>
              <a:rPr lang="en-US" altLang="zh-CN" sz="2400" dirty="0" smtClean="0"/>
              <a:t>2</a:t>
            </a:r>
            <a:r>
              <a:rPr lang="zh-CN" altLang="en-US" sz="2400" dirty="0" smtClean="0"/>
              <a:t>）消息的发送者不能抵赖发出的消息，消息的接收者不能否认接收的消息。</a:t>
            </a:r>
          </a:p>
          <a:p>
            <a:pPr marL="285750" indent="-285750"/>
            <a:r>
              <a:rPr lang="zh-CN" altLang="en-US" sz="2400" dirty="0" smtClean="0"/>
              <a:t>（</a:t>
            </a:r>
            <a:r>
              <a:rPr lang="en-US" altLang="zh-CN" sz="2400" dirty="0" smtClean="0"/>
              <a:t>3</a:t>
            </a:r>
            <a:r>
              <a:rPr lang="zh-CN" altLang="en-US" sz="2400" dirty="0" smtClean="0"/>
              <a:t>）只有合法的发送者可以发送消息，其他人不能伪造消息发送。</a:t>
            </a:r>
          </a:p>
          <a:p>
            <a:pPr marL="285750" indent="-285750">
              <a:buFont typeface="Wingdings" charset="2"/>
              <a:buChar char="v"/>
            </a:pPr>
            <a:endParaRPr lang="zh-CN" altLang="en-US" sz="24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50470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3348</Words>
  <Application>Microsoft Office PowerPoint</Application>
  <PresentationFormat>自定义</PresentationFormat>
  <Paragraphs>340</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Theme</vt:lpstr>
      <vt:lpstr>幻灯片 1</vt:lpstr>
      <vt:lpstr>大数据安全的挑战与对策</vt:lpstr>
      <vt:lpstr>10.1.1  数据加密技术</vt:lpstr>
      <vt:lpstr>10.1.1 数据加密技术</vt:lpstr>
      <vt:lpstr>10.1.2 大数据安全与隐私</vt:lpstr>
      <vt:lpstr>10.1.3  大数据安全保障体系</vt:lpstr>
      <vt:lpstr>10.1.4  华为大数据安全解决方案</vt:lpstr>
      <vt:lpstr>大数据安全的挑战与对策</vt:lpstr>
      <vt:lpstr>10.2.1 认证技术</vt:lpstr>
      <vt:lpstr>10.2.1 认证技术</vt:lpstr>
      <vt:lpstr>10.2.2  访问控制</vt:lpstr>
      <vt:lpstr>10.2.2  访问控制</vt:lpstr>
      <vt:lpstr>10.2.2  访问控制</vt:lpstr>
      <vt:lpstr>10.2.3 公钥基础设施（PKI）</vt:lpstr>
      <vt:lpstr>10.2.4  华为大数据平台</vt:lpstr>
      <vt:lpstr>10.2.4  华为大数据平台</vt:lpstr>
      <vt:lpstr>10.2.4  华为大数据平台</vt:lpstr>
      <vt:lpstr>10.2.4  华为大数据平台</vt:lpstr>
      <vt:lpstr>10.2.4  华为大数据平台</vt:lpstr>
      <vt:lpstr>大数据安全的挑战与对策</vt:lpstr>
      <vt:lpstr>10.3.1  数据溯源</vt:lpstr>
      <vt:lpstr>10.3.1  数据溯源</vt:lpstr>
      <vt:lpstr>10.3.2  数字水印</vt:lpstr>
      <vt:lpstr>10.3.3 策略管理</vt:lpstr>
      <vt:lpstr>10.3.3 策略管理</vt:lpstr>
      <vt:lpstr>10.3.4 完整性保护</vt:lpstr>
      <vt:lpstr>10.3.4 完整性保护</vt:lpstr>
      <vt:lpstr>10.3.5 数据脱敏</vt:lpstr>
      <vt:lpstr>大数据安全的挑战与对策</vt:lpstr>
      <vt:lpstr>10.4.1  大数据安全分析架构</vt:lpstr>
      <vt:lpstr>10.4.1  大数据安全分析架构</vt:lpstr>
      <vt:lpstr>10.4.2 大数据防DDoS攻击</vt:lpstr>
      <vt:lpstr>10.4.2 大数据防DDoS攻击</vt:lpstr>
      <vt:lpstr>10.4.2 大数据防DDoS攻击</vt:lpstr>
      <vt:lpstr>10.4.2 大数据防DDoS攻击</vt:lpstr>
      <vt:lpstr>10.4.2 大数据防DDoS攻击</vt:lpstr>
      <vt:lpstr>10.4.3  攻击可视化与安全业务定制</vt:lpstr>
      <vt:lpstr>大数据安全的挑战与对策</vt:lpstr>
      <vt:lpstr>10.5.1 隐私保护面临的挑战 </vt:lpstr>
      <vt:lpstr>10.5.2 内容关联密钥</vt:lpstr>
      <vt:lpstr>10.5.2 内容关联密钥</vt:lpstr>
      <vt:lpstr>10.5.2 内容关联密钥</vt:lpstr>
      <vt:lpstr>10.5.2 内容关联密钥</vt:lpstr>
      <vt:lpstr>10.5.3 华为大数据隐私保护方案</vt:lpstr>
      <vt:lpstr>10.5.3 华为大数据隐私保护方案</vt:lpstr>
      <vt:lpstr>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Administrator</cp:lastModifiedBy>
  <cp:revision>30</cp:revision>
  <dcterms:created xsi:type="dcterms:W3CDTF">2018-06-19T13:51:19Z</dcterms:created>
  <dcterms:modified xsi:type="dcterms:W3CDTF">2018-07-04T13:21:06Z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ies>
</file>