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300" r:id="rId2"/>
    <p:sldId id="292" r:id="rId3"/>
    <p:sldId id="299" r:id="rId4"/>
    <p:sldId id="302" r:id="rId5"/>
    <p:sldId id="326" r:id="rId6"/>
    <p:sldId id="303" r:id="rId7"/>
    <p:sldId id="325" r:id="rId8"/>
    <p:sldId id="323" r:id="rId9"/>
    <p:sldId id="327" r:id="rId10"/>
    <p:sldId id="328" r:id="rId11"/>
    <p:sldId id="324" r:id="rId12"/>
    <p:sldId id="304" r:id="rId13"/>
    <p:sldId id="329" r:id="rId14"/>
    <p:sldId id="305" r:id="rId15"/>
    <p:sldId id="306" r:id="rId16"/>
    <p:sldId id="307" r:id="rId17"/>
    <p:sldId id="310" r:id="rId18"/>
    <p:sldId id="309" r:id="rId19"/>
    <p:sldId id="308" r:id="rId20"/>
    <p:sldId id="311" r:id="rId21"/>
    <p:sldId id="312" r:id="rId22"/>
    <p:sldId id="293" r:id="rId23"/>
    <p:sldId id="301" r:id="rId24"/>
    <p:sldId id="330" r:id="rId25"/>
    <p:sldId id="314" r:id="rId26"/>
    <p:sldId id="315" r:id="rId27"/>
    <p:sldId id="316" r:id="rId28"/>
    <p:sldId id="331" r:id="rId29"/>
    <p:sldId id="332" r:id="rId30"/>
    <p:sldId id="318" r:id="rId31"/>
    <p:sldId id="319" r:id="rId32"/>
    <p:sldId id="320" r:id="rId33"/>
    <p:sldId id="32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5" r:id="rId77"/>
    <p:sldId id="376" r:id="rId78"/>
    <p:sldId id="377" r:id="rId79"/>
    <p:sldId id="378" r:id="rId80"/>
    <p:sldId id="379" r:id="rId81"/>
    <p:sldId id="380" r:id="rId82"/>
    <p:sldId id="381" r:id="rId83"/>
    <p:sldId id="382" r:id="rId84"/>
    <p:sldId id="383" r:id="rId85"/>
    <p:sldId id="384" r:id="rId86"/>
    <p:sldId id="385" r:id="rId87"/>
    <p:sldId id="386" r:id="rId88"/>
    <p:sldId id="387" r:id="rId89"/>
    <p:sldId id="388" r:id="rId90"/>
    <p:sldId id="389" r:id="rId91"/>
    <p:sldId id="390" r:id="rId92"/>
    <p:sldId id="391" r:id="rId93"/>
    <p:sldId id="392" r:id="rId94"/>
    <p:sldId id="393" r:id="rId95"/>
    <p:sldId id="394" r:id="rId96"/>
    <p:sldId id="395" r:id="rId97"/>
    <p:sldId id="396" r:id="rId98"/>
    <p:sldId id="397" r:id="rId99"/>
    <p:sldId id="398" r:id="rId100"/>
    <p:sldId id="399" r:id="rId101"/>
    <p:sldId id="400" r:id="rId102"/>
    <p:sldId id="401" r:id="rId103"/>
  </p:sldIdLst>
  <p:sldSz cx="12192000" cy="6864350"/>
  <p:notesSz cx="12192000" cy="6864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p:cViewPr varScale="1">
        <p:scale>
          <a:sx n="83" d="100"/>
          <a:sy n="83" d="100"/>
        </p:scale>
        <p:origin x="30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7948"/>
            <a:ext cx="10368597" cy="1441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4036"/>
            <a:ext cx="8538844" cy="1716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sz="half" idx="2"/>
          </p:nvPr>
        </p:nvSpPr>
        <p:spPr>
          <a:xfrm>
            <a:off x="609917" y="1578800"/>
            <a:ext cx="5306282" cy="45304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8800"/>
            <a:ext cx="5306282" cy="45304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7" name="Holder 7"/>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5" name="Holder 5"/>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4" name="Holder 4"/>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7" y="0"/>
            <a:ext cx="12191999"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7075" y="431010"/>
            <a:ext cx="10944199" cy="1672589"/>
          </a:xfrm>
          <a:prstGeom prst="rect">
            <a:avLst/>
          </a:prstGeom>
        </p:spPr>
        <p:txBody>
          <a:bodyPr wrap="square" lIns="0" tIns="0" rIns="0" bIns="0">
            <a:spAutoFit/>
          </a:bodyPr>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a:xfrm>
            <a:off x="678052" y="1089659"/>
            <a:ext cx="10842244" cy="1469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39" y="6383845"/>
            <a:ext cx="3903471" cy="34321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83845"/>
            <a:ext cx="2805620" cy="34321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a:xfrm>
            <a:off x="11819763" y="6506081"/>
            <a:ext cx="179070" cy="141604"/>
          </a:xfrm>
          <a:prstGeom prst="rect">
            <a:avLst/>
          </a:prstGeom>
        </p:spPr>
        <p:txBody>
          <a:bodyPr wrap="square" lIns="0" tIns="0" rIns="0" bIns="0">
            <a:spAutoFit/>
          </a:bodyPr>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
            <a:ext cx="12192000" cy="6851904"/>
          </a:xfrm>
          <a:prstGeom prst="rect">
            <a:avLst/>
          </a:prstGeom>
        </p:spPr>
      </p:pic>
      <p:sp>
        <p:nvSpPr>
          <p:cNvPr id="4" name="object 4"/>
          <p:cNvSpPr txBox="1"/>
          <p:nvPr/>
        </p:nvSpPr>
        <p:spPr>
          <a:xfrm>
            <a:off x="2197100" y="2162156"/>
            <a:ext cx="7654925" cy="615553"/>
          </a:xfrm>
          <a:prstGeom prst="rect">
            <a:avLst/>
          </a:prstGeom>
        </p:spPr>
        <p:txBody>
          <a:bodyPr vert="horz" wrap="square" lIns="0" tIns="0" rIns="0" bIns="0" rtlCol="0">
            <a:spAutoFit/>
          </a:bodyPr>
          <a:lstStyle/>
          <a:p>
            <a:pPr marL="12700" algn="ctr">
              <a:lnSpc>
                <a:spcPct val="100000"/>
              </a:lnSpc>
            </a:pPr>
            <a:r>
              <a:rPr lang="zh-CN" altLang="en-US" sz="4000" b="1" i="1" spc="5" dirty="0" smtClean="0">
                <a:solidFill>
                  <a:srgbClr val="0D0D0D"/>
                </a:solidFill>
                <a:latin typeface="微软雅黑"/>
                <a:cs typeface="微软雅黑"/>
              </a:rPr>
              <a:t>第</a:t>
            </a:r>
            <a:r>
              <a:rPr lang="en-US" altLang="zh-CN" sz="4000" b="1" i="1" spc="5" dirty="0" smtClean="0">
                <a:solidFill>
                  <a:srgbClr val="0D0D0D"/>
                </a:solidFill>
                <a:latin typeface="微软雅黑"/>
                <a:cs typeface="微软雅黑"/>
              </a:rPr>
              <a:t>2</a:t>
            </a:r>
            <a:r>
              <a:rPr lang="zh-CN" altLang="en-US" sz="4000" b="1" i="1" spc="5" dirty="0" smtClean="0">
                <a:solidFill>
                  <a:srgbClr val="0D0D0D"/>
                </a:solidFill>
                <a:latin typeface="微软雅黑"/>
                <a:cs typeface="微软雅黑"/>
              </a:rPr>
              <a:t>章 大数据软件基础</a:t>
            </a:r>
            <a:endParaRPr sz="4000" dirty="0">
              <a:latin typeface="微软雅黑"/>
              <a:cs typeface="微软雅黑"/>
            </a:endParaRPr>
          </a:p>
        </p:txBody>
      </p:sp>
      <p:sp>
        <p:nvSpPr>
          <p:cNvPr id="5" name="object 5"/>
          <p:cNvSpPr txBox="1"/>
          <p:nvPr/>
        </p:nvSpPr>
        <p:spPr>
          <a:xfrm>
            <a:off x="4855209" y="4326637"/>
            <a:ext cx="2049780" cy="733534"/>
          </a:xfrm>
          <a:prstGeom prst="rect">
            <a:avLst/>
          </a:prstGeom>
        </p:spPr>
        <p:txBody>
          <a:bodyPr vert="horz" wrap="square" lIns="0" tIns="0" rIns="0" bIns="0" rtlCol="0">
            <a:spAutoFit/>
          </a:bodyPr>
          <a:lstStyle/>
          <a:p>
            <a:pPr algn="ctr">
              <a:lnSpc>
                <a:spcPct val="100000"/>
              </a:lnSpc>
            </a:pPr>
            <a:r>
              <a:rPr lang="zh-CN" altLang="en-US" sz="2000" b="1" spc="-10" dirty="0">
                <a:solidFill>
                  <a:srgbClr val="0D0D0D"/>
                </a:solidFill>
                <a:latin typeface="微软雅黑"/>
                <a:cs typeface="微软雅黑"/>
              </a:rPr>
              <a:t>大</a:t>
            </a:r>
            <a:r>
              <a:rPr lang="zh-CN" altLang="en-US" sz="2000" b="1" spc="-10" dirty="0" smtClean="0">
                <a:solidFill>
                  <a:srgbClr val="0D0D0D"/>
                </a:solidFill>
                <a:latin typeface="微软雅黑"/>
                <a:cs typeface="微软雅黑"/>
              </a:rPr>
              <a:t>数据项目组</a:t>
            </a:r>
            <a:endParaRPr sz="2000" b="1" dirty="0">
              <a:latin typeface="微软雅黑"/>
              <a:cs typeface="微软雅黑"/>
            </a:endParaRPr>
          </a:p>
          <a:p>
            <a:pPr marL="3175" algn="ctr">
              <a:lnSpc>
                <a:spcPct val="100000"/>
              </a:lnSpc>
              <a:spcBef>
                <a:spcPts val="1430"/>
              </a:spcBef>
            </a:pPr>
            <a:r>
              <a:rPr sz="1600" spc="-10" dirty="0" smtClean="0">
                <a:solidFill>
                  <a:srgbClr val="0D0D0D"/>
                </a:solidFill>
                <a:latin typeface="Arial"/>
                <a:cs typeface="Arial"/>
              </a:rPr>
              <a:t>201</a:t>
            </a:r>
            <a:r>
              <a:rPr lang="en-US" sz="1600" spc="-5" dirty="0">
                <a:solidFill>
                  <a:srgbClr val="0D0D0D"/>
                </a:solidFill>
                <a:latin typeface="Arial"/>
                <a:cs typeface="Arial"/>
              </a:rPr>
              <a:t>8</a:t>
            </a:r>
            <a:r>
              <a:rPr sz="1600" spc="5" dirty="0" smtClean="0">
                <a:solidFill>
                  <a:srgbClr val="0D0D0D"/>
                </a:solidFill>
                <a:latin typeface="微软雅黑"/>
                <a:cs typeface="微软雅黑"/>
              </a:rPr>
              <a:t>年</a:t>
            </a:r>
            <a:r>
              <a:rPr lang="en-US" sz="1600" spc="-10" dirty="0">
                <a:solidFill>
                  <a:srgbClr val="0D0D0D"/>
                </a:solidFill>
                <a:latin typeface="Arial"/>
                <a:cs typeface="Arial"/>
              </a:rPr>
              <a:t>7</a:t>
            </a:r>
            <a:r>
              <a:rPr sz="1600" spc="5" dirty="0" smtClean="0">
                <a:solidFill>
                  <a:srgbClr val="0D0D0D"/>
                </a:solidFill>
                <a:latin typeface="微软雅黑"/>
                <a:cs typeface="微软雅黑"/>
              </a:rPr>
              <a:t>月</a:t>
            </a:r>
            <a:endParaRPr sz="1600" dirty="0">
              <a:latin typeface="微软雅黑"/>
              <a:cs typeface="微软雅黑"/>
            </a:endParaRPr>
          </a:p>
        </p:txBody>
      </p:sp>
      <p:sp>
        <p:nvSpPr>
          <p:cNvPr id="6" name="页脚占位符 1"/>
          <p:cNvSpPr>
            <a:spLocks noGrp="1"/>
          </p:cNvSpPr>
          <p:nvPr>
            <p:ph type="ftr" sz="quarter" idx="5"/>
          </p:nvPr>
        </p:nvSpPr>
        <p:spPr>
          <a:xfrm>
            <a:off x="8839200" y="6546203"/>
            <a:ext cx="3903471" cy="276999"/>
          </a:xfrm>
        </p:spPr>
        <p:txBody>
          <a:bodyPr/>
          <a:lstStyle/>
          <a:p>
            <a:r>
              <a:rPr lang="zh-CN" altLang="en-US" b="1" dirty="0" smtClean="0">
                <a:solidFill>
                  <a:schemeClr val="tx1"/>
                </a:solidFill>
              </a:rPr>
              <a:t>华中科技大学软件学院</a:t>
            </a:r>
            <a:endParaRPr lang="zh-CN" altLang="en-US" b="1" dirty="0">
              <a:solidFill>
                <a:schemeClr val="tx1"/>
              </a:solidFill>
            </a:endParaRPr>
          </a:p>
        </p:txBody>
      </p:sp>
    </p:spTree>
    <p:extLst>
      <p:ext uri="{BB962C8B-B14F-4D97-AF65-F5344CB8AC3E}">
        <p14:creationId xmlns:p14="http://schemas.microsoft.com/office/powerpoint/2010/main" val="2638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latin typeface="+mj-ea"/>
                <a:cs typeface="STHeiti Light" charset="-122"/>
              </a:rPr>
              <a:t>基本操作 </a:t>
            </a:r>
            <a:endParaRPr kumimoji="1" lang="zh-CN" altLang="en-US" sz="3200" dirty="0">
              <a:latin typeface="+mj-ea"/>
            </a:endParaRPr>
          </a:p>
        </p:txBody>
      </p:sp>
      <p:sp>
        <p:nvSpPr>
          <p:cNvPr id="3" name="文本占位符 2"/>
          <p:cNvSpPr>
            <a:spLocks noGrp="1"/>
          </p:cNvSpPr>
          <p:nvPr>
            <p:ph type="body" idx="1"/>
          </p:nvPr>
        </p:nvSpPr>
        <p:spPr>
          <a:xfrm>
            <a:off x="678052" y="1679575"/>
            <a:ext cx="10842244" cy="1107996"/>
          </a:xfrm>
        </p:spPr>
        <p:txBody>
          <a:bodyPr/>
          <a:lstStyle/>
          <a:p>
            <a:pPr marL="285750" indent="-285750">
              <a:buFont typeface="Wingdings" charset="2"/>
              <a:buChar char="v"/>
            </a:pPr>
            <a:r>
              <a:rPr lang="zh-CN" altLang="zh-CN" sz="2400" dirty="0"/>
              <a:t>压缩、解压</a:t>
            </a:r>
          </a:p>
          <a:p>
            <a:r>
              <a:rPr lang="zh-CN" altLang="zh-CN" sz="2400" dirty="0"/>
              <a:t>可以利用tar命令对文件进行压缩、解压。tar可以解压缩*.tar，*.tar.gz</a:t>
            </a:r>
            <a:r>
              <a:rPr lang="zh-CN" altLang="zh-CN" sz="2400" dirty="0" smtClean="0"/>
              <a:t>，</a:t>
            </a:r>
            <a:endParaRPr lang="en-US" altLang="zh-CN" sz="2400" dirty="0" smtClean="0"/>
          </a:p>
          <a:p>
            <a:r>
              <a:rPr lang="zh-CN" altLang="zh-CN" sz="2400" dirty="0" smtClean="0"/>
              <a:t>*</a:t>
            </a:r>
            <a:r>
              <a:rPr lang="zh-CN" altLang="zh-CN" sz="2400" dirty="0"/>
              <a:t>tar.bz2文件，其参数z和j分别代表*.tar.gz和*.bz2</a:t>
            </a:r>
            <a:r>
              <a:rPr lang="zh-CN" altLang="zh-CN" sz="2400" dirty="0" smtClean="0"/>
              <a:t>文件</a:t>
            </a:r>
            <a:endParaRPr kumimoji="1"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82039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100</a:t>
            </a:fld>
            <a:endParaRPr spc="5" dirty="0"/>
          </a:p>
        </p:txBody>
      </p:sp>
      <p:sp>
        <p:nvSpPr>
          <p:cNvPr id="15" name="文本框 14"/>
          <p:cNvSpPr txBox="1"/>
          <p:nvPr/>
        </p:nvSpPr>
        <p:spPr>
          <a:xfrm>
            <a:off x="1504950" y="1179195"/>
            <a:ext cx="9686925" cy="4585871"/>
          </a:xfrm>
          <a:prstGeom prst="rect">
            <a:avLst/>
          </a:prstGeom>
          <a:noFill/>
        </p:spPr>
        <p:txBody>
          <a:bodyPr wrap="square" rtlCol="0">
            <a:spAutoFit/>
          </a:bodyPr>
          <a:lstStyle/>
          <a:p>
            <a:pPr marL="457200" indent="-457200">
              <a:buFont typeface="Wingdings" panose="05000000000000000000" charset="0"/>
              <a:buChar char="l"/>
            </a:pPr>
            <a:r>
              <a:rPr sz="2400" dirty="0" err="1"/>
              <a:t>slave端配置</a:t>
            </a:r>
            <a:endParaRPr sz="2400" dirty="0"/>
          </a:p>
          <a:p>
            <a:pPr indent="0">
              <a:buFont typeface="Wingdings" panose="05000000000000000000" charset="0"/>
              <a:buNone/>
            </a:pPr>
            <a:endParaRPr sz="2800" dirty="0"/>
          </a:p>
          <a:p>
            <a:pPr indent="0">
              <a:buFont typeface="Wingdings" panose="05000000000000000000" charset="0"/>
              <a:buNone/>
            </a:pPr>
            <a:r>
              <a:rPr lang="zh-CN" altLang="en-US" sz="2400" dirty="0"/>
              <a:t>分别修改各个主机的/etc/chrony.conf文件，指向始终服务器master，命令如下：</a:t>
            </a:r>
          </a:p>
          <a:p>
            <a:pPr indent="0">
              <a:buFont typeface="Wingdings" panose="05000000000000000000" charset="0"/>
              <a:buNone/>
            </a:pPr>
            <a:r>
              <a:rPr lang="zh-CN" altLang="en-US" sz="2000" dirty="0"/>
              <a:t>[root@slave1]# vim /etc/chrony.conf</a:t>
            </a:r>
          </a:p>
          <a:p>
            <a:pPr indent="0">
              <a:buFont typeface="Wingdings" panose="05000000000000000000" charset="0"/>
              <a:buNone/>
            </a:pPr>
            <a:endParaRPr lang="zh-CN" altLang="en-US" sz="2800" dirty="0"/>
          </a:p>
          <a:p>
            <a:pPr indent="0">
              <a:buFont typeface="Wingdings" panose="05000000000000000000" charset="0"/>
              <a:buNone/>
            </a:pPr>
            <a:r>
              <a:rPr lang="zh-CN" altLang="en-US" sz="2400" dirty="0"/>
              <a:t>编辑后保存结果如下：</a:t>
            </a:r>
          </a:p>
          <a:p>
            <a:pPr indent="0">
              <a:buFont typeface="Wingdings" panose="05000000000000000000" charset="0"/>
              <a:buNone/>
            </a:pPr>
            <a:r>
              <a:rPr lang="zh-CN" altLang="en-US" sz="2000" dirty="0"/>
              <a:t># Use public servers from the pool.ntp.org project.</a:t>
            </a:r>
          </a:p>
          <a:p>
            <a:pPr indent="0">
              <a:buFont typeface="Wingdings" panose="05000000000000000000" charset="0"/>
              <a:buNone/>
            </a:pPr>
            <a:r>
              <a:rPr lang="zh-CN" altLang="en-US" sz="2000" dirty="0"/>
              <a:t># Please consider joining the pool (http://www.pool.ntp.org/join.html).</a:t>
            </a:r>
          </a:p>
          <a:p>
            <a:pPr indent="0">
              <a:buFont typeface="Wingdings" panose="05000000000000000000" charset="0"/>
              <a:buNone/>
            </a:pPr>
            <a:r>
              <a:rPr lang="zh-CN" altLang="en-US" sz="2000" dirty="0"/>
              <a:t>server master iburst</a:t>
            </a:r>
            <a:endParaRPr lang="zh-CN" altLang="en-US" sz="2800" dirty="0"/>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p:txBody>
      </p:sp>
      <p:sp>
        <p:nvSpPr>
          <p:cNvPr id="6" name="文本框 5"/>
          <p:cNvSpPr txBox="1"/>
          <p:nvPr/>
        </p:nvSpPr>
        <p:spPr>
          <a:xfrm>
            <a:off x="627075" y="398508"/>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2.4.7  配置时钟同步</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748629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101</a:t>
            </a:fld>
            <a:endParaRPr spc="5" dirty="0"/>
          </a:p>
        </p:txBody>
      </p:sp>
      <p:sp>
        <p:nvSpPr>
          <p:cNvPr id="15" name="文本框 14"/>
          <p:cNvSpPr txBox="1"/>
          <p:nvPr/>
        </p:nvSpPr>
        <p:spPr>
          <a:xfrm>
            <a:off x="1504950" y="1179195"/>
            <a:ext cx="9686925" cy="4278094"/>
          </a:xfrm>
          <a:prstGeom prst="rect">
            <a:avLst/>
          </a:prstGeom>
          <a:noFill/>
        </p:spPr>
        <p:txBody>
          <a:bodyPr wrap="square" rtlCol="0">
            <a:spAutoFit/>
          </a:bodyPr>
          <a:lstStyle/>
          <a:p>
            <a:pPr marL="457200" indent="-457200">
              <a:buFont typeface="Wingdings" panose="05000000000000000000" charset="0"/>
              <a:buChar char="l"/>
            </a:pPr>
            <a:r>
              <a:rPr sz="2400" dirty="0" err="1"/>
              <a:t>重启并验证</a:t>
            </a:r>
            <a:endParaRPr sz="2400" dirty="0"/>
          </a:p>
          <a:p>
            <a:pPr indent="0">
              <a:buFont typeface="Wingdings" panose="05000000000000000000" charset="0"/>
              <a:buNone/>
            </a:pPr>
            <a:endParaRPr sz="2400" dirty="0"/>
          </a:p>
          <a:p>
            <a:pPr indent="0">
              <a:buFont typeface="Wingdings" panose="05000000000000000000" charset="0"/>
              <a:buNone/>
            </a:pPr>
            <a:r>
              <a:rPr sz="2400" dirty="0" err="1"/>
              <a:t>命令如下</a:t>
            </a:r>
            <a:r>
              <a:rPr sz="2400" dirty="0"/>
              <a:t>：</a:t>
            </a:r>
          </a:p>
          <a:p>
            <a:pPr indent="0">
              <a:buFont typeface="Wingdings" panose="05000000000000000000" charset="0"/>
              <a:buNone/>
            </a:pPr>
            <a:r>
              <a:rPr sz="2000" dirty="0"/>
              <a:t>[root@slave1]# </a:t>
            </a:r>
            <a:r>
              <a:rPr sz="2000" dirty="0" err="1"/>
              <a:t>chronyc</a:t>
            </a:r>
            <a:r>
              <a:rPr sz="2000" dirty="0"/>
              <a:t> sources</a:t>
            </a:r>
          </a:p>
          <a:p>
            <a:pPr indent="0">
              <a:buFont typeface="Wingdings" panose="05000000000000000000" charset="0"/>
              <a:buNone/>
            </a:pPr>
            <a:endParaRPr sz="2800" dirty="0"/>
          </a:p>
          <a:p>
            <a:pPr indent="0">
              <a:buFont typeface="Wingdings" panose="05000000000000000000" charset="0"/>
              <a:buNone/>
            </a:pPr>
            <a:r>
              <a:rPr sz="2400" dirty="0" err="1"/>
              <a:t>返回结果如下</a:t>
            </a:r>
            <a:r>
              <a:rPr sz="2400" dirty="0"/>
              <a:t>：</a:t>
            </a:r>
          </a:p>
          <a:p>
            <a:pPr indent="0">
              <a:buFont typeface="Wingdings" panose="05000000000000000000" charset="0"/>
              <a:buNone/>
            </a:pPr>
            <a:r>
              <a:rPr sz="2000" dirty="0"/>
              <a:t>210 Number of sources = 1</a:t>
            </a:r>
          </a:p>
          <a:p>
            <a:pPr indent="0">
              <a:buFont typeface="Wingdings" panose="05000000000000000000" charset="0"/>
              <a:buNone/>
            </a:pPr>
            <a:r>
              <a:rPr sz="2000" dirty="0"/>
              <a:t>MS Name/IP address         Stratum Poll Reach </a:t>
            </a:r>
            <a:r>
              <a:rPr sz="2000" dirty="0" err="1"/>
              <a:t>LastRx</a:t>
            </a:r>
            <a:r>
              <a:rPr sz="2000" dirty="0"/>
              <a:t> Last sample</a:t>
            </a:r>
          </a:p>
          <a:p>
            <a:pPr indent="0">
              <a:buFont typeface="Wingdings" panose="05000000000000000000" charset="0"/>
              <a:buNone/>
            </a:pPr>
            <a:r>
              <a:rPr sz="2000" dirty="0"/>
              <a:t>===============================================================================</a:t>
            </a:r>
          </a:p>
          <a:p>
            <a:pPr indent="0">
              <a:buFont typeface="Wingdings" panose="05000000000000000000" charset="0"/>
              <a:buNone/>
            </a:pPr>
            <a:r>
              <a:rPr sz="2000" dirty="0"/>
              <a:t>^* master                   10   6    17    42  -1741ns[  -72us] +/-  332us</a:t>
            </a:r>
            <a:endParaRPr sz="2800" dirty="0"/>
          </a:p>
          <a:p>
            <a:pPr indent="0">
              <a:buFont typeface="Wingdings" panose="05000000000000000000" charset="0"/>
              <a:buNone/>
            </a:pPr>
            <a:endParaRPr lang="zh-CN" altLang="en-US" sz="2800" dirty="0"/>
          </a:p>
        </p:txBody>
      </p:sp>
      <p:sp>
        <p:nvSpPr>
          <p:cNvPr id="6" name="文本框 5"/>
          <p:cNvSpPr txBox="1"/>
          <p:nvPr/>
        </p:nvSpPr>
        <p:spPr>
          <a:xfrm>
            <a:off x="627075" y="275199"/>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2.4.7  配置时钟同步</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30771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102</a:t>
            </a:fld>
            <a:endParaRPr spc="5" dirty="0"/>
          </a:p>
        </p:txBody>
      </p:sp>
      <p:sp>
        <p:nvSpPr>
          <p:cNvPr id="13" name="文本框 12"/>
          <p:cNvSpPr txBox="1"/>
          <p:nvPr/>
        </p:nvSpPr>
        <p:spPr>
          <a:xfrm>
            <a:off x="533400" y="357749"/>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习题</a:t>
            </a:r>
          </a:p>
        </p:txBody>
      </p:sp>
      <p:sp>
        <p:nvSpPr>
          <p:cNvPr id="14" name="文本框 13"/>
          <p:cNvSpPr txBox="1"/>
          <p:nvPr/>
        </p:nvSpPr>
        <p:spPr>
          <a:xfrm>
            <a:off x="1391285" y="1476375"/>
            <a:ext cx="8279130" cy="4278094"/>
          </a:xfrm>
          <a:prstGeom prst="rect">
            <a:avLst/>
          </a:prstGeom>
          <a:noFill/>
        </p:spPr>
        <p:txBody>
          <a:bodyPr wrap="square" rtlCol="0">
            <a:spAutoFit/>
          </a:bodyPr>
          <a:lstStyle/>
          <a:p>
            <a:pPr indent="0">
              <a:buFont typeface="Wingdings" panose="05000000000000000000" charset="0"/>
              <a:buNone/>
            </a:pPr>
            <a:r>
              <a:rPr lang="zh-CN" altLang="en-US" sz="2400" dirty="0"/>
              <a:t>1．Java泛型与面向对象中类的方法和多态之间是什么关系？</a:t>
            </a:r>
          </a:p>
          <a:p>
            <a:pPr indent="0">
              <a:buFont typeface="Wingdings" panose="05000000000000000000" charset="0"/>
              <a:buNone/>
            </a:pPr>
            <a:r>
              <a:rPr lang="zh-CN" altLang="en-US" sz="2400" dirty="0"/>
              <a:t>2．如何用超类或接口生命变量调用子类对象中重写的方法？</a:t>
            </a:r>
          </a:p>
          <a:p>
            <a:pPr indent="0">
              <a:buFont typeface="Wingdings" panose="05000000000000000000" charset="0"/>
              <a:buNone/>
            </a:pPr>
            <a:r>
              <a:rPr lang="zh-CN" altLang="en-US" sz="2400" dirty="0"/>
              <a:t>3．在VirtualBox上安装Linux操作系统CentOS 7，熟悉Linux基本命令。</a:t>
            </a:r>
          </a:p>
          <a:p>
            <a:pPr indent="0">
              <a:buFont typeface="Wingdings" panose="05000000000000000000" charset="0"/>
              <a:buNone/>
            </a:pPr>
            <a:r>
              <a:rPr lang="zh-CN" altLang="en-US" sz="2400" dirty="0"/>
              <a:t>4．在VirtualBox上安装Linux集群，配置一个master节点和一个slave节点，并实现互相免密码登陆。</a:t>
            </a:r>
          </a:p>
          <a:p>
            <a:pPr indent="0">
              <a:buFont typeface="Wingdings" panose="05000000000000000000" charset="0"/>
              <a:buNone/>
            </a:pPr>
            <a:r>
              <a:rPr lang="zh-CN" altLang="en-US" sz="2400" dirty="0"/>
              <a:t>5．在master节点上安装MySQL，并练习2.3节操作。</a:t>
            </a:r>
          </a:p>
          <a:p>
            <a:pPr indent="0">
              <a:buFont typeface="Wingdings" panose="05000000000000000000" charset="0"/>
              <a:buNone/>
            </a:pPr>
            <a:r>
              <a:rPr lang="zh-CN" altLang="en-US" sz="2400" dirty="0"/>
              <a:t>6．尝试3个人一组在3台以上物理主机上采用VirtualBox搭建Linux虚拟主机集群。 </a:t>
            </a:r>
          </a:p>
          <a:p>
            <a:pPr indent="0">
              <a:buFont typeface="Wingdings" panose="05000000000000000000" charset="0"/>
              <a:buNone/>
            </a:pPr>
            <a:endParaRPr lang="zh-CN" altLang="en-US" sz="2800" dirty="0"/>
          </a:p>
          <a:p>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54874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latin typeface="+mj-ea"/>
                <a:cs typeface="STHeiti Light" charset="-122"/>
              </a:rPr>
              <a:t>基本操作 </a:t>
            </a:r>
            <a:endParaRPr kumimoji="1" lang="zh-CN" altLang="en-US" sz="3200" dirty="0">
              <a:latin typeface="+mj-ea"/>
            </a:endParaRPr>
          </a:p>
        </p:txBody>
      </p:sp>
      <p:sp>
        <p:nvSpPr>
          <p:cNvPr id="3" name="文本占位符 2"/>
          <p:cNvSpPr>
            <a:spLocks noGrp="1"/>
          </p:cNvSpPr>
          <p:nvPr>
            <p:ph type="body" idx="1"/>
          </p:nvPr>
        </p:nvSpPr>
        <p:spPr>
          <a:xfrm>
            <a:off x="678052" y="1679575"/>
            <a:ext cx="10842244" cy="3693319"/>
          </a:xfrm>
        </p:spPr>
        <p:txBody>
          <a:bodyPr/>
          <a:lstStyle/>
          <a:p>
            <a:r>
              <a:rPr lang="zh-CN" altLang="en-US" sz="2400" spc="-10" dirty="0" smtClean="0">
                <a:solidFill>
                  <a:srgbClr val="585858"/>
                </a:solidFill>
                <a:latin typeface="Wingdings"/>
                <a:cs typeface="Wingdings"/>
              </a:rPr>
              <a:t></a:t>
            </a:r>
            <a:r>
              <a:rPr lang="zh-CN" altLang="en-US" sz="2400" spc="-155" dirty="0" smtClean="0">
                <a:solidFill>
                  <a:srgbClr val="585858"/>
                </a:solidFill>
                <a:latin typeface="Times New Roman"/>
                <a:cs typeface="Times New Roman"/>
              </a:rPr>
              <a:t> </a:t>
            </a:r>
            <a:r>
              <a:rPr lang="zh-CN" altLang="zh-CN" sz="2400" dirty="0" smtClean="0"/>
              <a:t>修改</a:t>
            </a:r>
            <a:r>
              <a:rPr lang="zh-CN" altLang="zh-CN" sz="2400" dirty="0"/>
              <a:t>文件或目录权限</a:t>
            </a:r>
          </a:p>
          <a:p>
            <a:r>
              <a:rPr lang="zh-CN" altLang="zh-CN" sz="2400" dirty="0"/>
              <a:t>Linux文件被创建时，文件所有者自动拥有对该文件的读、写和可执行权限，以便于对文件的阅读和修改。</a:t>
            </a:r>
          </a:p>
          <a:p>
            <a:r>
              <a:rPr lang="zh-CN" altLang="zh-CN" sz="2400" dirty="0"/>
              <a:t>Linux系统因对文件安全的设置将用户分成三种不同的类型：文件所有者、同组用户、其他用户</a:t>
            </a:r>
            <a:r>
              <a:rPr lang="zh-CN" altLang="zh-CN" sz="2400" dirty="0" smtClean="0"/>
              <a:t>。</a:t>
            </a:r>
            <a:endParaRPr lang="zh-CN" altLang="en-US" sz="2400" dirty="0" smtClean="0"/>
          </a:p>
          <a:p>
            <a:r>
              <a:rPr lang="zh-CN" altLang="zh-CN" sz="2400" dirty="0" smtClean="0"/>
              <a:t>文件</a:t>
            </a:r>
            <a:r>
              <a:rPr lang="zh-CN" altLang="zh-CN" sz="2400" dirty="0"/>
              <a:t>所有者一般是文件的创建者。所有者能允许同组用户有权访问文件，还能将文件的访问权限赋予系统中的其他用户。</a:t>
            </a:r>
          </a:p>
          <a:p>
            <a:r>
              <a:rPr lang="zh-CN" altLang="zh-CN" sz="2400" dirty="0"/>
              <a:t>每一文件或目录的访问权限都有三组，每组用三位数据表示，分别为文件所有者的读、写和执行权限，和所有者同组的用户的读、写和执行权限，系统中其他用户的读、写和执行权限</a:t>
            </a:r>
            <a:r>
              <a:rPr lang="zh-CN" altLang="zh-CN" sz="2400" dirty="0" smtClean="0"/>
              <a:t>。</a:t>
            </a:r>
            <a:endParaRPr kumimoji="1"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22729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latin typeface="+mj-ea"/>
              </a:rPr>
              <a:t>基本操作 </a:t>
            </a:r>
            <a:endParaRPr kumimoji="1" lang="zh-CN" altLang="en-US" sz="3200" i="0" dirty="0">
              <a:latin typeface="+mj-ea"/>
            </a:endParaRPr>
          </a:p>
        </p:txBody>
      </p:sp>
      <p:sp>
        <p:nvSpPr>
          <p:cNvPr id="3" name="文本占位符 2"/>
          <p:cNvSpPr>
            <a:spLocks noGrp="1"/>
          </p:cNvSpPr>
          <p:nvPr>
            <p:ph type="body" idx="1"/>
          </p:nvPr>
        </p:nvSpPr>
        <p:spPr>
          <a:xfrm>
            <a:off x="627075" y="1679575"/>
            <a:ext cx="10842244" cy="2954655"/>
          </a:xfrm>
        </p:spPr>
        <p:txBody>
          <a:bodyPr/>
          <a:lstStyle/>
          <a:p>
            <a:r>
              <a:rPr lang="zh-CN" altLang="zh-CN" sz="2400" dirty="0"/>
              <a:t>3．新建与删除用户和用户组</a:t>
            </a:r>
          </a:p>
          <a:p>
            <a:pPr marL="285750" indent="-285750">
              <a:buFont typeface="Wingdings" charset="2"/>
              <a:buChar char="v"/>
            </a:pPr>
            <a:r>
              <a:rPr lang="zh-CN" altLang="zh-CN" sz="2400" dirty="0" smtClean="0"/>
              <a:t>新建用户</a:t>
            </a:r>
            <a:endParaRPr lang="zh-CN" altLang="en-US" sz="2400" dirty="0" smtClean="0"/>
          </a:p>
          <a:p>
            <a:r>
              <a:rPr lang="zh-CN" altLang="zh-CN" sz="2400" dirty="0"/>
              <a:t>为Linux系统创建用户的基本命令为useradd和passwd，分别创建用户和设置用户密码</a:t>
            </a:r>
            <a:r>
              <a:rPr lang="zh-CN" altLang="zh-CN" sz="2400" dirty="0" smtClean="0"/>
              <a:t>。</a:t>
            </a:r>
            <a:endParaRPr lang="zh-CN" altLang="en-US" sz="2400" dirty="0" smtClean="0"/>
          </a:p>
          <a:p>
            <a:endParaRPr lang="zh-CN" altLang="en-US" sz="2400" dirty="0" smtClean="0"/>
          </a:p>
          <a:p>
            <a:pPr marL="285750" indent="-285750">
              <a:buFont typeface="Wingdings" charset="2"/>
              <a:buChar char="v"/>
            </a:pPr>
            <a:r>
              <a:rPr lang="zh-CN" altLang="zh-CN" sz="2400" dirty="0"/>
              <a:t>新建用户</a:t>
            </a:r>
            <a:r>
              <a:rPr lang="zh-CN" altLang="zh-CN" sz="2400" dirty="0" smtClean="0"/>
              <a:t>组</a:t>
            </a:r>
            <a:endParaRPr lang="zh-CN" altLang="en-US" sz="2400" dirty="0" smtClean="0"/>
          </a:p>
          <a:p>
            <a:r>
              <a:rPr lang="zh-CN" altLang="zh-CN" sz="2400" dirty="0"/>
              <a:t>Linux文件系统的安全管理权限有组管理权限，可以通过groupadd命令创建用户组，方便用户管理</a:t>
            </a:r>
            <a:r>
              <a:rPr lang="zh-CN" altLang="zh-CN" sz="2400" dirty="0" smtClean="0"/>
              <a:t>。</a:t>
            </a:r>
            <a:endParaRPr lang="zh-CN" altLang="en-US" sz="2400" dirty="0" smtClean="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19710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latin typeface="+mj-ea"/>
              </a:rPr>
              <a:t>基本操作 </a:t>
            </a:r>
            <a:endParaRPr kumimoji="1" lang="zh-CN" altLang="en-US" sz="3200" i="0" dirty="0">
              <a:latin typeface="+mj-ea"/>
            </a:endParaRPr>
          </a:p>
        </p:txBody>
      </p:sp>
      <p:sp>
        <p:nvSpPr>
          <p:cNvPr id="3" name="文本占位符 2"/>
          <p:cNvSpPr>
            <a:spLocks noGrp="1"/>
          </p:cNvSpPr>
          <p:nvPr>
            <p:ph type="body" idx="1"/>
          </p:nvPr>
        </p:nvSpPr>
        <p:spPr>
          <a:xfrm>
            <a:off x="627075" y="1679575"/>
            <a:ext cx="10842244" cy="2954655"/>
          </a:xfrm>
        </p:spPr>
        <p:txBody>
          <a:bodyPr/>
          <a:lstStyle/>
          <a:p>
            <a:pPr marL="285750" indent="-285750">
              <a:buFont typeface="Wingdings" charset="2"/>
              <a:buChar char="v"/>
            </a:pPr>
            <a:r>
              <a:rPr lang="zh-CN" altLang="zh-CN" sz="2400" dirty="0" smtClean="0"/>
              <a:t>新建</a:t>
            </a:r>
            <a:r>
              <a:rPr lang="zh-CN" altLang="zh-CN" sz="2400" dirty="0"/>
              <a:t>用户的同时增加用户</a:t>
            </a:r>
            <a:r>
              <a:rPr lang="zh-CN" altLang="zh-CN" sz="2400" dirty="0" smtClean="0"/>
              <a:t>组</a:t>
            </a:r>
            <a:endParaRPr lang="zh-CN" altLang="en-US" sz="2400" dirty="0" smtClean="0"/>
          </a:p>
          <a:p>
            <a:r>
              <a:rPr lang="zh-CN" altLang="zh-CN" sz="2400" dirty="0"/>
              <a:t>在创建用户时为用户xathan增加用户</a:t>
            </a:r>
            <a:r>
              <a:rPr lang="zh-CN" altLang="zh-CN" sz="2400" dirty="0" smtClean="0"/>
              <a:t>组</a:t>
            </a:r>
            <a:r>
              <a:rPr lang="zh-CN" altLang="en-US" sz="2400" dirty="0" smtClean="0"/>
              <a:t>。</a:t>
            </a:r>
          </a:p>
          <a:p>
            <a:endParaRPr lang="zh-CN" altLang="zh-CN" sz="2400" dirty="0"/>
          </a:p>
          <a:p>
            <a:pPr marL="285750" indent="-285750">
              <a:buFont typeface="Wingdings" charset="2"/>
              <a:buChar char="v"/>
            </a:pPr>
            <a:r>
              <a:rPr lang="zh-CN" altLang="zh-CN" sz="2400" dirty="0"/>
              <a:t>给已有的用户增加用户</a:t>
            </a:r>
            <a:r>
              <a:rPr lang="zh-CN" altLang="zh-CN" sz="2400" dirty="0" smtClean="0"/>
              <a:t>组</a:t>
            </a:r>
            <a:endParaRPr lang="zh-CN" altLang="en-US" sz="2400" dirty="0" smtClean="0"/>
          </a:p>
          <a:p>
            <a:r>
              <a:rPr lang="zh-CN" altLang="zh-CN" sz="2400" dirty="0"/>
              <a:t>若用户已经存在，可以使用usermod命令把指定用户增加到相应的用户组中</a:t>
            </a:r>
            <a:r>
              <a:rPr lang="zh-CN" altLang="zh-CN" sz="2400" dirty="0" smtClean="0"/>
              <a:t>。</a:t>
            </a:r>
            <a:endParaRPr lang="zh-CN" altLang="en-US" sz="2400" dirty="0" smtClean="0"/>
          </a:p>
          <a:p>
            <a:endParaRPr lang="zh-CN" altLang="zh-CN" sz="2400" dirty="0"/>
          </a:p>
          <a:p>
            <a:pPr marL="285750" indent="-285750">
              <a:buFont typeface="Wingdings" charset="2"/>
              <a:buChar char="v"/>
            </a:pPr>
            <a:r>
              <a:rPr lang="zh-CN" altLang="zh-CN" sz="2400" dirty="0"/>
              <a:t>永久删除用户账号和用户组</a:t>
            </a:r>
          </a:p>
          <a:p>
            <a:r>
              <a:rPr lang="zh-CN" altLang="zh-CN" sz="2400" dirty="0"/>
              <a:t>可以使用userdel和groupdel删除用户帐号和用户</a:t>
            </a:r>
            <a:r>
              <a:rPr lang="zh-CN" altLang="zh-CN" sz="2400" dirty="0" smtClean="0"/>
              <a:t>组</a:t>
            </a:r>
            <a:r>
              <a:rPr lang="zh-CN" altLang="en-US" sz="2400" dirty="0" smtClean="0"/>
              <a:t>。</a:t>
            </a:r>
            <a:endParaRPr lang="zh-CN" altLang="zh-CN"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82910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t>基本操作 </a:t>
            </a:r>
            <a:endParaRPr kumimoji="1" lang="zh-CN" altLang="en-US" sz="3200" i="0" dirty="0"/>
          </a:p>
        </p:txBody>
      </p:sp>
      <p:sp>
        <p:nvSpPr>
          <p:cNvPr id="3" name="文本占位符 2"/>
          <p:cNvSpPr>
            <a:spLocks noGrp="1"/>
          </p:cNvSpPr>
          <p:nvPr>
            <p:ph type="body" idx="1"/>
          </p:nvPr>
        </p:nvSpPr>
        <p:spPr>
          <a:xfrm>
            <a:off x="627075" y="1755775"/>
            <a:ext cx="10842244" cy="3600986"/>
          </a:xfrm>
        </p:spPr>
        <p:txBody>
          <a:bodyPr/>
          <a:lstStyle/>
          <a:p>
            <a:r>
              <a:rPr lang="zh-CN" altLang="zh-CN" sz="2400" dirty="0"/>
              <a:t>4．硬盘分区、查看与挂载</a:t>
            </a:r>
          </a:p>
          <a:p>
            <a:r>
              <a:rPr lang="zh-CN" altLang="zh-CN" sz="2400" dirty="0"/>
              <a:t>Linux用户可以使用df、fdisk、mnt等命令查看、分区及挂载硬盘</a:t>
            </a:r>
            <a:r>
              <a:rPr lang="zh-CN" altLang="zh-CN" sz="2400" dirty="0" smtClean="0"/>
              <a:t>。</a:t>
            </a:r>
            <a:endParaRPr lang="zh-CN" altLang="en-US" sz="2400" dirty="0" smtClean="0"/>
          </a:p>
          <a:p>
            <a:pPr marL="285750" indent="-285750">
              <a:buFont typeface="Wingdings" charset="2"/>
              <a:buChar char="v"/>
            </a:pPr>
            <a:r>
              <a:rPr lang="zh-CN" altLang="zh-CN" sz="2400" dirty="0"/>
              <a:t>查看硬盘的使用状况</a:t>
            </a:r>
          </a:p>
          <a:p>
            <a:r>
              <a:rPr lang="zh-CN" altLang="zh-CN" sz="2400" dirty="0"/>
              <a:t>使用df命令查看当前硬盘的使用</a:t>
            </a:r>
            <a:r>
              <a:rPr lang="zh-CN" altLang="zh-CN" sz="2400" dirty="0" smtClean="0"/>
              <a:t>状况</a:t>
            </a:r>
            <a:r>
              <a:rPr lang="zh-CN" altLang="en-US" sz="2400" dirty="0" smtClean="0"/>
              <a:t>。</a:t>
            </a:r>
          </a:p>
          <a:p>
            <a:endPar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L="285750" indent="-285750">
              <a:buFont typeface="Wingdings" charset="2"/>
              <a:buChar char="v"/>
            </a:pPr>
            <a:r>
              <a:rPr lang="zh-CN" altLang="zh-CN" sz="2400" dirty="0"/>
              <a:t>硬盘分区</a:t>
            </a:r>
          </a:p>
          <a:p>
            <a:r>
              <a:rPr lang="zh-CN" altLang="zh-CN" sz="2400" dirty="0"/>
              <a:t>使用fdisk命令可以对硬盘进行分区</a:t>
            </a:r>
            <a:r>
              <a:rPr lang="zh-CN" altLang="zh-CN" sz="2400" dirty="0" smtClean="0"/>
              <a:t>。</a:t>
            </a:r>
            <a:endParaRPr lang="zh-CN" altLang="en-US" sz="2400" dirty="0" smtClean="0"/>
          </a:p>
          <a:p>
            <a:endParaRPr lang="zh-CN" altLang="en-US" sz="2400" dirty="0" smtClean="0"/>
          </a:p>
          <a:p>
            <a:pPr marL="285750" indent="-285750">
              <a:buFont typeface="Wingdings" charset="2"/>
              <a:buChar char="v"/>
            </a:pPr>
            <a:r>
              <a:rPr lang="zh-CN" altLang="zh-CN" sz="2400" dirty="0"/>
              <a:t>使用mount命令挂载硬盘</a:t>
            </a:r>
          </a:p>
          <a:p>
            <a:endParaRPr kumimoji="1" lang="zh-CN" altLang="en-US"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16436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2.1.3</a:t>
            </a:r>
            <a:r>
              <a:rPr lang="zh-CN" altLang="en-US" i="0" dirty="0" smtClean="0"/>
              <a:t>  </a:t>
            </a:r>
            <a:r>
              <a:rPr lang="zh-CN" altLang="zh-CN" sz="3200" i="0" dirty="0" smtClean="0"/>
              <a:t>网络</a:t>
            </a:r>
            <a:r>
              <a:rPr lang="zh-CN" altLang="zh-CN" sz="3200" i="0" dirty="0"/>
              <a:t>配置管理 </a:t>
            </a:r>
            <a:endParaRPr kumimoji="1" lang="zh-CN" altLang="en-US" sz="3200" i="0" dirty="0"/>
          </a:p>
        </p:txBody>
      </p:sp>
      <p:sp>
        <p:nvSpPr>
          <p:cNvPr id="3" name="文本占位符 2"/>
          <p:cNvSpPr>
            <a:spLocks noGrp="1"/>
          </p:cNvSpPr>
          <p:nvPr>
            <p:ph type="body" idx="1"/>
          </p:nvPr>
        </p:nvSpPr>
        <p:spPr>
          <a:xfrm>
            <a:off x="633664" y="1755775"/>
            <a:ext cx="10842244" cy="3323987"/>
          </a:xfrm>
        </p:spPr>
        <p:txBody>
          <a:bodyPr/>
          <a:lstStyle/>
          <a:p>
            <a:r>
              <a:rPr lang="zh-CN" altLang="zh-CN" sz="2400" dirty="0"/>
              <a:t>1．基本网络配置管理</a:t>
            </a:r>
          </a:p>
          <a:p>
            <a:r>
              <a:rPr lang="zh-CN" altLang="zh-CN" sz="2400" dirty="0"/>
              <a:t>CentOS中的nmcli网络管理命令行工具（Network Manager Command Tools），比传统网络管理命令ifconfig的功能要更加强大。其命令语法如下：</a:t>
            </a:r>
          </a:p>
          <a:p>
            <a:r>
              <a:rPr lang="en-US" altLang="zh-CN" sz="2400" b="1" dirty="0" err="1"/>
              <a:t>nmcli</a:t>
            </a:r>
            <a:r>
              <a:rPr lang="en-US" altLang="zh-CN" sz="2400" b="1" dirty="0"/>
              <a:t> [OPTIONS] OBJECT { COMMAND | help }</a:t>
            </a:r>
            <a:endParaRPr lang="zh-CN" altLang="zh-CN" sz="2400" dirty="0"/>
          </a:p>
          <a:p>
            <a:r>
              <a:rPr lang="zh-CN" altLang="zh-CN" sz="2400" dirty="0"/>
              <a:t>其中，OBJECT指的是device和connection。device指的是网络接口，是物理设备；而connection是连接，偏重于逻辑设置。多个connection可以应用到同一个device，但同一时间只能启用其中一个connection。其优点是针对一个物理的网络接口，可以设置多个网络连接，比如静态IP和动态IP，再根据需要启用相应connection。COMMAND指的是具体命令</a:t>
            </a:r>
            <a:r>
              <a:rPr lang="zh-CN" altLang="zh-CN" sz="2400" dirty="0" smtClean="0"/>
              <a:t>。</a:t>
            </a:r>
            <a:endParaRPr kumimoji="1" lang="zh-CN" altLang="en-US"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0937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2.1.3</a:t>
            </a:r>
            <a:r>
              <a:rPr lang="zh-CN" altLang="en-US" sz="3200" i="0" dirty="0">
                <a:latin typeface="STHeiti Light" charset="-122"/>
                <a:ea typeface="STHeiti Light" charset="-122"/>
                <a:cs typeface="STHeiti Light" charset="-122"/>
              </a:rPr>
              <a:t> </a:t>
            </a:r>
            <a:r>
              <a:rPr lang="zh-CN" altLang="en-US" i="0" dirty="0"/>
              <a:t> </a:t>
            </a:r>
            <a:r>
              <a:rPr lang="zh-CN" altLang="zh-CN" sz="3200" i="0" dirty="0"/>
              <a:t>网络配置管理 </a:t>
            </a:r>
            <a:endParaRPr kumimoji="1" lang="zh-CN" altLang="en-US" sz="3200" i="0" dirty="0"/>
          </a:p>
        </p:txBody>
      </p:sp>
      <p:sp>
        <p:nvSpPr>
          <p:cNvPr id="3" name="文本占位符 2"/>
          <p:cNvSpPr>
            <a:spLocks noGrp="1"/>
          </p:cNvSpPr>
          <p:nvPr>
            <p:ph type="body" idx="1"/>
          </p:nvPr>
        </p:nvSpPr>
        <p:spPr>
          <a:xfrm>
            <a:off x="721715" y="1755775"/>
            <a:ext cx="10842244" cy="3231654"/>
          </a:xfrm>
        </p:spPr>
        <p:txBody>
          <a:bodyPr/>
          <a:lstStyle/>
          <a:p>
            <a:r>
              <a:rPr lang="zh-CN" altLang="zh-CN" sz="2400" dirty="0"/>
              <a:t>2．关闭</a:t>
            </a:r>
            <a:r>
              <a:rPr lang="zh-CN" altLang="zh-CN" sz="2400" dirty="0" smtClean="0"/>
              <a:t>防火墙</a:t>
            </a:r>
            <a:endParaRPr lang="zh-CN" altLang="en-US" sz="2400" dirty="0" smtClean="0"/>
          </a:p>
          <a:p>
            <a:pPr marL="285750" indent="-285750">
              <a:buFont typeface="Wingdings" charset="2"/>
              <a:buChar char="v"/>
            </a:pPr>
            <a:r>
              <a:rPr lang="zh-CN" altLang="zh-CN" sz="2400" dirty="0" smtClean="0"/>
              <a:t>查看防火墙</a:t>
            </a:r>
            <a:endParaRPr lang="zh-CN" altLang="en-US" sz="2400" dirty="0" smtClean="0"/>
          </a:p>
          <a:p>
            <a:r>
              <a:rPr lang="zh-CN" altLang="zh-CN" sz="2400" dirty="0"/>
              <a:t>命令如下：</a:t>
            </a:r>
          </a:p>
          <a:p>
            <a:r>
              <a:rPr lang="en-US" altLang="zh-CN" sz="2400" b="1" dirty="0"/>
              <a:t>$ firewall-</a:t>
            </a:r>
            <a:r>
              <a:rPr lang="en-US" altLang="zh-CN" sz="2400" b="1" dirty="0" err="1"/>
              <a:t>cmd</a:t>
            </a:r>
            <a:r>
              <a:rPr lang="en-US" altLang="zh-CN" sz="2400" b="1" dirty="0"/>
              <a:t> --list-all</a:t>
            </a:r>
            <a:endParaRPr lang="zh-CN" altLang="zh-CN" sz="2400" dirty="0"/>
          </a:p>
          <a:p>
            <a:endParaRPr lang="zh-CN" altLang="en-US" sz="2400" dirty="0" smtClean="0"/>
          </a:p>
          <a:p>
            <a:pPr marL="285750" indent="-285750">
              <a:buFont typeface="Wingdings" charset="2"/>
              <a:buChar char="v"/>
            </a:pPr>
            <a:r>
              <a:rPr lang="zh-CN" altLang="zh-CN" sz="2400" dirty="0"/>
              <a:t>关闭防火墙/禁止开机</a:t>
            </a:r>
            <a:r>
              <a:rPr lang="zh-CN" altLang="zh-CN" sz="2400" dirty="0" smtClean="0"/>
              <a:t>启动</a:t>
            </a:r>
            <a:endParaRPr lang="zh-CN" altLang="en-US" sz="2400" dirty="0" smtClean="0"/>
          </a:p>
          <a:p>
            <a:r>
              <a:rPr lang="en-US" altLang="zh-CN" sz="2400" b="1" dirty="0" smtClean="0"/>
              <a:t>$ </a:t>
            </a:r>
            <a:r>
              <a:rPr lang="en-US" altLang="zh-CN" sz="2400" b="1" dirty="0" err="1"/>
              <a:t>systemctl</a:t>
            </a:r>
            <a:r>
              <a:rPr lang="en-US" altLang="zh-CN" sz="2400" b="1" dirty="0"/>
              <a:t> stop </a:t>
            </a:r>
            <a:r>
              <a:rPr lang="en-US" altLang="zh-CN" sz="2400" b="1" dirty="0" err="1"/>
              <a:t>firewalld</a:t>
            </a:r>
            <a:endParaRPr lang="zh-CN" altLang="zh-CN" sz="2400" dirty="0"/>
          </a:p>
          <a:p>
            <a:r>
              <a:rPr lang="en-US" altLang="zh-CN" sz="2400" b="1" dirty="0"/>
              <a:t>$ </a:t>
            </a:r>
            <a:r>
              <a:rPr lang="en-US" altLang="zh-CN" sz="2400" b="1" dirty="0" err="1"/>
              <a:t>systemctl</a:t>
            </a:r>
            <a:r>
              <a:rPr lang="en-US" altLang="zh-CN" sz="2400" b="1" dirty="0"/>
              <a:t> disable </a:t>
            </a:r>
            <a:r>
              <a:rPr lang="en-US" altLang="zh-CN" sz="2400" b="1" dirty="0" err="1"/>
              <a:t>firewalld</a:t>
            </a:r>
            <a:endParaRPr lang="zh-CN" altLang="zh-CN" sz="2400" dirty="0"/>
          </a:p>
          <a:p>
            <a:endParaRPr kumimoji="1" lang="zh-CN" altLang="en-US"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18757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2.1.3</a:t>
            </a:r>
            <a:r>
              <a:rPr lang="zh-CN" altLang="en-US" i="0" dirty="0"/>
              <a:t>  </a:t>
            </a:r>
            <a:r>
              <a:rPr lang="zh-CN" altLang="zh-CN" sz="3200" i="0" dirty="0"/>
              <a:t>网络配置管理 </a:t>
            </a:r>
            <a:endParaRPr kumimoji="1" lang="zh-CN" altLang="en-US" sz="3200" i="0" dirty="0"/>
          </a:p>
        </p:txBody>
      </p:sp>
      <p:sp>
        <p:nvSpPr>
          <p:cNvPr id="3" name="文本占位符 2"/>
          <p:cNvSpPr>
            <a:spLocks noGrp="1"/>
          </p:cNvSpPr>
          <p:nvPr>
            <p:ph type="body" idx="1"/>
          </p:nvPr>
        </p:nvSpPr>
        <p:spPr>
          <a:xfrm>
            <a:off x="627075" y="1755775"/>
            <a:ext cx="10842244" cy="2215991"/>
          </a:xfrm>
        </p:spPr>
        <p:txBody>
          <a:bodyPr/>
          <a:lstStyle/>
          <a:p>
            <a:r>
              <a:rPr lang="zh-CN" altLang="zh-CN" sz="2400" dirty="0"/>
              <a:t>3．关闭SELinux</a:t>
            </a:r>
          </a:p>
          <a:p>
            <a:r>
              <a:rPr lang="zh-CN" altLang="zh-CN" sz="2400" dirty="0"/>
              <a:t>SELinux（Security-Enhanced Linux）是美国国家安全局（NSA）对于强制访问控制的实现，是Linux历史上最杰出的新安全子系统</a:t>
            </a:r>
            <a:r>
              <a:rPr lang="zh-CN" altLang="zh-CN" sz="2400" dirty="0" smtClean="0"/>
              <a:t>。</a:t>
            </a:r>
            <a:endParaRPr lang="zh-CN" altLang="en-US" sz="2400" dirty="0" smtClean="0"/>
          </a:p>
          <a:p>
            <a:r>
              <a:rPr lang="zh-CN" altLang="zh-CN" sz="2400" dirty="0" smtClean="0"/>
              <a:t>SELinux</a:t>
            </a:r>
            <a:r>
              <a:rPr lang="zh-CN" altLang="zh-CN" sz="2400" dirty="0"/>
              <a:t>默认安装在CentOS、Fedora和Red Hat Enterprise Linux上</a:t>
            </a:r>
            <a:r>
              <a:rPr lang="zh-CN" altLang="zh-CN" sz="2400" dirty="0" smtClean="0"/>
              <a:t>。</a:t>
            </a:r>
            <a:endParaRPr lang="zh-CN" altLang="en-US" sz="2400" dirty="0" smtClean="0"/>
          </a:p>
          <a:p>
            <a:r>
              <a:rPr lang="zh-CN" altLang="zh-CN" sz="2400" dirty="0" smtClean="0"/>
              <a:t>然而</a:t>
            </a:r>
            <a:r>
              <a:rPr lang="zh-CN" altLang="zh-CN" sz="2400" dirty="0"/>
              <a:t>，Selinux会阻碍Hadoop组件的安装与配置，因而需要掌握关闭和启动SElinux的相关方法</a:t>
            </a:r>
            <a:r>
              <a:rPr lang="zh-CN" altLang="zh-CN" sz="2400" dirty="0" smtClean="0"/>
              <a:t>。</a:t>
            </a:r>
            <a:endParaRPr kumimoji="1"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28133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2.1.4 </a:t>
            </a:r>
            <a:r>
              <a:rPr lang="en-US" altLang="zh-CN" i="0" dirty="0"/>
              <a:t> </a:t>
            </a:r>
            <a:r>
              <a:rPr lang="zh-CN" altLang="zh-CN" sz="3200" i="0" dirty="0"/>
              <a:t>其他常用网络命令 </a:t>
            </a:r>
            <a:endParaRPr kumimoji="1" lang="zh-CN" altLang="en-US" sz="3200" i="0" dirty="0"/>
          </a:p>
        </p:txBody>
      </p:sp>
      <p:sp>
        <p:nvSpPr>
          <p:cNvPr id="3" name="文本占位符 2"/>
          <p:cNvSpPr>
            <a:spLocks noGrp="1"/>
          </p:cNvSpPr>
          <p:nvPr>
            <p:ph type="body" idx="1"/>
          </p:nvPr>
        </p:nvSpPr>
        <p:spPr>
          <a:xfrm>
            <a:off x="678052" y="1679575"/>
            <a:ext cx="10842244" cy="2215991"/>
          </a:xfrm>
        </p:spPr>
        <p:txBody>
          <a:bodyPr/>
          <a:lstStyle/>
          <a:p>
            <a:r>
              <a:rPr lang="zh-CN" altLang="zh-CN" sz="2400" dirty="0"/>
              <a:t>1．系统服务管理指令systemctl </a:t>
            </a:r>
          </a:p>
          <a:p>
            <a:r>
              <a:rPr lang="zh-CN" altLang="zh-CN" sz="2400" dirty="0"/>
              <a:t>Linux Systemctl是一个系统管理守护进程、工具和库的集合，主要负责控制Systemd系统和服务管理器</a:t>
            </a:r>
            <a:r>
              <a:rPr lang="zh-CN" altLang="zh-CN" sz="2400" dirty="0" smtClean="0"/>
              <a:t>。</a:t>
            </a:r>
            <a:endParaRPr lang="zh-CN" altLang="en-US" sz="2400" dirty="0" smtClean="0"/>
          </a:p>
          <a:p>
            <a:r>
              <a:rPr lang="zh-CN" altLang="zh-CN" sz="2400" dirty="0" smtClean="0"/>
              <a:t>通过</a:t>
            </a:r>
            <a:r>
              <a:rPr lang="zh-CN" altLang="zh-CN" sz="2400" dirty="0"/>
              <a:t>systemctl –help可以看到该命令主要分为：查询或发送控制命令给Systemd服务，管理单元服务的命令，服务文件的相关命令，任务、环境、快照相关命令，Systemd服务的配置重载，系统开机关机相关的命令。</a:t>
            </a:r>
            <a:r>
              <a:rPr lang="zh-CN" altLang="zh-CN" dirty="0"/>
              <a:t> </a:t>
            </a:r>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95042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2.1.4</a:t>
            </a:r>
            <a:r>
              <a:rPr lang="en-US" altLang="zh-CN" dirty="0"/>
              <a:t>  </a:t>
            </a:r>
            <a:r>
              <a:rPr lang="zh-CN" altLang="zh-CN" sz="3200" i="0" dirty="0"/>
              <a:t>其他常用网络命令 </a:t>
            </a:r>
            <a:endParaRPr kumimoji="1" lang="zh-CN" altLang="en-US" sz="3200" i="0" dirty="0"/>
          </a:p>
        </p:txBody>
      </p:sp>
      <p:sp>
        <p:nvSpPr>
          <p:cNvPr id="3" name="文本占位符 2"/>
          <p:cNvSpPr>
            <a:spLocks noGrp="1"/>
          </p:cNvSpPr>
          <p:nvPr>
            <p:ph type="body" idx="1"/>
          </p:nvPr>
        </p:nvSpPr>
        <p:spPr>
          <a:xfrm>
            <a:off x="692075" y="1627649"/>
            <a:ext cx="10842244" cy="2677656"/>
          </a:xfrm>
        </p:spPr>
        <p:txBody>
          <a:bodyPr/>
          <a:lstStyle/>
          <a:p>
            <a:r>
              <a:rPr lang="zh-CN" altLang="zh-CN" sz="2400" dirty="0"/>
              <a:t>2．jps查看</a:t>
            </a:r>
          </a:p>
          <a:p>
            <a:r>
              <a:rPr lang="zh-CN" altLang="zh-CN" sz="2400" dirty="0"/>
              <a:t>jps（Java Virtual Machine Process Status Tool）是JDK 1.5提供的一个显示当前所有Java进程pid的命令，非常适合在Linux/UNIX平台上简单察看当前Java进程的一些简单情况。可以通过它来查看系统启动的Java进程，默认列出JVM的ID号和简单的class或jar名称，如</a:t>
            </a:r>
            <a:r>
              <a:rPr lang="zh-CN" altLang="zh-CN" sz="2400" dirty="0" smtClean="0"/>
              <a:t>图所</a:t>
            </a:r>
            <a:r>
              <a:rPr lang="zh-CN" altLang="zh-CN" sz="2400" dirty="0"/>
              <a:t>示</a:t>
            </a:r>
            <a:r>
              <a:rPr lang="zh-CN" altLang="zh-CN" sz="2400" dirty="0" smtClean="0"/>
              <a:t>。</a:t>
            </a:r>
            <a:endParaRPr lang="zh-CN" altLang="en-US" sz="2400" dirty="0" smtClean="0"/>
          </a:p>
          <a:p>
            <a:endParaRPr lang="zh-CN" altLang="en-US" dirty="0"/>
          </a:p>
          <a:p>
            <a:endParaRPr lang="zh-CN" altLang="zh-CN" dirty="0"/>
          </a:p>
          <a:p>
            <a:endParaRPr kumimoji="1" lang="zh-CN" altLang="en-US" dirty="0"/>
          </a:p>
        </p:txBody>
      </p:sp>
      <p:sp>
        <p:nvSpPr>
          <p:cNvPr id="10" name="Rectangle 12"/>
          <p:cNvSpPr>
            <a:spLocks noChangeArrowheads="1"/>
          </p:cNvSpPr>
          <p:nvPr/>
        </p:nvSpPr>
        <p:spPr bwMode="auto">
          <a:xfrm>
            <a:off x="682171" y="24063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35" name="图片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610522"/>
            <a:ext cx="5722748" cy="1160291"/>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838199" y="5236319"/>
            <a:ext cx="10696119" cy="1846659"/>
          </a:xfrm>
          <a:prstGeom prst="rect">
            <a:avLst/>
          </a:prstGeom>
          <a:noFill/>
        </p:spPr>
        <p:txBody>
          <a:bodyPr wrap="square" rtlCol="0">
            <a:spAutoFit/>
          </a:bodyPr>
          <a:lstStyle/>
          <a:p>
            <a:r>
              <a:rPr lang="zh-CN" altLang="zh-CN" sz="2400" dirty="0"/>
              <a:t>其他示例命令如下：</a:t>
            </a:r>
          </a:p>
          <a:p>
            <a:r>
              <a:rPr lang="en-US" altLang="zh-CN" sz="2400" b="1" dirty="0"/>
              <a:t>$ </a:t>
            </a:r>
            <a:r>
              <a:rPr lang="en-US" altLang="zh-CN" sz="2400" b="1" dirty="0" err="1"/>
              <a:t>jps</a:t>
            </a:r>
            <a:r>
              <a:rPr lang="en-US" altLang="zh-CN" sz="2400" b="1" dirty="0"/>
              <a:t> –p    		# </a:t>
            </a:r>
            <a:r>
              <a:rPr lang="zh-CN" altLang="zh-CN" sz="2400" b="1" dirty="0"/>
              <a:t>仅仅显示</a:t>
            </a:r>
            <a:r>
              <a:rPr lang="en-US" altLang="zh-CN" sz="2400" b="1" dirty="0"/>
              <a:t>VM </a:t>
            </a:r>
            <a:r>
              <a:rPr lang="zh-CN" altLang="zh-CN" sz="2400" b="1" dirty="0"/>
              <a:t>标示，不显示</a:t>
            </a:r>
            <a:r>
              <a:rPr lang="en-US" altLang="zh-CN" sz="2400" b="1" dirty="0"/>
              <a:t>jar</a:t>
            </a:r>
            <a:r>
              <a:rPr lang="zh-CN" altLang="zh-CN" sz="2400" b="1" dirty="0"/>
              <a:t>、</a:t>
            </a:r>
            <a:r>
              <a:rPr lang="en-US" altLang="zh-CN" sz="2400" b="1" dirty="0"/>
              <a:t>class</a:t>
            </a:r>
            <a:r>
              <a:rPr lang="zh-CN" altLang="zh-CN" sz="2400" b="1" dirty="0"/>
              <a:t>、</a:t>
            </a:r>
            <a:r>
              <a:rPr lang="en-US" altLang="zh-CN" sz="2400" b="1" dirty="0"/>
              <a:t>main</a:t>
            </a:r>
            <a:r>
              <a:rPr lang="zh-CN" altLang="zh-CN" sz="2400" b="1" dirty="0"/>
              <a:t>参数等信息</a:t>
            </a:r>
            <a:endParaRPr lang="zh-CN" altLang="zh-CN" sz="2400" dirty="0"/>
          </a:p>
          <a:p>
            <a:r>
              <a:rPr lang="en-US" altLang="zh-CN" sz="2400" b="1" dirty="0"/>
              <a:t>$ </a:t>
            </a:r>
            <a:r>
              <a:rPr lang="en-US" altLang="zh-CN" sz="2400" b="1" dirty="0" err="1"/>
              <a:t>jps</a:t>
            </a:r>
            <a:r>
              <a:rPr lang="en-US" altLang="zh-CN" sz="2400" b="1" dirty="0"/>
              <a:t> –l			# </a:t>
            </a:r>
            <a:r>
              <a:rPr lang="zh-CN" altLang="zh-CN" sz="2400" b="1" dirty="0"/>
              <a:t>输出应用程序主类完整</a:t>
            </a:r>
            <a:r>
              <a:rPr lang="en-US" altLang="zh-CN" sz="2400" b="1" dirty="0"/>
              <a:t>package</a:t>
            </a:r>
            <a:r>
              <a:rPr lang="zh-CN" altLang="zh-CN" sz="2400" b="1" dirty="0"/>
              <a:t>名称或</a:t>
            </a:r>
            <a:r>
              <a:rPr lang="en-US" altLang="zh-CN" sz="2400" b="1" dirty="0"/>
              <a:t>jar</a:t>
            </a:r>
            <a:r>
              <a:rPr lang="zh-CN" altLang="zh-CN" sz="2400" b="1" dirty="0"/>
              <a:t>完整名称</a:t>
            </a:r>
            <a:endParaRPr lang="zh-CN" altLang="zh-CN" sz="2400" dirty="0"/>
          </a:p>
          <a:p>
            <a:r>
              <a:rPr lang="en-US" altLang="zh-CN" sz="2400" b="1" dirty="0"/>
              <a:t>$ </a:t>
            </a:r>
            <a:r>
              <a:rPr lang="en-US" altLang="zh-CN" sz="2400" b="1" dirty="0" err="1"/>
              <a:t>jps</a:t>
            </a:r>
            <a:r>
              <a:rPr lang="en-US" altLang="zh-CN" sz="2400" b="1" dirty="0"/>
              <a:t> –v    		# </a:t>
            </a:r>
            <a:r>
              <a:rPr lang="zh-CN" altLang="zh-CN" sz="2400" b="1" dirty="0"/>
              <a:t>列出</a:t>
            </a:r>
            <a:r>
              <a:rPr lang="en-US" altLang="zh-CN" sz="2400" b="1" dirty="0" err="1"/>
              <a:t>jvm</a:t>
            </a:r>
            <a:r>
              <a:rPr lang="zh-CN" altLang="zh-CN" sz="2400" b="1" dirty="0"/>
              <a:t>参数</a:t>
            </a:r>
            <a:endParaRPr lang="zh-CN" altLang="zh-CN" sz="2400" dirty="0"/>
          </a:p>
          <a:p>
            <a:endParaRPr kumimoji="1" lang="zh-CN" altLang="en-US" dirty="0"/>
          </a:p>
        </p:txBody>
      </p:sp>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8315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23850" y="155643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bg1"/>
                </a:solidFill>
                <a:latin typeface="Wingdings"/>
                <a:cs typeface="Wingdings"/>
              </a:rPr>
              <a:t></a:t>
            </a:r>
            <a:r>
              <a:rPr lang="en-US" altLang="zh-CN" spc="5" dirty="0" smtClean="0">
                <a:solidFill>
                  <a:schemeClr val="bg1"/>
                </a:solidFill>
                <a:cs typeface="Wingdings"/>
              </a:rPr>
              <a:t>Linux</a:t>
            </a:r>
            <a:r>
              <a:rPr lang="zh-CN" altLang="en-US" spc="5" dirty="0" smtClean="0">
                <a:solidFill>
                  <a:schemeClr val="bg1"/>
                </a:solidFill>
                <a:cs typeface="Wingdings"/>
              </a:rPr>
              <a:t>基础</a:t>
            </a:r>
            <a:endParaRPr spc="5" dirty="0">
              <a:solidFill>
                <a:schemeClr val="bg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Java</a:t>
            </a:r>
            <a:r>
              <a:rPr lang="zh-CN" altLang="en-US" sz="2800" b="1" i="1" spc="5" dirty="0" smtClean="0">
                <a:latin typeface="微软雅黑"/>
                <a:cs typeface="Wingdings"/>
              </a:rPr>
              <a:t>基础</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smtClean="0">
                <a:latin typeface="微软雅黑"/>
                <a:cs typeface="Wingdings"/>
              </a:rPr>
              <a:t>SQL</a:t>
            </a:r>
            <a:r>
              <a:rPr lang="zh-CN" altLang="en-US" sz="2800" b="1" i="1" spc="5" dirty="0" smtClean="0">
                <a:latin typeface="微软雅黑"/>
                <a:cs typeface="Wingdings"/>
              </a:rPr>
              <a:t>语言基础</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在</a:t>
            </a:r>
            <a:r>
              <a:rPr lang="en-US" altLang="zh-CN" sz="2800" b="1" i="1" spc="5" dirty="0" err="1" smtClean="0">
                <a:latin typeface="微软雅黑"/>
                <a:cs typeface="Wingdings"/>
              </a:rPr>
              <a:t>VirtualBox</a:t>
            </a:r>
            <a:r>
              <a:rPr lang="zh-CN" altLang="en-US" sz="2800" b="1" i="1" spc="5" dirty="0" smtClean="0">
                <a:latin typeface="微软雅黑"/>
                <a:cs typeface="Wingdings"/>
              </a:rPr>
              <a:t>上安装</a:t>
            </a:r>
            <a:r>
              <a:rPr lang="en-US" altLang="zh-CN" sz="2800" b="1" i="1" spc="5" dirty="0" smtClean="0">
                <a:latin typeface="微软雅黑"/>
                <a:cs typeface="Wingdings"/>
              </a:rPr>
              <a:t>Linux</a:t>
            </a:r>
            <a:r>
              <a:rPr lang="zh-CN" altLang="en-US" sz="2800" b="1" i="1" spc="5" dirty="0" smtClean="0">
                <a:latin typeface="微软雅黑"/>
                <a:cs typeface="Wingdings"/>
              </a:rPr>
              <a:t>集群</a:t>
            </a:r>
            <a:endParaRPr sz="2800" dirty="0">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spcBef>
                <a:spcPts val="2350"/>
              </a:spcBef>
            </a:pPr>
            <a:r>
              <a:rPr sz="2800" spc="215" dirty="0" smtClean="0">
                <a:latin typeface="Wingdings"/>
                <a:cs typeface="Wingdings"/>
              </a:rPr>
              <a:t></a:t>
            </a:r>
            <a:r>
              <a:rPr lang="zh-CN" altLang="en-US" sz="2800" b="1" i="1" spc="5" dirty="0" smtClean="0">
                <a:latin typeface="微软雅黑"/>
                <a:cs typeface="Wingdings"/>
              </a:rPr>
              <a:t>习题</a:t>
            </a:r>
            <a:endParaRPr lang="en-US" altLang="zh-CN" sz="2800" b="1" i="1" spc="5" dirty="0" smtClean="0">
              <a:latin typeface="微软雅黑"/>
              <a:cs typeface="Wingdings"/>
            </a:endParaRPr>
          </a:p>
        </p:txBody>
      </p:sp>
    </p:spTree>
    <p:extLst>
      <p:ext uri="{BB962C8B-B14F-4D97-AF65-F5344CB8AC3E}">
        <p14:creationId xmlns:p14="http://schemas.microsoft.com/office/powerpoint/2010/main" val="170590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2.1.4</a:t>
            </a:r>
            <a:r>
              <a:rPr lang="en-US" altLang="zh-CN" sz="3200" i="0" dirty="0"/>
              <a:t>  </a:t>
            </a:r>
            <a:r>
              <a:rPr lang="zh-CN" altLang="zh-CN" sz="3200" i="0" dirty="0"/>
              <a:t>其他常用网络命令 </a:t>
            </a:r>
            <a:endParaRPr kumimoji="1" lang="zh-CN" altLang="en-US" sz="3200" i="0" dirty="0"/>
          </a:p>
        </p:txBody>
      </p:sp>
      <p:sp>
        <p:nvSpPr>
          <p:cNvPr id="3" name="文本占位符 2"/>
          <p:cNvSpPr>
            <a:spLocks noGrp="1"/>
          </p:cNvSpPr>
          <p:nvPr>
            <p:ph type="body" idx="1"/>
          </p:nvPr>
        </p:nvSpPr>
        <p:spPr>
          <a:xfrm>
            <a:off x="627075" y="1679575"/>
            <a:ext cx="10842244" cy="3693319"/>
          </a:xfrm>
        </p:spPr>
        <p:txBody>
          <a:bodyPr/>
          <a:lstStyle/>
          <a:p>
            <a:r>
              <a:rPr lang="zh-CN" altLang="zh-CN" sz="2400" dirty="0"/>
              <a:t>3．rpcinfo查看</a:t>
            </a:r>
          </a:p>
          <a:p>
            <a:r>
              <a:rPr lang="zh-CN" altLang="zh-CN" sz="2400" dirty="0"/>
              <a:t>RPC（Remote Procedure Call，远程过程调用）是一种通过网络从远程计算机程序上请求的服务，用户不需要了解底层网络技术的协议。</a:t>
            </a:r>
          </a:p>
          <a:p>
            <a:r>
              <a:rPr lang="zh-CN" altLang="zh-CN" sz="2400" dirty="0"/>
              <a:t>rpcinfo命令可查看有关系统上正在运行的RPC服务的信息。</a:t>
            </a:r>
          </a:p>
          <a:p>
            <a:r>
              <a:rPr lang="en-US" altLang="zh-CN" sz="2400" dirty="0"/>
              <a:t>$ </a:t>
            </a:r>
            <a:r>
              <a:rPr lang="en-US" altLang="zh-CN" sz="2400" dirty="0" err="1"/>
              <a:t>rpcinfo</a:t>
            </a:r>
            <a:r>
              <a:rPr lang="en-US" altLang="zh-CN" sz="2400" dirty="0"/>
              <a:t> -p [</a:t>
            </a:r>
            <a:r>
              <a:rPr lang="en-US" altLang="zh-CN" sz="2400" dirty="0" err="1"/>
              <a:t>IP|hostname</a:t>
            </a:r>
            <a:r>
              <a:rPr lang="en-US" altLang="zh-CN" sz="2400" dirty="0"/>
              <a:t>] </a:t>
            </a:r>
            <a:endParaRPr lang="zh-CN" altLang="zh-CN" sz="2400" dirty="0"/>
          </a:p>
          <a:p>
            <a:r>
              <a:rPr lang="en-US" altLang="zh-CN" sz="2400" dirty="0"/>
              <a:t>$ </a:t>
            </a:r>
            <a:r>
              <a:rPr lang="en-US" altLang="zh-CN" sz="2400" dirty="0" err="1"/>
              <a:t>rpcinfo</a:t>
            </a:r>
            <a:r>
              <a:rPr lang="en-US" altLang="zh-CN" sz="2400" dirty="0"/>
              <a:t> -t|-u </a:t>
            </a:r>
            <a:r>
              <a:rPr lang="en-US" altLang="zh-CN" sz="2400" dirty="0" err="1"/>
              <a:t>IP|hostname</a:t>
            </a:r>
            <a:r>
              <a:rPr lang="en-US" altLang="zh-CN" sz="2400" dirty="0"/>
              <a:t> </a:t>
            </a:r>
            <a:r>
              <a:rPr lang="zh-CN" altLang="zh-CN" sz="2400" dirty="0"/>
              <a:t>程序名称</a:t>
            </a:r>
          </a:p>
          <a:p>
            <a:r>
              <a:rPr lang="zh-CN" altLang="zh-CN" sz="2400" dirty="0"/>
              <a:t>选项与参数：</a:t>
            </a:r>
          </a:p>
          <a:p>
            <a:r>
              <a:rPr lang="zh-CN" altLang="zh-CN" sz="2400" dirty="0"/>
              <a:t>-p：针对某IP（未写则预设为本机）显示出所有的port与porgram的信息。</a:t>
            </a:r>
          </a:p>
          <a:p>
            <a:r>
              <a:rPr lang="zh-CN" altLang="zh-CN" sz="2400" dirty="0"/>
              <a:t>-t：针对某主机的某支程序检查其TCP封包所在的软件版本。</a:t>
            </a:r>
          </a:p>
          <a:p>
            <a:r>
              <a:rPr lang="zh-CN" altLang="zh-CN" sz="2400" dirty="0"/>
              <a:t>-u：针对某主机的某支程序检查其UDP封包所在的软件版本。</a:t>
            </a:r>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00051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2.1.4</a:t>
            </a:r>
            <a:r>
              <a:rPr lang="en-US" altLang="zh-CN" sz="3200" i="0" dirty="0"/>
              <a:t>  </a:t>
            </a:r>
            <a:r>
              <a:rPr lang="zh-CN" altLang="zh-CN" sz="3200" i="0" dirty="0"/>
              <a:t>其他常用网络命令 </a:t>
            </a:r>
            <a:endParaRPr kumimoji="1" lang="zh-CN" altLang="en-US" sz="3200" i="0" dirty="0"/>
          </a:p>
        </p:txBody>
      </p:sp>
      <p:sp>
        <p:nvSpPr>
          <p:cNvPr id="3" name="文本占位符 2"/>
          <p:cNvSpPr>
            <a:spLocks noGrp="1"/>
          </p:cNvSpPr>
          <p:nvPr>
            <p:ph type="body" idx="1"/>
          </p:nvPr>
        </p:nvSpPr>
        <p:spPr>
          <a:xfrm>
            <a:off x="630213" y="1679575"/>
            <a:ext cx="11513948" cy="3693319"/>
          </a:xfrm>
        </p:spPr>
        <p:txBody>
          <a:bodyPr/>
          <a:lstStyle/>
          <a:p>
            <a:r>
              <a:rPr lang="zh-CN" altLang="zh-CN" sz="2400" dirty="0"/>
              <a:t>4．查看端口并杀死占用端口的进程</a:t>
            </a:r>
            <a:endParaRPr lang="zh-CN" altLang="en-US" sz="2400" dirty="0"/>
          </a:p>
          <a:p>
            <a:pPr marL="285750" indent="-285750">
              <a:buFont typeface="Wingdings" charset="2"/>
              <a:buChar char="v"/>
            </a:pPr>
            <a:r>
              <a:rPr lang="zh-CN" altLang="zh-CN" sz="2400" dirty="0"/>
              <a:t>使用netstat命令查看正在使用的端口及关联的进程/应用</a:t>
            </a:r>
            <a:endParaRPr lang="zh-CN" altLang="en-US" sz="2400" dirty="0"/>
          </a:p>
          <a:p>
            <a:r>
              <a:rPr lang="zh-CN" altLang="zh-CN" sz="2400" dirty="0"/>
              <a:t>普通用户也能够使用netstat命令，不过只有为root用户时才会显示端口对应的进程名称。</a:t>
            </a:r>
            <a:endParaRPr lang="zh-CN" altLang="en-US" sz="2400" dirty="0"/>
          </a:p>
          <a:p>
            <a:pPr marL="285750" indent="-285750">
              <a:buFont typeface="Wingdings" charset="2"/>
              <a:buChar char="v"/>
            </a:pPr>
            <a:r>
              <a:rPr lang="zh-CN" altLang="zh-CN" sz="2400" dirty="0"/>
              <a:t>使用lsof命令直接列出具体端口号的使用进程/应用</a:t>
            </a:r>
            <a:endParaRPr lang="zh-CN" altLang="en-US" sz="2400" dirty="0"/>
          </a:p>
          <a:p>
            <a:r>
              <a:rPr lang="zh-CN" altLang="zh-CN" sz="2400" dirty="0"/>
              <a:t>lsof命令可以列出当前网络端口的占用情况，也可查看指定端口的占用情况，命令的执行需要root权限。</a:t>
            </a:r>
          </a:p>
          <a:p>
            <a:pPr marL="285750" indent="-285750">
              <a:buFont typeface="Wingdings" charset="2"/>
              <a:buChar char="v"/>
            </a:pPr>
            <a:r>
              <a:rPr lang="zh-CN" altLang="zh-CN" sz="2400" dirty="0"/>
              <a:t>使用ps命令通过PID进程号查看进程的详细信息</a:t>
            </a:r>
            <a:endParaRPr lang="zh-CN" altLang="en-US" sz="2400" dirty="0"/>
          </a:p>
          <a:p>
            <a:pPr marL="285750" indent="-285750">
              <a:buFont typeface="Wingdings" charset="2"/>
              <a:buChar char="v"/>
            </a:pPr>
            <a:r>
              <a:rPr lang="zh-CN" altLang="zh-CN" sz="2400" dirty="0"/>
              <a:t>使用ps命令查看Java进程的状态</a:t>
            </a:r>
            <a:endParaRPr lang="zh-CN" altLang="en-US" sz="2400" dirty="0"/>
          </a:p>
          <a:p>
            <a:r>
              <a:rPr lang="zh-CN" altLang="zh-CN" sz="2400" dirty="0"/>
              <a:t>使用ps命令查看Java进程的状态，-aux显示所有状态</a:t>
            </a:r>
            <a:endParaRPr lang="zh-CN" altLang="en-US" sz="2400" dirty="0"/>
          </a:p>
          <a:p>
            <a:pPr marL="285750" indent="-285750">
              <a:buFont typeface="Wingdings" charset="2"/>
              <a:buChar char="v"/>
            </a:pPr>
            <a:r>
              <a:rPr lang="zh-CN" altLang="zh-CN" sz="2400" dirty="0"/>
              <a:t>使用kill-9命令强制杀死进程</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04885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248150"/>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en-US" altLang="zh-CN" spc="5" dirty="0" smtClean="0">
                <a:solidFill>
                  <a:schemeClr val="tx1"/>
                </a:solidFill>
                <a:cs typeface="Wingdings"/>
              </a:rPr>
              <a:t>Linux</a:t>
            </a:r>
            <a:r>
              <a:rPr lang="zh-CN" altLang="en-US" spc="5" dirty="0" smtClean="0">
                <a:solidFill>
                  <a:schemeClr val="tx1"/>
                </a:solidFill>
                <a:cs typeface="Wingdings"/>
              </a:rPr>
              <a:t>基础</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en-US" altLang="zh-CN" sz="2800" b="1" i="1" spc="5" dirty="0" smtClean="0">
                <a:solidFill>
                  <a:schemeClr val="bg1"/>
                </a:solidFill>
                <a:latin typeface="微软雅黑"/>
                <a:cs typeface="Wingdings"/>
              </a:rPr>
              <a:t>Java</a:t>
            </a:r>
            <a:r>
              <a:rPr lang="zh-CN" altLang="en-US" sz="2800" b="1" i="1" spc="5" dirty="0" smtClean="0">
                <a:solidFill>
                  <a:schemeClr val="bg1"/>
                </a:solidFill>
                <a:latin typeface="微软雅黑"/>
                <a:cs typeface="Wingdings"/>
              </a:rPr>
              <a:t>基础</a:t>
            </a:r>
            <a:endParaRPr sz="2800" dirty="0">
              <a:solidFill>
                <a:schemeClr val="bg1"/>
              </a:solidFill>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smtClean="0">
                <a:latin typeface="微软雅黑"/>
                <a:cs typeface="Wingdings"/>
              </a:rPr>
              <a:t>SQL</a:t>
            </a:r>
            <a:r>
              <a:rPr lang="zh-CN" altLang="en-US" sz="2800" b="1" i="1" spc="5" dirty="0" smtClean="0">
                <a:latin typeface="微软雅黑"/>
                <a:cs typeface="Wingdings"/>
              </a:rPr>
              <a:t>语言基础</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在</a:t>
            </a:r>
            <a:r>
              <a:rPr lang="en-US" altLang="zh-CN" sz="2800" b="1" i="1" spc="5" dirty="0" err="1" smtClean="0">
                <a:latin typeface="微软雅黑"/>
                <a:cs typeface="Wingdings"/>
              </a:rPr>
              <a:t>VirtualBox</a:t>
            </a:r>
            <a:r>
              <a:rPr lang="zh-CN" altLang="en-US" sz="2800" b="1" i="1" spc="5" dirty="0" smtClean="0">
                <a:latin typeface="微软雅黑"/>
                <a:cs typeface="Wingdings"/>
              </a:rPr>
              <a:t>上安装</a:t>
            </a:r>
            <a:r>
              <a:rPr lang="en-US" altLang="zh-CN" sz="2800" b="1" i="1" spc="5" dirty="0" smtClean="0">
                <a:latin typeface="微软雅黑"/>
                <a:cs typeface="Wingdings"/>
              </a:rPr>
              <a:t>Linux</a:t>
            </a:r>
            <a:r>
              <a:rPr lang="zh-CN" altLang="en-US" sz="2800" b="1" i="1" spc="5" dirty="0" smtClean="0">
                <a:latin typeface="微软雅黑"/>
                <a:cs typeface="Wingdings"/>
              </a:rPr>
              <a:t>集群</a:t>
            </a:r>
            <a:endParaRPr sz="2800" dirty="0">
              <a:latin typeface="微软雅黑"/>
              <a:cs typeface="微软雅黑"/>
            </a:endParaRPr>
          </a:p>
        </p:txBody>
      </p:sp>
      <p:sp>
        <p:nvSpPr>
          <p:cNvPr id="9" name="object 6"/>
          <p:cNvSpPr txBox="1"/>
          <p:nvPr/>
        </p:nvSpPr>
        <p:spPr>
          <a:xfrm>
            <a:off x="1993972" y="4709968"/>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Java</a:t>
            </a:r>
            <a:r>
              <a:rPr lang="zh-CN" altLang="en-US" sz="2800" b="1" i="1" spc="5" dirty="0" smtClean="0">
                <a:latin typeface="微软雅黑"/>
                <a:cs typeface="Wingdings"/>
              </a:rPr>
              <a:t>基础</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smtClean="0">
                <a:latin typeface="微软雅黑"/>
                <a:cs typeface="Wingdings"/>
              </a:rPr>
              <a:t>SQL</a:t>
            </a:r>
            <a:r>
              <a:rPr lang="zh-CN" altLang="en-US" sz="2800" b="1" i="1" spc="5" dirty="0" smtClean="0">
                <a:latin typeface="微软雅黑"/>
                <a:cs typeface="Wingdings"/>
              </a:rPr>
              <a:t>语言基础</a:t>
            </a:r>
            <a:endParaRPr lang="en-US" altLang="zh-CN" sz="2800" b="1" i="1" spc="5" dirty="0" smtClean="0">
              <a:latin typeface="微软雅黑"/>
              <a:cs typeface="Wingdings"/>
            </a:endParaRPr>
          </a:p>
        </p:txBody>
      </p:sp>
    </p:spTree>
    <p:extLst>
      <p:ext uri="{BB962C8B-B14F-4D97-AF65-F5344CB8AC3E}">
        <p14:creationId xmlns:p14="http://schemas.microsoft.com/office/powerpoint/2010/main" val="3962131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923330"/>
          </a:xfrm>
        </p:spPr>
        <p:txBody>
          <a:bodyPr/>
          <a:lstStyle/>
          <a:p>
            <a:r>
              <a:rPr lang="zh-CN" altLang="zh-CN" sz="3200" i="0" dirty="0">
                <a:latin typeface="STHeiti Light" charset="-122"/>
                <a:ea typeface="STHeiti Light" charset="-122"/>
                <a:cs typeface="STHeiti Light" charset="-122"/>
              </a:rPr>
              <a:t>2.2.1  </a:t>
            </a:r>
            <a:r>
              <a:rPr lang="zh-CN" altLang="zh-CN" sz="3200" i="0" dirty="0"/>
              <a:t>面向对象与泛型</a:t>
            </a:r>
            <a:r>
              <a:rPr lang="zh-CN" altLang="zh-CN" dirty="0"/>
              <a:t/>
            </a:r>
            <a:br>
              <a:rPr lang="zh-CN" altLang="zh-CN" dirty="0"/>
            </a:br>
            <a:endParaRPr kumimoji="1" lang="zh-CN" altLang="en-US" dirty="0"/>
          </a:p>
        </p:txBody>
      </p:sp>
      <p:sp>
        <p:nvSpPr>
          <p:cNvPr id="3" name="文本占位符 2"/>
          <p:cNvSpPr>
            <a:spLocks noGrp="1"/>
          </p:cNvSpPr>
          <p:nvPr>
            <p:ph type="body" idx="1"/>
          </p:nvPr>
        </p:nvSpPr>
        <p:spPr>
          <a:xfrm>
            <a:off x="729030" y="1767967"/>
            <a:ext cx="10842244" cy="1846659"/>
          </a:xfrm>
        </p:spPr>
        <p:txBody>
          <a:bodyPr/>
          <a:lstStyle/>
          <a:p>
            <a:r>
              <a:rPr lang="zh-CN" altLang="zh-CN" sz="2400" dirty="0"/>
              <a:t>1．类继承</a:t>
            </a:r>
          </a:p>
          <a:p>
            <a:r>
              <a:rPr lang="zh-CN" altLang="zh-CN" sz="2400" dirty="0"/>
              <a:t>在面向对象语言中，类继承是面向对象程序设计不可缺少的一部分。</a:t>
            </a:r>
            <a:endParaRPr lang="zh-CN" altLang="en-US" sz="2400" dirty="0"/>
          </a:p>
          <a:p>
            <a:r>
              <a:rPr lang="zh-CN" altLang="zh-CN" sz="2400" dirty="0"/>
              <a:t>类继承实现了代码复用，使得代码结构更清晰。</a:t>
            </a:r>
            <a:endParaRPr lang="zh-CN" altLang="en-US" sz="2400" dirty="0"/>
          </a:p>
          <a:p>
            <a:r>
              <a:rPr lang="zh-CN" altLang="zh-CN" sz="2400" dirty="0"/>
              <a:t>当一个类继承另一个类，不仅可以获取该类的一些方法，还可以在此基础上定义自身的方法，从而能够在已存在的类的基础上构建一个新类。</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65911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923330"/>
          </a:xfrm>
        </p:spPr>
        <p:txBody>
          <a:bodyPr/>
          <a:lstStyle/>
          <a:p>
            <a:r>
              <a:rPr lang="zh-CN" altLang="zh-CN" sz="3200" i="0" dirty="0">
                <a:latin typeface="STHeiti Light" charset="-122"/>
                <a:ea typeface="STHeiti Light" charset="-122"/>
                <a:cs typeface="STHeiti Light" charset="-122"/>
              </a:rPr>
              <a:t>2.2.1  </a:t>
            </a:r>
            <a:r>
              <a:rPr lang="zh-CN" altLang="zh-CN" sz="3200" i="0" dirty="0"/>
              <a:t>面向对象与泛型</a:t>
            </a:r>
            <a:r>
              <a:rPr lang="zh-CN" altLang="zh-CN" dirty="0"/>
              <a:t/>
            </a:r>
            <a:br>
              <a:rPr lang="zh-CN" altLang="zh-CN" dirty="0"/>
            </a:br>
            <a:endParaRPr kumimoji="1" lang="zh-CN" altLang="en-US" dirty="0"/>
          </a:p>
        </p:txBody>
      </p:sp>
      <p:sp>
        <p:nvSpPr>
          <p:cNvPr id="3" name="文本占位符 2"/>
          <p:cNvSpPr>
            <a:spLocks noGrp="1"/>
          </p:cNvSpPr>
          <p:nvPr>
            <p:ph type="body" idx="1"/>
          </p:nvPr>
        </p:nvSpPr>
        <p:spPr>
          <a:xfrm>
            <a:off x="729030" y="1767967"/>
            <a:ext cx="10842244" cy="4062651"/>
          </a:xfrm>
        </p:spPr>
        <p:txBody>
          <a:bodyPr/>
          <a:lstStyle/>
          <a:p>
            <a:r>
              <a:rPr lang="zh-CN" altLang="zh-CN" sz="2400" dirty="0"/>
              <a:t>2．接口</a:t>
            </a:r>
          </a:p>
          <a:p>
            <a:r>
              <a:rPr lang="zh-CN" altLang="zh-CN" sz="2400" dirty="0"/>
              <a:t>接口以interface声明。在Java语言中，接口是一个抽象类型，是抽象方法的组合。</a:t>
            </a:r>
            <a:endParaRPr lang="zh-CN" altLang="en-US" sz="2400" dirty="0"/>
          </a:p>
          <a:p>
            <a:r>
              <a:rPr lang="zh-CN" altLang="zh-CN" sz="2400" dirty="0"/>
              <a:t>与Java中的类不同，接口主要用来描述类具有的功能，并不涉及每个功能的具体实现。</a:t>
            </a:r>
          </a:p>
          <a:p>
            <a:r>
              <a:rPr lang="zh-CN" altLang="zh-CN" sz="2400" dirty="0"/>
              <a:t>当类实现接口时，必须实现接口中的所有方法。若只想实现接口中的部分方法，可使用抽象类。</a:t>
            </a:r>
            <a:endParaRPr lang="zh-CN" altLang="en-US" sz="2400" dirty="0"/>
          </a:p>
          <a:p>
            <a:r>
              <a:rPr lang="zh-CN" altLang="zh-CN" sz="2400" dirty="0"/>
              <a:t>从程序员的角度，可以把接口理解为抽象类（虽然它们在语法上有诸多不同）。</a:t>
            </a:r>
            <a:endParaRPr lang="zh-CN" altLang="en-US" sz="2400" dirty="0"/>
          </a:p>
          <a:p>
            <a:r>
              <a:rPr lang="zh-CN" altLang="zh-CN" sz="2400" dirty="0"/>
              <a:t>接口中的方法必须全部在具体的类中实现。接口的实现一般分为两步：</a:t>
            </a:r>
          </a:p>
          <a:p>
            <a:r>
              <a:rPr lang="zh-CN" altLang="zh-CN" sz="2400" dirty="0"/>
              <a:t>（1）使用implements关键字将类声明为实现指定的接口；</a:t>
            </a:r>
          </a:p>
          <a:p>
            <a:r>
              <a:rPr lang="zh-CN" altLang="zh-CN" sz="2400" dirty="0"/>
              <a:t>（2）在类中实现接口已定义好的所有方法。</a:t>
            </a:r>
          </a:p>
          <a:p>
            <a:r>
              <a:rPr lang="zh-CN" altLang="zh-CN" sz="2400" dirty="0"/>
              <a:t>接口也可以通过extends关键字继承父接口，并支持多继承。</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42121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zh-CN" altLang="zh-CN" sz="3200" i="0" dirty="0">
                <a:latin typeface="STHeiti Light" charset="-122"/>
                <a:ea typeface="STHeiti Light" charset="-122"/>
                <a:cs typeface="STHeiti Light" charset="-122"/>
              </a:rPr>
              <a:t>2.2.1</a:t>
            </a:r>
            <a:r>
              <a:rPr lang="zh-CN" altLang="zh-CN" sz="3200" i="0" dirty="0"/>
              <a:t>  面向对象与泛型</a:t>
            </a:r>
            <a:endParaRPr kumimoji="1" lang="zh-CN" altLang="en-US" sz="3200" i="0" dirty="0"/>
          </a:p>
        </p:txBody>
      </p:sp>
      <p:sp>
        <p:nvSpPr>
          <p:cNvPr id="3" name="文本占位符 2"/>
          <p:cNvSpPr>
            <a:spLocks noGrp="1"/>
          </p:cNvSpPr>
          <p:nvPr>
            <p:ph type="body" idx="1"/>
          </p:nvPr>
        </p:nvSpPr>
        <p:spPr>
          <a:xfrm>
            <a:off x="681191" y="1831975"/>
            <a:ext cx="10842244" cy="3323987"/>
          </a:xfrm>
        </p:spPr>
        <p:txBody>
          <a:bodyPr/>
          <a:lstStyle/>
          <a:p>
            <a:r>
              <a:rPr lang="zh-CN" altLang="zh-CN" sz="2400" dirty="0"/>
              <a:t>3．泛型</a:t>
            </a:r>
          </a:p>
          <a:p>
            <a:r>
              <a:rPr lang="zh-CN" altLang="zh-CN" sz="2400" dirty="0"/>
              <a:t>泛型是Java SE5中引入的一种重用机制。泛型实现了参数类型的概念，使代码可以应用于多种类型。</a:t>
            </a:r>
            <a:endParaRPr lang="zh-CN" altLang="en-US" sz="2400" dirty="0"/>
          </a:p>
          <a:p>
            <a:r>
              <a:rPr lang="zh-CN" altLang="zh-CN" sz="2400" dirty="0"/>
              <a:t>与Java中指定变量的参数类型不同，泛型将所操作的数据类型指定为一个参数，即类型参数，使算法可以同时操作多种数据类型，同时能够在编译时检测到非法类型。</a:t>
            </a:r>
            <a:endParaRPr lang="zh-CN" altLang="en-US" sz="2400" dirty="0"/>
          </a:p>
          <a:p>
            <a:r>
              <a:rPr lang="zh-CN" altLang="zh-CN" sz="2400" dirty="0"/>
              <a:t>使用类型参数允许暂时不指定参数的具体类型，而是稍后再决定具体类型。</a:t>
            </a:r>
          </a:p>
          <a:p>
            <a:r>
              <a:rPr lang="zh-CN" altLang="zh-CN" sz="2400" dirty="0"/>
              <a:t>Java语言中应用了泛型技术的方法，称为泛型方法，拥有泛型方法的类可以不是泛型类。</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14488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923330"/>
          </a:xfrm>
        </p:spPr>
        <p:txBody>
          <a:bodyPr/>
          <a:lstStyle/>
          <a:p>
            <a:r>
              <a:rPr lang="zh-CN" altLang="zh-CN" sz="3200" i="0" dirty="0">
                <a:latin typeface="STHeiti Light" charset="-122"/>
                <a:ea typeface="STHeiti Light" charset="-122"/>
                <a:cs typeface="STHeiti Light" charset="-122"/>
              </a:rPr>
              <a:t>2.2.2</a:t>
            </a:r>
            <a:r>
              <a:rPr lang="zh-CN" altLang="zh-CN" sz="3200" i="0" dirty="0"/>
              <a:t>  集合类</a:t>
            </a:r>
            <a:r>
              <a:rPr lang="zh-CN" altLang="zh-CN" dirty="0"/>
              <a:t/>
            </a:r>
            <a:br>
              <a:rPr lang="zh-CN" altLang="zh-CN" dirty="0"/>
            </a:br>
            <a:endParaRPr kumimoji="1" lang="zh-CN" altLang="en-US" dirty="0"/>
          </a:p>
        </p:txBody>
      </p:sp>
      <p:sp>
        <p:nvSpPr>
          <p:cNvPr id="3" name="文本占位符 2"/>
          <p:cNvSpPr>
            <a:spLocks noGrp="1"/>
          </p:cNvSpPr>
          <p:nvPr>
            <p:ph type="body" idx="1"/>
          </p:nvPr>
        </p:nvSpPr>
        <p:spPr>
          <a:xfrm>
            <a:off x="713848" y="1831975"/>
            <a:ext cx="10842244" cy="2215991"/>
          </a:xfrm>
        </p:spPr>
        <p:txBody>
          <a:bodyPr/>
          <a:lstStyle/>
          <a:p>
            <a:r>
              <a:rPr lang="zh-CN" altLang="zh-CN" sz="2400" dirty="0"/>
              <a:t>Java集合框架的集合类，有时候称之为容器。容器的种类有很多种，比如ArrayList、LinkedList、HashSet等。每种容器都有自己的特点，比如，ArrayList底层维护的是一个数组；LinkedList是链表结构；HashSet依赖的是哈希表，每种容器都有自己特有的数据结构。</a:t>
            </a:r>
            <a:endParaRPr lang="zh-CN" altLang="en-US" sz="2400" dirty="0"/>
          </a:p>
          <a:p>
            <a:r>
              <a:rPr lang="zh-CN" altLang="zh-CN" sz="2400" dirty="0"/>
              <a:t>在Map/Reduce编程中，在计算节点传输键值数据的传输是一种集合，理解Java语言中Set、Map和List有助于对Map/Redcue数据传递程序的理解。</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83308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zh-CN" altLang="zh-CN" sz="3200" i="0" dirty="0">
                <a:latin typeface="STHeiti Light" charset="-122"/>
                <a:ea typeface="STHeiti Light" charset="-122"/>
                <a:cs typeface="STHeiti Light" charset="-122"/>
              </a:rPr>
              <a:t>2.2.2</a:t>
            </a:r>
            <a:r>
              <a:rPr lang="zh-CN" altLang="zh-CN" sz="3200" i="0" dirty="0"/>
              <a:t>  集合类</a:t>
            </a:r>
            <a:endParaRPr kumimoji="1" lang="zh-CN" altLang="en-US" sz="3200" i="0" dirty="0"/>
          </a:p>
        </p:txBody>
      </p:sp>
      <p:sp>
        <p:nvSpPr>
          <p:cNvPr id="3" name="文本占位符 2"/>
          <p:cNvSpPr>
            <a:spLocks noGrp="1"/>
          </p:cNvSpPr>
          <p:nvPr>
            <p:ph type="body" idx="1"/>
          </p:nvPr>
        </p:nvSpPr>
        <p:spPr>
          <a:xfrm>
            <a:off x="678052" y="1984375"/>
            <a:ext cx="10842244" cy="1107996"/>
          </a:xfrm>
        </p:spPr>
        <p:txBody>
          <a:bodyPr/>
          <a:lstStyle/>
          <a:p>
            <a:r>
              <a:rPr lang="zh-CN" altLang="zh-CN" sz="2400" dirty="0"/>
              <a:t>1．Set</a:t>
            </a:r>
          </a:p>
          <a:p>
            <a:r>
              <a:rPr lang="zh-CN" altLang="zh-CN" sz="2400" dirty="0"/>
              <a:t>Set是一种简单的集合，继承Java中的Collection接口。Set中的元素不能重复，后放入的元素会将之前重复的元素覆盖，但Set中的元素没有特定顺序。</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02715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zh-CN" altLang="zh-CN" sz="3200" i="0" dirty="0">
                <a:latin typeface="STHeiti Light" charset="-122"/>
                <a:ea typeface="STHeiti Light" charset="-122"/>
                <a:cs typeface="STHeiti Light" charset="-122"/>
              </a:rPr>
              <a:t>2.2.2</a:t>
            </a:r>
            <a:r>
              <a:rPr lang="zh-CN" altLang="zh-CN" sz="3200" i="0" dirty="0"/>
              <a:t>  集合类</a:t>
            </a:r>
            <a:endParaRPr kumimoji="1" lang="zh-CN" altLang="en-US" sz="3200" i="0" dirty="0"/>
          </a:p>
        </p:txBody>
      </p:sp>
      <p:sp>
        <p:nvSpPr>
          <p:cNvPr id="3" name="文本占位符 2"/>
          <p:cNvSpPr>
            <a:spLocks noGrp="1"/>
          </p:cNvSpPr>
          <p:nvPr>
            <p:ph type="body" idx="1"/>
          </p:nvPr>
        </p:nvSpPr>
        <p:spPr>
          <a:xfrm>
            <a:off x="721715" y="1984375"/>
            <a:ext cx="10842244" cy="3693319"/>
          </a:xfrm>
        </p:spPr>
        <p:txBody>
          <a:bodyPr/>
          <a:lstStyle/>
          <a:p>
            <a:r>
              <a:rPr lang="zh-CN" altLang="zh-CN" sz="2400" dirty="0"/>
              <a:t>2．Map</a:t>
            </a:r>
          </a:p>
          <a:p>
            <a:r>
              <a:rPr lang="zh-CN" altLang="zh-CN" sz="2400" dirty="0"/>
              <a:t>Map也被称为关联数组，用于存储键值对结构的数据，这种数据结构就像字典一样，在某些对象与另外一些对象之间建立联系，即在“键”与“值”之间建立联系，在代码中能够根据键值对中的键来查找对应的值。键值对在MapRedcue编程和Spark编程中会多次使用。</a:t>
            </a:r>
          </a:p>
          <a:p>
            <a:r>
              <a:rPr lang="zh-CN" altLang="zh-CN" sz="2400" dirty="0"/>
              <a:t>Map接口主要有如下两个实现类。</a:t>
            </a:r>
          </a:p>
          <a:p>
            <a:r>
              <a:rPr lang="zh-CN" altLang="zh-CN" sz="2400" dirty="0"/>
              <a:t>（1）HashMap：HashMap类存取数据集合中元素的方式是根据哈希码的算法计算得来的，能够快速查找一个键，具有存取速度快的特点。</a:t>
            </a:r>
          </a:p>
          <a:p>
            <a:r>
              <a:rPr lang="zh-CN" altLang="zh-CN" sz="2400" dirty="0"/>
              <a:t>（</a:t>
            </a:r>
            <a:r>
              <a:rPr lang="en-US" altLang="zh-CN" sz="2400" dirty="0"/>
              <a:t>2</a:t>
            </a:r>
            <a:r>
              <a:rPr lang="zh-CN" altLang="zh-CN" sz="2400" dirty="0"/>
              <a:t>）</a:t>
            </a:r>
            <a:r>
              <a:rPr lang="en-US" altLang="zh-CN" sz="2400" dirty="0" err="1"/>
              <a:t>TreeMap</a:t>
            </a:r>
            <a:r>
              <a:rPr lang="zh-CN" altLang="zh-CN" sz="2400" dirty="0"/>
              <a:t>：</a:t>
            </a:r>
            <a:r>
              <a:rPr lang="en-US" altLang="zh-CN" sz="2400" dirty="0" err="1"/>
              <a:t>TreeMap</a:t>
            </a:r>
            <a:r>
              <a:rPr lang="zh-CN" altLang="zh-CN" sz="2400" dirty="0"/>
              <a:t>类</a:t>
            </a:r>
            <a:r>
              <a:rPr lang="en-US" altLang="zh-CN" sz="2400" dirty="0"/>
              <a:t>Map</a:t>
            </a:r>
            <a:r>
              <a:rPr lang="zh-CN" altLang="zh-CN" sz="2400" dirty="0"/>
              <a:t>接口中的元素按序排放，要求放入集合中的元素是可排序的。</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22931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zh-CN" altLang="zh-CN" sz="3200" i="0" dirty="0">
                <a:latin typeface="STHeiti Light" charset="-122"/>
                <a:ea typeface="STHeiti Light" charset="-122"/>
                <a:cs typeface="STHeiti Light" charset="-122"/>
              </a:rPr>
              <a:t>2.2.2</a:t>
            </a:r>
            <a:r>
              <a:rPr lang="zh-CN" altLang="zh-CN" sz="3200" i="0" dirty="0"/>
              <a:t>  集合类</a:t>
            </a:r>
            <a:endParaRPr kumimoji="1" lang="zh-CN" altLang="en-US" sz="3200" i="0" dirty="0"/>
          </a:p>
        </p:txBody>
      </p:sp>
      <p:sp>
        <p:nvSpPr>
          <p:cNvPr id="3" name="文本占位符 2"/>
          <p:cNvSpPr>
            <a:spLocks noGrp="1"/>
          </p:cNvSpPr>
          <p:nvPr>
            <p:ph type="body" idx="1"/>
          </p:nvPr>
        </p:nvSpPr>
        <p:spPr>
          <a:xfrm>
            <a:off x="721715" y="1984375"/>
            <a:ext cx="10842244" cy="2585323"/>
          </a:xfrm>
        </p:spPr>
        <p:txBody>
          <a:bodyPr/>
          <a:lstStyle/>
          <a:p>
            <a:r>
              <a:rPr lang="zh-CN" altLang="zh-CN" sz="2400" dirty="0"/>
              <a:t>3．List</a:t>
            </a:r>
          </a:p>
          <a:p>
            <a:r>
              <a:rPr lang="zh-CN" altLang="zh-CN" sz="2400" dirty="0"/>
              <a:t>List又称列表，对Java中的Collection接口进行了扩充，其中的元素以线性方式存储，在List中的元素根据放入的顺序不同存放在不同的位置，并且元素可以重复。</a:t>
            </a:r>
          </a:p>
          <a:p>
            <a:r>
              <a:rPr lang="zh-CN" altLang="zh-CN" sz="2400" dirty="0"/>
              <a:t>除了关心不同集合类型的数据结构不同之外，我们还要关心数据集合本身是否支持自动排序和是否允许重复序列两个问题。</a:t>
            </a:r>
          </a:p>
          <a:p>
            <a:r>
              <a:rPr lang="zh-CN" altLang="zh-CN" sz="2400" dirty="0"/>
              <a:t>为了使对容器内元素的操作更为简单，Java引入了迭代器模式。把访问逻辑从不同类型的集合类中抽取出来，从而避免向外部暴露集合的内部结构。</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24829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2.1.1</a:t>
            </a:r>
            <a:r>
              <a:rPr lang="en-US" altLang="zh-CN" sz="3200" i="0" dirty="0">
                <a:solidFill>
                  <a:srgbClr val="585858"/>
                </a:solidFill>
                <a:latin typeface="华文细黑"/>
                <a:cs typeface="华文细黑"/>
              </a:rPr>
              <a:t> </a:t>
            </a:r>
            <a:r>
              <a:rPr lang="en-US" altLang="zh-CN" sz="3200" i="0" dirty="0" smtClean="0">
                <a:solidFill>
                  <a:srgbClr val="585858"/>
                </a:solidFill>
                <a:latin typeface="华文细黑"/>
                <a:cs typeface="华文细黑"/>
              </a:rPr>
              <a:t> Linux</a:t>
            </a:r>
            <a:r>
              <a:rPr lang="zh-CN" altLang="en-US" sz="3200" i="0" dirty="0" smtClean="0">
                <a:solidFill>
                  <a:srgbClr val="585858"/>
                </a:solidFill>
                <a:latin typeface="+mj-ea"/>
                <a:cs typeface="华文细黑"/>
              </a:rPr>
              <a:t>简介</a:t>
            </a:r>
            <a:endParaRPr sz="3200" dirty="0">
              <a:latin typeface="+mj-ea"/>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a:t>
            </a:fld>
            <a:endParaRPr spc="5" dirty="0"/>
          </a:p>
        </p:txBody>
      </p:sp>
      <p:sp>
        <p:nvSpPr>
          <p:cNvPr id="21" name="object 3"/>
          <p:cNvSpPr txBox="1"/>
          <p:nvPr/>
        </p:nvSpPr>
        <p:spPr>
          <a:xfrm>
            <a:off x="8211386" y="1388836"/>
            <a:ext cx="3619263" cy="4941353"/>
          </a:xfrm>
          <a:prstGeom prst="rect">
            <a:avLst/>
          </a:prstGeom>
        </p:spPr>
        <p:txBody>
          <a:bodyPr vert="horz" wrap="square" lIns="0" tIns="0" rIns="0" bIns="0" rtlCol="0">
            <a:spAutoFit/>
          </a:bodyPr>
          <a:lstStyle/>
          <a:p>
            <a:pPr marL="194945" marR="5080" indent="-182880" algn="just">
              <a:lnSpc>
                <a:spcPct val="140100"/>
              </a:lnSpc>
            </a:pPr>
            <a:r>
              <a:rPr sz="1400" spc="-10" dirty="0">
                <a:solidFill>
                  <a:srgbClr val="585858"/>
                </a:solidFill>
                <a:latin typeface="Wingdings"/>
                <a:cs typeface="Wingdings"/>
              </a:rPr>
              <a:t></a:t>
            </a:r>
            <a:r>
              <a:rPr sz="1400" spc="-155" dirty="0">
                <a:solidFill>
                  <a:srgbClr val="585858"/>
                </a:solidFill>
                <a:latin typeface="Times New Roman"/>
                <a:cs typeface="Times New Roman"/>
              </a:rPr>
              <a:t> </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简洁，仅提供数百个有明确设计目的系统调用；</a:t>
            </a: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pPr marL="194945" marR="5080" indent="-182880" algn="just">
              <a:lnSpc>
                <a:spcPct val="140100"/>
              </a:lnSpc>
            </a:pPr>
            <a:r>
              <a:rPr sz="1400" spc="-10" dirty="0" smtClean="0">
                <a:solidFill>
                  <a:srgbClr val="585858"/>
                </a:solidFill>
                <a:latin typeface="Wingdings"/>
                <a:cs typeface="Wingdings"/>
              </a:rPr>
              <a:t></a:t>
            </a:r>
            <a:r>
              <a:rPr sz="1400" spc="-155" dirty="0" smtClean="0">
                <a:solidFill>
                  <a:srgbClr val="585858"/>
                </a:solidFill>
                <a:latin typeface="Times New Roman"/>
                <a:cs typeface="Times New Roman"/>
              </a:rPr>
              <a:t> </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中所有的设备都被当做文件对待，可通过一套相同的系统调用接口对数据和设备的操作</a:t>
            </a:r>
            <a:r>
              <a:rPr lang="zh-CN" altLang="zh-CN" sz="1400" spc="-10" dirty="0" smtClean="0">
                <a:solidFill>
                  <a:srgbClr val="585858"/>
                </a:solidFill>
                <a:latin typeface="微软雅黑" panose="020B0503020204020204" pitchFamily="34" charset="-122"/>
                <a:ea typeface="微软雅黑" panose="020B0503020204020204" pitchFamily="34" charset="-122"/>
                <a:cs typeface="微软雅黑"/>
              </a:rPr>
              <a:t>；</a:t>
            </a:r>
            <a:endParaRPr sz="1400" dirty="0">
              <a:latin typeface="微软雅黑" panose="020B0503020204020204" pitchFamily="34" charset="-122"/>
              <a:ea typeface="微软雅黑" panose="020B0503020204020204" pitchFamily="34" charset="-122"/>
              <a:cs typeface="微软雅黑"/>
            </a:endParaRPr>
          </a:p>
          <a:p>
            <a:pPr marL="194945" marR="57785" indent="-182880" algn="just">
              <a:lnSpc>
                <a:spcPct val="140100"/>
              </a:lnSpc>
              <a:spcBef>
                <a:spcPts val="334"/>
              </a:spcBef>
            </a:pPr>
            <a:r>
              <a:rPr sz="1400" spc="-10" dirty="0">
                <a:solidFill>
                  <a:srgbClr val="585858"/>
                </a:solidFill>
                <a:latin typeface="Wingdings"/>
                <a:cs typeface="Wingdings"/>
              </a:rPr>
              <a:t></a:t>
            </a:r>
            <a:r>
              <a:rPr sz="1400" spc="-155" dirty="0">
                <a:solidFill>
                  <a:srgbClr val="585858"/>
                </a:solidFill>
                <a:latin typeface="Times New Roman"/>
                <a:cs typeface="Times New Roman"/>
              </a:rPr>
              <a:t> </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的内核和相关的系统工具软件都是用</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C</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语音编写的，</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在各种硬件体系架构面前具备非常好的移植能力；</a:t>
            </a: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pPr marL="194945" marR="57785" indent="-182880" algn="just">
              <a:lnSpc>
                <a:spcPct val="140100"/>
              </a:lnSpc>
              <a:spcBef>
                <a:spcPts val="335"/>
              </a:spcBef>
            </a:pPr>
            <a:r>
              <a:rPr sz="1400" spc="-10" dirty="0" smtClean="0">
                <a:solidFill>
                  <a:srgbClr val="585858"/>
                </a:solidFill>
                <a:latin typeface="Wingdings"/>
                <a:cs typeface="Wingdings"/>
              </a:rPr>
              <a:t></a:t>
            </a:r>
            <a:r>
              <a:rPr sz="1400" spc="-155" dirty="0" smtClean="0">
                <a:solidFill>
                  <a:srgbClr val="585858"/>
                </a:solidFill>
                <a:latin typeface="Times New Roman"/>
                <a:cs typeface="Times New Roman"/>
              </a:rPr>
              <a:t> </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将所有的进程都当做线程，而创建线程速度快、开销少；</a:t>
            </a:r>
          </a:p>
          <a:p>
            <a:pPr marL="194945" marR="57785" indent="-182880" algn="just">
              <a:lnSpc>
                <a:spcPct val="140100"/>
              </a:lnSpc>
              <a:spcBef>
                <a:spcPts val="335"/>
              </a:spcBef>
            </a:pPr>
            <a:r>
              <a:rPr sz="1400" spc="-10" dirty="0" smtClean="0">
                <a:solidFill>
                  <a:srgbClr val="585858"/>
                </a:solidFill>
                <a:latin typeface="Wingdings"/>
                <a:cs typeface="Wingdings"/>
              </a:rPr>
              <a:t></a:t>
            </a:r>
            <a:r>
              <a:rPr sz="1400" spc="-155" dirty="0" smtClean="0">
                <a:solidFill>
                  <a:srgbClr val="585858"/>
                </a:solidFill>
                <a:latin typeface="Times New Roman"/>
                <a:cs typeface="Times New Roman"/>
              </a:rPr>
              <a:t> </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提供了一套非常简单但又非常稳定的进程间通信元语，快速简洁的进程创建过程使得</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程序高质量地完成任务，而简单稳定的进程间通信机制可以保证一组单一目的的程序方便地组合在一起，去解决更为复杂的任务。</a:t>
            </a:r>
            <a:endParaRPr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22" name="文本框 21"/>
          <p:cNvSpPr txBox="1"/>
          <p:nvPr/>
        </p:nvSpPr>
        <p:spPr>
          <a:xfrm>
            <a:off x="533400" y="1374775"/>
            <a:ext cx="6840525" cy="1169551"/>
          </a:xfrm>
          <a:prstGeom prst="rect">
            <a:avLst/>
          </a:prstGeom>
          <a:noFill/>
        </p:spPr>
        <p:txBody>
          <a:bodyPr wrap="square" rtlCol="0">
            <a:spAutoFit/>
          </a:bodyPr>
          <a:lstStyle/>
          <a:p>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系统核心最初是由芬兰赫尔辛基大学学生</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Linus Torvalds</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1990</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年设计。后来，</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周边程序越来越多，在不到三年的时间里，</a:t>
            </a:r>
            <a:r>
              <a:rPr lang="en-US" altLang="zh-CN" sz="1400" spc="-10" dirty="0" err="1">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成为了一个功能完善，稳定可靠的操作系统。</a:t>
            </a:r>
          </a:p>
          <a:p>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存在着许多不同的</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版本，例如</a:t>
            </a:r>
            <a:r>
              <a:rPr lang="en-US" altLang="zh-CN" sz="1400" spc="-10" dirty="0" err="1">
                <a:solidFill>
                  <a:srgbClr val="585858"/>
                </a:solidFill>
                <a:latin typeface="微软雅黑" panose="020B0503020204020204" pitchFamily="34" charset="-122"/>
                <a:ea typeface="微软雅黑" panose="020B0503020204020204" pitchFamily="34" charset="-122"/>
                <a:cs typeface="微软雅黑"/>
              </a:rPr>
              <a:t>RedHat</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400" spc="-10" dirty="0" err="1">
                <a:solidFill>
                  <a:srgbClr val="585858"/>
                </a:solidFill>
                <a:latin typeface="微软雅黑" panose="020B0503020204020204" pitchFamily="34" charset="-122"/>
                <a:ea typeface="微软雅黑" panose="020B0503020204020204" pitchFamily="34" charset="-122"/>
                <a:cs typeface="微软雅黑"/>
              </a:rPr>
              <a:t>CentOS</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Ubuntu</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400" spc="-10" dirty="0" err="1">
                <a:solidFill>
                  <a:srgbClr val="585858"/>
                </a:solidFill>
                <a:latin typeface="微软雅黑" panose="020B0503020204020204" pitchFamily="34" charset="-122"/>
                <a:ea typeface="微软雅黑" panose="020B0503020204020204" pitchFamily="34" charset="-122"/>
                <a:cs typeface="微软雅黑"/>
              </a:rPr>
              <a:t>debian</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等。</a:t>
            </a:r>
            <a:r>
              <a:rPr lang="en-US" altLang="zh-CN" sz="14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1400" spc="-10" dirty="0">
                <a:solidFill>
                  <a:srgbClr val="585858"/>
                </a:solidFill>
                <a:latin typeface="微软雅黑" panose="020B0503020204020204" pitchFamily="34" charset="-122"/>
                <a:ea typeface="微软雅黑" panose="020B0503020204020204" pitchFamily="34" charset="-122"/>
                <a:cs typeface="微软雅黑"/>
              </a:rPr>
              <a:t>系统具有以下几个重要的特点：</a:t>
            </a: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995648"/>
            <a:ext cx="5018568" cy="3230981"/>
          </a:xfrm>
          <a:prstGeom prst="rect">
            <a:avLst/>
          </a:prstGeom>
        </p:spPr>
      </p:pic>
      <p:sp>
        <p:nvSpPr>
          <p:cNvPr id="24" name="文本框 23"/>
          <p:cNvSpPr txBox="1"/>
          <p:nvPr/>
        </p:nvSpPr>
        <p:spPr>
          <a:xfrm>
            <a:off x="1981200" y="6337588"/>
            <a:ext cx="1828800" cy="307777"/>
          </a:xfrm>
          <a:prstGeom prst="rect">
            <a:avLst/>
          </a:prstGeom>
          <a:noFill/>
        </p:spPr>
        <p:txBody>
          <a:bodyPr wrap="square" rtlCol="0">
            <a:spAutoFit/>
          </a:bodyPr>
          <a:lstStyle/>
          <a:p>
            <a:r>
              <a:rPr lang="en-US" altLang="zh-CN" sz="1400" dirty="0" smtClean="0"/>
              <a:t>Linux</a:t>
            </a:r>
            <a:r>
              <a:rPr lang="zh-CN" altLang="en-US" sz="1400" dirty="0" smtClean="0"/>
              <a:t>发行版本</a:t>
            </a:r>
            <a:endParaRPr lang="zh-CN" altLang="en-US" sz="1400" dirty="0"/>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5051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923330"/>
          </a:xfrm>
        </p:spPr>
        <p:txBody>
          <a:bodyPr/>
          <a:lstStyle/>
          <a:p>
            <a:r>
              <a:rPr lang="zh-CN" altLang="zh-CN" sz="3200" i="0" dirty="0" smtClean="0">
                <a:latin typeface="STHeiti Light" charset="-122"/>
                <a:ea typeface="STHeiti Light" charset="-122"/>
                <a:cs typeface="STHeiti Light" charset="-122"/>
              </a:rPr>
              <a:t>2.2.3</a:t>
            </a:r>
            <a:r>
              <a:rPr lang="zh-CN" altLang="zh-CN" sz="3200" i="0" dirty="0" smtClean="0"/>
              <a:t>  内部类与匿名类</a:t>
            </a:r>
            <a:r>
              <a:rPr lang="zh-CN" altLang="zh-CN" dirty="0" smtClean="0"/>
              <a:t/>
            </a:r>
            <a:br>
              <a:rPr lang="zh-CN" altLang="zh-CN" dirty="0" smtClean="0"/>
            </a:br>
            <a:endParaRPr kumimoji="1" lang="zh-CN" altLang="en-US" dirty="0"/>
          </a:p>
        </p:txBody>
      </p:sp>
      <p:sp>
        <p:nvSpPr>
          <p:cNvPr id="3" name="文本占位符 2"/>
          <p:cNvSpPr>
            <a:spLocks noGrp="1"/>
          </p:cNvSpPr>
          <p:nvPr>
            <p:ph type="body" idx="1"/>
          </p:nvPr>
        </p:nvSpPr>
        <p:spPr>
          <a:xfrm>
            <a:off x="721715" y="1794250"/>
            <a:ext cx="10842244" cy="2585323"/>
          </a:xfrm>
        </p:spPr>
        <p:txBody>
          <a:bodyPr/>
          <a:lstStyle/>
          <a:p>
            <a:r>
              <a:rPr lang="zh-CN" altLang="zh-CN" sz="2400" dirty="0"/>
              <a:t>在Java中，内部类定义在另一个类的内部，属于这个类的一部分，外面的类称为外部类或外围类。由于内部类在外部类的内部，当实例化内部类时，该内部类会获取外部类对象的引用，该引用使得实例化的内部类对象可以访问外部类的成员。所以内部类可以自由访问外部类的数据，包括私有数据。由于内部类属于外部类的一部分，其他类无法直接访问该内部类。在编译时，内部类和外部类属于两个完全不同的类，会产生两个不同的.class文件。</a:t>
            </a:r>
          </a:p>
          <a:p>
            <a:r>
              <a:rPr lang="zh-CN" altLang="zh-CN" sz="2400" dirty="0"/>
              <a:t>内部类一般分为四种，成员内部类、局部内部类、匿名内部类和静态内部类。 </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34437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zh-CN" altLang="zh-CN" sz="3200" i="0" dirty="0">
                <a:latin typeface="STHeiti Light" charset="-122"/>
                <a:ea typeface="STHeiti Light" charset="-122"/>
                <a:cs typeface="STHeiti Light" charset="-122"/>
              </a:rPr>
              <a:t>2.2.3</a:t>
            </a:r>
            <a:r>
              <a:rPr lang="zh-CN" altLang="zh-CN" sz="3200" i="0" dirty="0"/>
              <a:t>  内部类与匿名类</a:t>
            </a:r>
            <a:endParaRPr kumimoji="1" lang="zh-CN" altLang="en-US" sz="3200" i="0" dirty="0"/>
          </a:p>
        </p:txBody>
      </p:sp>
      <p:sp>
        <p:nvSpPr>
          <p:cNvPr id="3" name="文本占位符 2"/>
          <p:cNvSpPr>
            <a:spLocks noGrp="1"/>
          </p:cNvSpPr>
          <p:nvPr>
            <p:ph type="body" idx="1"/>
          </p:nvPr>
        </p:nvSpPr>
        <p:spPr>
          <a:xfrm>
            <a:off x="721715" y="1679575"/>
            <a:ext cx="10842244" cy="4062651"/>
          </a:xfrm>
        </p:spPr>
        <p:txBody>
          <a:bodyPr/>
          <a:lstStyle/>
          <a:p>
            <a:r>
              <a:rPr lang="zh-CN" altLang="zh-CN" sz="2400" dirty="0"/>
              <a:t>1．成员内部类</a:t>
            </a:r>
          </a:p>
          <a:p>
            <a:r>
              <a:rPr lang="zh-CN" altLang="zh-CN" sz="2400" dirty="0"/>
              <a:t>成员内部类是一种最基础的内部类，是外部类所有成员中的一个。成员内部类可以访问外部类的所有成员属性和成员方法。但是如果外部类要想访问成员内部类，必须先创建一个成员内部类的对象，再通过成员内部类的对象来访问。</a:t>
            </a:r>
          </a:p>
          <a:p>
            <a:r>
              <a:rPr lang="zh-CN" altLang="zh-CN" sz="2400" dirty="0"/>
              <a:t>成员内部类可以像外部类中的变量和方法一样拥有各种访问权限，包括private访问权限、protected访问权限、public访问权限及包访问权限。</a:t>
            </a:r>
            <a:endParaRPr lang="zh-CN" altLang="en-US" sz="2400" dirty="0"/>
          </a:p>
          <a:p>
            <a:endParaRPr lang="zh-CN" altLang="en-US" sz="2400" dirty="0"/>
          </a:p>
          <a:p>
            <a:r>
              <a:rPr lang="zh-CN" altLang="zh-CN" sz="2400" dirty="0"/>
              <a:t>2．局部内部类</a:t>
            </a:r>
          </a:p>
          <a:p>
            <a:r>
              <a:rPr lang="zh-CN" altLang="zh-CN" sz="2400" dirty="0"/>
              <a:t>局部内部类有两种情况，一种是定义在外部类的一个方法的内部，另一种情况是定义在外部类一个作用域的内部，只能在该方法内部或者该作用域内部被访问，并且局部内部类不能有private、protected、public或者static修饰符。</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5057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zh-CN" altLang="zh-CN" sz="3200" i="0" dirty="0">
                <a:latin typeface="STHeiti Light" charset="-122"/>
                <a:ea typeface="STHeiti Light" charset="-122"/>
                <a:cs typeface="STHeiti Light" charset="-122"/>
              </a:rPr>
              <a:t>2.2.3</a:t>
            </a:r>
            <a:r>
              <a:rPr lang="zh-CN" altLang="zh-CN" sz="3200" i="0" dirty="0"/>
              <a:t>  内部类与匿名类</a:t>
            </a:r>
            <a:endParaRPr kumimoji="1" lang="zh-CN" altLang="en-US" sz="3200" i="0" dirty="0"/>
          </a:p>
        </p:txBody>
      </p:sp>
      <p:sp>
        <p:nvSpPr>
          <p:cNvPr id="3" name="文本占位符 2"/>
          <p:cNvSpPr>
            <a:spLocks noGrp="1"/>
          </p:cNvSpPr>
          <p:nvPr>
            <p:ph type="body" idx="1"/>
          </p:nvPr>
        </p:nvSpPr>
        <p:spPr>
          <a:xfrm>
            <a:off x="721715" y="1831975"/>
            <a:ext cx="10842244" cy="3693319"/>
          </a:xfrm>
        </p:spPr>
        <p:txBody>
          <a:bodyPr/>
          <a:lstStyle/>
          <a:p>
            <a:r>
              <a:rPr lang="zh-CN" altLang="zh-CN" sz="2400" dirty="0"/>
              <a:t>3．匿名内部类</a:t>
            </a:r>
          </a:p>
          <a:p>
            <a:r>
              <a:rPr lang="zh-CN" altLang="zh-CN" sz="2400" dirty="0"/>
              <a:t>匿名内部类比较常见，它直接使用new关键字来隐式地生成一个类或者接口的对象，并同时实现该类或者接口中的方法。匿名内部类的使用方式有两种：实现一个接口，并实现该接口定义的方法，或者继承一个父类，重写其方法。</a:t>
            </a:r>
            <a:endParaRPr lang="zh-CN" altLang="en-US" sz="2400" dirty="0"/>
          </a:p>
          <a:p>
            <a:endParaRPr lang="zh-CN" altLang="en-US" sz="2400" dirty="0"/>
          </a:p>
          <a:p>
            <a:r>
              <a:rPr lang="zh-CN" altLang="zh-CN" sz="2400" dirty="0"/>
              <a:t>4．静态内部类</a:t>
            </a:r>
          </a:p>
          <a:p>
            <a:r>
              <a:rPr lang="zh-CN" altLang="zh-CN" sz="2400" dirty="0"/>
              <a:t>静态内部类是定义在类的内部，并且使用static关键字修饰的内部类，静态内部类又称为嵌套内部类。与一般内部类不同，静态内部类没有对外围内部类的引用，所以它无法使用外部类的非static类型的成员变量或方法。静态内部类不需要通过外部类来创建，可以直接创建静态内部类的对象。</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85458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923330"/>
          </a:xfrm>
        </p:spPr>
        <p:txBody>
          <a:bodyPr/>
          <a:lstStyle/>
          <a:p>
            <a:r>
              <a:rPr lang="zh-CN" altLang="zh-CN" sz="3200" i="0" dirty="0">
                <a:latin typeface="STHeiti Light" charset="-122"/>
                <a:ea typeface="STHeiti Light" charset="-122"/>
                <a:cs typeface="STHeiti Light" charset="-122"/>
              </a:rPr>
              <a:t>2.2.4</a:t>
            </a:r>
            <a:r>
              <a:rPr lang="zh-CN" altLang="zh-CN" i="0" dirty="0"/>
              <a:t>  </a:t>
            </a:r>
            <a:r>
              <a:rPr lang="zh-CN" altLang="zh-CN" sz="3200" i="0" dirty="0"/>
              <a:t>反射</a:t>
            </a:r>
            <a:r>
              <a:rPr lang="zh-CN" altLang="zh-CN" dirty="0"/>
              <a:t/>
            </a:r>
            <a:br>
              <a:rPr lang="zh-CN" altLang="zh-CN" dirty="0"/>
            </a:br>
            <a:endParaRPr kumimoji="1" lang="zh-CN" altLang="en-US" dirty="0"/>
          </a:p>
        </p:txBody>
      </p:sp>
      <p:sp>
        <p:nvSpPr>
          <p:cNvPr id="3" name="文本占位符 2"/>
          <p:cNvSpPr>
            <a:spLocks noGrp="1"/>
          </p:cNvSpPr>
          <p:nvPr>
            <p:ph type="body" idx="1"/>
          </p:nvPr>
        </p:nvSpPr>
        <p:spPr>
          <a:xfrm>
            <a:off x="721715" y="1738485"/>
            <a:ext cx="10842244" cy="3693319"/>
          </a:xfrm>
        </p:spPr>
        <p:txBody>
          <a:bodyPr/>
          <a:lstStyle/>
          <a:p>
            <a:r>
              <a:rPr lang="zh-CN" altLang="zh-CN" sz="2400" dirty="0"/>
              <a:t>Java的反射机制允许Java在程序运行过程中获取程序的某些信息，通过反射机制，可以在程序运行时获取程序内部的接口、变量等信息，还可以在运行过程中实例化对象，这些操作在编译期无法得知，不需要程序预先编译，都是在程序运行时进行的。</a:t>
            </a:r>
          </a:p>
          <a:p>
            <a:r>
              <a:rPr lang="zh-CN" altLang="zh-CN" sz="2400" dirty="0"/>
              <a:t>Java反射机制广泛运用于开发各种通用框架中，它允许程序在运行过程中根据不同需求调用不同方法，加载不同的对象和类，使得程序具有更高的灵活性，降低了类之间的耦合性。</a:t>
            </a:r>
          </a:p>
          <a:p>
            <a:r>
              <a:rPr lang="zh-CN" altLang="zh-CN" sz="2400" dirty="0"/>
              <a:t>在Java中，实现反射的类一般在java.lang.reflect包里，反射所能实现的功能包括获取Class对象、捕获异常、利用反射分析类的能力，在运行过程中利用反射分析对象等。</a:t>
            </a:r>
            <a:endParaRPr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92250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97145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34</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en-US" altLang="zh-CN" spc="5" dirty="0" smtClean="0">
                <a:solidFill>
                  <a:schemeClr val="tx1"/>
                </a:solidFill>
                <a:cs typeface="Wingdings"/>
              </a:rPr>
              <a:t>Linux</a:t>
            </a:r>
            <a:r>
              <a:rPr lang="zh-CN" altLang="en-US" spc="5" dirty="0" smtClean="0">
                <a:solidFill>
                  <a:schemeClr val="tx1"/>
                </a:solidFill>
                <a:cs typeface="Wingdings"/>
              </a:rPr>
              <a:t>基础</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Java</a:t>
            </a:r>
            <a:r>
              <a:rPr lang="zh-CN" altLang="en-US" sz="2800" b="1" i="1" spc="5" dirty="0" smtClean="0">
                <a:latin typeface="微软雅黑"/>
                <a:cs typeface="Wingdings"/>
              </a:rPr>
              <a:t>基础</a:t>
            </a:r>
            <a:endParaRPr sz="2800" dirty="0">
              <a:latin typeface="微软雅黑"/>
              <a:cs typeface="微软雅黑"/>
            </a:endParaRPr>
          </a:p>
          <a:p>
            <a:pPr marL="12700">
              <a:lnSpc>
                <a:spcPct val="100000"/>
              </a:lnSpc>
              <a:spcBef>
                <a:spcPts val="2350"/>
              </a:spcBef>
            </a:pPr>
            <a:r>
              <a:rPr sz="2800" spc="215" dirty="0" smtClean="0">
                <a:solidFill>
                  <a:schemeClr val="bg1"/>
                </a:solidFill>
                <a:latin typeface="Wingdings"/>
                <a:cs typeface="Wingdings"/>
              </a:rPr>
              <a:t></a:t>
            </a:r>
            <a:r>
              <a:rPr lang="en-US" altLang="zh-CN" sz="2800" b="1" i="1" spc="5" dirty="0" smtClean="0">
                <a:solidFill>
                  <a:schemeClr val="bg1"/>
                </a:solidFill>
                <a:latin typeface="微软雅黑"/>
                <a:cs typeface="Wingdings"/>
              </a:rPr>
              <a:t>SQL</a:t>
            </a:r>
            <a:r>
              <a:rPr lang="zh-CN" altLang="en-US" sz="2800" b="1" i="1" spc="5" dirty="0" smtClean="0">
                <a:solidFill>
                  <a:schemeClr val="bg1"/>
                </a:solidFill>
                <a:latin typeface="微软雅黑"/>
                <a:cs typeface="Wingdings"/>
              </a:rPr>
              <a:t>语言基础</a:t>
            </a:r>
            <a:endParaRPr lang="en-US" altLang="zh-CN" sz="2800" b="1" i="1" spc="5" dirty="0" smtClean="0">
              <a:solidFill>
                <a:schemeClr val="bg1"/>
              </a:solidFill>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在</a:t>
            </a:r>
            <a:r>
              <a:rPr lang="en-US" altLang="zh-CN" sz="2800" b="1" i="1" spc="5" dirty="0" err="1" smtClean="0">
                <a:latin typeface="微软雅黑"/>
                <a:cs typeface="Wingdings"/>
              </a:rPr>
              <a:t>VirtualBox</a:t>
            </a:r>
            <a:r>
              <a:rPr lang="zh-CN" altLang="en-US" sz="2800" b="1" i="1" spc="5" dirty="0" smtClean="0">
                <a:latin typeface="微软雅黑"/>
                <a:cs typeface="Wingdings"/>
              </a:rPr>
              <a:t>上安装</a:t>
            </a:r>
            <a:r>
              <a:rPr lang="en-US" altLang="zh-CN" sz="2800" b="1" i="1" spc="5" dirty="0" smtClean="0">
                <a:latin typeface="微软雅黑"/>
                <a:cs typeface="Wingdings"/>
              </a:rPr>
              <a:t>Linux</a:t>
            </a:r>
            <a:r>
              <a:rPr lang="zh-CN" altLang="en-US" sz="2800" b="1" i="1" spc="5" dirty="0" smtClean="0">
                <a:latin typeface="微软雅黑"/>
                <a:cs typeface="Wingdings"/>
              </a:rPr>
              <a:t>集群</a:t>
            </a:r>
            <a:endParaRPr sz="2800" dirty="0">
              <a:latin typeface="微软雅黑"/>
              <a:cs typeface="微软雅黑"/>
            </a:endParaRPr>
          </a:p>
        </p:txBody>
      </p:sp>
    </p:spTree>
    <p:extLst>
      <p:ext uri="{BB962C8B-B14F-4D97-AF65-F5344CB8AC3E}">
        <p14:creationId xmlns:p14="http://schemas.microsoft.com/office/powerpoint/2010/main" val="3485334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35</a:t>
            </a:fld>
            <a:endParaRPr spc="5" dirty="0"/>
          </a:p>
        </p:txBody>
      </p:sp>
      <p:sp>
        <p:nvSpPr>
          <p:cNvPr id="13" name="文本框 12"/>
          <p:cNvSpPr txBox="1"/>
          <p:nvPr/>
        </p:nvSpPr>
        <p:spPr>
          <a:xfrm>
            <a:off x="627075" y="442774"/>
            <a:ext cx="3001645"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2.3</a:t>
            </a:r>
            <a:r>
              <a:rPr lang="en-US" altLang="zh-CN" sz="2800" b="1" i="1" spc="5" dirty="0" smtClean="0">
                <a:latin typeface="微软雅黑" panose="020B0503020204020204" charset="-122"/>
                <a:cs typeface="Wingdings" panose="05000000000000000000"/>
                <a:sym typeface="+mn-ea"/>
              </a:rPr>
              <a:t> </a:t>
            </a:r>
            <a:r>
              <a:rPr lang="en-US" altLang="zh-CN" sz="2800" b="1" spc="5" dirty="0" smtClean="0">
                <a:latin typeface="微软雅黑" panose="020B0503020204020204" charset="-122"/>
                <a:cs typeface="Wingdings" panose="05000000000000000000"/>
                <a:sym typeface="+mn-ea"/>
              </a:rPr>
              <a:t>SQL语言基础</a:t>
            </a:r>
            <a:endParaRPr lang="en-US" altLang="zh-CN" sz="2800" b="1" spc="5" dirty="0" smtClean="0">
              <a:latin typeface="微软雅黑" panose="020B0503020204020204" charset="-122"/>
              <a:cs typeface="Wingdings" panose="05000000000000000000"/>
            </a:endParaRPr>
          </a:p>
        </p:txBody>
      </p:sp>
      <p:sp>
        <p:nvSpPr>
          <p:cNvPr id="14" name="文本框 13"/>
          <p:cNvSpPr txBox="1"/>
          <p:nvPr/>
        </p:nvSpPr>
        <p:spPr>
          <a:xfrm>
            <a:off x="1561465" y="1824990"/>
            <a:ext cx="8279130" cy="1200329"/>
          </a:xfrm>
          <a:prstGeom prst="rect">
            <a:avLst/>
          </a:prstGeom>
          <a:noFill/>
        </p:spPr>
        <p:txBody>
          <a:bodyPr wrap="square" rtlCol="0">
            <a:spAutoFit/>
          </a:bodyPr>
          <a:lstStyle/>
          <a:p>
            <a:r>
              <a:rPr lang="zh-CN" altLang="en-US" sz="2400" b="1" dirty="0"/>
              <a:t>定义：</a:t>
            </a:r>
            <a:r>
              <a:rPr lang="zh-CN" altLang="en-US" sz="2400" dirty="0"/>
              <a:t>结构化查询语言（Structured Query Language，SQL）是一种数据库查询和程序设计语言，用于存取数据以及查询、更新和管理关系数据库系统。</a:t>
            </a:r>
          </a:p>
        </p:txBody>
      </p:sp>
      <p:sp>
        <p:nvSpPr>
          <p:cNvPr id="15" name="文本框 14"/>
          <p:cNvSpPr txBox="1"/>
          <p:nvPr/>
        </p:nvSpPr>
        <p:spPr>
          <a:xfrm>
            <a:off x="1561465" y="3873500"/>
            <a:ext cx="8279130" cy="1200329"/>
          </a:xfrm>
          <a:prstGeom prst="rect">
            <a:avLst/>
          </a:prstGeom>
          <a:noFill/>
        </p:spPr>
        <p:txBody>
          <a:bodyPr wrap="square" rtlCol="0">
            <a:spAutoFit/>
          </a:bodyPr>
          <a:lstStyle/>
          <a:p>
            <a:r>
              <a:rPr lang="zh-CN" altLang="en-US" sz="2400" b="1" dirty="0"/>
              <a:t>基本操作：</a:t>
            </a:r>
            <a:r>
              <a:rPr lang="zh-CN" altLang="en-US" sz="2400" dirty="0"/>
              <a:t>创建数据表、在数据小添加信息、在数据表查询信息、在数据表修改信息、在数据表删除信息、修改表的结构</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7091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36</a:t>
            </a:fld>
            <a:endParaRPr spc="5" dirty="0"/>
          </a:p>
        </p:txBody>
      </p:sp>
      <p:sp>
        <p:nvSpPr>
          <p:cNvPr id="13" name="文本框 12"/>
          <p:cNvSpPr txBox="1"/>
          <p:nvPr/>
        </p:nvSpPr>
        <p:spPr>
          <a:xfrm>
            <a:off x="627075" y="436172"/>
            <a:ext cx="300164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创建数据表</a:t>
            </a:r>
          </a:p>
        </p:txBody>
      </p:sp>
      <p:sp>
        <p:nvSpPr>
          <p:cNvPr id="14" name="文本框 13"/>
          <p:cNvSpPr txBox="1"/>
          <p:nvPr/>
        </p:nvSpPr>
        <p:spPr>
          <a:xfrm>
            <a:off x="1561465" y="1840230"/>
            <a:ext cx="8279765" cy="830997"/>
          </a:xfrm>
          <a:prstGeom prst="rect">
            <a:avLst/>
          </a:prstGeom>
          <a:noFill/>
        </p:spPr>
        <p:txBody>
          <a:bodyPr wrap="square" rtlCol="0">
            <a:spAutoFit/>
          </a:bodyPr>
          <a:lstStyle/>
          <a:p>
            <a:r>
              <a:rPr lang="zh-CN" altLang="en-US" sz="2400" b="1" dirty="0"/>
              <a:t>语法格式</a:t>
            </a:r>
            <a:r>
              <a:rPr lang="zh-CN" altLang="en-US" sz="2400" dirty="0"/>
              <a:t>：CREATE table 表名 (数据名称 数据类型，数据名称 数据类型，…);</a:t>
            </a:r>
          </a:p>
        </p:txBody>
      </p:sp>
      <p:sp>
        <p:nvSpPr>
          <p:cNvPr id="15" name="文本框 14"/>
          <p:cNvSpPr txBox="1"/>
          <p:nvPr/>
        </p:nvSpPr>
        <p:spPr>
          <a:xfrm>
            <a:off x="1561465" y="3154680"/>
            <a:ext cx="8279765" cy="1569660"/>
          </a:xfrm>
          <a:prstGeom prst="rect">
            <a:avLst/>
          </a:prstGeom>
          <a:noFill/>
        </p:spPr>
        <p:txBody>
          <a:bodyPr wrap="square" rtlCol="0">
            <a:spAutoFit/>
          </a:bodyPr>
          <a:lstStyle/>
          <a:p>
            <a:r>
              <a:rPr lang="zh-CN" altLang="en-US" sz="2400" dirty="0"/>
              <a:t>例：</a:t>
            </a:r>
          </a:p>
          <a:p>
            <a:r>
              <a:rPr lang="zh-CN" altLang="en-US" sz="2400" dirty="0"/>
              <a:t>创建一个学生信息表，学生属性有学号、姓名、性别、年龄：</a:t>
            </a:r>
          </a:p>
          <a:p>
            <a:r>
              <a:rPr lang="zh-CN" altLang="en-US" sz="2400" dirty="0"/>
              <a:t>CREATE table student (sid int, sname varchar(20), ssex varchar(2), sage int);</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34835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37</a:t>
            </a:fld>
            <a:endParaRPr spc="5" dirty="0"/>
          </a:p>
        </p:txBody>
      </p:sp>
      <p:sp>
        <p:nvSpPr>
          <p:cNvPr id="13" name="文本框 12"/>
          <p:cNvSpPr txBox="1"/>
          <p:nvPr/>
        </p:nvSpPr>
        <p:spPr>
          <a:xfrm>
            <a:off x="627075" y="397302"/>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在数据表添加信息</a:t>
            </a:r>
          </a:p>
        </p:txBody>
      </p:sp>
      <p:sp>
        <p:nvSpPr>
          <p:cNvPr id="14" name="文本框 13"/>
          <p:cNvSpPr txBox="1"/>
          <p:nvPr/>
        </p:nvSpPr>
        <p:spPr>
          <a:xfrm>
            <a:off x="1561465" y="1840230"/>
            <a:ext cx="8279765" cy="830997"/>
          </a:xfrm>
          <a:prstGeom prst="rect">
            <a:avLst/>
          </a:prstGeom>
          <a:noFill/>
        </p:spPr>
        <p:txBody>
          <a:bodyPr wrap="square" rtlCol="0">
            <a:spAutoFit/>
          </a:bodyPr>
          <a:lstStyle/>
          <a:p>
            <a:r>
              <a:rPr lang="zh-CN" altLang="en-US" sz="2400" b="1" dirty="0"/>
              <a:t>语法格式</a:t>
            </a:r>
            <a:r>
              <a:rPr lang="zh-CN" altLang="en-US" sz="2400" dirty="0"/>
              <a:t>：INSERT INTO 表名(数据名称1，数据名                                                             称2，…) VALUES(字段值1，字段值2, …)；</a:t>
            </a:r>
          </a:p>
        </p:txBody>
      </p:sp>
      <p:sp>
        <p:nvSpPr>
          <p:cNvPr id="15" name="文本框 14"/>
          <p:cNvSpPr txBox="1"/>
          <p:nvPr/>
        </p:nvSpPr>
        <p:spPr>
          <a:xfrm>
            <a:off x="1561465" y="3154680"/>
            <a:ext cx="8279765" cy="1938992"/>
          </a:xfrm>
          <a:prstGeom prst="rect">
            <a:avLst/>
          </a:prstGeom>
          <a:noFill/>
        </p:spPr>
        <p:txBody>
          <a:bodyPr wrap="square" rtlCol="0">
            <a:spAutoFit/>
          </a:bodyPr>
          <a:lstStyle/>
          <a:p>
            <a:r>
              <a:rPr lang="zh-CN" altLang="en-US" sz="2400" dirty="0"/>
              <a:t>例：</a:t>
            </a:r>
            <a:endParaRPr lang="en-US" altLang="zh-CN" sz="2400" dirty="0"/>
          </a:p>
          <a:p>
            <a:r>
              <a:rPr lang="en-US" altLang="zh-CN" sz="2400" dirty="0"/>
              <a:t>1. </a:t>
            </a:r>
            <a:r>
              <a:rPr lang="en-US" altLang="zh-CN" sz="2400" dirty="0" err="1"/>
              <a:t>插入所有字段，一次性加入一条完整的信息，插入的字段值的个数和数据表的属性个数相同。如</a:t>
            </a:r>
            <a:endParaRPr lang="en-US" altLang="zh-CN" sz="2400" dirty="0"/>
          </a:p>
          <a:p>
            <a:r>
              <a:rPr lang="en-US" altLang="zh-CN" sz="2400" dirty="0"/>
              <a:t>INSERT INTO student(</a:t>
            </a:r>
            <a:r>
              <a:rPr lang="en-US" altLang="zh-CN" sz="2400" dirty="0" err="1"/>
              <a:t>sid</a:t>
            </a:r>
            <a:r>
              <a:rPr lang="en-US" altLang="zh-CN" sz="2400" dirty="0"/>
              <a:t>, </a:t>
            </a:r>
            <a:r>
              <a:rPr lang="en-US" altLang="zh-CN" sz="2400" dirty="0" err="1"/>
              <a:t>sname</a:t>
            </a:r>
            <a:r>
              <a:rPr lang="en-US" altLang="zh-CN" sz="2400" dirty="0"/>
              <a:t>, </a:t>
            </a:r>
            <a:r>
              <a:rPr lang="en-US" altLang="zh-CN" sz="2400" dirty="0" err="1"/>
              <a:t>ssex</a:t>
            </a:r>
            <a:r>
              <a:rPr lang="en-US" altLang="zh-CN" sz="2400" dirty="0"/>
              <a:t>, sage) VALUES(2017001, '</a:t>
            </a:r>
            <a:r>
              <a:rPr lang="en-US" altLang="zh-CN" sz="2400" dirty="0" err="1"/>
              <a:t>小明</a:t>
            </a:r>
            <a:r>
              <a:rPr lang="en-US" altLang="zh-CN" sz="2400" dirty="0"/>
              <a:t>', '男', 22);</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16538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38</a:t>
            </a:fld>
            <a:endParaRPr spc="5" dirty="0"/>
          </a:p>
        </p:txBody>
      </p:sp>
      <p:sp>
        <p:nvSpPr>
          <p:cNvPr id="14" name="文本框 13"/>
          <p:cNvSpPr txBox="1"/>
          <p:nvPr/>
        </p:nvSpPr>
        <p:spPr>
          <a:xfrm>
            <a:off x="1561465" y="1339850"/>
            <a:ext cx="8279765" cy="1569660"/>
          </a:xfrm>
          <a:prstGeom prst="rect">
            <a:avLst/>
          </a:prstGeom>
          <a:noFill/>
        </p:spPr>
        <p:txBody>
          <a:bodyPr wrap="square" rtlCol="0">
            <a:spAutoFit/>
          </a:bodyPr>
          <a:lstStyle/>
          <a:p>
            <a:r>
              <a:rPr lang="en-US" altLang="zh-CN" sz="2400" dirty="0"/>
              <a:t>2. 向数据表student插入sid为2017001，sname为小明，ssex为男，sage为22的一条记录。此时可以省student后面的属性，等同于</a:t>
            </a:r>
          </a:p>
          <a:p>
            <a:r>
              <a:rPr lang="en-US" altLang="zh-CN" sz="2400" dirty="0">
                <a:latin typeface="+mn-ea"/>
                <a:cs typeface="+mn-ea"/>
              </a:rPr>
              <a:t>INSERT INTO student VALUES(2017001, '</a:t>
            </a:r>
            <a:r>
              <a:rPr lang="en-US" altLang="zh-CN" sz="2400" dirty="0" err="1">
                <a:latin typeface="+mn-ea"/>
                <a:cs typeface="+mn-ea"/>
              </a:rPr>
              <a:t>小明</a:t>
            </a:r>
            <a:r>
              <a:rPr lang="en-US" altLang="zh-CN" sz="2400" dirty="0">
                <a:latin typeface="+mn-ea"/>
                <a:cs typeface="+mn-ea"/>
              </a:rPr>
              <a:t>', '男', 22);</a:t>
            </a:r>
          </a:p>
        </p:txBody>
      </p:sp>
      <p:sp>
        <p:nvSpPr>
          <p:cNvPr id="15" name="文本框 14"/>
          <p:cNvSpPr txBox="1"/>
          <p:nvPr/>
        </p:nvSpPr>
        <p:spPr>
          <a:xfrm>
            <a:off x="1561465" y="3154680"/>
            <a:ext cx="8279765" cy="2000548"/>
          </a:xfrm>
          <a:prstGeom prst="rect">
            <a:avLst/>
          </a:prstGeom>
          <a:noFill/>
        </p:spPr>
        <p:txBody>
          <a:bodyPr wrap="square" rtlCol="0">
            <a:spAutoFit/>
          </a:bodyPr>
          <a:lstStyle/>
          <a:p>
            <a:endParaRPr lang="en-US" altLang="zh-CN" sz="2800" dirty="0"/>
          </a:p>
          <a:p>
            <a:r>
              <a:rPr lang="en-US" altLang="zh-CN" sz="2400" dirty="0"/>
              <a:t>3. </a:t>
            </a:r>
            <a:r>
              <a:rPr lang="en-US" altLang="zh-CN" sz="2400" dirty="0" err="1"/>
              <a:t>插入部分字段，在表名后面添加需要插入的属性名，在VALUES后面添加对应的值</a:t>
            </a:r>
            <a:r>
              <a:rPr lang="en-US" altLang="zh-CN" sz="2400" dirty="0"/>
              <a:t>：</a:t>
            </a:r>
          </a:p>
          <a:p>
            <a:r>
              <a:rPr lang="en-US" altLang="zh-CN" sz="2400" dirty="0">
                <a:latin typeface="+mn-ea"/>
                <a:cs typeface="+mn-ea"/>
              </a:rPr>
              <a:t>INSERT INTO student(</a:t>
            </a:r>
            <a:r>
              <a:rPr lang="en-US" altLang="zh-CN" sz="2400" dirty="0" err="1">
                <a:latin typeface="+mn-ea"/>
                <a:cs typeface="+mn-ea"/>
              </a:rPr>
              <a:t>sid</a:t>
            </a:r>
            <a:r>
              <a:rPr lang="en-US" altLang="zh-CN" sz="2400" dirty="0">
                <a:latin typeface="+mn-ea"/>
                <a:cs typeface="+mn-ea"/>
              </a:rPr>
              <a:t>, </a:t>
            </a:r>
            <a:r>
              <a:rPr lang="en-US" altLang="zh-CN" sz="2400" dirty="0" err="1">
                <a:latin typeface="+mn-ea"/>
                <a:cs typeface="+mn-ea"/>
              </a:rPr>
              <a:t>sname</a:t>
            </a:r>
            <a:r>
              <a:rPr lang="en-US" altLang="zh-CN" sz="2400" dirty="0">
                <a:latin typeface="+mn-ea"/>
                <a:cs typeface="+mn-ea"/>
              </a:rPr>
              <a:t>) VALUES(2017002, '</a:t>
            </a:r>
            <a:r>
              <a:rPr lang="en-US" altLang="zh-CN" sz="2400" dirty="0" err="1">
                <a:latin typeface="+mn-ea"/>
                <a:cs typeface="+mn-ea"/>
              </a:rPr>
              <a:t>小明</a:t>
            </a:r>
            <a:r>
              <a:rPr lang="en-US" altLang="zh-CN" sz="2400" dirty="0">
                <a:latin typeface="+mn-ea"/>
                <a:cs typeface="+mn-ea"/>
              </a:rPr>
              <a:t>');</a:t>
            </a:r>
          </a:p>
        </p:txBody>
      </p:sp>
      <p:sp>
        <p:nvSpPr>
          <p:cNvPr id="6" name="文本框 5"/>
          <p:cNvSpPr txBox="1"/>
          <p:nvPr/>
        </p:nvSpPr>
        <p:spPr>
          <a:xfrm>
            <a:off x="627075" y="434310"/>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在数据表添加信息</a:t>
            </a:r>
          </a:p>
        </p:txBody>
      </p:sp>
      <p:sp>
        <p:nvSpPr>
          <p:cNvPr id="9"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03454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39</a:t>
            </a:fld>
            <a:endParaRPr spc="5" dirty="0"/>
          </a:p>
        </p:txBody>
      </p:sp>
      <p:sp>
        <p:nvSpPr>
          <p:cNvPr id="13" name="文本框 12"/>
          <p:cNvSpPr txBox="1"/>
          <p:nvPr/>
        </p:nvSpPr>
        <p:spPr>
          <a:xfrm>
            <a:off x="627075" y="401882"/>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在数据表查询信息</a:t>
            </a:r>
          </a:p>
        </p:txBody>
      </p:sp>
      <p:sp>
        <p:nvSpPr>
          <p:cNvPr id="14" name="文本框 13"/>
          <p:cNvSpPr txBox="1"/>
          <p:nvPr/>
        </p:nvSpPr>
        <p:spPr>
          <a:xfrm>
            <a:off x="1561465" y="1840230"/>
            <a:ext cx="8279765" cy="461665"/>
          </a:xfrm>
          <a:prstGeom prst="rect">
            <a:avLst/>
          </a:prstGeom>
          <a:noFill/>
        </p:spPr>
        <p:txBody>
          <a:bodyPr wrap="square" rtlCol="0">
            <a:spAutoFit/>
          </a:bodyPr>
          <a:lstStyle/>
          <a:p>
            <a:r>
              <a:rPr lang="zh-CN" altLang="en-US" sz="2400" b="1" dirty="0"/>
              <a:t>语法格式</a:t>
            </a:r>
            <a:r>
              <a:rPr lang="zh-CN" altLang="en-US" sz="2400" dirty="0"/>
              <a:t>：SELECT * FROM student;</a:t>
            </a:r>
          </a:p>
        </p:txBody>
      </p:sp>
      <p:sp>
        <p:nvSpPr>
          <p:cNvPr id="15" name="文本框 14"/>
          <p:cNvSpPr txBox="1"/>
          <p:nvPr/>
        </p:nvSpPr>
        <p:spPr>
          <a:xfrm>
            <a:off x="1561465" y="2741295"/>
            <a:ext cx="8279765" cy="1938992"/>
          </a:xfrm>
          <a:prstGeom prst="rect">
            <a:avLst/>
          </a:prstGeom>
          <a:noFill/>
        </p:spPr>
        <p:txBody>
          <a:bodyPr wrap="square" rtlCol="0">
            <a:spAutoFit/>
          </a:bodyPr>
          <a:lstStyle/>
          <a:p>
            <a:pPr marL="457200" indent="-457200">
              <a:buFont typeface="Wingdings" panose="05000000000000000000" charset="0"/>
              <a:buChar char="l"/>
            </a:pPr>
            <a:r>
              <a:rPr lang="zh-CN" altLang="en-US" sz="2400" b="1" dirty="0"/>
              <a:t>简单的信息查询：</a:t>
            </a:r>
          </a:p>
          <a:p>
            <a:r>
              <a:rPr lang="zh-CN" altLang="en-US" sz="2400" dirty="0"/>
              <a:t>例：</a:t>
            </a:r>
            <a:endParaRPr lang="en-US" altLang="zh-CN" sz="2400" dirty="0"/>
          </a:p>
          <a:p>
            <a:r>
              <a:rPr lang="en-US" altLang="zh-CN" sz="2400" dirty="0"/>
              <a:t>1. </a:t>
            </a:r>
            <a:r>
              <a:rPr lang="en-US" altLang="zh-CN" sz="2400" dirty="0" err="1"/>
              <a:t>查询学生表中的所有学号（可以添加多个属性，用逗号隔开</a:t>
            </a:r>
            <a:r>
              <a:rPr lang="en-US" altLang="zh-CN" sz="2400" dirty="0"/>
              <a:t>），</a:t>
            </a:r>
            <a:r>
              <a:rPr lang="en-US" altLang="zh-CN" sz="2400" dirty="0" err="1"/>
              <a:t>语法格式为</a:t>
            </a:r>
            <a:r>
              <a:rPr lang="en-US" altLang="zh-CN" sz="2400" dirty="0"/>
              <a:t>：</a:t>
            </a:r>
          </a:p>
          <a:p>
            <a:r>
              <a:rPr lang="en-US" altLang="zh-CN" sz="2400" dirty="0">
                <a:latin typeface="+mn-ea"/>
              </a:rPr>
              <a:t>SELECT </a:t>
            </a:r>
            <a:r>
              <a:rPr lang="en-US" altLang="zh-CN" sz="2400" dirty="0" err="1">
                <a:latin typeface="+mn-ea"/>
              </a:rPr>
              <a:t>sid</a:t>
            </a:r>
            <a:r>
              <a:rPr lang="en-US" altLang="zh-CN" sz="2400" dirty="0">
                <a:latin typeface="+mn-ea"/>
              </a:rPr>
              <a:t> FROM student;</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04885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2.1.2</a:t>
            </a:r>
            <a:r>
              <a:rPr lang="zh-CN" altLang="en-US" sz="3200" i="0" dirty="0" smtClean="0">
                <a:latin typeface="STHeiti Light" charset="-122"/>
                <a:ea typeface="STHeiti Light" charset="-122"/>
                <a:cs typeface="STHeiti Light" charset="-122"/>
              </a:rPr>
              <a:t>  </a:t>
            </a:r>
            <a:r>
              <a:rPr lang="en-US" altLang="zh-CN" sz="3200" i="0" dirty="0" smtClean="0">
                <a:latin typeface="STHeiti Light" charset="-122"/>
                <a:ea typeface="STHeiti Light" charset="-122"/>
                <a:cs typeface="STHeiti Light" charset="-122"/>
              </a:rPr>
              <a:t>Linux</a:t>
            </a:r>
            <a:r>
              <a:rPr lang="zh-CN" altLang="zh-CN" sz="3200" i="0" dirty="0">
                <a:latin typeface="+mj-ea"/>
                <a:cs typeface="STHeiti Light" charset="-122"/>
              </a:rPr>
              <a:t>基本操作 </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27075" y="1621746"/>
            <a:ext cx="10842244" cy="1846659"/>
          </a:xfrm>
        </p:spPr>
        <p:txBody>
          <a:bodyPr/>
          <a:lstStyle/>
          <a:p>
            <a:r>
              <a:rPr lang="zh-CN" altLang="zh-CN" sz="2400" dirty="0"/>
              <a:t>1．修改主机名和hosts文件</a:t>
            </a:r>
            <a:endParaRPr lang="en-US" altLang="zh-CN" sz="2400" dirty="0"/>
          </a:p>
          <a:p>
            <a:endParaRPr lang="en-US" altLang="zh-CN" sz="2400" dirty="0"/>
          </a:p>
          <a:p>
            <a:pPr indent="-285750">
              <a:buFont typeface="Wingdings" charset="2"/>
              <a:buChar char="v"/>
            </a:pPr>
            <a:r>
              <a:rPr lang="zh-CN" altLang="zh-CN" sz="2400" dirty="0"/>
              <a:t>查看主机名</a:t>
            </a:r>
            <a:endParaRPr lang="en-US" altLang="zh-CN" sz="2400" dirty="0"/>
          </a:p>
          <a:p>
            <a:r>
              <a:rPr lang="zh-CN" altLang="zh-CN" sz="2400" dirty="0"/>
              <a:t>可以使用hostname查看当前主机名称，命令如下：</a:t>
            </a:r>
          </a:p>
          <a:p>
            <a:r>
              <a:rPr lang="en-US" altLang="zh-CN" sz="2400" dirty="0"/>
              <a:t>$ hostname</a:t>
            </a:r>
            <a:endParaRPr lang="zh-CN" altLang="en-US" sz="2400" dirty="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24408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 y="3175"/>
            <a:ext cx="12191999" cy="68579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40</a:t>
            </a:fld>
            <a:endParaRPr spc="5" dirty="0"/>
          </a:p>
        </p:txBody>
      </p:sp>
      <p:sp>
        <p:nvSpPr>
          <p:cNvPr id="14" name="文本框 13"/>
          <p:cNvSpPr txBox="1"/>
          <p:nvPr/>
        </p:nvSpPr>
        <p:spPr>
          <a:xfrm>
            <a:off x="1668145" y="1523365"/>
            <a:ext cx="8279765" cy="830997"/>
          </a:xfrm>
          <a:prstGeom prst="rect">
            <a:avLst/>
          </a:prstGeom>
          <a:noFill/>
        </p:spPr>
        <p:txBody>
          <a:bodyPr wrap="square" rtlCol="0">
            <a:spAutoFit/>
          </a:bodyPr>
          <a:lstStyle/>
          <a:p>
            <a:r>
              <a:rPr lang="en-US" altLang="zh-CN" sz="2400" dirty="0"/>
              <a:t>2. </a:t>
            </a:r>
            <a:r>
              <a:rPr lang="en-US" altLang="zh-CN" sz="2400" dirty="0" err="1"/>
              <a:t>在查询的同时，也可以用AS为数据名称制定别名，例如：</a:t>
            </a:r>
            <a:r>
              <a:rPr lang="en-US" altLang="zh-CN" sz="2400" dirty="0" err="1">
                <a:latin typeface="+mn-ea"/>
              </a:rPr>
              <a:t>SELECT</a:t>
            </a:r>
            <a:r>
              <a:rPr lang="en-US" altLang="zh-CN" sz="2400" dirty="0">
                <a:latin typeface="+mn-ea"/>
              </a:rPr>
              <a:t> </a:t>
            </a:r>
            <a:r>
              <a:rPr lang="en-US" altLang="zh-CN" sz="2400" dirty="0" err="1">
                <a:latin typeface="+mn-ea"/>
              </a:rPr>
              <a:t>sid</a:t>
            </a:r>
            <a:r>
              <a:rPr lang="en-US" altLang="zh-CN" sz="2400" dirty="0">
                <a:latin typeface="+mn-ea"/>
              </a:rPr>
              <a:t> AS </a:t>
            </a:r>
            <a:r>
              <a:rPr lang="en-US" altLang="zh-CN" sz="2400" dirty="0" err="1">
                <a:latin typeface="+mn-ea"/>
              </a:rPr>
              <a:t>snumber</a:t>
            </a:r>
            <a:r>
              <a:rPr lang="en-US" altLang="zh-CN" sz="2400" dirty="0">
                <a:latin typeface="+mn-ea"/>
              </a:rPr>
              <a:t> FROM student;</a:t>
            </a:r>
          </a:p>
        </p:txBody>
      </p:sp>
      <p:sp>
        <p:nvSpPr>
          <p:cNvPr id="15" name="文本框 14"/>
          <p:cNvSpPr txBox="1"/>
          <p:nvPr/>
        </p:nvSpPr>
        <p:spPr>
          <a:xfrm>
            <a:off x="1668145" y="2971165"/>
            <a:ext cx="8279765" cy="1631216"/>
          </a:xfrm>
          <a:prstGeom prst="rect">
            <a:avLst/>
          </a:prstGeom>
          <a:noFill/>
        </p:spPr>
        <p:txBody>
          <a:bodyPr wrap="square" rtlCol="0">
            <a:spAutoFit/>
          </a:bodyPr>
          <a:lstStyle/>
          <a:p>
            <a:endParaRPr lang="en-US" altLang="zh-CN" sz="2800" dirty="0"/>
          </a:p>
          <a:p>
            <a:r>
              <a:rPr lang="en-US" altLang="zh-CN" sz="2400" dirty="0"/>
              <a:t>3. 查询数据表student中学号为2017001的学生信息，语法格式为：</a:t>
            </a:r>
          </a:p>
          <a:p>
            <a:r>
              <a:rPr lang="en-US" altLang="zh-CN" sz="2400" dirty="0">
                <a:latin typeface="+mn-ea"/>
              </a:rPr>
              <a:t>SELECT * FROM student WHERE </a:t>
            </a:r>
            <a:r>
              <a:rPr lang="en-US" altLang="zh-CN" sz="2400" dirty="0" err="1">
                <a:latin typeface="+mn-ea"/>
              </a:rPr>
              <a:t>sid</a:t>
            </a:r>
            <a:r>
              <a:rPr lang="en-US" altLang="zh-CN" sz="2400" dirty="0">
                <a:latin typeface="+mn-ea"/>
              </a:rPr>
              <a:t>=2017001;</a:t>
            </a:r>
          </a:p>
        </p:txBody>
      </p:sp>
      <p:sp>
        <p:nvSpPr>
          <p:cNvPr id="6" name="文本框 5"/>
          <p:cNvSpPr txBox="1"/>
          <p:nvPr/>
        </p:nvSpPr>
        <p:spPr>
          <a:xfrm>
            <a:off x="627075" y="414627"/>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在数据表查询信息</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87434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41</a:t>
            </a:fld>
            <a:endParaRPr spc="5" dirty="0"/>
          </a:p>
        </p:txBody>
      </p:sp>
      <p:sp>
        <p:nvSpPr>
          <p:cNvPr id="15" name="文本框 14"/>
          <p:cNvSpPr txBox="1"/>
          <p:nvPr/>
        </p:nvSpPr>
        <p:spPr>
          <a:xfrm>
            <a:off x="1668145" y="2328545"/>
            <a:ext cx="8279765" cy="1938992"/>
          </a:xfrm>
          <a:prstGeom prst="rect">
            <a:avLst/>
          </a:prstGeom>
          <a:noFill/>
        </p:spPr>
        <p:txBody>
          <a:bodyPr wrap="square" rtlCol="0">
            <a:spAutoFit/>
          </a:bodyPr>
          <a:lstStyle/>
          <a:p>
            <a:r>
              <a:rPr lang="en-US" altLang="zh-CN" sz="2400" dirty="0" err="1">
                <a:latin typeface="+mn-ea"/>
                <a:cs typeface="+mn-ea"/>
              </a:rPr>
              <a:t>常用的聚合函数有：max</a:t>
            </a:r>
            <a:r>
              <a:rPr lang="en-US" altLang="zh-CN" sz="2400" dirty="0">
                <a:latin typeface="+mn-ea"/>
                <a:cs typeface="+mn-ea"/>
              </a:rPr>
              <a:t>()、min()、sum()、</a:t>
            </a:r>
            <a:r>
              <a:rPr lang="en-US" altLang="zh-CN" sz="2400" dirty="0" err="1">
                <a:latin typeface="+mn-ea"/>
                <a:cs typeface="+mn-ea"/>
              </a:rPr>
              <a:t>avg</a:t>
            </a:r>
            <a:r>
              <a:rPr lang="en-US" altLang="zh-CN" sz="2400" dirty="0">
                <a:latin typeface="+mn-ea"/>
                <a:cs typeface="+mn-ea"/>
              </a:rPr>
              <a:t>()、count()。</a:t>
            </a:r>
          </a:p>
          <a:p>
            <a:endParaRPr lang="en-US" altLang="zh-CN" sz="2400" dirty="0">
              <a:latin typeface="+mn-ea"/>
              <a:cs typeface="+mn-ea"/>
            </a:endParaRPr>
          </a:p>
          <a:p>
            <a:r>
              <a:rPr lang="en-US" altLang="zh-CN" sz="2400" dirty="0" err="1">
                <a:latin typeface="+mn-ea"/>
                <a:cs typeface="+mn-ea"/>
              </a:rPr>
              <a:t>常用的比较条件有</a:t>
            </a:r>
            <a:r>
              <a:rPr lang="en-US" altLang="zh-CN" sz="2400" dirty="0">
                <a:latin typeface="+mn-ea"/>
                <a:cs typeface="+mn-ea"/>
              </a:rPr>
              <a:t>：&lt;、＞、＞＝、＜＝、== 、&lt;&gt;!=</a:t>
            </a:r>
          </a:p>
          <a:p>
            <a:r>
              <a:rPr lang="en-US" altLang="zh-CN" sz="2400" dirty="0">
                <a:latin typeface="+mn-ea"/>
                <a:cs typeface="+mn-ea"/>
              </a:rPr>
              <a:t>例：</a:t>
            </a:r>
          </a:p>
          <a:p>
            <a:r>
              <a:rPr lang="en-US" altLang="zh-CN" sz="2400" dirty="0">
                <a:latin typeface="+mn-ea"/>
                <a:cs typeface="+mn-ea"/>
              </a:rPr>
              <a:t>SELECT * FROM student WHERE sage&gt;20;</a:t>
            </a:r>
          </a:p>
        </p:txBody>
      </p:sp>
      <p:sp>
        <p:nvSpPr>
          <p:cNvPr id="3" name="文本框 2"/>
          <p:cNvSpPr txBox="1"/>
          <p:nvPr/>
        </p:nvSpPr>
        <p:spPr>
          <a:xfrm>
            <a:off x="1668145" y="1257935"/>
            <a:ext cx="5891530" cy="461665"/>
          </a:xfrm>
          <a:prstGeom prst="rect">
            <a:avLst/>
          </a:prstGeom>
          <a:noFill/>
        </p:spPr>
        <p:txBody>
          <a:bodyPr wrap="square" rtlCol="0">
            <a:spAutoFit/>
          </a:bodyPr>
          <a:lstStyle/>
          <a:p>
            <a:pPr marL="457200" indent="-457200">
              <a:buFont typeface="Wingdings" panose="05000000000000000000" charset="0"/>
              <a:buChar char="l"/>
            </a:pPr>
            <a:r>
              <a:rPr lang="en-US" altLang="zh-CN" sz="2400" b="1" dirty="0" err="1">
                <a:latin typeface="+mn-ea"/>
                <a:sym typeface="+mn-ea"/>
              </a:rPr>
              <a:t>数据库表的聚合查询和条件查询</a:t>
            </a:r>
            <a:endParaRPr lang="zh-CN" altLang="en-US" sz="2400" b="1" dirty="0">
              <a:latin typeface="+mn-ea"/>
            </a:endParaRPr>
          </a:p>
        </p:txBody>
      </p:sp>
      <p:sp>
        <p:nvSpPr>
          <p:cNvPr id="6" name="文本框 5"/>
          <p:cNvSpPr txBox="1"/>
          <p:nvPr/>
        </p:nvSpPr>
        <p:spPr>
          <a:xfrm>
            <a:off x="627075" y="517134"/>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在数据表查询信息</a:t>
            </a:r>
          </a:p>
        </p:txBody>
      </p:sp>
      <p:sp>
        <p:nvSpPr>
          <p:cNvPr id="9"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254520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42</a:t>
            </a:fld>
            <a:endParaRPr spc="5" dirty="0"/>
          </a:p>
        </p:txBody>
      </p:sp>
      <p:sp>
        <p:nvSpPr>
          <p:cNvPr id="15" name="文本框 14"/>
          <p:cNvSpPr txBox="1"/>
          <p:nvPr/>
        </p:nvSpPr>
        <p:spPr>
          <a:xfrm>
            <a:off x="1447800" y="1450975"/>
            <a:ext cx="8279765" cy="3785652"/>
          </a:xfrm>
          <a:prstGeom prst="rect">
            <a:avLst/>
          </a:prstGeom>
          <a:noFill/>
        </p:spPr>
        <p:txBody>
          <a:bodyPr wrap="square" rtlCol="0">
            <a:spAutoFit/>
          </a:bodyPr>
          <a:lstStyle/>
          <a:p>
            <a:r>
              <a:rPr lang="en-US" altLang="zh-CN" sz="2400" dirty="0" err="1">
                <a:latin typeface="+mn-ea"/>
                <a:cs typeface="+mn-ea"/>
              </a:rPr>
              <a:t>常用的逻辑条件有：and、or</a:t>
            </a:r>
            <a:endParaRPr lang="en-US" altLang="zh-CN" sz="2400" dirty="0">
              <a:latin typeface="+mn-ea"/>
              <a:cs typeface="+mn-ea"/>
            </a:endParaRPr>
          </a:p>
          <a:p>
            <a:endParaRPr lang="en-US" altLang="zh-CN" sz="2400" dirty="0">
              <a:latin typeface="+mn-ea"/>
              <a:cs typeface="+mn-ea"/>
            </a:endParaRPr>
          </a:p>
          <a:p>
            <a:r>
              <a:rPr lang="en-US" altLang="zh-CN" sz="2400" dirty="0">
                <a:latin typeface="+mn-ea"/>
                <a:cs typeface="+mn-ea"/>
              </a:rPr>
              <a:t>例：</a:t>
            </a:r>
          </a:p>
          <a:p>
            <a:r>
              <a:rPr lang="en-US" altLang="zh-CN" sz="2400" dirty="0">
                <a:latin typeface="+mn-ea"/>
                <a:cs typeface="+mn-ea"/>
              </a:rPr>
              <a:t>SELECT * FROM student WHERE </a:t>
            </a:r>
            <a:r>
              <a:rPr lang="en-US" altLang="zh-CN" sz="2400" dirty="0" err="1">
                <a:latin typeface="+mn-ea"/>
                <a:cs typeface="+mn-ea"/>
              </a:rPr>
              <a:t>sid</a:t>
            </a:r>
            <a:r>
              <a:rPr lang="en-US" altLang="zh-CN" sz="2400" dirty="0">
                <a:latin typeface="+mn-ea"/>
                <a:cs typeface="+mn-ea"/>
              </a:rPr>
              <a:t>=2017001 OR </a:t>
            </a:r>
            <a:r>
              <a:rPr lang="en-US" altLang="zh-CN" sz="2400" dirty="0" err="1">
                <a:latin typeface="+mn-ea"/>
                <a:cs typeface="+mn-ea"/>
              </a:rPr>
              <a:t>sname</a:t>
            </a:r>
            <a:r>
              <a:rPr lang="en-US" altLang="zh-CN" sz="2400" dirty="0">
                <a:latin typeface="+mn-ea"/>
                <a:cs typeface="+mn-ea"/>
              </a:rPr>
              <a:t>='</a:t>
            </a:r>
            <a:r>
              <a:rPr lang="en-US" altLang="zh-CN" sz="2400" dirty="0" err="1">
                <a:latin typeface="+mn-ea"/>
                <a:cs typeface="+mn-ea"/>
              </a:rPr>
              <a:t>小王</a:t>
            </a:r>
            <a:r>
              <a:rPr lang="en-US" altLang="zh-CN" sz="2400" dirty="0">
                <a:latin typeface="+mn-ea"/>
                <a:cs typeface="+mn-ea"/>
              </a:rPr>
              <a:t>';</a:t>
            </a:r>
          </a:p>
          <a:p>
            <a:endParaRPr lang="en-US" altLang="zh-CN" sz="2400" dirty="0">
              <a:latin typeface="+mn-ea"/>
              <a:cs typeface="+mn-ea"/>
            </a:endParaRPr>
          </a:p>
          <a:p>
            <a:r>
              <a:rPr lang="en-US" altLang="zh-CN" sz="2400" dirty="0" err="1">
                <a:latin typeface="+mn-ea"/>
                <a:cs typeface="+mn-ea"/>
              </a:rPr>
              <a:t>常用的判空条件（null空字符串</a:t>
            </a:r>
            <a:r>
              <a:rPr lang="en-US" altLang="zh-CN" sz="2400" dirty="0">
                <a:latin typeface="+mn-ea"/>
                <a:cs typeface="+mn-ea"/>
              </a:rPr>
              <a:t>）：is </a:t>
            </a:r>
            <a:r>
              <a:rPr lang="en-US" altLang="zh-CN" sz="2400" dirty="0" err="1">
                <a:latin typeface="+mn-ea"/>
                <a:cs typeface="+mn-ea"/>
              </a:rPr>
              <a:t>null、is</a:t>
            </a:r>
            <a:r>
              <a:rPr lang="en-US" altLang="zh-CN" sz="2400" dirty="0">
                <a:latin typeface="+mn-ea"/>
                <a:cs typeface="+mn-ea"/>
              </a:rPr>
              <a:t> not null</a:t>
            </a:r>
          </a:p>
          <a:p>
            <a:endParaRPr lang="en-US" altLang="zh-CN" sz="2400" dirty="0">
              <a:latin typeface="+mn-ea"/>
              <a:cs typeface="+mn-ea"/>
            </a:endParaRPr>
          </a:p>
          <a:p>
            <a:r>
              <a:rPr lang="en-US" altLang="zh-CN" sz="2400" dirty="0">
                <a:latin typeface="+mn-ea"/>
                <a:cs typeface="+mn-ea"/>
              </a:rPr>
              <a:t>例：</a:t>
            </a:r>
          </a:p>
          <a:p>
            <a:r>
              <a:rPr lang="en-US" altLang="zh-CN" sz="2400" dirty="0">
                <a:latin typeface="+mn-ea"/>
                <a:cs typeface="+mn-ea"/>
              </a:rPr>
              <a:t>SELECT * FROM student WHERE sage IS NULL;</a:t>
            </a:r>
          </a:p>
        </p:txBody>
      </p:sp>
      <p:sp>
        <p:nvSpPr>
          <p:cNvPr id="5" name="文本框 4"/>
          <p:cNvSpPr txBox="1"/>
          <p:nvPr/>
        </p:nvSpPr>
        <p:spPr>
          <a:xfrm>
            <a:off x="627075" y="482600"/>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在数据表查询信息</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7157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43</a:t>
            </a:fld>
            <a:endParaRPr spc="5" dirty="0"/>
          </a:p>
        </p:txBody>
      </p:sp>
      <p:sp>
        <p:nvSpPr>
          <p:cNvPr id="15" name="文本框 14"/>
          <p:cNvSpPr txBox="1"/>
          <p:nvPr/>
        </p:nvSpPr>
        <p:spPr>
          <a:xfrm>
            <a:off x="1851025" y="1593850"/>
            <a:ext cx="8279765" cy="2677656"/>
          </a:xfrm>
          <a:prstGeom prst="rect">
            <a:avLst/>
          </a:prstGeom>
          <a:noFill/>
        </p:spPr>
        <p:txBody>
          <a:bodyPr wrap="square" rtlCol="0">
            <a:spAutoFit/>
          </a:bodyPr>
          <a:lstStyle/>
          <a:p>
            <a:r>
              <a:rPr lang="en-US" altLang="zh-CN" sz="2400" dirty="0" err="1">
                <a:latin typeface="+mn-ea"/>
                <a:cs typeface="+mn-ea"/>
              </a:rPr>
              <a:t>常用的模糊条件（like</a:t>
            </a:r>
            <a:r>
              <a:rPr lang="en-US" altLang="zh-CN" sz="2400" dirty="0">
                <a:latin typeface="+mn-ea"/>
                <a:cs typeface="+mn-ea"/>
              </a:rPr>
              <a:t>）</a:t>
            </a:r>
          </a:p>
          <a:p>
            <a:endParaRPr lang="zh-CN" altLang="en-US" sz="2400" b="1" dirty="0">
              <a:latin typeface="+mn-ea"/>
              <a:cs typeface="+mn-ea"/>
            </a:endParaRPr>
          </a:p>
          <a:p>
            <a:r>
              <a:rPr lang="zh-CN" altLang="en-US" sz="2400" dirty="0">
                <a:latin typeface="+mn-ea"/>
                <a:cs typeface="+mn-ea"/>
              </a:rPr>
              <a:t>例：</a:t>
            </a:r>
            <a:endParaRPr lang="en-US" altLang="zh-CN" sz="2400" dirty="0">
              <a:latin typeface="+mn-ea"/>
              <a:cs typeface="+mn-ea"/>
            </a:endParaRPr>
          </a:p>
          <a:p>
            <a:r>
              <a:rPr lang="en-US" altLang="zh-CN" sz="2400" dirty="0">
                <a:latin typeface="+mn-ea"/>
                <a:cs typeface="+mn-ea"/>
              </a:rPr>
              <a:t>SELECT * FROM student WHERE </a:t>
            </a:r>
            <a:r>
              <a:rPr lang="en-US" altLang="zh-CN" sz="2400" dirty="0" err="1">
                <a:latin typeface="+mn-ea"/>
                <a:cs typeface="+mn-ea"/>
              </a:rPr>
              <a:t>sname</a:t>
            </a:r>
            <a:r>
              <a:rPr lang="en-US" altLang="zh-CN" sz="2400" dirty="0">
                <a:latin typeface="+mn-ea"/>
                <a:cs typeface="+mn-ea"/>
              </a:rPr>
              <a:t> LIKE '小_';(_</a:t>
            </a:r>
            <a:r>
              <a:rPr lang="en-US" altLang="zh-CN" sz="2400" dirty="0" err="1">
                <a:latin typeface="+mn-ea"/>
                <a:cs typeface="+mn-ea"/>
              </a:rPr>
              <a:t>表示一个字或字符</a:t>
            </a:r>
            <a:r>
              <a:rPr lang="en-US" altLang="zh-CN" sz="2400" dirty="0">
                <a:latin typeface="+mn-ea"/>
                <a:cs typeface="+mn-ea"/>
              </a:rPr>
              <a:t>)</a:t>
            </a:r>
          </a:p>
          <a:p>
            <a:r>
              <a:rPr lang="en-US" altLang="zh-CN" sz="2400" dirty="0">
                <a:latin typeface="+mn-ea"/>
                <a:cs typeface="+mn-ea"/>
              </a:rPr>
              <a:t>SELECT * FROM student WHERE </a:t>
            </a:r>
            <a:r>
              <a:rPr lang="en-US" altLang="zh-CN" sz="2400" dirty="0" err="1">
                <a:latin typeface="+mn-ea"/>
                <a:cs typeface="+mn-ea"/>
              </a:rPr>
              <a:t>sname</a:t>
            </a:r>
            <a:r>
              <a:rPr lang="en-US" altLang="zh-CN" sz="2400" dirty="0">
                <a:latin typeface="+mn-ea"/>
                <a:cs typeface="+mn-ea"/>
              </a:rPr>
              <a:t> LIKE '小%';(%</a:t>
            </a:r>
            <a:r>
              <a:rPr lang="en-US" altLang="zh-CN" sz="2400" dirty="0" err="1">
                <a:latin typeface="+mn-ea"/>
                <a:cs typeface="+mn-ea"/>
              </a:rPr>
              <a:t>表示不限制字符个数</a:t>
            </a:r>
            <a:r>
              <a:rPr lang="en-US" altLang="zh-CN" sz="2400" dirty="0">
                <a:latin typeface="+mn-ea"/>
                <a:cs typeface="+mn-ea"/>
              </a:rPr>
              <a:t>)</a:t>
            </a:r>
          </a:p>
        </p:txBody>
      </p:sp>
      <p:sp>
        <p:nvSpPr>
          <p:cNvPr id="5" name="文本框 4"/>
          <p:cNvSpPr txBox="1"/>
          <p:nvPr/>
        </p:nvSpPr>
        <p:spPr>
          <a:xfrm>
            <a:off x="619455" y="514866"/>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在数据表查询信息</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46972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 y="3175"/>
            <a:ext cx="12191999" cy="6857998"/>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44</a:t>
            </a:fld>
            <a:endParaRPr spc="5" dirty="0"/>
          </a:p>
        </p:txBody>
      </p:sp>
      <p:sp>
        <p:nvSpPr>
          <p:cNvPr id="13" name="文本框 12"/>
          <p:cNvSpPr txBox="1"/>
          <p:nvPr/>
        </p:nvSpPr>
        <p:spPr>
          <a:xfrm>
            <a:off x="592785" y="514866"/>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在数据表修改信息</a:t>
            </a:r>
          </a:p>
        </p:txBody>
      </p:sp>
      <p:sp>
        <p:nvSpPr>
          <p:cNvPr id="14" name="文本框 13"/>
          <p:cNvSpPr txBox="1"/>
          <p:nvPr/>
        </p:nvSpPr>
        <p:spPr>
          <a:xfrm>
            <a:off x="1561465" y="1656715"/>
            <a:ext cx="8279765" cy="461665"/>
          </a:xfrm>
          <a:prstGeom prst="rect">
            <a:avLst/>
          </a:prstGeom>
          <a:noFill/>
        </p:spPr>
        <p:txBody>
          <a:bodyPr wrap="square" rtlCol="0">
            <a:spAutoFit/>
          </a:bodyPr>
          <a:lstStyle/>
          <a:p>
            <a:r>
              <a:rPr lang="zh-CN" altLang="en-US" sz="2400" b="1" dirty="0"/>
              <a:t>语法格式</a:t>
            </a:r>
            <a:r>
              <a:rPr lang="zh-CN" altLang="en-US" sz="2400" dirty="0"/>
              <a:t>：UPDATE 表名 SET 数据名称=数据值;</a:t>
            </a:r>
          </a:p>
        </p:txBody>
      </p:sp>
      <p:sp>
        <p:nvSpPr>
          <p:cNvPr id="15" name="文本框 14"/>
          <p:cNvSpPr txBox="1"/>
          <p:nvPr/>
        </p:nvSpPr>
        <p:spPr>
          <a:xfrm>
            <a:off x="1561465" y="2359025"/>
            <a:ext cx="8279765" cy="3416320"/>
          </a:xfrm>
          <a:prstGeom prst="rect">
            <a:avLst/>
          </a:prstGeom>
          <a:noFill/>
        </p:spPr>
        <p:txBody>
          <a:bodyPr wrap="square" rtlCol="0">
            <a:spAutoFit/>
          </a:bodyPr>
          <a:lstStyle/>
          <a:p>
            <a:pPr marL="457200" indent="-457200">
              <a:buFont typeface="Wingdings" panose="05000000000000000000" charset="0"/>
              <a:buChar char="l"/>
            </a:pPr>
            <a:r>
              <a:rPr lang="zh-CN" altLang="en-US" sz="2400" b="1" dirty="0"/>
              <a:t>修改所有数据，一般这种情况比较少用</a:t>
            </a:r>
          </a:p>
          <a:p>
            <a:r>
              <a:rPr lang="zh-CN" altLang="en-US" sz="2400" dirty="0"/>
              <a:t>例：</a:t>
            </a:r>
            <a:endParaRPr lang="en-US" altLang="zh-CN" sz="2400" dirty="0"/>
          </a:p>
          <a:p>
            <a:r>
              <a:rPr lang="en-US" altLang="zh-CN" sz="2400" dirty="0">
                <a:latin typeface="+mn-ea"/>
              </a:rPr>
              <a:t>UPDATE student SET sage=12;</a:t>
            </a:r>
            <a:endParaRPr lang="en-US" altLang="zh-CN" sz="2400" dirty="0"/>
          </a:p>
          <a:p>
            <a:endParaRPr lang="en-US" altLang="zh-CN" sz="2400" dirty="0"/>
          </a:p>
          <a:p>
            <a:pPr marL="457200" indent="-457200">
              <a:buFont typeface="Wingdings" panose="05000000000000000000" charset="0"/>
              <a:buChar char="l"/>
            </a:pPr>
            <a:r>
              <a:rPr lang="en-US" altLang="zh-CN" sz="2400" b="1" dirty="0" err="1">
                <a:latin typeface="+mn-ea"/>
              </a:rPr>
              <a:t>带条件的修改</a:t>
            </a:r>
            <a:endParaRPr lang="en-US" altLang="zh-CN" sz="2400" b="1" dirty="0">
              <a:latin typeface="+mn-ea"/>
            </a:endParaRPr>
          </a:p>
          <a:p>
            <a:pPr indent="0">
              <a:buFont typeface="Wingdings" panose="05000000000000000000" charset="0"/>
              <a:buNone/>
            </a:pPr>
            <a:r>
              <a:rPr lang="en-US" altLang="zh-CN" sz="2400" dirty="0"/>
              <a:t>UPDATE student SET sage=12 WHERE id=1;</a:t>
            </a:r>
          </a:p>
          <a:p>
            <a:pPr indent="0">
              <a:buFont typeface="Wingdings" panose="05000000000000000000" charset="0"/>
              <a:buNone/>
            </a:pPr>
            <a:r>
              <a:rPr lang="en-US" altLang="zh-CN" sz="2400" dirty="0" err="1"/>
              <a:t>在SET后面也可以进行多个数据名称的修改</a:t>
            </a:r>
            <a:endParaRPr lang="en-US" altLang="zh-CN" sz="2400" dirty="0"/>
          </a:p>
          <a:p>
            <a:pPr indent="0">
              <a:buFont typeface="Wingdings" panose="05000000000000000000" charset="0"/>
              <a:buNone/>
            </a:pPr>
            <a:r>
              <a:rPr lang="zh-CN" altLang="en-US" sz="2400" dirty="0"/>
              <a:t>例：</a:t>
            </a:r>
            <a:endParaRPr lang="en-US" altLang="zh-CN" sz="2400" dirty="0"/>
          </a:p>
          <a:p>
            <a:pPr indent="0">
              <a:buFont typeface="Wingdings" panose="05000000000000000000" charset="0"/>
              <a:buNone/>
            </a:pPr>
            <a:r>
              <a:rPr lang="en-US" altLang="zh-CN" sz="2400" dirty="0">
                <a:latin typeface="+mn-ea"/>
                <a:cs typeface="+mn-ea"/>
              </a:rPr>
              <a:t>UPDATE student SET sage=12, </a:t>
            </a:r>
            <a:r>
              <a:rPr lang="en-US" altLang="zh-CN" sz="2400" dirty="0" err="1">
                <a:latin typeface="+mn-ea"/>
                <a:cs typeface="+mn-ea"/>
              </a:rPr>
              <a:t>ssex</a:t>
            </a:r>
            <a:r>
              <a:rPr lang="en-US" altLang="zh-CN" sz="2400" dirty="0">
                <a:latin typeface="+mn-ea"/>
                <a:cs typeface="+mn-ea"/>
              </a:rPr>
              <a:t>=’</a:t>
            </a:r>
            <a:r>
              <a:rPr lang="en-US" altLang="zh-CN" sz="2400" dirty="0" err="1">
                <a:latin typeface="+mn-ea"/>
                <a:cs typeface="+mn-ea"/>
              </a:rPr>
              <a:t>女’WHERE</a:t>
            </a:r>
            <a:r>
              <a:rPr lang="en-US" altLang="zh-CN" sz="2400" dirty="0">
                <a:latin typeface="+mn-ea"/>
                <a:cs typeface="+mn-ea"/>
              </a:rPr>
              <a:t> id=1;</a:t>
            </a:r>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29426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45</a:t>
            </a:fld>
            <a:endParaRPr spc="5" dirty="0"/>
          </a:p>
        </p:txBody>
      </p:sp>
      <p:sp>
        <p:nvSpPr>
          <p:cNvPr id="13" name="文本框 12"/>
          <p:cNvSpPr txBox="1"/>
          <p:nvPr/>
        </p:nvSpPr>
        <p:spPr>
          <a:xfrm>
            <a:off x="611835" y="436807"/>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在数据表删除信息</a:t>
            </a:r>
          </a:p>
        </p:txBody>
      </p:sp>
      <p:sp>
        <p:nvSpPr>
          <p:cNvPr id="14" name="文本框 13"/>
          <p:cNvSpPr txBox="1"/>
          <p:nvPr/>
        </p:nvSpPr>
        <p:spPr>
          <a:xfrm>
            <a:off x="1561465" y="1840230"/>
            <a:ext cx="8752840" cy="461665"/>
          </a:xfrm>
          <a:prstGeom prst="rect">
            <a:avLst/>
          </a:prstGeom>
          <a:noFill/>
        </p:spPr>
        <p:txBody>
          <a:bodyPr wrap="square" rtlCol="0">
            <a:spAutoFit/>
          </a:bodyPr>
          <a:lstStyle/>
          <a:p>
            <a:r>
              <a:rPr lang="zh-CN" altLang="en-US" sz="2400" b="1" dirty="0"/>
              <a:t>语法格式</a:t>
            </a:r>
            <a:r>
              <a:rPr lang="zh-CN" altLang="en-US" sz="2400" dirty="0"/>
              <a:t>：DELETE FROM 表名 WHERE数据名称=数据值</a:t>
            </a:r>
          </a:p>
        </p:txBody>
      </p:sp>
      <p:sp>
        <p:nvSpPr>
          <p:cNvPr id="15" name="文本框 14"/>
          <p:cNvSpPr txBox="1"/>
          <p:nvPr/>
        </p:nvSpPr>
        <p:spPr>
          <a:xfrm>
            <a:off x="1561465" y="2741295"/>
            <a:ext cx="8279765" cy="1938992"/>
          </a:xfrm>
          <a:prstGeom prst="rect">
            <a:avLst/>
          </a:prstGeom>
          <a:noFill/>
        </p:spPr>
        <p:txBody>
          <a:bodyPr wrap="square" rtlCol="0">
            <a:spAutoFit/>
          </a:bodyPr>
          <a:lstStyle/>
          <a:p>
            <a:pPr indent="0">
              <a:buFont typeface="Wingdings" panose="05000000000000000000" charset="0"/>
              <a:buNone/>
            </a:pPr>
            <a:r>
              <a:rPr lang="en-US" altLang="zh-CN" sz="2400" dirty="0" err="1"/>
              <a:t>删除特定条件的某条数据（不加WHERE进行限制就是删除所有数据</a:t>
            </a:r>
            <a:r>
              <a:rPr lang="en-US" altLang="zh-CN" sz="2400" dirty="0"/>
              <a:t>）</a:t>
            </a:r>
          </a:p>
          <a:p>
            <a:pPr indent="0">
              <a:buFont typeface="Wingdings" panose="05000000000000000000" charset="0"/>
              <a:buNone/>
            </a:pPr>
            <a:endParaRPr lang="en-US" altLang="zh-CN" sz="2400" dirty="0"/>
          </a:p>
          <a:p>
            <a:pPr indent="0">
              <a:buFont typeface="Wingdings" panose="05000000000000000000" charset="0"/>
              <a:buNone/>
            </a:pPr>
            <a:r>
              <a:rPr lang="zh-CN" altLang="en-US" sz="2400" dirty="0"/>
              <a:t>例</a:t>
            </a:r>
            <a:r>
              <a:rPr lang="en-US" altLang="zh-CN" sz="2400" dirty="0"/>
              <a:t>：</a:t>
            </a:r>
          </a:p>
          <a:p>
            <a:pPr indent="0">
              <a:buFont typeface="Wingdings" panose="05000000000000000000" charset="0"/>
              <a:buNone/>
            </a:pPr>
            <a:r>
              <a:rPr lang="en-US" altLang="zh-CN" sz="2400" dirty="0"/>
              <a:t>DELETE FROM student WHERE id=2017001;</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88203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46</a:t>
            </a:fld>
            <a:endParaRPr spc="5" dirty="0"/>
          </a:p>
        </p:txBody>
      </p:sp>
      <p:sp>
        <p:nvSpPr>
          <p:cNvPr id="13" name="文本框 12"/>
          <p:cNvSpPr txBox="1"/>
          <p:nvPr/>
        </p:nvSpPr>
        <p:spPr>
          <a:xfrm>
            <a:off x="533400" y="514866"/>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修改表的结构</a:t>
            </a:r>
          </a:p>
        </p:txBody>
      </p:sp>
      <p:sp>
        <p:nvSpPr>
          <p:cNvPr id="15" name="文本框 14"/>
          <p:cNvSpPr txBox="1"/>
          <p:nvPr/>
        </p:nvSpPr>
        <p:spPr>
          <a:xfrm>
            <a:off x="1483995" y="1577975"/>
            <a:ext cx="8279765" cy="3046988"/>
          </a:xfrm>
          <a:prstGeom prst="rect">
            <a:avLst/>
          </a:prstGeom>
          <a:noFill/>
        </p:spPr>
        <p:txBody>
          <a:bodyPr wrap="square" rtlCol="0">
            <a:spAutoFit/>
          </a:bodyPr>
          <a:lstStyle/>
          <a:p>
            <a:pPr marL="457200" indent="-457200">
              <a:buFont typeface="Wingdings" panose="05000000000000000000" charset="0"/>
              <a:buChar char="l"/>
            </a:pPr>
            <a:r>
              <a:rPr lang="en-US" altLang="zh-CN" sz="2400" dirty="0" err="1"/>
              <a:t>添加一个字段，在表中增加一列属性</a:t>
            </a:r>
            <a:endParaRPr lang="en-US" altLang="zh-CN" sz="2400" dirty="0"/>
          </a:p>
          <a:p>
            <a:pPr indent="0">
              <a:buFont typeface="Wingdings" panose="05000000000000000000" charset="0"/>
              <a:buNone/>
            </a:pPr>
            <a:r>
              <a:rPr lang="zh-CN" altLang="en-US" sz="2400" dirty="0"/>
              <a:t>例：ALTER TABLE student ADD column sclass varchar(20);</a:t>
            </a:r>
          </a:p>
          <a:p>
            <a:pPr indent="0">
              <a:buFont typeface="Wingdings" panose="05000000000000000000" charset="0"/>
              <a:buNone/>
            </a:pPr>
            <a:endParaRPr lang="zh-CN" altLang="en-US" sz="2400" dirty="0"/>
          </a:p>
          <a:p>
            <a:pPr marL="457200" indent="-457200">
              <a:buFont typeface="Wingdings" panose="05000000000000000000" charset="0"/>
              <a:buChar char="l"/>
            </a:pPr>
            <a:r>
              <a:rPr lang="zh-CN" altLang="en-US" sz="2400" dirty="0"/>
              <a:t>删除一个字段，在表中删除一列属性</a:t>
            </a:r>
          </a:p>
          <a:p>
            <a:pPr indent="0">
              <a:buFont typeface="Wingdings" panose="05000000000000000000" charset="0"/>
              <a:buNone/>
            </a:pPr>
            <a:r>
              <a:rPr lang="zh-CN" altLang="en-US" sz="2400" dirty="0"/>
              <a:t>例：ALTER TABLE student DROP column sclass;</a:t>
            </a:r>
          </a:p>
          <a:p>
            <a:pPr indent="0">
              <a:buFont typeface="Wingdings" panose="05000000000000000000" charset="0"/>
              <a:buNone/>
            </a:pPr>
            <a:endParaRPr lang="zh-CN" altLang="en-US" sz="2400" dirty="0"/>
          </a:p>
          <a:p>
            <a:pPr marL="457200" indent="-457200">
              <a:buFont typeface="Wingdings" panose="05000000000000000000" charset="0"/>
              <a:buChar char="l"/>
            </a:pPr>
            <a:r>
              <a:rPr lang="zh-CN" altLang="en-US" sz="2400" dirty="0"/>
              <a:t>修改表中某一个字段的类型</a:t>
            </a:r>
          </a:p>
          <a:p>
            <a:pPr indent="0">
              <a:buFont typeface="Wingdings" panose="05000000000000000000" charset="0"/>
              <a:buNone/>
            </a:pPr>
            <a:r>
              <a:rPr lang="zh-CN" altLang="en-US" sz="2400" dirty="0"/>
              <a:t>例：ALTER TABLE student MODIFY (column) sname varchar(50);</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64384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47</a:t>
            </a:fld>
            <a:endParaRPr spc="5" dirty="0"/>
          </a:p>
        </p:txBody>
      </p:sp>
      <p:sp>
        <p:nvSpPr>
          <p:cNvPr id="15" name="文本框 14"/>
          <p:cNvSpPr txBox="1"/>
          <p:nvPr/>
        </p:nvSpPr>
        <p:spPr>
          <a:xfrm>
            <a:off x="1454150" y="1776095"/>
            <a:ext cx="8279765" cy="2739211"/>
          </a:xfrm>
          <a:prstGeom prst="rect">
            <a:avLst/>
          </a:prstGeom>
          <a:noFill/>
        </p:spPr>
        <p:txBody>
          <a:bodyPr wrap="square" rtlCol="0">
            <a:spAutoFit/>
          </a:bodyPr>
          <a:lstStyle/>
          <a:p>
            <a:pPr marL="457200" indent="-457200">
              <a:buFont typeface="Wingdings" panose="05000000000000000000" charset="0"/>
              <a:buChar char="l"/>
            </a:pPr>
            <a:r>
              <a:rPr lang="en-US" altLang="zh-CN" sz="2400" dirty="0" err="1"/>
              <a:t>修改表中某一个字段的名称</a:t>
            </a:r>
            <a:endParaRPr lang="en-US" altLang="zh-CN" sz="2400" dirty="0"/>
          </a:p>
          <a:p>
            <a:pPr indent="0">
              <a:buFont typeface="Wingdings" panose="05000000000000000000" charset="0"/>
              <a:buNone/>
            </a:pPr>
            <a:r>
              <a:rPr lang="zh-CN" altLang="en-US" sz="2400" dirty="0"/>
              <a:t>例：ALTER TABLE student CHANGE (column) sname name varchar(20);</a:t>
            </a:r>
          </a:p>
          <a:p>
            <a:pPr indent="0">
              <a:buFont typeface="Wingdings" panose="05000000000000000000" charset="0"/>
              <a:buNone/>
            </a:pPr>
            <a:endParaRPr lang="zh-CN" altLang="en-US" sz="2400" dirty="0"/>
          </a:p>
          <a:p>
            <a:pPr marL="457200" indent="-457200">
              <a:buFont typeface="Wingdings" panose="05000000000000000000" charset="0"/>
              <a:buChar char="l"/>
            </a:pPr>
            <a:r>
              <a:rPr lang="zh-CN" altLang="en-US" sz="2400" dirty="0"/>
              <a:t>修改数据表的名称</a:t>
            </a:r>
          </a:p>
          <a:p>
            <a:pPr indent="0">
              <a:buFont typeface="Wingdings" panose="05000000000000000000" charset="0"/>
              <a:buNone/>
            </a:pPr>
            <a:r>
              <a:rPr lang="zh-CN" altLang="en-US" sz="2400" dirty="0"/>
              <a:t>例：ALTER TABLE student RENAME（to）people;</a:t>
            </a:r>
          </a:p>
          <a:p>
            <a:pPr indent="0">
              <a:buFont typeface="Wingdings" panose="05000000000000000000" charset="0"/>
              <a:buNone/>
            </a:pPr>
            <a:endParaRPr lang="zh-CN" altLang="en-US" sz="2800" dirty="0"/>
          </a:p>
        </p:txBody>
      </p:sp>
      <p:sp>
        <p:nvSpPr>
          <p:cNvPr id="6" name="文本框 5"/>
          <p:cNvSpPr txBox="1"/>
          <p:nvPr/>
        </p:nvSpPr>
        <p:spPr>
          <a:xfrm>
            <a:off x="592785" y="514866"/>
            <a:ext cx="3766185" cy="521970"/>
          </a:xfrm>
          <a:prstGeom prst="rect">
            <a:avLst/>
          </a:prstGeom>
          <a:noFill/>
        </p:spPr>
        <p:txBody>
          <a:bodyPr wrap="square" rtlCol="0">
            <a:spAutoFit/>
          </a:bodyPr>
          <a:lstStyle/>
          <a:p>
            <a:pPr marL="12700" algn="l">
              <a:lnSpc>
                <a:spcPct val="100000"/>
              </a:lnSpc>
              <a:spcBef>
                <a:spcPts val="2350"/>
              </a:spcBef>
            </a:pPr>
            <a:r>
              <a:rPr lang="zh-CN" altLang="en-US" sz="2800" b="1" spc="5" dirty="0" smtClean="0">
                <a:latin typeface="微软雅黑" panose="020B0503020204020204" charset="-122"/>
                <a:cs typeface="Wingdings" panose="05000000000000000000"/>
              </a:rPr>
              <a:t>修改表的结构</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22261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3"/>
          <p:cNvSpPr/>
          <p:nvPr/>
        </p:nvSpPr>
        <p:spPr>
          <a:xfrm>
            <a:off x="1886839" y="3707791"/>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48</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en-US" altLang="zh-CN" spc="5" dirty="0" smtClean="0">
                <a:solidFill>
                  <a:schemeClr val="tx1"/>
                </a:solidFill>
                <a:cs typeface="Wingdings"/>
              </a:rPr>
              <a:t>Linux</a:t>
            </a:r>
            <a:r>
              <a:rPr lang="zh-CN" altLang="en-US" spc="5" dirty="0" smtClean="0">
                <a:solidFill>
                  <a:schemeClr val="tx1"/>
                </a:solidFill>
                <a:cs typeface="Wingdings"/>
              </a:rPr>
              <a:t>基础</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Java</a:t>
            </a:r>
            <a:r>
              <a:rPr lang="zh-CN" altLang="en-US" sz="2800" b="1" i="1" spc="5" dirty="0" smtClean="0">
                <a:latin typeface="微软雅黑"/>
                <a:cs typeface="Wingdings"/>
              </a:rPr>
              <a:t>基础</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smtClean="0">
                <a:latin typeface="微软雅黑"/>
                <a:cs typeface="Wingdings"/>
              </a:rPr>
              <a:t>SQL</a:t>
            </a:r>
            <a:r>
              <a:rPr lang="zh-CN" altLang="en-US" sz="2800" b="1" i="1" spc="5" dirty="0" smtClean="0">
                <a:latin typeface="微软雅黑"/>
                <a:cs typeface="Wingdings"/>
              </a:rPr>
              <a:t>语言基础</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zh-CN" altLang="en-US" sz="2800" b="1" i="1" spc="5" dirty="0" smtClean="0">
                <a:solidFill>
                  <a:schemeClr val="bg1"/>
                </a:solidFill>
                <a:latin typeface="微软雅黑"/>
                <a:cs typeface="Wingdings"/>
              </a:rPr>
              <a:t>在</a:t>
            </a:r>
            <a:r>
              <a:rPr lang="en-US" altLang="zh-CN" sz="2800" b="1" i="1" spc="5" dirty="0" err="1" smtClean="0">
                <a:solidFill>
                  <a:schemeClr val="bg1"/>
                </a:solidFill>
                <a:latin typeface="微软雅黑"/>
                <a:cs typeface="Wingdings"/>
              </a:rPr>
              <a:t>VirtualBox</a:t>
            </a:r>
            <a:r>
              <a:rPr lang="zh-CN" altLang="en-US" sz="2800" b="1" i="1" spc="5" dirty="0" smtClean="0">
                <a:solidFill>
                  <a:schemeClr val="bg1"/>
                </a:solidFill>
                <a:latin typeface="微软雅黑"/>
                <a:cs typeface="Wingdings"/>
              </a:rPr>
              <a:t>上安装</a:t>
            </a:r>
            <a:r>
              <a:rPr lang="en-US" altLang="zh-CN" sz="2800" b="1" i="1" spc="5" dirty="0" smtClean="0">
                <a:solidFill>
                  <a:schemeClr val="bg1"/>
                </a:solidFill>
                <a:latin typeface="微软雅黑"/>
                <a:cs typeface="Wingdings"/>
              </a:rPr>
              <a:t>Linux</a:t>
            </a:r>
            <a:r>
              <a:rPr lang="zh-CN" altLang="en-US" sz="2800" b="1" i="1" spc="5" dirty="0" smtClean="0">
                <a:solidFill>
                  <a:schemeClr val="bg1"/>
                </a:solidFill>
                <a:latin typeface="微软雅黑"/>
                <a:cs typeface="Wingdings"/>
              </a:rPr>
              <a:t>集群</a:t>
            </a:r>
            <a:endParaRPr sz="2800" dirty="0">
              <a:solidFill>
                <a:schemeClr val="bg1"/>
              </a:solidFill>
              <a:latin typeface="微软雅黑"/>
              <a:cs typeface="微软雅黑"/>
            </a:endParaRPr>
          </a:p>
        </p:txBody>
      </p:sp>
    </p:spTree>
    <p:extLst>
      <p:ext uri="{BB962C8B-B14F-4D97-AF65-F5344CB8AC3E}">
        <p14:creationId xmlns:p14="http://schemas.microsoft.com/office/powerpoint/2010/main" val="10490975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49</a:t>
            </a:fld>
            <a:endParaRPr spc="5" dirty="0"/>
          </a:p>
        </p:txBody>
      </p:sp>
      <p:sp>
        <p:nvSpPr>
          <p:cNvPr id="13" name="文本框 12"/>
          <p:cNvSpPr txBox="1"/>
          <p:nvPr/>
        </p:nvSpPr>
        <p:spPr>
          <a:xfrm>
            <a:off x="611835" y="491371"/>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14" name="文本框 13"/>
          <p:cNvSpPr txBox="1"/>
          <p:nvPr/>
        </p:nvSpPr>
        <p:spPr>
          <a:xfrm>
            <a:off x="1562100" y="2093595"/>
            <a:ext cx="8279130" cy="1938992"/>
          </a:xfrm>
          <a:prstGeom prst="rect">
            <a:avLst/>
          </a:prstGeom>
          <a:noFill/>
        </p:spPr>
        <p:txBody>
          <a:bodyPr wrap="square" rtlCol="0">
            <a:spAutoFit/>
          </a:bodyPr>
          <a:lstStyle/>
          <a:p>
            <a:r>
              <a:rPr lang="zh-CN" altLang="en-US" sz="2400" dirty="0"/>
              <a:t>VirtualBox是一个很受欢迎的开源虚拟机软件，可以在其官方网站下载最新版本，如图2.3所示。本书实验的宿主机为Windows系统，选择Windows hosts选项进行下载VirtualBox-5.2.4-119785-Win.exe，并从centos官网下载镜像文件CentOS-7-x86_64-DVD-1511.iso。</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4128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smtClean="0">
                <a:latin typeface="STHeiti Light" charset="-122"/>
                <a:ea typeface="STHeiti Light" charset="-122"/>
                <a:cs typeface="STHeiti Light" charset="-122"/>
              </a:rPr>
              <a:t>2.1.2</a:t>
            </a:r>
            <a:r>
              <a:rPr lang="zh-CN" altLang="en-US" sz="3200" i="0" dirty="0" smtClean="0">
                <a:latin typeface="STHeiti Light" charset="-122"/>
                <a:ea typeface="STHeiti Light" charset="-122"/>
                <a:cs typeface="STHeiti Light" charset="-122"/>
              </a:rPr>
              <a:t>  </a:t>
            </a:r>
            <a:r>
              <a:rPr lang="en-US" altLang="zh-CN" sz="3200" i="0" dirty="0" smtClean="0">
                <a:latin typeface="STHeiti Light" charset="-122"/>
                <a:ea typeface="STHeiti Light" charset="-122"/>
                <a:cs typeface="STHeiti Light" charset="-122"/>
              </a:rPr>
              <a:t>Linux</a:t>
            </a:r>
            <a:r>
              <a:rPr lang="zh-CN" altLang="zh-CN" sz="3200" i="0" dirty="0">
                <a:latin typeface="+mj-ea"/>
                <a:cs typeface="STHeiti Light" charset="-122"/>
              </a:rPr>
              <a:t>基本操作 </a:t>
            </a:r>
            <a:endParaRPr kumimoji="1" lang="zh-CN" altLang="en-US" sz="3200" i="0" dirty="0">
              <a:latin typeface="+mj-ea"/>
              <a:cs typeface="STHeiti Light" charset="-122"/>
            </a:endParaRPr>
          </a:p>
        </p:txBody>
      </p:sp>
      <p:sp>
        <p:nvSpPr>
          <p:cNvPr id="3" name="文本占位符 2"/>
          <p:cNvSpPr>
            <a:spLocks noGrp="1"/>
          </p:cNvSpPr>
          <p:nvPr>
            <p:ph type="body" idx="1"/>
          </p:nvPr>
        </p:nvSpPr>
        <p:spPr>
          <a:xfrm>
            <a:off x="627075" y="1621746"/>
            <a:ext cx="10842244" cy="3939540"/>
          </a:xfrm>
        </p:spPr>
        <p:txBody>
          <a:bodyPr/>
          <a:lstStyle/>
          <a:p>
            <a:pPr marL="285750" indent="-285750">
              <a:buFont typeface="Wingdings" charset="2"/>
              <a:buChar char="v"/>
            </a:pPr>
            <a:r>
              <a:rPr lang="zh-CN" altLang="zh-CN" sz="2400" dirty="0"/>
              <a:t>永久修改主机名</a:t>
            </a:r>
          </a:p>
          <a:p>
            <a:r>
              <a:rPr lang="zh-CN" altLang="zh-CN" sz="2400" dirty="0"/>
              <a:t>可以使用hostnamectl永久设置主机名，修改后的主机名存储在/etc/hostname文件中。命令如下：</a:t>
            </a:r>
          </a:p>
          <a:p>
            <a:r>
              <a:rPr lang="en-US" altLang="zh-CN" sz="2400" dirty="0"/>
              <a:t>$ </a:t>
            </a:r>
            <a:r>
              <a:rPr lang="en-US" altLang="zh-CN" sz="2400" dirty="0" err="1"/>
              <a:t>hostnamectl</a:t>
            </a:r>
            <a:r>
              <a:rPr lang="en-US" altLang="zh-CN" sz="2400" dirty="0"/>
              <a:t> set-hostname controller	# </a:t>
            </a:r>
            <a:r>
              <a:rPr lang="zh-CN" altLang="zh-CN" sz="2400" dirty="0"/>
              <a:t>设置主机名为</a:t>
            </a:r>
            <a:r>
              <a:rPr lang="en-US" altLang="zh-CN" sz="2400" dirty="0"/>
              <a:t>controller</a:t>
            </a:r>
            <a:endParaRPr lang="zh-CN" altLang="zh-CN" sz="2400" dirty="0"/>
          </a:p>
          <a:p>
            <a:r>
              <a:rPr lang="en-US" altLang="zh-CN" sz="2400" dirty="0"/>
              <a:t>$ cat /</a:t>
            </a:r>
            <a:r>
              <a:rPr lang="en-US" altLang="zh-CN" sz="2400" dirty="0" err="1"/>
              <a:t>etc</a:t>
            </a:r>
            <a:r>
              <a:rPr lang="en-US" altLang="zh-CN" sz="2400" dirty="0"/>
              <a:t>/hostname          		# </a:t>
            </a:r>
            <a:r>
              <a:rPr lang="zh-CN" altLang="zh-CN" sz="2400" dirty="0"/>
              <a:t>用</a:t>
            </a:r>
            <a:r>
              <a:rPr lang="en-US" altLang="zh-CN" sz="2400" dirty="0"/>
              <a:t>cat </a:t>
            </a:r>
            <a:r>
              <a:rPr lang="zh-CN" altLang="zh-CN" sz="2400" dirty="0"/>
              <a:t>命令在控制台显示文件内容为</a:t>
            </a:r>
            <a:r>
              <a:rPr lang="en-US" altLang="zh-CN" sz="2400" dirty="0"/>
              <a:t>controller</a:t>
            </a:r>
          </a:p>
          <a:p>
            <a:endParaRPr lang="zh-CN" altLang="zh-CN" sz="2400" dirty="0"/>
          </a:p>
          <a:p>
            <a:r>
              <a:rPr lang="zh-CN" altLang="zh-CN" sz="2400" dirty="0"/>
              <a:t>也可以通过直接修改</a:t>
            </a:r>
            <a:r>
              <a:rPr lang="en-US" altLang="zh-CN" sz="2400" dirty="0"/>
              <a:t>/</a:t>
            </a:r>
            <a:r>
              <a:rPr lang="en-US" altLang="zh-CN" sz="2400" dirty="0" err="1"/>
              <a:t>etc</a:t>
            </a:r>
            <a:r>
              <a:rPr lang="en-US" altLang="zh-CN" sz="2400" dirty="0"/>
              <a:t>/hosts</a:t>
            </a:r>
            <a:r>
              <a:rPr lang="zh-CN" altLang="zh-CN" sz="2400" dirty="0"/>
              <a:t>文件中的主机名来修改主机名称。</a:t>
            </a:r>
            <a:endParaRPr lang="en-US" altLang="zh-CN" sz="2400" dirty="0"/>
          </a:p>
          <a:p>
            <a:r>
              <a:rPr lang="zh-CN" altLang="zh-CN" sz="2400" dirty="0"/>
              <a:t>还可以使用</a:t>
            </a:r>
            <a:r>
              <a:rPr lang="en-US" altLang="zh-CN" sz="2400" dirty="0"/>
              <a:t>Vim</a:t>
            </a:r>
            <a:r>
              <a:rPr lang="zh-CN" altLang="zh-CN" sz="2400" dirty="0"/>
              <a:t>等编辑工具编辑该文件，修改对应</a:t>
            </a:r>
            <a:r>
              <a:rPr lang="en-US" altLang="zh-CN" sz="2400" dirty="0"/>
              <a:t>IP</a:t>
            </a:r>
            <a:r>
              <a:rPr lang="zh-CN" altLang="zh-CN" sz="2400" dirty="0"/>
              <a:t>地址后的主机名称。</a:t>
            </a:r>
          </a:p>
          <a:p>
            <a:r>
              <a:rPr lang="en-US" altLang="zh-CN" sz="2400" dirty="0"/>
              <a:t>$ vim /</a:t>
            </a:r>
            <a:r>
              <a:rPr lang="en-US" altLang="zh-CN" sz="2400" dirty="0" err="1"/>
              <a:t>etc</a:t>
            </a:r>
            <a:r>
              <a:rPr lang="en-US" altLang="zh-CN" sz="2400" dirty="0"/>
              <a:t>/hosts        		# </a:t>
            </a:r>
            <a:r>
              <a:rPr lang="zh-CN" altLang="zh-CN" sz="2400" dirty="0"/>
              <a:t>注意：在打开文件，并修改主机名称后，保存</a:t>
            </a:r>
          </a:p>
          <a:p>
            <a:r>
              <a:rPr lang="en-US" altLang="zh-CN" sz="2400" dirty="0"/>
              <a:t>$ cat /</a:t>
            </a:r>
            <a:r>
              <a:rPr lang="en-US" altLang="zh-CN" sz="2400" dirty="0" err="1"/>
              <a:t>etc</a:t>
            </a:r>
            <a:r>
              <a:rPr lang="en-US" altLang="zh-CN" sz="2400" dirty="0"/>
              <a:t>/hosts</a:t>
            </a:r>
            <a:endParaRPr lang="zh-CN" altLang="zh-CN" sz="2400" dirty="0"/>
          </a:p>
          <a:p>
            <a:r>
              <a:rPr lang="zh-CN" altLang="zh-CN" sz="1600" dirty="0" smtClean="0"/>
              <a:t> </a:t>
            </a:r>
            <a:endParaRPr kumimoji="1" lang="zh-CN" altLang="en-US" sz="1600" dirty="0"/>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318582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50</a:t>
            </a:fld>
            <a:endParaRPr spc="5" dirty="0"/>
          </a:p>
        </p:txBody>
      </p:sp>
      <p:sp>
        <p:nvSpPr>
          <p:cNvPr id="15" name="文本框 14"/>
          <p:cNvSpPr txBox="1"/>
          <p:nvPr/>
        </p:nvSpPr>
        <p:spPr>
          <a:xfrm>
            <a:off x="1425575" y="1180556"/>
            <a:ext cx="8279765" cy="1692771"/>
          </a:xfrm>
          <a:prstGeom prst="rect">
            <a:avLst/>
          </a:prstGeom>
          <a:noFill/>
        </p:spPr>
        <p:txBody>
          <a:bodyPr wrap="square" rtlCol="0">
            <a:spAutoFit/>
          </a:bodyPr>
          <a:lstStyle/>
          <a:p>
            <a:pPr marL="457200" indent="-457200">
              <a:buFont typeface="Wingdings" panose="05000000000000000000" charset="0"/>
              <a:buChar char="l"/>
            </a:pPr>
            <a:r>
              <a:rPr lang="zh-CN" altLang="en-US" sz="2400" dirty="0"/>
              <a:t>双击VirtualBox安装文件后完成安装，并启动VirtualBox，软件界面如下图所示。</a:t>
            </a:r>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p:txBody>
      </p:sp>
      <p:pic>
        <p:nvPicPr>
          <p:cNvPr id="4" name="图片 3" descr="图片1"/>
          <p:cNvPicPr>
            <a:picLocks noChangeAspect="1"/>
          </p:cNvPicPr>
          <p:nvPr/>
        </p:nvPicPr>
        <p:blipFill>
          <a:blip r:embed="rId2"/>
          <a:stretch>
            <a:fillRect/>
          </a:stretch>
        </p:blipFill>
        <p:spPr>
          <a:xfrm>
            <a:off x="2431415" y="2120900"/>
            <a:ext cx="5829935" cy="3945890"/>
          </a:xfrm>
          <a:prstGeom prst="rect">
            <a:avLst/>
          </a:prstGeom>
        </p:spPr>
      </p:pic>
      <p:sp>
        <p:nvSpPr>
          <p:cNvPr id="6" name="文本框 5"/>
          <p:cNvSpPr txBox="1"/>
          <p:nvPr/>
        </p:nvSpPr>
        <p:spPr>
          <a:xfrm>
            <a:off x="592785" y="449399"/>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680883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51</a:t>
            </a:fld>
            <a:endParaRPr spc="5" dirty="0"/>
          </a:p>
        </p:txBody>
      </p:sp>
      <p:sp>
        <p:nvSpPr>
          <p:cNvPr id="15" name="文本框 14"/>
          <p:cNvSpPr txBox="1"/>
          <p:nvPr/>
        </p:nvSpPr>
        <p:spPr>
          <a:xfrm>
            <a:off x="1591310" y="1385570"/>
            <a:ext cx="8279765" cy="3539430"/>
          </a:xfrm>
          <a:prstGeom prst="rect">
            <a:avLst/>
          </a:prstGeom>
          <a:noFill/>
        </p:spPr>
        <p:txBody>
          <a:bodyPr wrap="square" rtlCol="0">
            <a:spAutoFit/>
          </a:bodyPr>
          <a:lstStyle/>
          <a:p>
            <a:pPr marL="457200" indent="-457200">
              <a:buFont typeface="Wingdings" panose="05000000000000000000" charset="0"/>
              <a:buChar char="l"/>
            </a:pPr>
            <a:r>
              <a:rPr lang="zh-CN" altLang="en-US" sz="2400" dirty="0"/>
              <a:t>点击左上角的新建按钮创建虚拟机。如下图所示，在弹出的对话框中填写名称，并选择类型和版本。名称填写为master，类型选择Linux选项，版本选择Red Hat（64-bit），点击“下一步”按钮。注意，如果版本中没有64bit选项，首先确定当前主机是否支持64位，如果不支持，则只能安装32位系统。此外，请确认已开启BIOS中的Virtualization选项。</a:t>
            </a:r>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p:txBody>
      </p:sp>
      <p:sp>
        <p:nvSpPr>
          <p:cNvPr id="5" name="文本框 4"/>
          <p:cNvSpPr txBox="1"/>
          <p:nvPr/>
        </p:nvSpPr>
        <p:spPr>
          <a:xfrm>
            <a:off x="627075" y="455976"/>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723200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52</a:t>
            </a:fld>
            <a:endParaRPr spc="5" dirty="0"/>
          </a:p>
        </p:txBody>
      </p:sp>
      <p:pic>
        <p:nvPicPr>
          <p:cNvPr id="4" name="图片 3" descr="图片2"/>
          <p:cNvPicPr>
            <a:picLocks noChangeAspect="1"/>
          </p:cNvPicPr>
          <p:nvPr/>
        </p:nvPicPr>
        <p:blipFill>
          <a:blip r:embed="rId2"/>
          <a:stretch>
            <a:fillRect/>
          </a:stretch>
        </p:blipFill>
        <p:spPr>
          <a:xfrm>
            <a:off x="2532380" y="1120775"/>
            <a:ext cx="5260340" cy="4208780"/>
          </a:xfrm>
          <a:prstGeom prst="rect">
            <a:avLst/>
          </a:prstGeom>
        </p:spPr>
      </p:pic>
      <p:sp>
        <p:nvSpPr>
          <p:cNvPr id="5" name="文本框 4"/>
          <p:cNvSpPr txBox="1"/>
          <p:nvPr/>
        </p:nvSpPr>
        <p:spPr>
          <a:xfrm>
            <a:off x="604215" y="472897"/>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871232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53</a:t>
            </a:fld>
            <a:endParaRPr spc="5" dirty="0"/>
          </a:p>
        </p:txBody>
      </p:sp>
      <p:sp>
        <p:nvSpPr>
          <p:cNvPr id="15" name="文本框 14"/>
          <p:cNvSpPr txBox="1"/>
          <p:nvPr/>
        </p:nvSpPr>
        <p:spPr>
          <a:xfrm>
            <a:off x="1528445" y="1179830"/>
            <a:ext cx="8279765" cy="1692771"/>
          </a:xfrm>
          <a:prstGeom prst="rect">
            <a:avLst/>
          </a:prstGeom>
          <a:noFill/>
        </p:spPr>
        <p:txBody>
          <a:bodyPr wrap="square" rtlCol="0">
            <a:spAutoFit/>
          </a:bodyPr>
          <a:lstStyle/>
          <a:p>
            <a:pPr marL="457200" indent="-457200">
              <a:buFont typeface="Wingdings" panose="05000000000000000000" charset="0"/>
              <a:buChar char="l"/>
            </a:pPr>
            <a:r>
              <a:rPr lang="zh-CN" altLang="en-US" sz="2400" dirty="0"/>
              <a:t>设置磁盘，如下图所示，选择“现在创建虚拟硬盘”选项，点击“创建”按钮。</a:t>
            </a:r>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p:txBody>
      </p:sp>
      <p:pic>
        <p:nvPicPr>
          <p:cNvPr id="3" name="图片 2" descr="图片3"/>
          <p:cNvPicPr>
            <a:picLocks noChangeAspect="1"/>
          </p:cNvPicPr>
          <p:nvPr/>
        </p:nvPicPr>
        <p:blipFill>
          <a:blip r:embed="rId2"/>
          <a:stretch>
            <a:fillRect/>
          </a:stretch>
        </p:blipFill>
        <p:spPr>
          <a:xfrm>
            <a:off x="4005580" y="2273300"/>
            <a:ext cx="3324860" cy="3342640"/>
          </a:xfrm>
          <a:prstGeom prst="rect">
            <a:avLst/>
          </a:prstGeom>
        </p:spPr>
      </p:pic>
      <p:sp>
        <p:nvSpPr>
          <p:cNvPr id="6" name="文本框 5"/>
          <p:cNvSpPr txBox="1"/>
          <p:nvPr/>
        </p:nvSpPr>
        <p:spPr>
          <a:xfrm>
            <a:off x="627075" y="364536"/>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440888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54</a:t>
            </a:fld>
            <a:endParaRPr spc="5" dirty="0"/>
          </a:p>
        </p:txBody>
      </p:sp>
      <p:sp>
        <p:nvSpPr>
          <p:cNvPr id="15" name="文本框 14"/>
          <p:cNvSpPr txBox="1"/>
          <p:nvPr/>
        </p:nvSpPr>
        <p:spPr>
          <a:xfrm>
            <a:off x="1483995" y="1417955"/>
            <a:ext cx="8279765" cy="4278094"/>
          </a:xfrm>
          <a:prstGeom prst="rect">
            <a:avLst/>
          </a:prstGeom>
          <a:noFill/>
        </p:spPr>
        <p:txBody>
          <a:bodyPr wrap="square" rtlCol="0">
            <a:spAutoFit/>
          </a:bodyPr>
          <a:lstStyle/>
          <a:p>
            <a:pPr marL="457200" indent="-457200">
              <a:buFont typeface="Wingdings" panose="05000000000000000000" charset="0"/>
              <a:buChar char="l"/>
            </a:pPr>
            <a:r>
              <a:rPr lang="zh-CN" altLang="en-US" sz="2400" dirty="0"/>
              <a:t>虚拟硬盘文件类型选择VDI。VDI是VirtualBox的基本格式，目前仅VirtualBox软件支持这种文件类型。VHD是Microsoft VirtualPC的基本格式，此种文件类型在微软产品中比较受欢迎。VMDK由VMWare软件团队开发，其他虚拟机如Sun xVM、QEMU、VirtualBox、SUSE Studio、.NET DiscUtils也支持这种文件类型。VMDK具有将存储的文件分割为小于2 GB文件的附加功能，如果文件系统的文件大小存在限制，可考虑选择VMDK文件类型。如下图所示，点击“下一步”按钮。</a:t>
            </a:r>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p:txBody>
      </p:sp>
      <p:sp>
        <p:nvSpPr>
          <p:cNvPr id="5" name="文本框 4"/>
          <p:cNvSpPr txBox="1"/>
          <p:nvPr/>
        </p:nvSpPr>
        <p:spPr>
          <a:xfrm>
            <a:off x="631507" y="386959"/>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469253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55</a:t>
            </a:fld>
            <a:endParaRPr spc="5" dirty="0"/>
          </a:p>
        </p:txBody>
      </p:sp>
      <p:pic>
        <p:nvPicPr>
          <p:cNvPr id="3" name="图片 2" descr="图片5"/>
          <p:cNvPicPr>
            <a:picLocks noChangeAspect="1"/>
          </p:cNvPicPr>
          <p:nvPr/>
        </p:nvPicPr>
        <p:blipFill>
          <a:blip r:embed="rId2"/>
          <a:stretch>
            <a:fillRect/>
          </a:stretch>
        </p:blipFill>
        <p:spPr>
          <a:xfrm>
            <a:off x="3039110" y="1173480"/>
            <a:ext cx="4890770" cy="3705860"/>
          </a:xfrm>
          <a:prstGeom prst="rect">
            <a:avLst/>
          </a:prstGeom>
        </p:spPr>
      </p:pic>
      <p:sp>
        <p:nvSpPr>
          <p:cNvPr id="5" name="文本框 4"/>
          <p:cNvSpPr txBox="1"/>
          <p:nvPr/>
        </p:nvSpPr>
        <p:spPr>
          <a:xfrm>
            <a:off x="627075" y="384856"/>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118497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56</a:t>
            </a:fld>
            <a:endParaRPr spc="5" dirty="0"/>
          </a:p>
        </p:txBody>
      </p:sp>
      <p:sp>
        <p:nvSpPr>
          <p:cNvPr id="15" name="文本框 14"/>
          <p:cNvSpPr txBox="1"/>
          <p:nvPr/>
        </p:nvSpPr>
        <p:spPr>
          <a:xfrm>
            <a:off x="1066800" y="2060575"/>
            <a:ext cx="9601200" cy="3908762"/>
          </a:xfrm>
          <a:prstGeom prst="rect">
            <a:avLst/>
          </a:prstGeom>
          <a:noFill/>
        </p:spPr>
        <p:txBody>
          <a:bodyPr wrap="square" rtlCol="0">
            <a:spAutoFit/>
          </a:bodyPr>
          <a:lstStyle/>
          <a:p>
            <a:pPr marL="457200" indent="-457200">
              <a:buFont typeface="Wingdings" panose="05000000000000000000" charset="0"/>
              <a:buChar char="l"/>
            </a:pPr>
            <a:r>
              <a:rPr lang="zh-CN" altLang="en-US" sz="2400" dirty="0"/>
              <a:t>虚拟硬盘文件类型选择VDI。VDI是VirtualBox的基本格式，目前仅VirtualBox软件支持这种文件类型。VHD是Microsoft VirtualPC的基本格式，此种文件类型在微软产品中比较受欢迎。VMDK由VMWare软件团队开发，其他虚拟机如Sun xVM、QEMU、VirtualBox、SUSE Studio、.NET DiscUtils也支持这种文件类型。VMDK具有将存储的文件分割为小于2 GB文件的附加功能，如果文件系统的文件大小存在限制，可考虑选择VMDK文件类型。如下图所示，点击“下一步”按钮。</a:t>
            </a:r>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p:txBody>
      </p:sp>
      <p:sp>
        <p:nvSpPr>
          <p:cNvPr id="5" name="文本框 4"/>
          <p:cNvSpPr txBox="1"/>
          <p:nvPr/>
        </p:nvSpPr>
        <p:spPr>
          <a:xfrm>
            <a:off x="627075" y="514866"/>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57807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57</a:t>
            </a:fld>
            <a:endParaRPr spc="5" dirty="0"/>
          </a:p>
        </p:txBody>
      </p:sp>
      <p:sp>
        <p:nvSpPr>
          <p:cNvPr id="15" name="文本框 14"/>
          <p:cNvSpPr txBox="1"/>
          <p:nvPr/>
        </p:nvSpPr>
        <p:spPr>
          <a:xfrm>
            <a:off x="1561465" y="1112701"/>
            <a:ext cx="8279765" cy="2000548"/>
          </a:xfrm>
          <a:prstGeom prst="rect">
            <a:avLst/>
          </a:prstGeom>
          <a:noFill/>
        </p:spPr>
        <p:txBody>
          <a:bodyPr wrap="square" rtlCol="0">
            <a:spAutoFit/>
          </a:bodyPr>
          <a:lstStyle/>
          <a:p>
            <a:pPr marL="457200" indent="-457200">
              <a:buFont typeface="Wingdings" panose="05000000000000000000" charset="0"/>
              <a:buChar char="l"/>
            </a:pPr>
            <a:r>
              <a:rPr lang="zh-CN" altLang="en-US" sz="2400" dirty="0"/>
              <a:t>设置虚拟硬盘文件的存放方式，如下图所示。如果磁盘空间较大，就选择固定大小，这样可以获得较好的性能；如果你硬盘空间比较紧张，就选择动态分配。点击“下一步”按钮。</a:t>
            </a:r>
          </a:p>
          <a:p>
            <a:pPr indent="0">
              <a:buFont typeface="Wingdings" panose="05000000000000000000" charset="0"/>
              <a:buNone/>
            </a:pPr>
            <a:endParaRPr lang="zh-CN" altLang="en-US" sz="2800" dirty="0"/>
          </a:p>
        </p:txBody>
      </p:sp>
      <p:pic>
        <p:nvPicPr>
          <p:cNvPr id="3" name="图片 2" descr="图片6"/>
          <p:cNvPicPr>
            <a:picLocks noChangeAspect="1"/>
          </p:cNvPicPr>
          <p:nvPr/>
        </p:nvPicPr>
        <p:blipFill>
          <a:blip r:embed="rId2"/>
          <a:stretch>
            <a:fillRect/>
          </a:stretch>
        </p:blipFill>
        <p:spPr>
          <a:xfrm>
            <a:off x="3048000" y="3086606"/>
            <a:ext cx="4667885" cy="3419475"/>
          </a:xfrm>
          <a:prstGeom prst="rect">
            <a:avLst/>
          </a:prstGeom>
        </p:spPr>
      </p:pic>
      <p:sp>
        <p:nvSpPr>
          <p:cNvPr id="6" name="文本框 5"/>
          <p:cNvSpPr txBox="1"/>
          <p:nvPr/>
        </p:nvSpPr>
        <p:spPr>
          <a:xfrm>
            <a:off x="561340" y="476934"/>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70695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58</a:t>
            </a:fld>
            <a:endParaRPr spc="5" dirty="0"/>
          </a:p>
        </p:txBody>
      </p:sp>
      <p:sp>
        <p:nvSpPr>
          <p:cNvPr id="15" name="文本框 14"/>
          <p:cNvSpPr txBox="1"/>
          <p:nvPr/>
        </p:nvSpPr>
        <p:spPr>
          <a:xfrm>
            <a:off x="1320800" y="1460500"/>
            <a:ext cx="10109200" cy="1261884"/>
          </a:xfrm>
          <a:prstGeom prst="rect">
            <a:avLst/>
          </a:prstGeom>
          <a:noFill/>
        </p:spPr>
        <p:txBody>
          <a:bodyPr wrap="square" rtlCol="0">
            <a:spAutoFit/>
          </a:bodyPr>
          <a:lstStyle/>
          <a:p>
            <a:pPr marL="457200" indent="-457200">
              <a:buFont typeface="Wingdings" panose="05000000000000000000" charset="0"/>
              <a:buChar char="l"/>
            </a:pPr>
            <a:r>
              <a:rPr lang="zh-CN" altLang="en-US" sz="2400" dirty="0"/>
              <a:t>设置虚拟硬盘文件的位置，如下图所示。点击“浏览”选择一个容量充足的磁盘来存放它，因为它通常都比较大，点击“创建”按钮。</a:t>
            </a:r>
          </a:p>
          <a:p>
            <a:pPr indent="0">
              <a:buFont typeface="Wingdings" panose="05000000000000000000" charset="0"/>
              <a:buNone/>
            </a:pPr>
            <a:endParaRPr lang="zh-CN" altLang="en-US" sz="2800" dirty="0"/>
          </a:p>
        </p:txBody>
      </p:sp>
      <p:pic>
        <p:nvPicPr>
          <p:cNvPr id="4" name="图片 3" descr="图片7"/>
          <p:cNvPicPr>
            <a:picLocks noChangeAspect="1"/>
          </p:cNvPicPr>
          <p:nvPr/>
        </p:nvPicPr>
        <p:blipFill>
          <a:blip r:embed="rId2"/>
          <a:stretch>
            <a:fillRect/>
          </a:stretch>
        </p:blipFill>
        <p:spPr>
          <a:xfrm>
            <a:off x="3877945" y="3031538"/>
            <a:ext cx="4343400" cy="3043555"/>
          </a:xfrm>
          <a:prstGeom prst="rect">
            <a:avLst/>
          </a:prstGeom>
        </p:spPr>
      </p:pic>
      <p:sp>
        <p:nvSpPr>
          <p:cNvPr id="6" name="文本框 5"/>
          <p:cNvSpPr txBox="1"/>
          <p:nvPr/>
        </p:nvSpPr>
        <p:spPr>
          <a:xfrm>
            <a:off x="533400" y="477492"/>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000205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59</a:t>
            </a:fld>
            <a:endParaRPr spc="5" dirty="0"/>
          </a:p>
        </p:txBody>
      </p:sp>
      <p:sp>
        <p:nvSpPr>
          <p:cNvPr id="15" name="文本框 14"/>
          <p:cNvSpPr txBox="1"/>
          <p:nvPr/>
        </p:nvSpPr>
        <p:spPr>
          <a:xfrm>
            <a:off x="1219200" y="1360805"/>
            <a:ext cx="10439400" cy="1261884"/>
          </a:xfrm>
          <a:prstGeom prst="rect">
            <a:avLst/>
          </a:prstGeom>
          <a:noFill/>
        </p:spPr>
        <p:txBody>
          <a:bodyPr wrap="square" rtlCol="0">
            <a:spAutoFit/>
          </a:bodyPr>
          <a:lstStyle/>
          <a:p>
            <a:pPr marL="457200" indent="-457200">
              <a:buFont typeface="Wingdings" panose="05000000000000000000" charset="0"/>
              <a:buChar char="l"/>
            </a:pPr>
            <a:r>
              <a:rPr lang="zh-CN" altLang="en-US" sz="2400" dirty="0"/>
              <a:t>这样一个空壳虚拟机就创建好了，如下图所示。接下来开始安装CentOS 7。点击左上角的启动按钮来启动虚拟机。</a:t>
            </a:r>
          </a:p>
          <a:p>
            <a:pPr indent="0">
              <a:buFont typeface="Wingdings" panose="05000000000000000000" charset="0"/>
              <a:buNone/>
            </a:pPr>
            <a:endParaRPr lang="zh-CN" altLang="en-US" sz="2800" dirty="0"/>
          </a:p>
        </p:txBody>
      </p:sp>
      <p:pic>
        <p:nvPicPr>
          <p:cNvPr id="3" name="图片 2" descr="图片8"/>
          <p:cNvPicPr>
            <a:picLocks noChangeAspect="1"/>
          </p:cNvPicPr>
          <p:nvPr/>
        </p:nvPicPr>
        <p:blipFill>
          <a:blip r:embed="rId2"/>
          <a:stretch>
            <a:fillRect/>
          </a:stretch>
        </p:blipFill>
        <p:spPr>
          <a:xfrm>
            <a:off x="3147060" y="2349500"/>
            <a:ext cx="5898515" cy="4511675"/>
          </a:xfrm>
          <a:prstGeom prst="rect">
            <a:avLst/>
          </a:prstGeom>
        </p:spPr>
      </p:pic>
      <p:sp>
        <p:nvSpPr>
          <p:cNvPr id="6" name="文本框 5"/>
          <p:cNvSpPr txBox="1"/>
          <p:nvPr/>
        </p:nvSpPr>
        <p:spPr>
          <a:xfrm>
            <a:off x="627075" y="415534"/>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11881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latin typeface="+mj-ea"/>
                <a:cs typeface="STHeiti Light" charset="-122"/>
              </a:rPr>
              <a:t>基本操作 </a:t>
            </a:r>
            <a:endParaRPr kumimoji="1" lang="zh-CN" altLang="en-US" sz="3200" dirty="0">
              <a:latin typeface="+mj-ea"/>
            </a:endParaRPr>
          </a:p>
        </p:txBody>
      </p:sp>
      <p:sp>
        <p:nvSpPr>
          <p:cNvPr id="3" name="文本占位符 2"/>
          <p:cNvSpPr>
            <a:spLocks noGrp="1"/>
          </p:cNvSpPr>
          <p:nvPr>
            <p:ph type="body" idx="1"/>
          </p:nvPr>
        </p:nvSpPr>
        <p:spPr>
          <a:xfrm>
            <a:off x="627075" y="1603375"/>
            <a:ext cx="10842244" cy="3323987"/>
          </a:xfrm>
        </p:spPr>
        <p:txBody>
          <a:bodyPr/>
          <a:lstStyle/>
          <a:p>
            <a:r>
              <a:rPr lang="zh-CN" altLang="zh-CN" sz="2400" dirty="0"/>
              <a:t>2．文件与目录</a:t>
            </a:r>
            <a:r>
              <a:rPr lang="zh-CN" altLang="zh-CN" sz="2400" dirty="0" smtClean="0"/>
              <a:t>操作</a:t>
            </a:r>
            <a:endParaRPr lang="en-US" altLang="zh-CN" sz="2400" dirty="0" smtClean="0"/>
          </a:p>
          <a:p>
            <a:pPr marL="285750" indent="-285750">
              <a:buFont typeface="Wingdings" charset="2"/>
              <a:buChar char="v"/>
            </a:pPr>
            <a:r>
              <a:rPr lang="zh-CN" altLang="zh-CN" sz="2400" dirty="0" smtClean="0"/>
              <a:t>切换目录</a:t>
            </a:r>
            <a:endParaRPr lang="zh-CN" altLang="en-US" sz="2400" dirty="0" smtClean="0"/>
          </a:p>
          <a:p>
            <a:r>
              <a:rPr lang="zh-CN" altLang="zh-CN" sz="2400" dirty="0"/>
              <a:t>切换工作文件目录用cd</a:t>
            </a:r>
            <a:r>
              <a:rPr lang="zh-CN" altLang="zh-CN" sz="2400" dirty="0" smtClean="0"/>
              <a:t>命令</a:t>
            </a:r>
            <a:endParaRPr lang="zh-CN" altLang="en-US" sz="2400" dirty="0" smtClean="0"/>
          </a:p>
          <a:p>
            <a:endParaRPr lang="zh-CN" altLang="en-US" sz="2400" dirty="0" smtClean="0"/>
          </a:p>
          <a:p>
            <a:pPr marL="285750" indent="-285750">
              <a:buFont typeface="Wingdings" charset="2"/>
              <a:buChar char="v"/>
            </a:pPr>
            <a:r>
              <a:rPr lang="zh-CN" altLang="zh-CN" sz="2400" dirty="0"/>
              <a:t>查看目录中的文件</a:t>
            </a:r>
            <a:r>
              <a:rPr lang="zh-CN" altLang="zh-CN" sz="2400" dirty="0" smtClean="0"/>
              <a:t>信息</a:t>
            </a:r>
            <a:endParaRPr lang="zh-CN" altLang="en-US" sz="2400" dirty="0" smtClean="0"/>
          </a:p>
          <a:p>
            <a:r>
              <a:rPr lang="zh-CN" altLang="zh-CN" sz="2400" dirty="0"/>
              <a:t>查看目录中的文件信息用ls命令文件</a:t>
            </a:r>
            <a:r>
              <a:rPr lang="zh-CN" altLang="zh-CN" sz="2400" dirty="0" smtClean="0"/>
              <a:t>复制</a:t>
            </a:r>
            <a:endParaRPr lang="zh-CN" altLang="en-US" sz="2400" dirty="0" smtClean="0"/>
          </a:p>
          <a:p>
            <a:endParaRPr lang="zh-CN" altLang="en-US" sz="2400" dirty="0" smtClean="0"/>
          </a:p>
          <a:p>
            <a:pPr marL="285750" indent="-285750">
              <a:buFont typeface="Wingdings" charset="2"/>
              <a:buChar char="v"/>
            </a:pPr>
            <a:r>
              <a:rPr lang="zh-CN" altLang="zh-CN" sz="2400" dirty="0"/>
              <a:t>文件复制 </a:t>
            </a:r>
            <a:endParaRPr lang="zh-CN" altLang="en-US" sz="2400" dirty="0" smtClean="0"/>
          </a:p>
          <a:p>
            <a:r>
              <a:rPr lang="zh-CN" altLang="zh-CN" sz="2400" dirty="0" smtClean="0"/>
              <a:t>可以</a:t>
            </a:r>
            <a:r>
              <a:rPr lang="zh-CN" altLang="zh-CN" sz="2400" dirty="0"/>
              <a:t>用</a:t>
            </a:r>
            <a:r>
              <a:rPr lang="en-US" altLang="zh-CN" sz="2400" dirty="0" err="1"/>
              <a:t>cp</a:t>
            </a:r>
            <a:r>
              <a:rPr lang="zh-CN" altLang="zh-CN" sz="2400" dirty="0"/>
              <a:t>命令进行文件</a:t>
            </a:r>
            <a:r>
              <a:rPr lang="zh-CN" altLang="zh-CN" sz="2400" dirty="0" smtClean="0"/>
              <a:t>复制</a:t>
            </a:r>
            <a:endParaRPr kumimoji="1"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721845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60</a:t>
            </a:fld>
            <a:endParaRPr spc="5" dirty="0"/>
          </a:p>
        </p:txBody>
      </p:sp>
      <p:sp>
        <p:nvSpPr>
          <p:cNvPr id="15" name="文本框 14"/>
          <p:cNvSpPr txBox="1"/>
          <p:nvPr/>
        </p:nvSpPr>
        <p:spPr>
          <a:xfrm>
            <a:off x="990600" y="1284577"/>
            <a:ext cx="11008233" cy="892552"/>
          </a:xfrm>
          <a:prstGeom prst="rect">
            <a:avLst/>
          </a:prstGeom>
          <a:noFill/>
        </p:spPr>
        <p:txBody>
          <a:bodyPr wrap="square" rtlCol="0">
            <a:spAutoFit/>
          </a:bodyPr>
          <a:lstStyle/>
          <a:p>
            <a:pPr marL="457200" indent="-457200">
              <a:buFont typeface="Wingdings" panose="05000000000000000000" charset="0"/>
              <a:buChar char="l"/>
            </a:pPr>
            <a:r>
              <a:rPr lang="zh-CN" altLang="en-US" sz="2400" dirty="0"/>
              <a:t>如下图所示，在选择启动盘对话框中浏览选择系统安装盘。点击“启动”按钮。</a:t>
            </a:r>
          </a:p>
          <a:p>
            <a:pPr indent="0">
              <a:buFont typeface="Wingdings" panose="05000000000000000000" charset="0"/>
              <a:buNone/>
            </a:pPr>
            <a:endParaRPr lang="zh-CN" altLang="en-US" sz="2800" dirty="0"/>
          </a:p>
        </p:txBody>
      </p:sp>
      <p:pic>
        <p:nvPicPr>
          <p:cNvPr id="4" name="图片 3" descr="图片9"/>
          <p:cNvPicPr>
            <a:picLocks noChangeAspect="1"/>
          </p:cNvPicPr>
          <p:nvPr/>
        </p:nvPicPr>
        <p:blipFill>
          <a:blip r:embed="rId2"/>
          <a:stretch>
            <a:fillRect/>
          </a:stretch>
        </p:blipFill>
        <p:spPr>
          <a:xfrm>
            <a:off x="4648200" y="2251095"/>
            <a:ext cx="4892675" cy="4344035"/>
          </a:xfrm>
          <a:prstGeom prst="rect">
            <a:avLst/>
          </a:prstGeom>
        </p:spPr>
      </p:pic>
      <p:sp>
        <p:nvSpPr>
          <p:cNvPr id="6" name="文本框 5"/>
          <p:cNvSpPr txBox="1"/>
          <p:nvPr/>
        </p:nvSpPr>
        <p:spPr>
          <a:xfrm>
            <a:off x="627075" y="426085"/>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878400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61</a:t>
            </a:fld>
            <a:endParaRPr spc="5" dirty="0"/>
          </a:p>
        </p:txBody>
      </p:sp>
      <p:sp>
        <p:nvSpPr>
          <p:cNvPr id="15" name="文本框 14"/>
          <p:cNvSpPr txBox="1"/>
          <p:nvPr/>
        </p:nvSpPr>
        <p:spPr>
          <a:xfrm>
            <a:off x="1219200" y="1301722"/>
            <a:ext cx="10439400" cy="1631216"/>
          </a:xfrm>
          <a:prstGeom prst="rect">
            <a:avLst/>
          </a:prstGeom>
          <a:noFill/>
        </p:spPr>
        <p:txBody>
          <a:bodyPr wrap="square" rtlCol="0">
            <a:spAutoFit/>
          </a:bodyPr>
          <a:lstStyle/>
          <a:p>
            <a:pPr marL="457200" indent="-457200">
              <a:buFont typeface="Wingdings" panose="05000000000000000000" charset="0"/>
              <a:buChar char="l"/>
            </a:pPr>
            <a:r>
              <a:rPr lang="zh-CN" altLang="en-US" sz="2400" dirty="0"/>
              <a:t>如下图所示，用键盘上的上下箭头键来选择Install CentOS 7，然后按回车键。注意：这里只能用键盘操作，如果想“找回”鼠标切换回Windows，请按右CTRL键。</a:t>
            </a:r>
          </a:p>
          <a:p>
            <a:pPr indent="0">
              <a:buFont typeface="Wingdings" panose="05000000000000000000" charset="0"/>
              <a:buNone/>
            </a:pPr>
            <a:endParaRPr lang="zh-CN" altLang="en-US" sz="2800" dirty="0"/>
          </a:p>
        </p:txBody>
      </p:sp>
      <p:pic>
        <p:nvPicPr>
          <p:cNvPr id="4" name="图片 3" descr="图片10"/>
          <p:cNvPicPr>
            <a:picLocks noChangeAspect="1"/>
          </p:cNvPicPr>
          <p:nvPr/>
        </p:nvPicPr>
        <p:blipFill>
          <a:blip r:embed="rId2"/>
          <a:stretch>
            <a:fillRect/>
          </a:stretch>
        </p:blipFill>
        <p:spPr>
          <a:xfrm>
            <a:off x="3649345" y="2877277"/>
            <a:ext cx="4504055" cy="3371757"/>
          </a:xfrm>
          <a:prstGeom prst="rect">
            <a:avLst/>
          </a:prstGeom>
        </p:spPr>
      </p:pic>
      <p:sp>
        <p:nvSpPr>
          <p:cNvPr id="6" name="文本框 5"/>
          <p:cNvSpPr txBox="1"/>
          <p:nvPr/>
        </p:nvSpPr>
        <p:spPr>
          <a:xfrm>
            <a:off x="627075" y="506611"/>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8508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62</a:t>
            </a:fld>
            <a:endParaRPr spc="5" dirty="0"/>
          </a:p>
        </p:txBody>
      </p:sp>
      <p:sp>
        <p:nvSpPr>
          <p:cNvPr id="15" name="文本框 14"/>
          <p:cNvSpPr txBox="1"/>
          <p:nvPr/>
        </p:nvSpPr>
        <p:spPr>
          <a:xfrm>
            <a:off x="1307147" y="1376045"/>
            <a:ext cx="10114915" cy="1261884"/>
          </a:xfrm>
          <a:prstGeom prst="rect">
            <a:avLst/>
          </a:prstGeom>
          <a:noFill/>
        </p:spPr>
        <p:txBody>
          <a:bodyPr wrap="square" rtlCol="0">
            <a:spAutoFit/>
          </a:bodyPr>
          <a:lstStyle/>
          <a:p>
            <a:pPr marL="457200" indent="-457200">
              <a:buFont typeface="Wingdings" panose="05000000000000000000" charset="0"/>
              <a:buChar char="l"/>
            </a:pPr>
            <a:r>
              <a:rPr lang="zh-CN" altLang="en-US" sz="2400" dirty="0"/>
              <a:t>选择安装过程中使用的语言，如图2.13所示，选择中文-&gt;简体中文（中国）。点击“继续”按钮。</a:t>
            </a:r>
          </a:p>
          <a:p>
            <a:pPr indent="0">
              <a:buFont typeface="Wingdings" panose="05000000000000000000" charset="0"/>
              <a:buNone/>
            </a:pPr>
            <a:endParaRPr lang="zh-CN" altLang="en-US" sz="2800" dirty="0"/>
          </a:p>
        </p:txBody>
      </p:sp>
      <p:pic>
        <p:nvPicPr>
          <p:cNvPr id="3" name="图片 2" descr="图片11"/>
          <p:cNvPicPr>
            <a:picLocks noChangeAspect="1"/>
          </p:cNvPicPr>
          <p:nvPr/>
        </p:nvPicPr>
        <p:blipFill>
          <a:blip r:embed="rId2"/>
          <a:stretch>
            <a:fillRect/>
          </a:stretch>
        </p:blipFill>
        <p:spPr>
          <a:xfrm>
            <a:off x="3875405" y="2367280"/>
            <a:ext cx="4105910" cy="3199765"/>
          </a:xfrm>
          <a:prstGeom prst="rect">
            <a:avLst/>
          </a:prstGeom>
        </p:spPr>
      </p:pic>
      <p:sp>
        <p:nvSpPr>
          <p:cNvPr id="6" name="文本框 5"/>
          <p:cNvSpPr txBox="1"/>
          <p:nvPr/>
        </p:nvSpPr>
        <p:spPr>
          <a:xfrm>
            <a:off x="627075" y="457762"/>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63095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63</a:t>
            </a:fld>
            <a:endParaRPr spc="5" dirty="0"/>
          </a:p>
        </p:txBody>
      </p:sp>
      <p:sp>
        <p:nvSpPr>
          <p:cNvPr id="15" name="文本框 14"/>
          <p:cNvSpPr txBox="1"/>
          <p:nvPr/>
        </p:nvSpPr>
        <p:spPr>
          <a:xfrm>
            <a:off x="1604645" y="1671955"/>
            <a:ext cx="9749155" cy="2000548"/>
          </a:xfrm>
          <a:prstGeom prst="rect">
            <a:avLst/>
          </a:prstGeom>
          <a:noFill/>
        </p:spPr>
        <p:txBody>
          <a:bodyPr wrap="square" rtlCol="0">
            <a:spAutoFit/>
          </a:bodyPr>
          <a:lstStyle/>
          <a:p>
            <a:pPr marL="457200" indent="-457200">
              <a:buFont typeface="Wingdings" panose="05000000000000000000" charset="0"/>
              <a:buChar char="l"/>
            </a:pPr>
            <a:r>
              <a:rPr lang="zh-CN" altLang="en-US" sz="2400" dirty="0">
                <a:sym typeface="+mn-ea"/>
              </a:rPr>
              <a:t>如下图所示，配置相关信息，点击“开始安装”按钮。此处选择CentOS最小化安装，只安装系统基本的安装包，不包含XWindows和桌面管理器。后续需要使用到相关的安装包，都可以通过yum、rpm等工具进行安装。</a:t>
            </a:r>
          </a:p>
          <a:p>
            <a:pPr indent="0">
              <a:buFont typeface="Wingdings" panose="05000000000000000000" charset="0"/>
              <a:buNone/>
            </a:pPr>
            <a:endParaRPr lang="zh-CN" altLang="en-US" sz="2800" dirty="0"/>
          </a:p>
        </p:txBody>
      </p:sp>
      <p:sp>
        <p:nvSpPr>
          <p:cNvPr id="5" name="文本框 4"/>
          <p:cNvSpPr txBox="1"/>
          <p:nvPr/>
        </p:nvSpPr>
        <p:spPr>
          <a:xfrm>
            <a:off x="533400" y="502801"/>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094945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64</a:t>
            </a:fld>
            <a:endParaRPr spc="5" dirty="0"/>
          </a:p>
        </p:txBody>
      </p:sp>
      <p:pic>
        <p:nvPicPr>
          <p:cNvPr id="3" name="图片 2" descr="图片12"/>
          <p:cNvPicPr>
            <a:picLocks noChangeAspect="1"/>
          </p:cNvPicPr>
          <p:nvPr/>
        </p:nvPicPr>
        <p:blipFill>
          <a:blip r:embed="rId2"/>
          <a:stretch>
            <a:fillRect/>
          </a:stretch>
        </p:blipFill>
        <p:spPr>
          <a:xfrm>
            <a:off x="2057400" y="1365704"/>
            <a:ext cx="6222365" cy="4670333"/>
          </a:xfrm>
          <a:prstGeom prst="rect">
            <a:avLst/>
          </a:prstGeom>
        </p:spPr>
      </p:pic>
      <p:sp>
        <p:nvSpPr>
          <p:cNvPr id="5" name="文本框 4"/>
          <p:cNvSpPr txBox="1"/>
          <p:nvPr/>
        </p:nvSpPr>
        <p:spPr>
          <a:xfrm>
            <a:off x="627075" y="413085"/>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325756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65</a:t>
            </a:fld>
            <a:endParaRPr spc="5" dirty="0"/>
          </a:p>
        </p:txBody>
      </p:sp>
      <p:sp>
        <p:nvSpPr>
          <p:cNvPr id="15" name="文本框 14"/>
          <p:cNvSpPr txBox="1"/>
          <p:nvPr/>
        </p:nvSpPr>
        <p:spPr>
          <a:xfrm>
            <a:off x="1666240" y="1947545"/>
            <a:ext cx="8279765" cy="1631216"/>
          </a:xfrm>
          <a:prstGeom prst="rect">
            <a:avLst/>
          </a:prstGeom>
          <a:noFill/>
        </p:spPr>
        <p:txBody>
          <a:bodyPr wrap="square" rtlCol="0">
            <a:spAutoFit/>
          </a:bodyPr>
          <a:lstStyle/>
          <a:p>
            <a:pPr marL="457200" indent="-457200">
              <a:buFont typeface="Wingdings" panose="05000000000000000000" charset="0"/>
              <a:buChar char="l"/>
            </a:pPr>
            <a:r>
              <a:rPr lang="zh-CN" altLang="en-US" sz="2400" dirty="0">
                <a:sym typeface="+mn-ea"/>
              </a:rPr>
              <a:t>如下图所示，安装时可以一边安装一边设置Root密码，并创建用户。弱密码需要点击两次完成，界面下方有提示信息。</a:t>
            </a:r>
          </a:p>
          <a:p>
            <a:pPr indent="0">
              <a:buFont typeface="Wingdings" panose="05000000000000000000" charset="0"/>
              <a:buNone/>
            </a:pPr>
            <a:endParaRPr lang="zh-CN" altLang="en-US" sz="2800" dirty="0"/>
          </a:p>
        </p:txBody>
      </p:sp>
      <p:sp>
        <p:nvSpPr>
          <p:cNvPr id="5" name="文本框 4"/>
          <p:cNvSpPr txBox="1"/>
          <p:nvPr/>
        </p:nvSpPr>
        <p:spPr>
          <a:xfrm>
            <a:off x="627075" y="514866"/>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865323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66</a:t>
            </a:fld>
            <a:endParaRPr spc="5" dirty="0"/>
          </a:p>
        </p:txBody>
      </p:sp>
      <p:pic>
        <p:nvPicPr>
          <p:cNvPr id="3" name="图片 2" descr="图片13"/>
          <p:cNvPicPr>
            <a:picLocks noChangeAspect="1"/>
          </p:cNvPicPr>
          <p:nvPr/>
        </p:nvPicPr>
        <p:blipFill>
          <a:blip r:embed="rId2"/>
          <a:stretch>
            <a:fillRect/>
          </a:stretch>
        </p:blipFill>
        <p:spPr>
          <a:xfrm>
            <a:off x="1828800" y="1384300"/>
            <a:ext cx="6458585" cy="5009683"/>
          </a:xfrm>
          <a:prstGeom prst="rect">
            <a:avLst/>
          </a:prstGeom>
        </p:spPr>
      </p:pic>
      <p:sp>
        <p:nvSpPr>
          <p:cNvPr id="5" name="文本框 4"/>
          <p:cNvSpPr txBox="1"/>
          <p:nvPr/>
        </p:nvSpPr>
        <p:spPr>
          <a:xfrm>
            <a:off x="533400" y="403787"/>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539925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67</a:t>
            </a:fld>
            <a:endParaRPr spc="5" dirty="0"/>
          </a:p>
        </p:txBody>
      </p:sp>
      <p:sp>
        <p:nvSpPr>
          <p:cNvPr id="15" name="文本框 14"/>
          <p:cNvSpPr txBox="1"/>
          <p:nvPr/>
        </p:nvSpPr>
        <p:spPr>
          <a:xfrm>
            <a:off x="1481937" y="1301722"/>
            <a:ext cx="9321800" cy="1261884"/>
          </a:xfrm>
          <a:prstGeom prst="rect">
            <a:avLst/>
          </a:prstGeom>
          <a:noFill/>
        </p:spPr>
        <p:txBody>
          <a:bodyPr wrap="square" rtlCol="0">
            <a:spAutoFit/>
          </a:bodyPr>
          <a:lstStyle/>
          <a:p>
            <a:pPr marL="457200" indent="-457200">
              <a:buFont typeface="Wingdings" panose="05000000000000000000" charset="0"/>
              <a:buChar char="l"/>
            </a:pPr>
            <a:r>
              <a:rPr lang="zh-CN" altLang="en-US" sz="2400" dirty="0">
                <a:sym typeface="+mn-ea"/>
              </a:rPr>
              <a:t>安装完成后，重启进入系统，如下所示，输入Root密码登录，并且系统可以访问外网。</a:t>
            </a:r>
          </a:p>
          <a:p>
            <a:pPr indent="0">
              <a:buFont typeface="Wingdings" panose="05000000000000000000" charset="0"/>
              <a:buNone/>
            </a:pPr>
            <a:endParaRPr lang="zh-CN" altLang="en-US" sz="2800" dirty="0"/>
          </a:p>
        </p:txBody>
      </p:sp>
      <p:pic>
        <p:nvPicPr>
          <p:cNvPr id="3" name="图片 2" descr="图片14"/>
          <p:cNvPicPr>
            <a:picLocks noChangeAspect="1"/>
          </p:cNvPicPr>
          <p:nvPr/>
        </p:nvPicPr>
        <p:blipFill>
          <a:blip r:embed="rId2"/>
          <a:stretch>
            <a:fillRect/>
          </a:stretch>
        </p:blipFill>
        <p:spPr>
          <a:xfrm>
            <a:off x="3107690" y="2332990"/>
            <a:ext cx="5517515" cy="3757295"/>
          </a:xfrm>
          <a:prstGeom prst="rect">
            <a:avLst/>
          </a:prstGeom>
        </p:spPr>
      </p:pic>
      <p:sp>
        <p:nvSpPr>
          <p:cNvPr id="6" name="文本框 5"/>
          <p:cNvSpPr txBox="1"/>
          <p:nvPr/>
        </p:nvSpPr>
        <p:spPr>
          <a:xfrm>
            <a:off x="604215" y="361182"/>
            <a:ext cx="4973320"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2.4.1  master节点的安装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195812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68</a:t>
            </a:fld>
            <a:endParaRPr spc="5" dirty="0"/>
          </a:p>
        </p:txBody>
      </p:sp>
      <p:sp>
        <p:nvSpPr>
          <p:cNvPr id="13" name="文本框 12"/>
          <p:cNvSpPr txBox="1"/>
          <p:nvPr/>
        </p:nvSpPr>
        <p:spPr>
          <a:xfrm>
            <a:off x="608025" y="384175"/>
            <a:ext cx="8048625" cy="521970"/>
          </a:xfrm>
          <a:prstGeom prst="rect">
            <a:avLst/>
          </a:prstGeom>
          <a:noFill/>
        </p:spPr>
        <p:txBody>
          <a:bodyPr wrap="square" rtlCol="0">
            <a:spAutoFit/>
          </a:bodyPr>
          <a:lstStyle/>
          <a:p>
            <a:pPr marL="12700" algn="l">
              <a:lnSpc>
                <a:spcPct val="100000"/>
              </a:lnSpc>
              <a:spcBef>
                <a:spcPts val="2350"/>
              </a:spcBef>
            </a:pPr>
            <a:r>
              <a:rPr lang="en-US" altLang="zh-CN" sz="2800" b="1" spc="5" dirty="0" smtClean="0">
                <a:latin typeface="微软雅黑" panose="020B0503020204020204" charset="-122"/>
                <a:cs typeface="Wingdings" panose="05000000000000000000"/>
                <a:sym typeface="+mn-ea"/>
              </a:rPr>
              <a:t>2.4.2  配置Virtualbox网络及虚拟机网卡</a:t>
            </a:r>
          </a:p>
        </p:txBody>
      </p:sp>
      <p:sp>
        <p:nvSpPr>
          <p:cNvPr id="14" name="文本框 13"/>
          <p:cNvSpPr txBox="1"/>
          <p:nvPr/>
        </p:nvSpPr>
        <p:spPr>
          <a:xfrm>
            <a:off x="990600" y="1755775"/>
            <a:ext cx="9867900" cy="1200329"/>
          </a:xfrm>
          <a:prstGeom prst="rect">
            <a:avLst/>
          </a:prstGeom>
          <a:noFill/>
        </p:spPr>
        <p:txBody>
          <a:bodyPr wrap="square" rtlCol="0">
            <a:spAutoFit/>
          </a:bodyPr>
          <a:lstStyle/>
          <a:p>
            <a:r>
              <a:rPr lang="zh-CN" altLang="en-US" sz="2400" dirty="0"/>
              <a:t>VirtualBox提供了4种网络连接方式，分别为：NAT网络地址转换模式（NAT模式）、Bridged Adapter桥接模式（桥接模式）、Internal内部网络模式（内网模式）、Host-only Adapter主机模式（主机模式）。</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12433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69</a:t>
            </a:fld>
            <a:endParaRPr spc="5" dirty="0"/>
          </a:p>
        </p:txBody>
      </p:sp>
      <p:sp>
        <p:nvSpPr>
          <p:cNvPr id="13" name="文本框 12"/>
          <p:cNvSpPr txBox="1"/>
          <p:nvPr/>
        </p:nvSpPr>
        <p:spPr>
          <a:xfrm>
            <a:off x="533400" y="43772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NAT网络地址转换模式（NAT模式）</a:t>
            </a:r>
            <a:endParaRPr lang="en-US" altLang="zh-CN" sz="2800" b="1" spc="5" dirty="0" smtClean="0">
              <a:latin typeface="微软雅黑" panose="020B0503020204020204" charset="-122"/>
              <a:cs typeface="Wingdings" panose="05000000000000000000"/>
              <a:sym typeface="+mn-ea"/>
            </a:endParaRPr>
          </a:p>
        </p:txBody>
      </p:sp>
      <p:sp>
        <p:nvSpPr>
          <p:cNvPr id="14" name="文本框 13"/>
          <p:cNvSpPr txBox="1"/>
          <p:nvPr/>
        </p:nvSpPr>
        <p:spPr>
          <a:xfrm>
            <a:off x="1523365" y="1663065"/>
            <a:ext cx="8279130" cy="3046988"/>
          </a:xfrm>
          <a:prstGeom prst="rect">
            <a:avLst/>
          </a:prstGeom>
          <a:noFill/>
        </p:spPr>
        <p:txBody>
          <a:bodyPr wrap="square" rtlCol="0">
            <a:spAutoFit/>
          </a:bodyPr>
          <a:lstStyle/>
          <a:p>
            <a:r>
              <a:rPr lang="zh-CN" altLang="en-US" sz="2400" dirty="0"/>
              <a:t>NAT模式是实现虚拟机上网最简单的方式，也是VirtualBox提供的默认方式。虚拟机访问网络的所有数据都是由主机提供的，虚拟机并不真实存在于网络中，主机与网络中的任何机器都不能查看和访问到虚拟机。</a:t>
            </a:r>
          </a:p>
          <a:p>
            <a:endParaRPr lang="zh-CN" altLang="en-US" sz="2400" dirty="0"/>
          </a:p>
          <a:p>
            <a:r>
              <a:rPr lang="zh-CN" altLang="en-US" sz="2400" dirty="0"/>
              <a:t>虚拟机与主机之间只能单向访问，虚拟机可以通过网络访问到主机，主机无法通过网络访问到虚拟机，虚拟机与虚拟机之间不能互相访问。</a:t>
            </a:r>
          </a:p>
        </p:txBody>
      </p:sp>
      <p:sp>
        <p:nvSpPr>
          <p:cNvPr id="6" name="object 3"/>
          <p:cNvSpPr/>
          <p:nvPr/>
        </p:nvSpPr>
        <p:spPr>
          <a:xfrm flipV="1">
            <a:off x="609600" y="993775"/>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27988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latin typeface="+mj-ea"/>
                <a:cs typeface="STHeiti Light" charset="-122"/>
              </a:rPr>
              <a:t>基本操作 </a:t>
            </a:r>
            <a:endParaRPr kumimoji="1" lang="zh-CN" altLang="en-US" sz="3200" dirty="0">
              <a:latin typeface="+mj-ea"/>
            </a:endParaRPr>
          </a:p>
        </p:txBody>
      </p:sp>
      <p:sp>
        <p:nvSpPr>
          <p:cNvPr id="3" name="文本占位符 2"/>
          <p:cNvSpPr>
            <a:spLocks noGrp="1"/>
          </p:cNvSpPr>
          <p:nvPr>
            <p:ph type="body" idx="1"/>
          </p:nvPr>
        </p:nvSpPr>
        <p:spPr>
          <a:xfrm>
            <a:off x="627075" y="1603375"/>
            <a:ext cx="10842244" cy="2954655"/>
          </a:xfrm>
        </p:spPr>
        <p:txBody>
          <a:bodyPr/>
          <a:lstStyle/>
          <a:p>
            <a:pPr marL="285750" indent="-285750">
              <a:buFont typeface="Wingdings" charset="2"/>
              <a:buChar char="v"/>
            </a:pPr>
            <a:r>
              <a:rPr lang="zh-CN" altLang="zh-CN" sz="2400" dirty="0" smtClean="0"/>
              <a:t>目录</a:t>
            </a:r>
            <a:r>
              <a:rPr lang="zh-CN" altLang="zh-CN" sz="2400" dirty="0"/>
              <a:t>的创建和</a:t>
            </a:r>
            <a:r>
              <a:rPr lang="zh-CN" altLang="zh-CN" sz="2400" dirty="0" smtClean="0"/>
              <a:t>删除</a:t>
            </a:r>
            <a:endParaRPr lang="zh-CN" altLang="en-US" sz="2400" dirty="0" smtClean="0"/>
          </a:p>
          <a:p>
            <a:r>
              <a:rPr lang="zh-CN" altLang="zh-CN" sz="2400" dirty="0"/>
              <a:t>创建、修改、删除文件目录涉及mkdir、mv和rm三个</a:t>
            </a:r>
            <a:r>
              <a:rPr lang="zh-CN" altLang="zh-CN" sz="2400" dirty="0" smtClean="0"/>
              <a:t>命令</a:t>
            </a:r>
            <a:endParaRPr lang="zh-CN" altLang="en-US" sz="2400" dirty="0" smtClean="0"/>
          </a:p>
          <a:p>
            <a:endParaRPr lang="zh-CN" altLang="en-US" sz="2400" dirty="0" smtClean="0"/>
          </a:p>
          <a:p>
            <a:pPr marL="285750" indent="-285750">
              <a:buFont typeface="Wingdings" charset="2"/>
              <a:buChar char="v"/>
            </a:pPr>
            <a:r>
              <a:rPr lang="zh-CN" altLang="zh-CN" sz="2400" dirty="0"/>
              <a:t>查看文件</a:t>
            </a:r>
            <a:r>
              <a:rPr lang="zh-CN" altLang="zh-CN" sz="2400" dirty="0" smtClean="0"/>
              <a:t>内容</a:t>
            </a:r>
            <a:endParaRPr lang="zh-CN" altLang="en-US" sz="2400" dirty="0" smtClean="0"/>
          </a:p>
          <a:p>
            <a:r>
              <a:rPr lang="zh-CN" altLang="zh-CN" sz="2400" dirty="0"/>
              <a:t>可以使用</a:t>
            </a:r>
            <a:r>
              <a:rPr lang="en-US" altLang="zh-CN" sz="2400" dirty="0"/>
              <a:t>cat</a:t>
            </a:r>
            <a:r>
              <a:rPr lang="zh-CN" altLang="zh-CN" sz="2400" dirty="0"/>
              <a:t>、</a:t>
            </a:r>
            <a:r>
              <a:rPr lang="en-US" altLang="zh-CN" sz="2400" dirty="0"/>
              <a:t>more</a:t>
            </a:r>
            <a:r>
              <a:rPr lang="zh-CN" altLang="zh-CN" sz="2400" dirty="0"/>
              <a:t>和</a:t>
            </a:r>
            <a:r>
              <a:rPr lang="en-US" altLang="zh-CN" sz="2400" dirty="0" err="1"/>
              <a:t>tac</a:t>
            </a:r>
            <a:r>
              <a:rPr lang="zh-CN" altLang="zh-CN" sz="2400" dirty="0"/>
              <a:t>查看文件内容</a:t>
            </a:r>
            <a:r>
              <a:rPr lang="zh-CN" altLang="zh-CN" sz="2400" dirty="0" smtClean="0"/>
              <a:t>。</a:t>
            </a:r>
            <a:endParaRPr lang="zh-CN" altLang="en-US" sz="2400" dirty="0" smtClean="0"/>
          </a:p>
          <a:p>
            <a:r>
              <a:rPr lang="en-US" altLang="zh-CN" sz="2400" dirty="0" smtClean="0"/>
              <a:t>cat</a:t>
            </a:r>
            <a:r>
              <a:rPr lang="zh-CN" altLang="zh-CN" sz="2400" dirty="0"/>
              <a:t>按照文本文件的行顺序以此显示文件内容</a:t>
            </a:r>
            <a:r>
              <a:rPr lang="zh-CN" altLang="zh-CN" sz="2400" dirty="0" smtClean="0"/>
              <a:t>；</a:t>
            </a:r>
            <a:endParaRPr lang="zh-CN" altLang="en-US" sz="2400" dirty="0" smtClean="0"/>
          </a:p>
          <a:p>
            <a:r>
              <a:rPr lang="en-US" altLang="zh-CN" sz="2400" dirty="0" err="1" smtClean="0"/>
              <a:t>tac</a:t>
            </a:r>
            <a:r>
              <a:rPr lang="zh-CN" altLang="zh-CN" sz="2400" dirty="0"/>
              <a:t>是</a:t>
            </a:r>
            <a:r>
              <a:rPr lang="en-US" altLang="zh-CN" sz="2400" dirty="0"/>
              <a:t>cat</a:t>
            </a:r>
            <a:r>
              <a:rPr lang="zh-CN" altLang="zh-CN" sz="2400" dirty="0"/>
              <a:t>反向拼写，表达从最后一行开始倒叙依次显示文本文件的</a:t>
            </a:r>
            <a:r>
              <a:rPr lang="zh-CN" altLang="zh-CN" sz="2400" dirty="0" smtClean="0"/>
              <a:t>内容</a:t>
            </a:r>
            <a:r>
              <a:rPr lang="zh-CN" altLang="en-US" sz="2400" dirty="0" smtClean="0"/>
              <a:t>；</a:t>
            </a:r>
          </a:p>
          <a:p>
            <a:r>
              <a:rPr lang="en-US" altLang="zh-CN" sz="2400" dirty="0" smtClean="0"/>
              <a:t>more</a:t>
            </a:r>
            <a:r>
              <a:rPr lang="zh-CN" altLang="zh-CN" sz="2400" dirty="0"/>
              <a:t>命令可以分页显示文本文件</a:t>
            </a:r>
            <a:r>
              <a:rPr lang="zh-CN" altLang="zh-CN" sz="2400" dirty="0" smtClean="0"/>
              <a:t>内容</a:t>
            </a:r>
            <a:endParaRPr kumimoji="1" lang="zh-CN" altLang="en-US"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742039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70</a:t>
            </a:fld>
            <a:endParaRPr spc="5" dirty="0"/>
          </a:p>
        </p:txBody>
      </p:sp>
      <p:sp>
        <p:nvSpPr>
          <p:cNvPr id="13" name="文本框 12"/>
          <p:cNvSpPr txBox="1"/>
          <p:nvPr/>
        </p:nvSpPr>
        <p:spPr>
          <a:xfrm>
            <a:off x="533400" y="3841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桥接模式</a:t>
            </a:r>
          </a:p>
        </p:txBody>
      </p:sp>
      <p:sp>
        <p:nvSpPr>
          <p:cNvPr id="14" name="文本框 13"/>
          <p:cNvSpPr txBox="1"/>
          <p:nvPr/>
        </p:nvSpPr>
        <p:spPr>
          <a:xfrm>
            <a:off x="1523365" y="1663065"/>
            <a:ext cx="8279130" cy="3539430"/>
          </a:xfrm>
          <a:prstGeom prst="rect">
            <a:avLst/>
          </a:prstGeom>
          <a:noFill/>
        </p:spPr>
        <p:txBody>
          <a:bodyPr wrap="square" rtlCol="0">
            <a:spAutoFit/>
          </a:bodyPr>
          <a:lstStyle/>
          <a:p>
            <a:r>
              <a:rPr lang="zh-CN" altLang="en-US" sz="2400" dirty="0"/>
              <a:t>在Bridged Adapter 桥接模式下，虚拟机通过主机网卡，架设一座网桥，直接连入到网络中。虚拟机能被分配到一个网络中独立的IP，网络功能完全和在网络中的真实机器一样。</a:t>
            </a:r>
          </a:p>
          <a:p>
            <a:endParaRPr lang="zh-CN" altLang="en-US" sz="2400" dirty="0"/>
          </a:p>
          <a:p>
            <a:r>
              <a:rPr lang="zh-CN" altLang="en-US" sz="2400" dirty="0"/>
              <a:t>虚拟机与主机之间可以相互访问，因为虚拟机在真实网络段中有独立IP，主机与虚拟机处于同一网络段中，彼此可以通过各自IP相互访问，虚拟机与虚拟机之间可以相互访问。</a:t>
            </a:r>
          </a:p>
          <a:p>
            <a:endParaRPr lang="zh-CN" altLang="en-US" sz="2800" dirty="0"/>
          </a:p>
          <a:p>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873294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71</a:t>
            </a:fld>
            <a:endParaRPr spc="5" dirty="0"/>
          </a:p>
        </p:txBody>
      </p:sp>
      <p:sp>
        <p:nvSpPr>
          <p:cNvPr id="15" name="文本框 14"/>
          <p:cNvSpPr txBox="1"/>
          <p:nvPr/>
        </p:nvSpPr>
        <p:spPr>
          <a:xfrm>
            <a:off x="1681480" y="1579880"/>
            <a:ext cx="8279765" cy="2369880"/>
          </a:xfrm>
          <a:prstGeom prst="rect">
            <a:avLst/>
          </a:prstGeom>
          <a:noFill/>
        </p:spPr>
        <p:txBody>
          <a:bodyPr wrap="square" rtlCol="0">
            <a:spAutoFit/>
          </a:bodyPr>
          <a:lstStyle/>
          <a:p>
            <a:pPr indent="0">
              <a:buFont typeface="Wingdings" panose="05000000000000000000" charset="0"/>
              <a:buNone/>
            </a:pPr>
            <a:r>
              <a:rPr lang="zh-CN" altLang="en-US" sz="2400" dirty="0">
                <a:sym typeface="+mn-ea"/>
              </a:rPr>
              <a:t>对于配置大数据学习环境而言，选择网桥模式后，不同物理主机上的虚拟机间可以组成一个Linux集群，不同用户可以一起搭建由多个虚拟机构建的Linux集群。而不需要在一台物理主机上创建所有的虚拟主机。这种模式的缺点是，当外网网络环境变化，需要重新配置所有虚拟主机的IP地址。</a:t>
            </a:r>
          </a:p>
          <a:p>
            <a:pPr indent="0">
              <a:buFont typeface="Wingdings" panose="05000000000000000000" charset="0"/>
              <a:buNone/>
            </a:pPr>
            <a:endParaRPr lang="zh-CN" altLang="en-US" sz="2800" dirty="0"/>
          </a:p>
        </p:txBody>
      </p:sp>
      <p:sp>
        <p:nvSpPr>
          <p:cNvPr id="6" name="文本框 5"/>
          <p:cNvSpPr txBox="1"/>
          <p:nvPr/>
        </p:nvSpPr>
        <p:spPr>
          <a:xfrm>
            <a:off x="596595" y="4603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桥接模式</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556267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72</a:t>
            </a:fld>
            <a:endParaRPr spc="5" dirty="0"/>
          </a:p>
        </p:txBody>
      </p:sp>
      <p:sp>
        <p:nvSpPr>
          <p:cNvPr id="13" name="文本框 12"/>
          <p:cNvSpPr txBox="1"/>
          <p:nvPr/>
        </p:nvSpPr>
        <p:spPr>
          <a:xfrm>
            <a:off x="627075" y="357114"/>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内网模式</a:t>
            </a:r>
          </a:p>
        </p:txBody>
      </p:sp>
      <p:sp>
        <p:nvSpPr>
          <p:cNvPr id="14" name="文本框 13"/>
          <p:cNvSpPr txBox="1"/>
          <p:nvPr/>
        </p:nvSpPr>
        <p:spPr>
          <a:xfrm>
            <a:off x="1523365" y="1999615"/>
            <a:ext cx="8279130" cy="2431435"/>
          </a:xfrm>
          <a:prstGeom prst="rect">
            <a:avLst/>
          </a:prstGeom>
          <a:noFill/>
        </p:spPr>
        <p:txBody>
          <a:bodyPr wrap="square" rtlCol="0">
            <a:spAutoFit/>
          </a:bodyPr>
          <a:lstStyle/>
          <a:p>
            <a:r>
              <a:rPr lang="zh-CN" altLang="en-US" sz="2400" dirty="0"/>
              <a:t>Internal内部网络模式将虚拟机与外网完全断开，只实现不同虚拟机之间的内部网络模式。</a:t>
            </a:r>
          </a:p>
          <a:p>
            <a:r>
              <a:rPr lang="zh-CN" altLang="en-US" sz="2400" dirty="0"/>
              <a:t>虚拟机与主机不属于同一个网络，彼此之间不能互相访问。虚拟机与虚拟机之间可以互相访问。</a:t>
            </a:r>
          </a:p>
          <a:p>
            <a:endParaRPr lang="zh-CN" altLang="en-US" sz="2800" dirty="0"/>
          </a:p>
          <a:p>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827451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73</a:t>
            </a:fld>
            <a:endParaRPr spc="5" dirty="0"/>
          </a:p>
        </p:txBody>
      </p:sp>
      <p:sp>
        <p:nvSpPr>
          <p:cNvPr id="13" name="文本框 12"/>
          <p:cNvSpPr txBox="1"/>
          <p:nvPr/>
        </p:nvSpPr>
        <p:spPr>
          <a:xfrm>
            <a:off x="457200" y="3841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主机模式</a:t>
            </a:r>
          </a:p>
        </p:txBody>
      </p:sp>
      <p:sp>
        <p:nvSpPr>
          <p:cNvPr id="14" name="文本框 13"/>
          <p:cNvSpPr txBox="1"/>
          <p:nvPr/>
        </p:nvSpPr>
        <p:spPr>
          <a:xfrm>
            <a:off x="1483995" y="1675130"/>
            <a:ext cx="8279130" cy="4339650"/>
          </a:xfrm>
          <a:prstGeom prst="rect">
            <a:avLst/>
          </a:prstGeom>
          <a:noFill/>
        </p:spPr>
        <p:txBody>
          <a:bodyPr wrap="square" rtlCol="0">
            <a:spAutoFit/>
          </a:bodyPr>
          <a:lstStyle/>
          <a:p>
            <a:r>
              <a:rPr lang="zh-CN" altLang="en-US" sz="2400" dirty="0"/>
              <a:t>主机模式是一种比较复杂的模式，可以将真实环境和虚拟环境隔离开，所有的虚拟系统是可以相互通信的，但虚拟系统和真实的网络是被隔离开的。</a:t>
            </a:r>
          </a:p>
          <a:p>
            <a:endParaRPr lang="zh-CN" altLang="en-US" sz="2400" dirty="0"/>
          </a:p>
          <a:p>
            <a:r>
              <a:rPr lang="zh-CN" altLang="en-US" sz="2400" dirty="0"/>
              <a:t>虚拟机与主机之间默认不能相互访问，双方不属于同一IP段，但是可以通过网卡共享、网卡桥接等，实现虚拟机与主机的相互访问。虚拟机与虚拟机之间默认可以相互访问，因为都是同处于一个网段。</a:t>
            </a:r>
          </a:p>
          <a:p>
            <a:endParaRPr lang="zh-CN" altLang="en-US" sz="2800" dirty="0"/>
          </a:p>
          <a:p>
            <a:endParaRPr lang="zh-CN" altLang="en-US" sz="2800" dirty="0"/>
          </a:p>
          <a:p>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432790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74</a:t>
            </a:fld>
            <a:endParaRPr spc="5" dirty="0"/>
          </a:p>
        </p:txBody>
      </p:sp>
      <p:sp>
        <p:nvSpPr>
          <p:cNvPr id="15" name="文本框 14"/>
          <p:cNvSpPr txBox="1"/>
          <p:nvPr/>
        </p:nvSpPr>
        <p:spPr>
          <a:xfrm>
            <a:off x="1758315" y="1870075"/>
            <a:ext cx="8279765" cy="1631216"/>
          </a:xfrm>
          <a:prstGeom prst="rect">
            <a:avLst/>
          </a:prstGeom>
          <a:noFill/>
        </p:spPr>
        <p:txBody>
          <a:bodyPr wrap="square" rtlCol="0">
            <a:spAutoFit/>
          </a:bodyPr>
          <a:lstStyle/>
          <a:p>
            <a:pPr indent="0">
              <a:buFont typeface="Wingdings" panose="05000000000000000000" charset="0"/>
              <a:buNone/>
            </a:pPr>
            <a:r>
              <a:rPr lang="zh-CN" altLang="en-US" sz="2400" dirty="0">
                <a:sym typeface="+mn-ea"/>
              </a:rPr>
              <a:t>若用户网络环境经常变化，可以考虑使用主机模式。一种建议方案是为虚拟主机设置双网卡，第一块网卡为NAT模式，负责与外网通信；第二块网卡为主机模式，负责内网通信。</a:t>
            </a:r>
          </a:p>
          <a:p>
            <a:pPr indent="0">
              <a:buFont typeface="Wingdings" panose="05000000000000000000" charset="0"/>
              <a:buNone/>
            </a:pPr>
            <a:endParaRPr lang="zh-CN" altLang="en-US" sz="2800" dirty="0"/>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9" name="文本框 8"/>
          <p:cNvSpPr txBox="1"/>
          <p:nvPr/>
        </p:nvSpPr>
        <p:spPr>
          <a:xfrm>
            <a:off x="457200" y="3841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主机模式</a:t>
            </a:r>
          </a:p>
        </p:txBody>
      </p:sp>
    </p:spTree>
    <p:extLst>
      <p:ext uri="{BB962C8B-B14F-4D97-AF65-F5344CB8AC3E}">
        <p14:creationId xmlns:p14="http://schemas.microsoft.com/office/powerpoint/2010/main" val="3599280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75</a:t>
            </a:fld>
            <a:endParaRPr spc="5" dirty="0"/>
          </a:p>
        </p:txBody>
      </p:sp>
      <p:sp>
        <p:nvSpPr>
          <p:cNvPr id="15" name="文本框 14"/>
          <p:cNvSpPr txBox="1"/>
          <p:nvPr/>
        </p:nvSpPr>
        <p:spPr>
          <a:xfrm>
            <a:off x="1727835" y="1181735"/>
            <a:ext cx="8279765" cy="2308324"/>
          </a:xfrm>
          <a:prstGeom prst="rect">
            <a:avLst/>
          </a:prstGeom>
          <a:noFill/>
        </p:spPr>
        <p:txBody>
          <a:bodyPr wrap="square" rtlCol="0">
            <a:spAutoFit/>
          </a:bodyPr>
          <a:lstStyle/>
          <a:p>
            <a:pPr indent="0">
              <a:buFont typeface="Wingdings" panose="05000000000000000000" charset="0"/>
              <a:buNone/>
            </a:pPr>
            <a:r>
              <a:rPr lang="zh-CN" altLang="en-US" sz="2400" dirty="0">
                <a:sym typeface="+mn-ea"/>
              </a:rPr>
              <a:t>这里选择单网卡桥接模式，首先对虚拟机网络配置如下。</a:t>
            </a:r>
          </a:p>
          <a:p>
            <a:pPr indent="0">
              <a:buFont typeface="Wingdings" panose="05000000000000000000" charset="0"/>
              <a:buNone/>
            </a:pPr>
            <a:endParaRPr lang="zh-CN" altLang="en-US" sz="2400" dirty="0">
              <a:sym typeface="+mn-ea"/>
            </a:endParaRPr>
          </a:p>
          <a:p>
            <a:pPr indent="0">
              <a:buFont typeface="Wingdings" panose="05000000000000000000" charset="0"/>
              <a:buNone/>
            </a:pPr>
            <a:r>
              <a:rPr lang="zh-CN" altLang="en-US" sz="2400" dirty="0"/>
              <a:t>（1）选择虚拟机的设置，进入设置界面，选择网络选项卡，勾选“启用网络连接”，连接方式选择“桥接网卡”，界面名称选择对应的网卡名称，混杂模式选择“拒绝”，点击“OK”完成配置，如下图所示。</a:t>
            </a:r>
          </a:p>
        </p:txBody>
      </p:sp>
      <p:sp>
        <p:nvSpPr>
          <p:cNvPr id="8" name="文本框 7"/>
          <p:cNvSpPr txBox="1"/>
          <p:nvPr/>
        </p:nvSpPr>
        <p:spPr>
          <a:xfrm>
            <a:off x="457200" y="3841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主机模式</a:t>
            </a:r>
          </a:p>
        </p:txBody>
      </p:sp>
      <p:sp>
        <p:nvSpPr>
          <p:cNvPr id="9"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614833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76</a:t>
            </a:fld>
            <a:endParaRPr spc="5" dirty="0"/>
          </a:p>
        </p:txBody>
      </p:sp>
      <p:pic>
        <p:nvPicPr>
          <p:cNvPr id="3" name="图片 2" descr="图片15"/>
          <p:cNvPicPr>
            <a:picLocks noChangeAspect="1"/>
          </p:cNvPicPr>
          <p:nvPr/>
        </p:nvPicPr>
        <p:blipFill>
          <a:blip r:embed="rId2"/>
          <a:stretch>
            <a:fillRect/>
          </a:stretch>
        </p:blipFill>
        <p:spPr>
          <a:xfrm>
            <a:off x="2686685" y="1021080"/>
            <a:ext cx="6819265" cy="4057015"/>
          </a:xfrm>
          <a:prstGeom prst="rect">
            <a:avLst/>
          </a:prstGeom>
        </p:spPr>
      </p:pic>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
        <p:nvSpPr>
          <p:cNvPr id="9" name="文本框 8"/>
          <p:cNvSpPr txBox="1"/>
          <p:nvPr/>
        </p:nvSpPr>
        <p:spPr>
          <a:xfrm>
            <a:off x="457200" y="3841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主机模式</a:t>
            </a:r>
          </a:p>
        </p:txBody>
      </p:sp>
    </p:spTree>
    <p:extLst>
      <p:ext uri="{BB962C8B-B14F-4D97-AF65-F5344CB8AC3E}">
        <p14:creationId xmlns:p14="http://schemas.microsoft.com/office/powerpoint/2010/main" val="11899282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77</a:t>
            </a:fld>
            <a:endParaRPr spc="5" dirty="0"/>
          </a:p>
        </p:txBody>
      </p:sp>
      <p:sp>
        <p:nvSpPr>
          <p:cNvPr id="15" name="文本框 14"/>
          <p:cNvSpPr txBox="1"/>
          <p:nvPr/>
        </p:nvSpPr>
        <p:spPr>
          <a:xfrm>
            <a:off x="1668144" y="1298575"/>
            <a:ext cx="7988935" cy="1261884"/>
          </a:xfrm>
          <a:prstGeom prst="rect">
            <a:avLst/>
          </a:prstGeom>
          <a:noFill/>
        </p:spPr>
        <p:txBody>
          <a:bodyPr wrap="square" rtlCol="0">
            <a:spAutoFit/>
          </a:bodyPr>
          <a:lstStyle/>
          <a:p>
            <a:pPr indent="0">
              <a:buFont typeface="Wingdings" panose="05000000000000000000" charset="0"/>
              <a:buNone/>
            </a:pPr>
            <a:r>
              <a:rPr lang="zh-CN" altLang="en-US" sz="2400" dirty="0">
                <a:sym typeface="+mn-ea"/>
              </a:rPr>
              <a:t>（</a:t>
            </a:r>
            <a:r>
              <a:rPr lang="en-US" altLang="zh-CN" sz="2400" dirty="0">
                <a:sym typeface="+mn-ea"/>
              </a:rPr>
              <a:t>2</a:t>
            </a:r>
            <a:r>
              <a:rPr lang="zh-CN" altLang="en-US" sz="2400" dirty="0">
                <a:sym typeface="+mn-ea"/>
              </a:rPr>
              <a:t>）启动master主机，配置静态IP，并保证静态IP地址与宿主机在同一网段，如下图所示。</a:t>
            </a:r>
          </a:p>
          <a:p>
            <a:pPr indent="0">
              <a:buFont typeface="Wingdings" panose="05000000000000000000" charset="0"/>
              <a:buNone/>
            </a:pPr>
            <a:endParaRPr lang="zh-CN" altLang="en-US" sz="2800" dirty="0">
              <a:sym typeface="+mn-ea"/>
            </a:endParaRPr>
          </a:p>
        </p:txBody>
      </p:sp>
      <p:pic>
        <p:nvPicPr>
          <p:cNvPr id="3" name="图片 2" descr="图片17"/>
          <p:cNvPicPr>
            <a:picLocks noChangeAspect="1"/>
          </p:cNvPicPr>
          <p:nvPr/>
        </p:nvPicPr>
        <p:blipFill>
          <a:blip r:embed="rId2"/>
          <a:stretch>
            <a:fillRect/>
          </a:stretch>
        </p:blipFill>
        <p:spPr>
          <a:xfrm>
            <a:off x="2362200" y="2517775"/>
            <a:ext cx="5585460" cy="3715709"/>
          </a:xfrm>
          <a:prstGeom prst="rect">
            <a:avLst/>
          </a:prstGeom>
        </p:spPr>
      </p:pic>
      <p:sp>
        <p:nvSpPr>
          <p:cNvPr id="10"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
        <p:nvSpPr>
          <p:cNvPr id="11" name="文本框 10"/>
          <p:cNvSpPr txBox="1"/>
          <p:nvPr/>
        </p:nvSpPr>
        <p:spPr>
          <a:xfrm>
            <a:off x="457200" y="3841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主机模式</a:t>
            </a:r>
          </a:p>
        </p:txBody>
      </p:sp>
    </p:spTree>
    <p:extLst>
      <p:ext uri="{BB962C8B-B14F-4D97-AF65-F5344CB8AC3E}">
        <p14:creationId xmlns:p14="http://schemas.microsoft.com/office/powerpoint/2010/main" val="2701384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78</a:t>
            </a:fld>
            <a:endParaRPr spc="5" dirty="0"/>
          </a:p>
        </p:txBody>
      </p:sp>
      <p:sp>
        <p:nvSpPr>
          <p:cNvPr id="13" name="文本框 12"/>
          <p:cNvSpPr txBox="1"/>
          <p:nvPr/>
        </p:nvSpPr>
        <p:spPr>
          <a:xfrm>
            <a:off x="627075" y="38925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2.4.3  slave节点的安装与配置</a:t>
            </a:r>
          </a:p>
        </p:txBody>
      </p:sp>
      <p:sp>
        <p:nvSpPr>
          <p:cNvPr id="14" name="文本框 13"/>
          <p:cNvSpPr txBox="1"/>
          <p:nvPr/>
        </p:nvSpPr>
        <p:spPr>
          <a:xfrm>
            <a:off x="1483995" y="1816735"/>
            <a:ext cx="8279130" cy="3600986"/>
          </a:xfrm>
          <a:prstGeom prst="rect">
            <a:avLst/>
          </a:prstGeom>
          <a:noFill/>
        </p:spPr>
        <p:txBody>
          <a:bodyPr wrap="square" rtlCol="0">
            <a:spAutoFit/>
          </a:bodyPr>
          <a:lstStyle/>
          <a:p>
            <a:r>
              <a:rPr lang="zh-CN" altLang="en-US" sz="2400" dirty="0"/>
              <a:t>slave节点的安装与配置与master的方法类似，只是要修改IP和host名称，或者也可以从master复制过来修改。</a:t>
            </a:r>
          </a:p>
          <a:p>
            <a:endParaRPr lang="zh-CN" altLang="en-US" sz="2400" dirty="0"/>
          </a:p>
          <a:p>
            <a:pPr marL="457200" indent="-457200">
              <a:buFont typeface="Wingdings" panose="05000000000000000000" charset="0"/>
              <a:buChar char="l"/>
            </a:pPr>
            <a:r>
              <a:rPr lang="zh-CN" altLang="en-US" sz="2400" dirty="0"/>
              <a:t>修改slave的IP地址</a:t>
            </a:r>
          </a:p>
          <a:p>
            <a:pPr indent="0">
              <a:buFont typeface="Wingdings" panose="05000000000000000000" charset="0"/>
              <a:buNone/>
            </a:pPr>
            <a:r>
              <a:rPr lang="zh-CN" altLang="en-US" sz="2400" dirty="0"/>
              <a:t>slave配置静态IP方式与上一节master配置静态IP相同，按表2.1所示IP地址配置2台slave主机——slave1和slave2。</a:t>
            </a:r>
          </a:p>
          <a:p>
            <a:endParaRPr lang="zh-CN" altLang="en-US" sz="2800" dirty="0"/>
          </a:p>
          <a:p>
            <a:endParaRPr lang="zh-CN" altLang="en-US" sz="2800" dirty="0"/>
          </a:p>
          <a:p>
            <a:endParaRPr lang="zh-CN" altLang="en-US" sz="2800" dirty="0"/>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61923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79</a:t>
            </a:fld>
            <a:endParaRPr spc="5" dirty="0"/>
          </a:p>
        </p:txBody>
      </p:sp>
      <p:sp>
        <p:nvSpPr>
          <p:cNvPr id="15" name="文本框 14"/>
          <p:cNvSpPr txBox="1"/>
          <p:nvPr/>
        </p:nvSpPr>
        <p:spPr>
          <a:xfrm>
            <a:off x="1727835" y="1380490"/>
            <a:ext cx="8279765" cy="1631216"/>
          </a:xfrm>
          <a:prstGeom prst="rect">
            <a:avLst/>
          </a:prstGeom>
          <a:noFill/>
        </p:spPr>
        <p:txBody>
          <a:bodyPr wrap="square" rtlCol="0">
            <a:spAutoFit/>
          </a:bodyPr>
          <a:lstStyle/>
          <a:p>
            <a:pPr marL="457200" indent="-457200">
              <a:buFont typeface="Wingdings" panose="05000000000000000000" charset="0"/>
              <a:buChar char="l"/>
            </a:pPr>
            <a:r>
              <a:rPr lang="zh-CN" altLang="en-US" sz="2400" dirty="0">
                <a:sym typeface="+mn-ea"/>
              </a:rPr>
              <a:t>修改host</a:t>
            </a:r>
          </a:p>
          <a:p>
            <a:pPr indent="0">
              <a:buFont typeface="Wingdings" panose="05000000000000000000" charset="0"/>
              <a:buNone/>
            </a:pPr>
            <a:r>
              <a:rPr lang="zh-CN" altLang="en-US" sz="2400" dirty="0">
                <a:sym typeface="+mn-ea"/>
              </a:rPr>
              <a:t>[root@localhost~]# vim /etc/hosts         #进入配置文件</a:t>
            </a:r>
          </a:p>
          <a:p>
            <a:pPr indent="0">
              <a:buFont typeface="Wingdings" panose="05000000000000000000" charset="0"/>
              <a:buNone/>
            </a:pPr>
            <a:r>
              <a:rPr lang="zh-CN" altLang="en-US" sz="2400" dirty="0"/>
              <a:t>配置如下图所示。</a:t>
            </a:r>
          </a:p>
          <a:p>
            <a:pPr indent="0">
              <a:buFont typeface="Wingdings" panose="05000000000000000000" charset="0"/>
              <a:buNone/>
            </a:pPr>
            <a:endParaRPr lang="zh-CN" altLang="en-US" sz="2800" dirty="0"/>
          </a:p>
        </p:txBody>
      </p:sp>
      <p:pic>
        <p:nvPicPr>
          <p:cNvPr id="3" name="图片 2" descr="图片18"/>
          <p:cNvPicPr>
            <a:picLocks noChangeAspect="1"/>
          </p:cNvPicPr>
          <p:nvPr/>
        </p:nvPicPr>
        <p:blipFill>
          <a:blip r:embed="rId2"/>
          <a:stretch>
            <a:fillRect/>
          </a:stretch>
        </p:blipFill>
        <p:spPr>
          <a:xfrm>
            <a:off x="2827020" y="3195320"/>
            <a:ext cx="6081395" cy="830580"/>
          </a:xfrm>
          <a:prstGeom prst="rect">
            <a:avLst/>
          </a:prstGeom>
        </p:spPr>
      </p:pic>
      <p:sp>
        <p:nvSpPr>
          <p:cNvPr id="4" name="文本框 3"/>
          <p:cNvSpPr txBox="1"/>
          <p:nvPr/>
        </p:nvSpPr>
        <p:spPr>
          <a:xfrm>
            <a:off x="1834515" y="4883785"/>
            <a:ext cx="7073900" cy="368300"/>
          </a:xfrm>
          <a:prstGeom prst="rect">
            <a:avLst/>
          </a:prstGeom>
          <a:noFill/>
        </p:spPr>
        <p:txBody>
          <a:bodyPr wrap="square" rtlCol="0">
            <a:spAutoFit/>
          </a:bodyPr>
          <a:lstStyle/>
          <a:p>
            <a:r>
              <a:rPr lang="zh-CN" altLang="en-US" b="1"/>
              <a:t>注意：应保证master、slave1、slave2的hosts文件配置一致</a:t>
            </a:r>
            <a:r>
              <a:rPr lang="zh-CN" altLang="en-US"/>
              <a:t>。</a:t>
            </a:r>
          </a:p>
        </p:txBody>
      </p:sp>
      <p:sp>
        <p:nvSpPr>
          <p:cNvPr id="9" name="文本框 8"/>
          <p:cNvSpPr txBox="1"/>
          <p:nvPr/>
        </p:nvSpPr>
        <p:spPr>
          <a:xfrm>
            <a:off x="623265" y="330617"/>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2.4.3  slave节点的安装与配置</a:t>
            </a:r>
          </a:p>
        </p:txBody>
      </p:sp>
      <p:sp>
        <p:nvSpPr>
          <p:cNvPr id="10"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6160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latin typeface="+mj-ea"/>
                <a:cs typeface="STHeiti Light" charset="-122"/>
              </a:rPr>
              <a:t>基本操作 </a:t>
            </a:r>
            <a:endParaRPr kumimoji="1" lang="zh-CN" altLang="en-US" sz="3200" dirty="0">
              <a:latin typeface="+mj-ea"/>
            </a:endParaRPr>
          </a:p>
        </p:txBody>
      </p:sp>
      <p:sp>
        <p:nvSpPr>
          <p:cNvPr id="3" name="文本占位符 2"/>
          <p:cNvSpPr>
            <a:spLocks noGrp="1"/>
          </p:cNvSpPr>
          <p:nvPr>
            <p:ph type="body" idx="1"/>
          </p:nvPr>
        </p:nvSpPr>
        <p:spPr>
          <a:xfrm>
            <a:off x="627075" y="1755775"/>
            <a:ext cx="10842244" cy="2215991"/>
          </a:xfrm>
        </p:spPr>
        <p:txBody>
          <a:bodyPr/>
          <a:lstStyle/>
          <a:p>
            <a:pPr marL="285750" indent="-285750">
              <a:buFont typeface="Wingdings" charset="2"/>
              <a:buChar char="v"/>
            </a:pPr>
            <a:r>
              <a:rPr lang="zh-CN" altLang="zh-CN" sz="2400" dirty="0"/>
              <a:t>文本内容处理</a:t>
            </a:r>
            <a:endParaRPr lang="zh-CN" altLang="en-US" sz="2400" dirty="0"/>
          </a:p>
          <a:p>
            <a:r>
              <a:rPr lang="zh-CN" altLang="zh-CN" sz="2400" dirty="0"/>
              <a:t>在</a:t>
            </a:r>
            <a:r>
              <a:rPr lang="en-US" altLang="zh-CN" sz="2400" dirty="0"/>
              <a:t>Linux</a:t>
            </a:r>
            <a:r>
              <a:rPr lang="zh-CN" altLang="zh-CN" sz="2400" dirty="0"/>
              <a:t>下经常需要从文本文件中查找相关字符串，或比较文件的差异。常用命令为</a:t>
            </a:r>
            <a:r>
              <a:rPr lang="en-US" altLang="zh-CN" sz="2400" dirty="0" err="1"/>
              <a:t>grep</a:t>
            </a:r>
            <a:r>
              <a:rPr lang="zh-CN" altLang="zh-CN" sz="2400" dirty="0"/>
              <a:t>和</a:t>
            </a:r>
            <a:r>
              <a:rPr lang="en-US" altLang="zh-CN" sz="2400" dirty="0"/>
              <a:t>diff</a:t>
            </a:r>
            <a:r>
              <a:rPr lang="zh-CN" altLang="zh-CN" sz="2400" dirty="0" smtClean="0"/>
              <a:t>命令</a:t>
            </a:r>
            <a:endParaRPr lang="en-US" altLang="zh-CN" sz="2400" dirty="0" smtClean="0"/>
          </a:p>
          <a:p>
            <a:endParaRPr lang="zh-CN" altLang="en-US" sz="2400" dirty="0" smtClean="0"/>
          </a:p>
          <a:p>
            <a:pPr marL="285750" indent="-285750">
              <a:buFont typeface="Wingdings" charset="2"/>
              <a:buChar char="v"/>
            </a:pPr>
            <a:r>
              <a:rPr lang="zh-CN" altLang="zh-CN" sz="2400" dirty="0"/>
              <a:t>查询</a:t>
            </a:r>
            <a:r>
              <a:rPr lang="zh-CN" altLang="zh-CN" sz="2400" dirty="0" smtClean="0"/>
              <a:t>操作</a:t>
            </a:r>
            <a:endParaRPr lang="zh-CN" altLang="en-US" sz="2400" dirty="0" smtClean="0"/>
          </a:p>
          <a:p>
            <a:r>
              <a:rPr lang="zh-CN" altLang="zh-CN" sz="2400" dirty="0"/>
              <a:t>可以通过find命令查找相关的文件或</a:t>
            </a:r>
            <a:r>
              <a:rPr lang="zh-CN" altLang="zh-CN" sz="2400" dirty="0" smtClean="0"/>
              <a:t>文件目录</a:t>
            </a:r>
            <a:endParaRPr kumimoji="1"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23556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80</a:t>
            </a:fld>
            <a:endParaRPr spc="5" dirty="0"/>
          </a:p>
        </p:txBody>
      </p:sp>
      <p:sp>
        <p:nvSpPr>
          <p:cNvPr id="13" name="文本框 12"/>
          <p:cNvSpPr txBox="1"/>
          <p:nvPr/>
        </p:nvSpPr>
        <p:spPr>
          <a:xfrm>
            <a:off x="596595" y="417757"/>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2.4.4  Java环境的安装</a:t>
            </a:r>
          </a:p>
        </p:txBody>
      </p:sp>
      <p:sp>
        <p:nvSpPr>
          <p:cNvPr id="14" name="文本框 13"/>
          <p:cNvSpPr txBox="1"/>
          <p:nvPr/>
        </p:nvSpPr>
        <p:spPr>
          <a:xfrm>
            <a:off x="914400" y="1878330"/>
            <a:ext cx="10591799" cy="2369880"/>
          </a:xfrm>
          <a:prstGeom prst="rect">
            <a:avLst/>
          </a:prstGeom>
          <a:noFill/>
        </p:spPr>
        <p:txBody>
          <a:bodyPr wrap="square" rtlCol="0">
            <a:spAutoFit/>
          </a:bodyPr>
          <a:lstStyle/>
          <a:p>
            <a:r>
              <a:rPr lang="zh-CN" altLang="en-US" sz="2400" dirty="0"/>
              <a:t>因为Hadoop的环境依赖于Java JDK，所以需要确保虚拟机中已经正确安装了JDK，并配置了环境变量，本小节以master节点为例，查看Java版本的命令如下：</a:t>
            </a:r>
          </a:p>
          <a:p>
            <a:endParaRPr lang="zh-CN" altLang="en-US" sz="2400" dirty="0"/>
          </a:p>
          <a:p>
            <a:r>
              <a:rPr lang="zh-CN" altLang="en-US" sz="2400" dirty="0"/>
              <a:t>[root@master~]# java –version       #查看Java是否安装</a:t>
            </a:r>
          </a:p>
          <a:p>
            <a:r>
              <a:rPr lang="zh-CN" altLang="en-US" sz="2400" dirty="0"/>
              <a:t>执行结果如下图所示。</a:t>
            </a:r>
          </a:p>
          <a:p>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148873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81</a:t>
            </a:fld>
            <a:endParaRPr spc="5" dirty="0"/>
          </a:p>
        </p:txBody>
      </p:sp>
      <p:sp>
        <p:nvSpPr>
          <p:cNvPr id="15" name="文本框 14"/>
          <p:cNvSpPr txBox="1"/>
          <p:nvPr/>
        </p:nvSpPr>
        <p:spPr>
          <a:xfrm>
            <a:off x="1757680" y="3261995"/>
            <a:ext cx="8279765" cy="1631216"/>
          </a:xfrm>
          <a:prstGeom prst="rect">
            <a:avLst/>
          </a:prstGeom>
          <a:noFill/>
        </p:spPr>
        <p:txBody>
          <a:bodyPr wrap="square" rtlCol="0">
            <a:spAutoFit/>
          </a:bodyPr>
          <a:lstStyle/>
          <a:p>
            <a:pPr indent="0">
              <a:buFont typeface="Wingdings" panose="05000000000000000000" charset="0"/>
              <a:buNone/>
            </a:pPr>
            <a:r>
              <a:rPr lang="zh-CN" altLang="en-US" sz="2400" dirty="0"/>
              <a:t>出现以上情况，显示已经安装完毕，若没有安装，请先安装JDK，并配置Java环境变量。</a:t>
            </a:r>
          </a:p>
          <a:p>
            <a:pPr indent="0">
              <a:buFont typeface="Wingdings" panose="05000000000000000000" charset="0"/>
              <a:buNone/>
            </a:pPr>
            <a:r>
              <a:rPr lang="zh-CN" altLang="en-US" sz="2400" dirty="0"/>
              <a:t>以master节点为例，JDK的安装步骤如下。</a:t>
            </a:r>
          </a:p>
          <a:p>
            <a:pPr indent="0">
              <a:buFont typeface="Wingdings" panose="05000000000000000000" charset="0"/>
              <a:buNone/>
            </a:pPr>
            <a:endParaRPr lang="zh-CN" altLang="en-US" sz="2800" dirty="0"/>
          </a:p>
        </p:txBody>
      </p:sp>
      <p:pic>
        <p:nvPicPr>
          <p:cNvPr id="5" name="图片 4" descr="图片19"/>
          <p:cNvPicPr>
            <a:picLocks noChangeAspect="1"/>
          </p:cNvPicPr>
          <p:nvPr/>
        </p:nvPicPr>
        <p:blipFill>
          <a:blip r:embed="rId2"/>
          <a:stretch>
            <a:fillRect/>
          </a:stretch>
        </p:blipFill>
        <p:spPr>
          <a:xfrm>
            <a:off x="1757680" y="1417955"/>
            <a:ext cx="8128635" cy="1244600"/>
          </a:xfrm>
          <a:prstGeom prst="rect">
            <a:avLst/>
          </a:prstGeom>
        </p:spPr>
      </p:pic>
      <p:sp>
        <p:nvSpPr>
          <p:cNvPr id="8" name="文本框 7"/>
          <p:cNvSpPr txBox="1"/>
          <p:nvPr/>
        </p:nvSpPr>
        <p:spPr>
          <a:xfrm>
            <a:off x="627075" y="3460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2.4.4  Java环境的安装</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867950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82</a:t>
            </a:fld>
            <a:endParaRPr spc="5" dirty="0"/>
          </a:p>
        </p:txBody>
      </p:sp>
      <p:sp>
        <p:nvSpPr>
          <p:cNvPr id="15" name="文本框 14"/>
          <p:cNvSpPr txBox="1"/>
          <p:nvPr/>
        </p:nvSpPr>
        <p:spPr>
          <a:xfrm>
            <a:off x="1787525" y="1104900"/>
            <a:ext cx="8279765" cy="1631216"/>
          </a:xfrm>
          <a:prstGeom prst="rect">
            <a:avLst/>
          </a:prstGeom>
          <a:noFill/>
        </p:spPr>
        <p:txBody>
          <a:bodyPr wrap="square" rtlCol="0">
            <a:spAutoFit/>
          </a:bodyPr>
          <a:lstStyle/>
          <a:p>
            <a:pPr indent="0">
              <a:buFont typeface="Wingdings" panose="05000000000000000000" charset="0"/>
              <a:buNone/>
            </a:pPr>
            <a:r>
              <a:rPr lang="zh-CN" altLang="en-US" sz="2400" dirty="0"/>
              <a:t>（</a:t>
            </a:r>
            <a:r>
              <a:rPr lang="en-US" altLang="zh-CN" sz="2400" dirty="0"/>
              <a:t>1</a:t>
            </a:r>
            <a:r>
              <a:rPr lang="zh-CN" altLang="en-US" sz="2400" dirty="0"/>
              <a:t>）查询系统自带的JDK，命令如下：</a:t>
            </a:r>
          </a:p>
          <a:p>
            <a:pPr indent="0">
              <a:buFont typeface="Wingdings" panose="05000000000000000000" charset="0"/>
              <a:buNone/>
            </a:pPr>
            <a:r>
              <a:rPr lang="zh-CN" altLang="en-US" sz="2400" dirty="0"/>
              <a:t>[root@master~]# rpm -qa | grep java </a:t>
            </a:r>
          </a:p>
          <a:p>
            <a:pPr indent="0">
              <a:buFont typeface="Wingdings" panose="05000000000000000000" charset="0"/>
              <a:buNone/>
            </a:pPr>
            <a:r>
              <a:rPr lang="zh-CN" altLang="en-US" sz="2400" dirty="0"/>
              <a:t>执行结果如下图所示。</a:t>
            </a:r>
          </a:p>
          <a:p>
            <a:pPr indent="0">
              <a:buFont typeface="Wingdings" panose="05000000000000000000" charset="0"/>
              <a:buNone/>
            </a:pPr>
            <a:endParaRPr lang="zh-CN" altLang="en-US" sz="2800" dirty="0"/>
          </a:p>
        </p:txBody>
      </p:sp>
      <p:pic>
        <p:nvPicPr>
          <p:cNvPr id="3" name="图片 2" descr="图片20"/>
          <p:cNvPicPr>
            <a:picLocks noChangeAspect="1"/>
          </p:cNvPicPr>
          <p:nvPr/>
        </p:nvPicPr>
        <p:blipFill>
          <a:blip r:embed="rId2"/>
          <a:stretch>
            <a:fillRect/>
          </a:stretch>
        </p:blipFill>
        <p:spPr>
          <a:xfrm>
            <a:off x="1951355" y="2790825"/>
            <a:ext cx="8115935" cy="1803400"/>
          </a:xfrm>
          <a:prstGeom prst="rect">
            <a:avLst/>
          </a:prstGeom>
        </p:spPr>
      </p:pic>
      <p:sp>
        <p:nvSpPr>
          <p:cNvPr id="4" name="文本框 3"/>
          <p:cNvSpPr txBox="1"/>
          <p:nvPr/>
        </p:nvSpPr>
        <p:spPr>
          <a:xfrm>
            <a:off x="1951355" y="4929505"/>
            <a:ext cx="8290560" cy="830997"/>
          </a:xfrm>
          <a:prstGeom prst="rect">
            <a:avLst/>
          </a:prstGeom>
          <a:noFill/>
        </p:spPr>
        <p:txBody>
          <a:bodyPr wrap="square" rtlCol="0">
            <a:spAutoFit/>
          </a:bodyPr>
          <a:lstStyle/>
          <a:p>
            <a:r>
              <a:rPr lang="zh-CN" altLang="en-US" sz="2400" dirty="0"/>
              <a:t>移除自带的openjdk，命令如下：</a:t>
            </a:r>
          </a:p>
          <a:p>
            <a:r>
              <a:rPr lang="zh-CN" altLang="en-US" sz="2400" dirty="0"/>
              <a:t>[root@master~]# yum remove java-1.*</a:t>
            </a:r>
          </a:p>
        </p:txBody>
      </p:sp>
      <p:sp>
        <p:nvSpPr>
          <p:cNvPr id="9" name="文本框 8"/>
          <p:cNvSpPr txBox="1"/>
          <p:nvPr/>
        </p:nvSpPr>
        <p:spPr>
          <a:xfrm>
            <a:off x="600405" y="406541"/>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2.4.4  Java环境的安装</a:t>
            </a:r>
          </a:p>
        </p:txBody>
      </p:sp>
      <p:sp>
        <p:nvSpPr>
          <p:cNvPr id="10"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547512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83</a:t>
            </a:fld>
            <a:endParaRPr spc="5" dirty="0"/>
          </a:p>
        </p:txBody>
      </p:sp>
      <p:sp>
        <p:nvSpPr>
          <p:cNvPr id="15" name="文本框 14"/>
          <p:cNvSpPr txBox="1"/>
          <p:nvPr/>
        </p:nvSpPr>
        <p:spPr>
          <a:xfrm>
            <a:off x="1946910" y="1369060"/>
            <a:ext cx="8462645" cy="892552"/>
          </a:xfrm>
          <a:prstGeom prst="rect">
            <a:avLst/>
          </a:prstGeom>
          <a:noFill/>
        </p:spPr>
        <p:txBody>
          <a:bodyPr wrap="square" rtlCol="0">
            <a:spAutoFit/>
          </a:bodyPr>
          <a:lstStyle/>
          <a:p>
            <a:pPr indent="0">
              <a:buFont typeface="Wingdings" panose="05000000000000000000" charset="0"/>
              <a:buNone/>
            </a:pPr>
            <a:r>
              <a:rPr sz="2400" dirty="0"/>
              <a:t>（2）在Oracle官网下载JDK</a:t>
            </a:r>
          </a:p>
          <a:p>
            <a:pPr indent="0">
              <a:buFont typeface="Wingdings" panose="05000000000000000000" charset="0"/>
              <a:buNone/>
            </a:pPr>
            <a:endParaRPr lang="zh-CN" altLang="en-US" sz="2800" dirty="0"/>
          </a:p>
        </p:txBody>
      </p:sp>
      <p:sp>
        <p:nvSpPr>
          <p:cNvPr id="4" name="文本框 3"/>
          <p:cNvSpPr txBox="1"/>
          <p:nvPr/>
        </p:nvSpPr>
        <p:spPr>
          <a:xfrm>
            <a:off x="2129790" y="2094230"/>
            <a:ext cx="9869170" cy="2308324"/>
          </a:xfrm>
          <a:prstGeom prst="rect">
            <a:avLst/>
          </a:prstGeom>
          <a:noFill/>
        </p:spPr>
        <p:txBody>
          <a:bodyPr wrap="square" rtlCol="0">
            <a:spAutoFit/>
          </a:bodyPr>
          <a:lstStyle/>
          <a:p>
            <a:r>
              <a:rPr lang="zh-CN" altLang="en-US" sz="2400" dirty="0"/>
              <a:t>选择JDK的最新版本下载。</a:t>
            </a:r>
          </a:p>
          <a:p>
            <a:r>
              <a:rPr lang="zh-CN" altLang="en-US" sz="2400" dirty="0"/>
              <a:t>[root@master~]# mkdir /usr/java   # 新建JDK安装位置</a:t>
            </a:r>
          </a:p>
          <a:p>
            <a:r>
              <a:rPr lang="zh-CN" altLang="en-US" sz="2400" dirty="0"/>
              <a:t>[root@master~]# mv jdk-8u161-linux-x64.tar.gz /usr/java </a:t>
            </a:r>
          </a:p>
          <a:p>
            <a:r>
              <a:rPr lang="zh-CN" altLang="en-US" sz="2400" dirty="0"/>
              <a:t>[root@master~]# cd /usr/java	</a:t>
            </a:r>
          </a:p>
          <a:p>
            <a:r>
              <a:rPr lang="zh-CN" altLang="en-US" sz="2400" dirty="0"/>
              <a:t>[root@master~]# tar –zxvf jdk-8u161-linux-x64.tar.gz       # 解压缩</a:t>
            </a:r>
          </a:p>
          <a:p>
            <a:r>
              <a:rPr lang="zh-CN" altLang="en-US" sz="2400" dirty="0"/>
              <a:t>[root@master~] #vim ~/etc/profile   	     # 配置环境变量</a:t>
            </a:r>
          </a:p>
        </p:txBody>
      </p:sp>
      <p:sp>
        <p:nvSpPr>
          <p:cNvPr id="8" name="文本框 7"/>
          <p:cNvSpPr txBox="1"/>
          <p:nvPr/>
        </p:nvSpPr>
        <p:spPr>
          <a:xfrm>
            <a:off x="627075" y="381046"/>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2.4.4  Java环境的安装</a:t>
            </a:r>
          </a:p>
        </p:txBody>
      </p:sp>
      <p:sp>
        <p:nvSpPr>
          <p:cNvPr id="9"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423173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84</a:t>
            </a:fld>
            <a:endParaRPr spc="5" dirty="0"/>
          </a:p>
        </p:txBody>
      </p:sp>
      <p:sp>
        <p:nvSpPr>
          <p:cNvPr id="15" name="文本框 14"/>
          <p:cNvSpPr txBox="1"/>
          <p:nvPr/>
        </p:nvSpPr>
        <p:spPr>
          <a:xfrm>
            <a:off x="1661795" y="2308225"/>
            <a:ext cx="9686925" cy="2369880"/>
          </a:xfrm>
          <a:prstGeom prst="rect">
            <a:avLst/>
          </a:prstGeom>
          <a:noFill/>
        </p:spPr>
        <p:txBody>
          <a:bodyPr wrap="square" rtlCol="0">
            <a:spAutoFit/>
          </a:bodyPr>
          <a:lstStyle/>
          <a:p>
            <a:pPr indent="0">
              <a:buFont typeface="Wingdings" panose="05000000000000000000" charset="0"/>
              <a:buNone/>
            </a:pPr>
            <a:r>
              <a:rPr sz="2400" dirty="0"/>
              <a:t>export JAVA_HOME=/</a:t>
            </a:r>
            <a:r>
              <a:rPr sz="2400" dirty="0" err="1"/>
              <a:t>usr</a:t>
            </a:r>
            <a:r>
              <a:rPr sz="2400" dirty="0"/>
              <a:t>/java/jdk1.8.0_161 </a:t>
            </a:r>
          </a:p>
          <a:p>
            <a:pPr indent="0">
              <a:buFont typeface="Wingdings" panose="05000000000000000000" charset="0"/>
              <a:buNone/>
            </a:pPr>
            <a:r>
              <a:rPr sz="2400" dirty="0"/>
              <a:t>export CLASSPATH=.:$JAVA_HOME/</a:t>
            </a:r>
            <a:r>
              <a:rPr sz="2400" dirty="0" err="1"/>
              <a:t>jre</a:t>
            </a:r>
            <a:r>
              <a:rPr sz="2400" dirty="0"/>
              <a:t>/lib/rt.jar:$JAVA_HOME/lib/dt.jar:$JAVA_HOME/lib/tools.jar </a:t>
            </a:r>
          </a:p>
          <a:p>
            <a:pPr indent="0">
              <a:buFont typeface="Wingdings" panose="05000000000000000000" charset="0"/>
              <a:buNone/>
            </a:pPr>
            <a:r>
              <a:rPr sz="2400" dirty="0"/>
              <a:t>export PATH=$PATH:$JAVA_HOME/bin</a:t>
            </a:r>
          </a:p>
          <a:p>
            <a:pPr indent="0">
              <a:buFont typeface="Wingdings" panose="05000000000000000000" charset="0"/>
              <a:buNone/>
            </a:pPr>
            <a:endParaRPr lang="zh-CN" altLang="en-US" sz="2800" dirty="0"/>
          </a:p>
        </p:txBody>
      </p:sp>
      <p:sp>
        <p:nvSpPr>
          <p:cNvPr id="5" name="文本框 4"/>
          <p:cNvSpPr txBox="1"/>
          <p:nvPr/>
        </p:nvSpPr>
        <p:spPr>
          <a:xfrm>
            <a:off x="1409700" y="1442720"/>
            <a:ext cx="9907905" cy="461665"/>
          </a:xfrm>
          <a:prstGeom prst="rect">
            <a:avLst/>
          </a:prstGeom>
          <a:noFill/>
        </p:spPr>
        <p:txBody>
          <a:bodyPr wrap="square" rtlCol="0">
            <a:spAutoFit/>
          </a:bodyPr>
          <a:lstStyle/>
          <a:p>
            <a:r>
              <a:rPr sz="2400" dirty="0">
                <a:latin typeface="+mn-ea"/>
                <a:cs typeface="+mn-ea"/>
                <a:sym typeface="+mn-ea"/>
              </a:rPr>
              <a:t>（3）配置Java环境变量，添加以下内容/</a:t>
            </a:r>
            <a:r>
              <a:rPr sz="2400" dirty="0" err="1">
                <a:latin typeface="+mn-ea"/>
                <a:cs typeface="+mn-ea"/>
                <a:sym typeface="+mn-ea"/>
              </a:rPr>
              <a:t>etc</a:t>
            </a:r>
            <a:r>
              <a:rPr sz="2400" dirty="0">
                <a:latin typeface="+mn-ea"/>
                <a:cs typeface="+mn-ea"/>
                <a:sym typeface="+mn-ea"/>
              </a:rPr>
              <a:t>/</a:t>
            </a:r>
            <a:r>
              <a:rPr sz="2400" dirty="0" err="1">
                <a:latin typeface="+mn-ea"/>
                <a:cs typeface="+mn-ea"/>
                <a:sym typeface="+mn-ea"/>
              </a:rPr>
              <a:t>profile文件中</a:t>
            </a:r>
            <a:r>
              <a:rPr sz="2400" dirty="0">
                <a:latin typeface="+mn-ea"/>
                <a:cs typeface="+mn-ea"/>
                <a:sym typeface="+mn-ea"/>
              </a:rPr>
              <a:t>：</a:t>
            </a:r>
            <a:endParaRPr lang="zh-CN" altLang="en-US" sz="2400" dirty="0">
              <a:latin typeface="+mn-ea"/>
              <a:cs typeface="+mn-ea"/>
              <a:sym typeface="+mn-ea"/>
            </a:endParaRPr>
          </a:p>
        </p:txBody>
      </p:sp>
      <p:sp>
        <p:nvSpPr>
          <p:cNvPr id="8" name="文本框 7"/>
          <p:cNvSpPr txBox="1"/>
          <p:nvPr/>
        </p:nvSpPr>
        <p:spPr>
          <a:xfrm>
            <a:off x="627075" y="347708"/>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2.4.4  Java环境的安装</a:t>
            </a:r>
          </a:p>
        </p:txBody>
      </p:sp>
      <p:sp>
        <p:nvSpPr>
          <p:cNvPr id="9"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190701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85</a:t>
            </a:fld>
            <a:endParaRPr spc="5" dirty="0"/>
          </a:p>
        </p:txBody>
      </p:sp>
      <p:sp>
        <p:nvSpPr>
          <p:cNvPr id="15" name="文本框 14"/>
          <p:cNvSpPr txBox="1"/>
          <p:nvPr/>
        </p:nvSpPr>
        <p:spPr>
          <a:xfrm>
            <a:off x="1741170" y="2740660"/>
            <a:ext cx="9686925" cy="1261884"/>
          </a:xfrm>
          <a:prstGeom prst="rect">
            <a:avLst/>
          </a:prstGeom>
          <a:noFill/>
        </p:spPr>
        <p:txBody>
          <a:bodyPr wrap="square" rtlCol="0">
            <a:spAutoFit/>
          </a:bodyPr>
          <a:lstStyle/>
          <a:p>
            <a:pPr indent="0">
              <a:buFont typeface="Wingdings" panose="05000000000000000000" charset="0"/>
              <a:buNone/>
            </a:pPr>
            <a:r>
              <a:rPr sz="2400" dirty="0"/>
              <a:t>[</a:t>
            </a:r>
            <a:r>
              <a:rPr sz="2400" dirty="0" err="1"/>
              <a:t>root@master</a:t>
            </a:r>
            <a:r>
              <a:rPr sz="2400" dirty="0"/>
              <a:t>~]# source /</a:t>
            </a:r>
            <a:r>
              <a:rPr sz="2400" dirty="0" err="1"/>
              <a:t>etc</a:t>
            </a:r>
            <a:r>
              <a:rPr sz="2400" dirty="0"/>
              <a:t>/profile    #</a:t>
            </a:r>
            <a:r>
              <a:rPr sz="2400" dirty="0" err="1"/>
              <a:t>使改动立即生效</a:t>
            </a:r>
            <a:endParaRPr sz="2400" dirty="0"/>
          </a:p>
          <a:p>
            <a:pPr indent="0">
              <a:buFont typeface="Wingdings" panose="05000000000000000000" charset="0"/>
              <a:buNone/>
            </a:pPr>
            <a:r>
              <a:rPr sz="2400" dirty="0"/>
              <a:t>[</a:t>
            </a:r>
            <a:r>
              <a:rPr sz="2400" dirty="0" err="1"/>
              <a:t>root@master</a:t>
            </a:r>
            <a:r>
              <a:rPr sz="2400" dirty="0"/>
              <a:t>~]# java –version           #</a:t>
            </a:r>
            <a:r>
              <a:rPr sz="2400" dirty="0" err="1"/>
              <a:t>查看java安装版本</a:t>
            </a:r>
            <a:endParaRPr sz="2400" dirty="0"/>
          </a:p>
          <a:p>
            <a:pPr indent="0">
              <a:buFont typeface="Wingdings" panose="05000000000000000000" charset="0"/>
              <a:buNone/>
            </a:pPr>
            <a:endParaRPr lang="zh-CN" altLang="en-US" sz="2800" dirty="0"/>
          </a:p>
        </p:txBody>
      </p:sp>
      <p:sp>
        <p:nvSpPr>
          <p:cNvPr id="5" name="文本框 4"/>
          <p:cNvSpPr txBox="1"/>
          <p:nvPr/>
        </p:nvSpPr>
        <p:spPr>
          <a:xfrm>
            <a:off x="1520190" y="1901190"/>
            <a:ext cx="9907905" cy="461665"/>
          </a:xfrm>
          <a:prstGeom prst="rect">
            <a:avLst/>
          </a:prstGeom>
          <a:noFill/>
        </p:spPr>
        <p:txBody>
          <a:bodyPr wrap="square" rtlCol="0">
            <a:spAutoFit/>
          </a:bodyPr>
          <a:lstStyle/>
          <a:p>
            <a:r>
              <a:rPr sz="2400" dirty="0">
                <a:latin typeface="+mn-ea"/>
                <a:cs typeface="+mn-ea"/>
                <a:sym typeface="+mn-ea"/>
              </a:rPr>
              <a:t>（3）使环境变量生效，命令如下：</a:t>
            </a:r>
          </a:p>
        </p:txBody>
      </p:sp>
      <p:sp>
        <p:nvSpPr>
          <p:cNvPr id="8" name="文本框 7"/>
          <p:cNvSpPr txBox="1"/>
          <p:nvPr/>
        </p:nvSpPr>
        <p:spPr>
          <a:xfrm>
            <a:off x="619455" y="371402"/>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2.4.4  Java环境的安装</a:t>
            </a:r>
          </a:p>
        </p:txBody>
      </p:sp>
      <p:sp>
        <p:nvSpPr>
          <p:cNvPr id="9"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393954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86</a:t>
            </a:fld>
            <a:endParaRPr spc="5" dirty="0"/>
          </a:p>
        </p:txBody>
      </p:sp>
      <p:sp>
        <p:nvSpPr>
          <p:cNvPr id="13" name="文本框 12"/>
          <p:cNvSpPr txBox="1"/>
          <p:nvPr/>
        </p:nvSpPr>
        <p:spPr>
          <a:xfrm>
            <a:off x="627075" y="382832"/>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2.4.5  MySQL服务</a:t>
            </a:r>
          </a:p>
        </p:txBody>
      </p:sp>
      <p:sp>
        <p:nvSpPr>
          <p:cNvPr id="14" name="文本框 13"/>
          <p:cNvSpPr txBox="1"/>
          <p:nvPr/>
        </p:nvSpPr>
        <p:spPr>
          <a:xfrm>
            <a:off x="1483995" y="1878330"/>
            <a:ext cx="8279130" cy="2431435"/>
          </a:xfrm>
          <a:prstGeom prst="rect">
            <a:avLst/>
          </a:prstGeom>
          <a:noFill/>
        </p:spPr>
        <p:txBody>
          <a:bodyPr wrap="square" rtlCol="0">
            <a:spAutoFit/>
          </a:bodyPr>
          <a:lstStyle/>
          <a:p>
            <a:pPr marL="457200" indent="-457200">
              <a:buFont typeface="Wingdings" panose="05000000000000000000" charset="0"/>
              <a:buChar char="l"/>
            </a:pPr>
            <a:r>
              <a:rPr lang="zh-CN" altLang="en-US" sz="2400" dirty="0"/>
              <a:t>安装MySQL</a:t>
            </a:r>
          </a:p>
          <a:p>
            <a:pPr indent="0">
              <a:buFont typeface="Wingdings" panose="05000000000000000000" charset="0"/>
              <a:buNone/>
            </a:pPr>
            <a:endParaRPr lang="zh-CN" altLang="en-US" sz="2400" dirty="0"/>
          </a:p>
          <a:p>
            <a:pPr indent="0">
              <a:buFont typeface="Wingdings" panose="05000000000000000000" charset="0"/>
              <a:buNone/>
            </a:pPr>
            <a:r>
              <a:rPr lang="zh-CN" altLang="en-US" sz="2400" dirty="0"/>
              <a:t>首先在MySQL官网中下载所需版本的YUM源，本次安装的版本为MySQL5.7.21社区版，且选择安装在master节点上。</a:t>
            </a:r>
          </a:p>
          <a:p>
            <a:pPr indent="0">
              <a:buFont typeface="Wingdings" panose="05000000000000000000" charset="0"/>
              <a:buNone/>
            </a:pPr>
            <a:endParaRPr lang="zh-CN" altLang="en-US" sz="2800" dirty="0"/>
          </a:p>
          <a:p>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8014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87</a:t>
            </a:fld>
            <a:endParaRPr spc="5" dirty="0"/>
          </a:p>
        </p:txBody>
      </p:sp>
      <p:sp>
        <p:nvSpPr>
          <p:cNvPr id="15" name="文本框 14"/>
          <p:cNvSpPr txBox="1"/>
          <p:nvPr/>
        </p:nvSpPr>
        <p:spPr>
          <a:xfrm>
            <a:off x="1725930" y="1471295"/>
            <a:ext cx="9686925" cy="4338320"/>
          </a:xfrm>
          <a:prstGeom prst="rect">
            <a:avLst/>
          </a:prstGeom>
          <a:noFill/>
        </p:spPr>
        <p:txBody>
          <a:bodyPr wrap="square" rtlCol="0">
            <a:spAutoFit/>
          </a:bodyPr>
          <a:lstStyle/>
          <a:p>
            <a:pPr indent="0">
              <a:buFont typeface="Wingdings" panose="05000000000000000000" charset="0"/>
              <a:buNone/>
            </a:pPr>
            <a:r>
              <a:rPr lang="zh-CN" altLang="en-US" sz="2400" dirty="0">
                <a:sym typeface="+mn-ea"/>
              </a:rPr>
              <a:t>下载MySQL及安装命令如下：</a:t>
            </a:r>
          </a:p>
          <a:p>
            <a:pPr indent="0">
              <a:buFont typeface="Wingdings" panose="05000000000000000000" charset="0"/>
              <a:buNone/>
            </a:pPr>
            <a:endParaRPr lang="zh-CN" altLang="en-US" sz="2800" dirty="0"/>
          </a:p>
          <a:p>
            <a:pPr indent="0">
              <a:buFont typeface="Wingdings" panose="05000000000000000000" charset="0"/>
              <a:buNone/>
            </a:pPr>
            <a:r>
              <a:rPr lang="zh-CN" altLang="en-US" sz="2000" dirty="0">
                <a:sym typeface="+mn-ea"/>
              </a:rPr>
              <a:t>[root@master~]# wget http://dev.mysql.com/get/mysql57-community-release-el7-8.noarch.rpm</a:t>
            </a:r>
            <a:endParaRPr lang="zh-CN" altLang="en-US" sz="2000" dirty="0"/>
          </a:p>
          <a:p>
            <a:pPr indent="0">
              <a:buFont typeface="Wingdings" panose="05000000000000000000" charset="0"/>
              <a:buNone/>
            </a:pPr>
            <a:r>
              <a:rPr lang="zh-CN" altLang="en-US" sz="2000" dirty="0">
                <a:sym typeface="+mn-ea"/>
              </a:rPr>
              <a:t>[root@master~]# yum localinstall mysql57-community-release-el7-8.noarch.rpm    #安装mysql源</a:t>
            </a:r>
            <a:endParaRPr lang="zh-CN" altLang="en-US" sz="2000" dirty="0"/>
          </a:p>
          <a:p>
            <a:pPr indent="0">
              <a:buFont typeface="Wingdings" panose="05000000000000000000" charset="0"/>
              <a:buNone/>
            </a:pPr>
            <a:r>
              <a:rPr sz="2000" dirty="0"/>
              <a:t>[</a:t>
            </a:r>
            <a:r>
              <a:rPr sz="2000" dirty="0" err="1"/>
              <a:t>root@master</a:t>
            </a:r>
            <a:r>
              <a:rPr sz="2000" dirty="0"/>
              <a:t>~]# yum </a:t>
            </a:r>
            <a:r>
              <a:rPr sz="2000" dirty="0" err="1"/>
              <a:t>repolist</a:t>
            </a:r>
            <a:r>
              <a:rPr sz="2000" dirty="0"/>
              <a:t> enabled | </a:t>
            </a:r>
            <a:r>
              <a:rPr sz="2000" dirty="0" err="1"/>
              <a:t>grep</a:t>
            </a:r>
            <a:r>
              <a:rPr sz="2000" dirty="0"/>
              <a:t> "</a:t>
            </a:r>
            <a:r>
              <a:rPr sz="2000" dirty="0" err="1"/>
              <a:t>mysql</a:t>
            </a:r>
            <a:r>
              <a:rPr sz="2000" dirty="0"/>
              <a:t>.*-community.*" </a:t>
            </a:r>
          </a:p>
          <a:p>
            <a:pPr indent="0">
              <a:buFont typeface="Wingdings" panose="05000000000000000000" charset="0"/>
              <a:buNone/>
            </a:pPr>
            <a:r>
              <a:rPr sz="2000" dirty="0"/>
              <a:t>[</a:t>
            </a:r>
            <a:r>
              <a:rPr sz="2000" dirty="0" err="1"/>
              <a:t>root@master</a:t>
            </a:r>
            <a:r>
              <a:rPr sz="2000" dirty="0"/>
              <a:t>~]# yum install </a:t>
            </a:r>
            <a:r>
              <a:rPr sz="2000" dirty="0" err="1"/>
              <a:t>mysql</a:t>
            </a:r>
            <a:r>
              <a:rPr sz="2000" dirty="0"/>
              <a:t>-community-server       	#</a:t>
            </a:r>
            <a:r>
              <a:rPr sz="2000" dirty="0" err="1"/>
              <a:t>安装MySQL</a:t>
            </a:r>
            <a:endParaRPr sz="2000" dirty="0"/>
          </a:p>
          <a:p>
            <a:pPr indent="0">
              <a:buFont typeface="Wingdings" panose="05000000000000000000" charset="0"/>
              <a:buNone/>
            </a:pPr>
            <a:r>
              <a:rPr sz="2000" dirty="0"/>
              <a:t>[</a:t>
            </a:r>
            <a:r>
              <a:rPr sz="2000" dirty="0" err="1"/>
              <a:t>root@master</a:t>
            </a:r>
            <a:r>
              <a:rPr sz="2000" dirty="0"/>
              <a:t>~]# </a:t>
            </a:r>
            <a:r>
              <a:rPr sz="2000" dirty="0" err="1"/>
              <a:t>systemctl</a:t>
            </a:r>
            <a:r>
              <a:rPr sz="2000" dirty="0"/>
              <a:t> start </a:t>
            </a:r>
            <a:r>
              <a:rPr sz="2000" dirty="0" err="1"/>
              <a:t>mysqld</a:t>
            </a:r>
            <a:r>
              <a:rPr sz="2000" dirty="0"/>
              <a:t>            		#</a:t>
            </a:r>
            <a:r>
              <a:rPr sz="2000" dirty="0" err="1"/>
              <a:t>启动MySQL</a:t>
            </a:r>
            <a:endParaRPr sz="2000" dirty="0"/>
          </a:p>
          <a:p>
            <a:pPr indent="0">
              <a:buFont typeface="Wingdings" panose="05000000000000000000" charset="0"/>
              <a:buNone/>
            </a:pPr>
            <a:r>
              <a:rPr sz="2000" dirty="0"/>
              <a:t>[</a:t>
            </a:r>
            <a:r>
              <a:rPr sz="2000" dirty="0" err="1"/>
              <a:t>root@master</a:t>
            </a:r>
            <a:r>
              <a:rPr sz="2000" dirty="0"/>
              <a:t>~]# </a:t>
            </a:r>
            <a:r>
              <a:rPr sz="2000" dirty="0" err="1"/>
              <a:t>systemctl</a:t>
            </a:r>
            <a:r>
              <a:rPr sz="2000" dirty="0"/>
              <a:t> enable </a:t>
            </a:r>
            <a:r>
              <a:rPr sz="2000" dirty="0" err="1"/>
              <a:t>mysqld</a:t>
            </a:r>
            <a:r>
              <a:rPr sz="2000" dirty="0"/>
              <a:t>           		#</a:t>
            </a:r>
            <a:r>
              <a:rPr sz="2000" dirty="0" err="1"/>
              <a:t>设置开机启动</a:t>
            </a:r>
            <a:endParaRPr sz="2000" dirty="0"/>
          </a:p>
          <a:p>
            <a:pPr indent="0">
              <a:buFont typeface="Wingdings" panose="05000000000000000000" charset="0"/>
              <a:buNone/>
            </a:pPr>
            <a:endParaRPr sz="2000" dirty="0"/>
          </a:p>
          <a:p>
            <a:pPr indent="0">
              <a:buFont typeface="Wingdings" panose="05000000000000000000" charset="0"/>
              <a:buNone/>
            </a:pPr>
            <a:endParaRPr sz="2000" dirty="0"/>
          </a:p>
          <a:p>
            <a:pPr indent="0">
              <a:buFont typeface="Wingdings" panose="05000000000000000000" charset="0"/>
              <a:buNone/>
            </a:pPr>
            <a:endParaRPr lang="zh-CN" altLang="en-US" sz="2000" dirty="0"/>
          </a:p>
        </p:txBody>
      </p:sp>
      <p:sp>
        <p:nvSpPr>
          <p:cNvPr id="6" name="文本框 5"/>
          <p:cNvSpPr txBox="1"/>
          <p:nvPr/>
        </p:nvSpPr>
        <p:spPr>
          <a:xfrm>
            <a:off x="627075" y="340360"/>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2.4.5  MySQL服务</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115551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88</a:t>
            </a:fld>
            <a:endParaRPr spc="5" dirty="0"/>
          </a:p>
        </p:txBody>
      </p:sp>
      <p:sp>
        <p:nvSpPr>
          <p:cNvPr id="15" name="文本框 14"/>
          <p:cNvSpPr txBox="1"/>
          <p:nvPr/>
        </p:nvSpPr>
        <p:spPr>
          <a:xfrm>
            <a:off x="1219200" y="1603375"/>
            <a:ext cx="9686925" cy="3293209"/>
          </a:xfrm>
          <a:prstGeom prst="rect">
            <a:avLst/>
          </a:prstGeom>
          <a:noFill/>
        </p:spPr>
        <p:txBody>
          <a:bodyPr wrap="square" rtlCol="0">
            <a:spAutoFit/>
          </a:bodyPr>
          <a:lstStyle/>
          <a:p>
            <a:pPr indent="0">
              <a:buFont typeface="Wingdings" panose="05000000000000000000" charset="0"/>
              <a:buNone/>
            </a:pPr>
            <a:r>
              <a:rPr lang="en-US" altLang="zh-CN" sz="2400" dirty="0">
                <a:latin typeface="+mn-ea"/>
              </a:rPr>
              <a:t>MySQL</a:t>
            </a:r>
            <a:r>
              <a:rPr lang="zh-CN" altLang="en-US" sz="2400" dirty="0">
                <a:latin typeface="+mn-ea"/>
              </a:rPr>
              <a:t>安装完成之后，在</a:t>
            </a:r>
            <a:r>
              <a:rPr lang="en-US" altLang="zh-CN" sz="2400" dirty="0">
                <a:latin typeface="+mn-ea"/>
              </a:rPr>
              <a:t>/</a:t>
            </a:r>
            <a:r>
              <a:rPr lang="en-US" altLang="zh-CN" sz="2400" dirty="0" err="1">
                <a:latin typeface="+mn-ea"/>
              </a:rPr>
              <a:t>var</a:t>
            </a:r>
            <a:r>
              <a:rPr lang="en-US" altLang="zh-CN" sz="2400" dirty="0">
                <a:latin typeface="+mn-ea"/>
              </a:rPr>
              <a:t>/log/mysqld.log</a:t>
            </a:r>
            <a:r>
              <a:rPr lang="zh-CN" altLang="en-US" sz="2400" dirty="0">
                <a:latin typeface="+mn-ea"/>
              </a:rPr>
              <a:t>文件中给</a:t>
            </a:r>
            <a:r>
              <a:rPr lang="en-US" altLang="zh-CN" sz="2400" dirty="0">
                <a:latin typeface="+mn-ea"/>
              </a:rPr>
              <a:t>root</a:t>
            </a:r>
            <a:r>
              <a:rPr lang="zh-CN" altLang="en-US" sz="2400" dirty="0">
                <a:latin typeface="+mn-ea"/>
              </a:rPr>
              <a:t>生成了一个默认密码。通过下面的方式找到</a:t>
            </a:r>
            <a:r>
              <a:rPr lang="en-US" altLang="zh-CN" sz="2400" dirty="0">
                <a:latin typeface="+mn-ea"/>
              </a:rPr>
              <a:t>root</a:t>
            </a:r>
            <a:r>
              <a:rPr lang="zh-CN" altLang="en-US" sz="2400" dirty="0">
                <a:latin typeface="+mn-ea"/>
              </a:rPr>
              <a:t>默认密码，然后登录</a:t>
            </a:r>
            <a:r>
              <a:rPr lang="en-US" altLang="zh-CN" sz="2400" dirty="0">
                <a:latin typeface="+mn-ea"/>
              </a:rPr>
              <a:t>MySQL</a:t>
            </a:r>
            <a:r>
              <a:rPr lang="zh-CN" altLang="en-US" sz="2400" dirty="0">
                <a:latin typeface="+mn-ea"/>
              </a:rPr>
              <a:t>进行修改</a:t>
            </a:r>
            <a:r>
              <a:rPr lang="zh-CN" altLang="en-US" sz="2400" dirty="0" smtClean="0">
                <a:latin typeface="+mn-ea"/>
              </a:rPr>
              <a:t>。</a:t>
            </a:r>
            <a:endParaRPr lang="en-US" altLang="zh-CN" sz="2400" dirty="0" smtClean="0">
              <a:latin typeface="+mn-ea"/>
            </a:endParaRPr>
          </a:p>
          <a:p>
            <a:pPr indent="0">
              <a:buFont typeface="Wingdings" panose="05000000000000000000" charset="0"/>
              <a:buNone/>
            </a:pPr>
            <a:endParaRPr lang="en-US" altLang="zh-CN" sz="2800" dirty="0">
              <a:latin typeface="+mn-ea"/>
            </a:endParaRPr>
          </a:p>
          <a:p>
            <a:r>
              <a:rPr lang="en-US" altLang="zh-CN" sz="2000" dirty="0"/>
              <a:t>[</a:t>
            </a:r>
            <a:r>
              <a:rPr lang="en-US" altLang="zh-CN" sz="2000" dirty="0" err="1"/>
              <a:t>root@master</a:t>
            </a:r>
            <a:r>
              <a:rPr lang="en-US" altLang="zh-CN" sz="2000" dirty="0"/>
              <a:t>~]# </a:t>
            </a:r>
            <a:r>
              <a:rPr lang="en-US" altLang="zh-CN" sz="2000" dirty="0" err="1"/>
              <a:t>grep</a:t>
            </a:r>
            <a:r>
              <a:rPr lang="en-US" altLang="zh-CN" sz="2000" dirty="0"/>
              <a:t> 'temporary password' /</a:t>
            </a:r>
            <a:r>
              <a:rPr lang="en-US" altLang="zh-CN" sz="2000" dirty="0" err="1"/>
              <a:t>var</a:t>
            </a:r>
            <a:r>
              <a:rPr lang="en-US" altLang="zh-CN" sz="2000" dirty="0"/>
              <a:t>/log/mysqld.log</a:t>
            </a:r>
          </a:p>
          <a:p>
            <a:r>
              <a:rPr lang="en-US" altLang="zh-CN" sz="2000" dirty="0"/>
              <a:t> [</a:t>
            </a:r>
            <a:r>
              <a:rPr lang="en-US" altLang="zh-CN" sz="2000" dirty="0" err="1"/>
              <a:t>root@master</a:t>
            </a:r>
            <a:r>
              <a:rPr lang="en-US" altLang="zh-CN" sz="2000" dirty="0"/>
              <a:t>~]# </a:t>
            </a:r>
            <a:r>
              <a:rPr lang="en-US" altLang="zh-CN" sz="2000" dirty="0" err="1"/>
              <a:t>mysql</a:t>
            </a:r>
            <a:r>
              <a:rPr lang="en-US" altLang="zh-CN" sz="2000" dirty="0"/>
              <a:t> –u root –p    		</a:t>
            </a:r>
            <a:r>
              <a:rPr lang="en-US" altLang="zh-CN" sz="2000" dirty="0" smtClean="0"/>
              <a:t>                              #</a:t>
            </a:r>
            <a:r>
              <a:rPr lang="zh-CN" altLang="en-US" sz="2000" dirty="0"/>
              <a:t>登陆</a:t>
            </a:r>
            <a:r>
              <a:rPr lang="en-US" altLang="zh-CN" sz="2000" dirty="0"/>
              <a:t>MySQL</a:t>
            </a:r>
            <a:r>
              <a:rPr lang="zh-CN" altLang="en-US" sz="2000" dirty="0"/>
              <a:t>数据库</a:t>
            </a:r>
          </a:p>
          <a:p>
            <a:r>
              <a:rPr lang="en-US" altLang="zh-CN" sz="2000" dirty="0"/>
              <a:t>[</a:t>
            </a:r>
            <a:r>
              <a:rPr lang="en-US" altLang="zh-CN" sz="2000" dirty="0" err="1"/>
              <a:t>root@master</a:t>
            </a:r>
            <a:r>
              <a:rPr lang="en-US" altLang="zh-CN" sz="2000" dirty="0"/>
              <a:t>~]# SET PASSWORD = PASSWORD('Hadoop@123'); </a:t>
            </a:r>
            <a:r>
              <a:rPr lang="en-US" altLang="zh-CN" sz="2000" dirty="0" smtClean="0"/>
              <a:t>         #</a:t>
            </a:r>
            <a:r>
              <a:rPr lang="zh-CN" altLang="en-US" sz="2000" dirty="0"/>
              <a:t>设置新密码</a:t>
            </a:r>
          </a:p>
          <a:p>
            <a:pPr indent="0">
              <a:buFont typeface="Wingdings" panose="05000000000000000000" charset="0"/>
              <a:buNone/>
            </a:pPr>
            <a:endParaRPr lang="zh-CN" altLang="en-US" sz="2800" dirty="0">
              <a:latin typeface="+mn-ea"/>
            </a:endParaRPr>
          </a:p>
          <a:p>
            <a:pPr indent="0">
              <a:buFont typeface="Wingdings" panose="05000000000000000000" charset="0"/>
              <a:buNone/>
            </a:pPr>
            <a:endParaRPr lang="zh-CN" altLang="en-US" sz="2000" dirty="0"/>
          </a:p>
        </p:txBody>
      </p:sp>
      <p:sp>
        <p:nvSpPr>
          <p:cNvPr id="6" name="文本框 5"/>
          <p:cNvSpPr txBox="1"/>
          <p:nvPr/>
        </p:nvSpPr>
        <p:spPr>
          <a:xfrm>
            <a:off x="533400" y="365687"/>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2.4.5  MySQL服务</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407412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89</a:t>
            </a:fld>
            <a:endParaRPr spc="5" dirty="0"/>
          </a:p>
        </p:txBody>
      </p:sp>
      <p:sp>
        <p:nvSpPr>
          <p:cNvPr id="15" name="文本框 14"/>
          <p:cNvSpPr txBox="1"/>
          <p:nvPr/>
        </p:nvSpPr>
        <p:spPr>
          <a:xfrm>
            <a:off x="1600200" y="1603375"/>
            <a:ext cx="9686925" cy="4462760"/>
          </a:xfrm>
          <a:prstGeom prst="rect">
            <a:avLst/>
          </a:prstGeom>
          <a:noFill/>
        </p:spPr>
        <p:txBody>
          <a:bodyPr wrap="square" rtlCol="0">
            <a:spAutoFit/>
          </a:bodyPr>
          <a:lstStyle/>
          <a:p>
            <a:pPr marL="457200" indent="-457200">
              <a:buFont typeface="Wingdings" panose="05000000000000000000" charset="0"/>
              <a:buChar char="l"/>
            </a:pPr>
            <a:r>
              <a:rPr lang="zh-CN" altLang="en-US" sz="2400" dirty="0"/>
              <a:t>创建</a:t>
            </a:r>
            <a:r>
              <a:rPr lang="en-US" altLang="zh-CN" sz="2400" dirty="0" err="1"/>
              <a:t>Hadoop</a:t>
            </a:r>
            <a:r>
              <a:rPr lang="zh-CN" altLang="en-US" sz="2400" dirty="0"/>
              <a:t>用户并设置权限</a:t>
            </a:r>
          </a:p>
          <a:p>
            <a:pPr indent="0">
              <a:buFont typeface="Wingdings" panose="05000000000000000000" charset="0"/>
              <a:buNone/>
            </a:pPr>
            <a:endParaRPr lang="zh-CN" altLang="en-US" sz="2400" dirty="0"/>
          </a:p>
          <a:p>
            <a:pPr indent="0">
              <a:buFont typeface="Wingdings" panose="05000000000000000000" charset="0"/>
              <a:buNone/>
            </a:pPr>
            <a:r>
              <a:rPr lang="zh-CN" altLang="en-US" sz="2400" dirty="0"/>
              <a:t>在</a:t>
            </a:r>
            <a:r>
              <a:rPr lang="en-US" altLang="zh-CN" sz="2400" dirty="0"/>
              <a:t>MySQL</a:t>
            </a:r>
            <a:r>
              <a:rPr lang="zh-CN" altLang="en-US" sz="2400" dirty="0"/>
              <a:t>中创建</a:t>
            </a:r>
            <a:r>
              <a:rPr lang="en-US" altLang="zh-CN" sz="2400" dirty="0" err="1"/>
              <a:t>Hadoop</a:t>
            </a:r>
            <a:r>
              <a:rPr lang="zh-CN" altLang="en-US" sz="2400" dirty="0"/>
              <a:t>用户并设置所有权限，具体步骤如下：</a:t>
            </a:r>
          </a:p>
          <a:p>
            <a:pPr indent="0">
              <a:buFont typeface="Wingdings" panose="05000000000000000000" charset="0"/>
              <a:buNone/>
            </a:pPr>
            <a:endParaRPr lang="zh-CN" altLang="en-US" sz="2400" dirty="0"/>
          </a:p>
          <a:p>
            <a:pPr indent="0">
              <a:buFont typeface="Wingdings" panose="05000000000000000000" charset="0"/>
              <a:buNone/>
            </a:pPr>
            <a:r>
              <a:rPr lang="zh-CN" altLang="en-US" sz="2400" dirty="0"/>
              <a:t>（</a:t>
            </a:r>
            <a:r>
              <a:rPr lang="en-US" altLang="zh-CN" sz="2400" dirty="0"/>
              <a:t>1</a:t>
            </a:r>
            <a:r>
              <a:rPr lang="zh-CN" altLang="en-US" sz="2400" dirty="0"/>
              <a:t>）创建用户语法格式为：</a:t>
            </a:r>
            <a:r>
              <a:rPr lang="en-US" altLang="zh-CN" sz="2400" dirty="0"/>
              <a:t>CREATE USER '</a:t>
            </a:r>
            <a:r>
              <a:rPr lang="en-US" altLang="zh-CN" sz="2400" dirty="0" err="1"/>
              <a:t>username'@'host</a:t>
            </a:r>
            <a:r>
              <a:rPr lang="en-US" altLang="zh-CN" sz="2400" dirty="0"/>
              <a:t>'                   IDENTIFIED BY 'password';</a:t>
            </a:r>
          </a:p>
          <a:p>
            <a:pPr indent="0">
              <a:buFont typeface="Wingdings" panose="05000000000000000000" charset="0"/>
              <a:buNone/>
            </a:pPr>
            <a:endParaRPr lang="en-US" altLang="zh-CN" sz="2400" dirty="0"/>
          </a:p>
          <a:p>
            <a:pPr indent="0">
              <a:buFont typeface="Wingdings" panose="05000000000000000000" charset="0"/>
              <a:buNone/>
            </a:pPr>
            <a:r>
              <a:rPr lang="en-US" altLang="zh-CN" sz="2400" dirty="0"/>
              <a:t>username</a:t>
            </a:r>
            <a:r>
              <a:rPr lang="zh-CN" altLang="en-US" sz="2400" dirty="0"/>
              <a:t>：用户名；</a:t>
            </a:r>
          </a:p>
          <a:p>
            <a:pPr indent="0">
              <a:buFont typeface="Wingdings" panose="05000000000000000000" charset="0"/>
              <a:buNone/>
            </a:pPr>
            <a:r>
              <a:rPr lang="en-US" altLang="zh-CN" sz="2400" dirty="0"/>
              <a:t>host</a:t>
            </a:r>
            <a:r>
              <a:rPr lang="zh-CN" altLang="en-US" sz="2400" dirty="0"/>
              <a:t>：指定在哪个主机上可以登录，本机可用</a:t>
            </a:r>
            <a:r>
              <a:rPr lang="en-US" altLang="zh-CN" sz="2400" dirty="0" err="1"/>
              <a:t>localhost</a:t>
            </a:r>
            <a:r>
              <a:rPr lang="zh-CN" altLang="en-US" sz="2400" dirty="0"/>
              <a:t>，</a:t>
            </a:r>
            <a:r>
              <a:rPr lang="en-US" altLang="zh-CN" sz="2400" dirty="0"/>
              <a:t>%</a:t>
            </a:r>
            <a:r>
              <a:rPr lang="zh-CN" altLang="en-US" sz="2400" dirty="0"/>
              <a:t>通配所有远程主机；</a:t>
            </a:r>
          </a:p>
          <a:p>
            <a:pPr indent="0">
              <a:buFont typeface="Wingdings" panose="05000000000000000000" charset="0"/>
              <a:buNone/>
            </a:pPr>
            <a:r>
              <a:rPr lang="en-US" altLang="zh-CN" sz="2400" dirty="0"/>
              <a:t>password</a:t>
            </a:r>
            <a:r>
              <a:rPr lang="zh-CN" altLang="en-US" sz="2400" dirty="0"/>
              <a:t>：用户登录密码。</a:t>
            </a:r>
          </a:p>
          <a:p>
            <a:pPr indent="0">
              <a:buFont typeface="Wingdings" panose="05000000000000000000" charset="0"/>
              <a:buNone/>
            </a:pPr>
            <a:endParaRPr lang="zh-CN" altLang="en-US" sz="2000" dirty="0"/>
          </a:p>
        </p:txBody>
      </p:sp>
      <p:sp>
        <p:nvSpPr>
          <p:cNvPr id="6" name="文本框 5"/>
          <p:cNvSpPr txBox="1"/>
          <p:nvPr/>
        </p:nvSpPr>
        <p:spPr>
          <a:xfrm>
            <a:off x="661365" y="340360"/>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2.4.5  MySQL服务</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76494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7075" y="431010"/>
            <a:ext cx="10944199" cy="492443"/>
          </a:xfrm>
        </p:spPr>
        <p:txBody>
          <a:bodyPr/>
          <a:lstStyle/>
          <a:p>
            <a:r>
              <a:rPr lang="en-US" altLang="zh-CN" sz="3200" i="0" dirty="0">
                <a:latin typeface="STHeiti Light" charset="-122"/>
                <a:ea typeface="STHeiti Light" charset="-122"/>
                <a:cs typeface="STHeiti Light" charset="-122"/>
              </a:rPr>
              <a:t>2.1.2</a:t>
            </a:r>
            <a:r>
              <a:rPr lang="zh-CN" altLang="en-US" sz="3200" i="0" dirty="0">
                <a:latin typeface="STHeiti Light" charset="-122"/>
                <a:ea typeface="STHeiti Light" charset="-122"/>
                <a:cs typeface="STHeiti Light" charset="-122"/>
              </a:rPr>
              <a:t>  </a:t>
            </a:r>
            <a:r>
              <a:rPr lang="en-US" altLang="zh-CN" sz="3200" i="0" dirty="0">
                <a:latin typeface="STHeiti Light" charset="-122"/>
                <a:ea typeface="STHeiti Light" charset="-122"/>
                <a:cs typeface="STHeiti Light" charset="-122"/>
              </a:rPr>
              <a:t>Linux</a:t>
            </a:r>
            <a:r>
              <a:rPr lang="zh-CN" altLang="zh-CN" sz="3200" i="0" dirty="0">
                <a:latin typeface="+mj-ea"/>
                <a:cs typeface="STHeiti Light" charset="-122"/>
              </a:rPr>
              <a:t>基本操作 </a:t>
            </a:r>
            <a:endParaRPr kumimoji="1" lang="zh-CN" altLang="en-US" sz="3200" dirty="0">
              <a:latin typeface="+mj-ea"/>
            </a:endParaRPr>
          </a:p>
        </p:txBody>
      </p:sp>
      <p:sp>
        <p:nvSpPr>
          <p:cNvPr id="3" name="文本占位符 2"/>
          <p:cNvSpPr>
            <a:spLocks noGrp="1"/>
          </p:cNvSpPr>
          <p:nvPr>
            <p:ph type="body" idx="1"/>
          </p:nvPr>
        </p:nvSpPr>
        <p:spPr>
          <a:xfrm>
            <a:off x="627075" y="1755775"/>
            <a:ext cx="10842244" cy="3693319"/>
          </a:xfrm>
        </p:spPr>
        <p:txBody>
          <a:bodyPr/>
          <a:lstStyle/>
          <a:p>
            <a:pPr marL="285750" indent="-285750">
              <a:buFont typeface="Wingdings" charset="2"/>
              <a:buChar char="v"/>
            </a:pPr>
            <a:r>
              <a:rPr lang="zh-CN" altLang="zh-CN" sz="2400" dirty="0" smtClean="0"/>
              <a:t>Vim</a:t>
            </a:r>
            <a:r>
              <a:rPr lang="zh-CN" altLang="zh-CN" sz="2400" dirty="0"/>
              <a:t>文件</a:t>
            </a:r>
            <a:r>
              <a:rPr lang="zh-CN" altLang="zh-CN" sz="2400" dirty="0" smtClean="0"/>
              <a:t>操作</a:t>
            </a:r>
            <a:endParaRPr lang="zh-CN" altLang="en-US" sz="2400" dirty="0" smtClean="0"/>
          </a:p>
          <a:p>
            <a:r>
              <a:rPr lang="zh-CN" altLang="zh-CN" sz="2400" dirty="0"/>
              <a:t>Vim是Linux系统常用的文本编辑器。Vim有命令模式（Command Mode）、插入模式（Insert Mode）和底行模式（Last Line Mode）三种工作模式</a:t>
            </a:r>
            <a:r>
              <a:rPr lang="zh-CN" altLang="zh-CN" sz="2400" dirty="0" smtClean="0"/>
              <a:t>。</a:t>
            </a:r>
            <a:endParaRPr lang="en-US" altLang="zh-CN" sz="2400" dirty="0" smtClean="0"/>
          </a:p>
          <a:p>
            <a:endParaRPr lang="zh-CN" altLang="zh-CN" sz="2400" dirty="0" smtClean="0"/>
          </a:p>
          <a:p>
            <a:r>
              <a:rPr lang="zh-CN" altLang="zh-CN" sz="2400" b="1" dirty="0" smtClean="0"/>
              <a:t>命令模式</a:t>
            </a:r>
            <a:r>
              <a:rPr lang="zh-CN" altLang="zh-CN" sz="2400" dirty="0" smtClean="0"/>
              <a:t>：在此模式下只能控制屏幕光标的移动，进行文本的删除、复制等文字编辑工作，以及进入插入模式，或者回到底行模式。</a:t>
            </a:r>
          </a:p>
          <a:p>
            <a:r>
              <a:rPr lang="zh-CN" altLang="zh-CN" sz="2400" b="1" dirty="0" smtClean="0"/>
              <a:t>插入</a:t>
            </a:r>
            <a:r>
              <a:rPr lang="zh-CN" altLang="zh-CN" sz="2400" b="1" dirty="0"/>
              <a:t>模式</a:t>
            </a:r>
            <a:r>
              <a:rPr lang="zh-CN" altLang="zh-CN" sz="2400" dirty="0"/>
              <a:t>：只有在插入模式下，才可以输入文字。按[Esc]键可回到命令模式。打开Vim编辑器时Vim处于命令模式，需要按i键进入插入模式。</a:t>
            </a:r>
          </a:p>
          <a:p>
            <a:r>
              <a:rPr lang="zh-CN" altLang="zh-CN" sz="2400" b="1" dirty="0"/>
              <a:t>底行模式</a:t>
            </a:r>
            <a:r>
              <a:rPr lang="zh-CN" altLang="zh-CN" sz="2400" dirty="0"/>
              <a:t>：在此模式下可以保存文件或退出Vim，同时也可以设置编辑环境和进行一些编译工作，如列出行号、搜索字符串、执行外部命令等</a:t>
            </a:r>
            <a:r>
              <a:rPr lang="zh-CN" altLang="zh-CN" sz="2400" dirty="0" smtClean="0"/>
              <a:t>。</a:t>
            </a:r>
            <a:endParaRPr kumimoji="1" lang="zh-CN" altLang="en-US" sz="2400" dirty="0"/>
          </a:p>
        </p:txBody>
      </p:sp>
      <p:sp>
        <p:nvSpPr>
          <p:cNvPr id="4"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020293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90</a:t>
            </a:fld>
            <a:endParaRPr spc="5" dirty="0"/>
          </a:p>
        </p:txBody>
      </p:sp>
      <p:sp>
        <p:nvSpPr>
          <p:cNvPr id="15" name="文本框 14"/>
          <p:cNvSpPr txBox="1"/>
          <p:nvPr/>
        </p:nvSpPr>
        <p:spPr>
          <a:xfrm>
            <a:off x="1143000" y="1679575"/>
            <a:ext cx="9686925" cy="3354765"/>
          </a:xfrm>
          <a:prstGeom prst="rect">
            <a:avLst/>
          </a:prstGeom>
          <a:noFill/>
        </p:spPr>
        <p:txBody>
          <a:bodyPr wrap="square" rtlCol="0">
            <a:spAutoFit/>
          </a:bodyPr>
          <a:lstStyle/>
          <a:p>
            <a:pPr indent="0">
              <a:buFont typeface="Wingdings" panose="05000000000000000000" charset="0"/>
              <a:buNone/>
            </a:pPr>
            <a:r>
              <a:rPr lang="zh-CN" altLang="en-US" sz="2400" dirty="0"/>
              <a:t>（</a:t>
            </a:r>
            <a:r>
              <a:rPr lang="en-US" altLang="zh-CN" sz="2400" dirty="0"/>
              <a:t>2</a:t>
            </a:r>
            <a:r>
              <a:rPr lang="zh-CN" altLang="en-US" sz="2400" dirty="0"/>
              <a:t>）授权语法格式为：</a:t>
            </a:r>
            <a:r>
              <a:rPr lang="en-US" altLang="zh-CN" sz="2400" dirty="0"/>
              <a:t>GRANT ALL PRIVILEGES ON  *.* TO 'username'@'%' IDENTIFIED BY 'password'</a:t>
            </a:r>
            <a:r>
              <a:rPr lang="zh-CN" altLang="en-US" sz="2400" dirty="0"/>
              <a:t>；</a:t>
            </a:r>
          </a:p>
          <a:p>
            <a:pPr indent="0">
              <a:buFont typeface="Wingdings" panose="05000000000000000000" charset="0"/>
              <a:buNone/>
            </a:pPr>
            <a:endParaRPr lang="zh-CN" altLang="en-US" sz="2400" dirty="0"/>
          </a:p>
          <a:p>
            <a:pPr indent="0">
              <a:buFont typeface="Wingdings" panose="05000000000000000000" charset="0"/>
              <a:buNone/>
            </a:pPr>
            <a:r>
              <a:rPr lang="zh-CN" altLang="en-US" sz="2400" dirty="0"/>
              <a:t>格式说明：</a:t>
            </a:r>
          </a:p>
          <a:p>
            <a:pPr indent="0">
              <a:buFont typeface="Wingdings" panose="05000000000000000000" charset="0"/>
              <a:buNone/>
            </a:pPr>
            <a:r>
              <a:rPr lang="en-US" altLang="zh-CN" sz="2400" dirty="0"/>
              <a:t>grant</a:t>
            </a:r>
            <a:r>
              <a:rPr lang="zh-CN" altLang="en-US" sz="2400" dirty="0"/>
              <a:t>权限</a:t>
            </a:r>
            <a:r>
              <a:rPr lang="en-US" altLang="zh-CN" sz="2400" dirty="0"/>
              <a:t>on</a:t>
            </a:r>
            <a:r>
              <a:rPr lang="zh-CN" altLang="en-US" sz="2400" dirty="0"/>
              <a:t>数据库名</a:t>
            </a:r>
            <a:r>
              <a:rPr lang="en-US" altLang="zh-CN" sz="2400" dirty="0"/>
              <a:t>.</a:t>
            </a:r>
            <a:r>
              <a:rPr lang="zh-CN" altLang="en-US" sz="2400" dirty="0"/>
              <a:t>表名</a:t>
            </a:r>
            <a:r>
              <a:rPr lang="en-US" altLang="zh-CN" sz="2400" dirty="0"/>
              <a:t>to</a:t>
            </a:r>
            <a:r>
              <a:rPr lang="zh-CN" altLang="en-US" sz="2400" dirty="0"/>
              <a:t>用户</a:t>
            </a:r>
            <a:r>
              <a:rPr lang="en-US" altLang="zh-CN" sz="2400" dirty="0"/>
              <a:t>@</a:t>
            </a:r>
            <a:r>
              <a:rPr lang="zh-CN" altLang="en-US" sz="2400" dirty="0"/>
              <a:t>登录主机 </a:t>
            </a:r>
            <a:r>
              <a:rPr lang="en-US" altLang="zh-CN" sz="2400" dirty="0"/>
              <a:t>identified by "</a:t>
            </a:r>
            <a:r>
              <a:rPr lang="zh-CN" altLang="en-US" sz="2400" dirty="0"/>
              <a:t>用户密码</a:t>
            </a:r>
            <a:r>
              <a:rPr lang="en-US" altLang="zh-CN" sz="2400" dirty="0"/>
              <a:t>"</a:t>
            </a:r>
            <a:r>
              <a:rPr lang="zh-CN" altLang="en-US" sz="2400" dirty="0"/>
              <a:t>；*</a:t>
            </a:r>
            <a:r>
              <a:rPr lang="en-US" altLang="zh-CN" sz="2400" dirty="0"/>
              <a:t>.*</a:t>
            </a:r>
            <a:r>
              <a:rPr lang="zh-CN" altLang="en-US" sz="2400" dirty="0"/>
              <a:t>代表所有权；其中，</a:t>
            </a:r>
            <a:r>
              <a:rPr lang="en-US" altLang="zh-CN" sz="2400" dirty="0"/>
              <a:t>@</a:t>
            </a:r>
            <a:r>
              <a:rPr lang="zh-CN" altLang="en-US" sz="2400" dirty="0"/>
              <a:t>后面是访问</a:t>
            </a:r>
            <a:r>
              <a:rPr lang="en-US" altLang="zh-CN" sz="2400" dirty="0"/>
              <a:t>MySQL</a:t>
            </a:r>
            <a:r>
              <a:rPr lang="zh-CN" altLang="en-US" sz="2400" dirty="0"/>
              <a:t>的客户端</a:t>
            </a:r>
            <a:r>
              <a:rPr lang="en-US" altLang="zh-CN" sz="2400" dirty="0"/>
              <a:t>IP</a:t>
            </a:r>
            <a:r>
              <a:rPr lang="zh-CN" altLang="en-US" sz="2400" dirty="0"/>
              <a:t>地址（或是主机名）；</a:t>
            </a:r>
            <a:r>
              <a:rPr lang="en-US" altLang="zh-CN" sz="2400" dirty="0"/>
              <a:t>%</a:t>
            </a:r>
            <a:r>
              <a:rPr lang="zh-CN" altLang="en-US" sz="2400" dirty="0"/>
              <a:t>代表任意的客户端，如果填写</a:t>
            </a:r>
            <a:r>
              <a:rPr lang="en-US" altLang="zh-CN" sz="2400" dirty="0" err="1"/>
              <a:t>localhost</a:t>
            </a:r>
            <a:r>
              <a:rPr lang="zh-CN" altLang="en-US" sz="2400" dirty="0"/>
              <a:t>为本地访问，那此用户就不能远程访问该</a:t>
            </a:r>
            <a:r>
              <a:rPr lang="en-US" altLang="zh-CN" sz="2400" dirty="0"/>
              <a:t>MySQL</a:t>
            </a:r>
            <a:r>
              <a:rPr lang="zh-CN" altLang="en-US" sz="2400" dirty="0"/>
              <a:t>数据库。</a:t>
            </a:r>
          </a:p>
          <a:p>
            <a:pPr indent="0">
              <a:buFont typeface="Wingdings" panose="05000000000000000000" charset="0"/>
              <a:buNone/>
            </a:pPr>
            <a:endParaRPr lang="zh-CN" altLang="en-US" sz="2000" dirty="0"/>
          </a:p>
        </p:txBody>
      </p:sp>
      <p:sp>
        <p:nvSpPr>
          <p:cNvPr id="6" name="文本框 5"/>
          <p:cNvSpPr txBox="1"/>
          <p:nvPr/>
        </p:nvSpPr>
        <p:spPr>
          <a:xfrm>
            <a:off x="627075" y="340360"/>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2.4.5  MySQL服务</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937170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91</a:t>
            </a:fld>
            <a:endParaRPr spc="5" dirty="0"/>
          </a:p>
        </p:txBody>
      </p:sp>
      <p:sp>
        <p:nvSpPr>
          <p:cNvPr id="15" name="文本框 14"/>
          <p:cNvSpPr txBox="1"/>
          <p:nvPr/>
        </p:nvSpPr>
        <p:spPr>
          <a:xfrm>
            <a:off x="1600200" y="1822631"/>
            <a:ext cx="9686925" cy="2985433"/>
          </a:xfrm>
          <a:prstGeom prst="rect">
            <a:avLst/>
          </a:prstGeom>
          <a:noFill/>
        </p:spPr>
        <p:txBody>
          <a:bodyPr wrap="square" rtlCol="0">
            <a:spAutoFit/>
          </a:bodyPr>
          <a:lstStyle/>
          <a:p>
            <a:pPr indent="0">
              <a:buFont typeface="Wingdings" panose="05000000000000000000" charset="0"/>
              <a:buNone/>
            </a:pPr>
            <a:r>
              <a:rPr lang="en-US" altLang="zh-CN" sz="2800" dirty="0" err="1"/>
              <a:t>mysql</a:t>
            </a:r>
            <a:r>
              <a:rPr lang="en-US" altLang="zh-CN" sz="2800" dirty="0"/>
              <a:t>&gt;grant all on *.* to </a:t>
            </a:r>
            <a:r>
              <a:rPr lang="en-US" altLang="zh-CN" sz="2800" dirty="0" err="1"/>
              <a:t>hadoop</a:t>
            </a:r>
            <a:r>
              <a:rPr lang="en-US" altLang="zh-CN" sz="2800" dirty="0"/>
              <a:t>@'%' identified by 'Hadoop@123'; </a:t>
            </a:r>
          </a:p>
          <a:p>
            <a:pPr indent="0">
              <a:buFont typeface="Wingdings" panose="05000000000000000000" charset="0"/>
              <a:buNone/>
            </a:pPr>
            <a:r>
              <a:rPr lang="en-US" altLang="zh-CN" sz="2800" dirty="0" err="1"/>
              <a:t>mysql</a:t>
            </a:r>
            <a:r>
              <a:rPr lang="en-US" altLang="zh-CN" sz="2800" dirty="0"/>
              <a:t>&gt;grant all on *.* to </a:t>
            </a:r>
            <a:r>
              <a:rPr lang="en-US" altLang="zh-CN" sz="2800" dirty="0" err="1"/>
              <a:t>hadoop</a:t>
            </a:r>
            <a:r>
              <a:rPr lang="en-US" altLang="zh-CN" sz="2800" dirty="0"/>
              <a:t>@'</a:t>
            </a:r>
            <a:r>
              <a:rPr lang="en-US" altLang="zh-CN" sz="2800" dirty="0" err="1"/>
              <a:t>localhost</a:t>
            </a:r>
            <a:r>
              <a:rPr lang="en-US" altLang="zh-CN" sz="2800" dirty="0"/>
              <a:t>' identified by 'Hadoop@123'; </a:t>
            </a:r>
          </a:p>
          <a:p>
            <a:pPr indent="0">
              <a:buFont typeface="Wingdings" panose="05000000000000000000" charset="0"/>
              <a:buNone/>
            </a:pPr>
            <a:r>
              <a:rPr lang="en-US" altLang="zh-CN" sz="2800" dirty="0" err="1"/>
              <a:t>mysql</a:t>
            </a:r>
            <a:r>
              <a:rPr lang="en-US" altLang="zh-CN" sz="2800" dirty="0"/>
              <a:t>&gt;grant all on *.* to </a:t>
            </a:r>
            <a:r>
              <a:rPr lang="en-US" altLang="zh-CN" sz="2800" dirty="0" err="1"/>
              <a:t>hadoop</a:t>
            </a:r>
            <a:r>
              <a:rPr lang="en-US" altLang="zh-CN" sz="2800" dirty="0"/>
              <a:t>@'master' identified by 'Hadoop@123'; </a:t>
            </a:r>
            <a:endParaRPr lang="en-US" altLang="zh-CN" sz="2000" dirty="0"/>
          </a:p>
          <a:p>
            <a:pPr indent="0">
              <a:buFont typeface="Wingdings" panose="05000000000000000000" charset="0"/>
              <a:buNone/>
            </a:pPr>
            <a:endParaRPr lang="zh-CN" altLang="en-US" sz="2000" dirty="0"/>
          </a:p>
        </p:txBody>
      </p:sp>
      <p:sp>
        <p:nvSpPr>
          <p:cNvPr id="6" name="文本框 5"/>
          <p:cNvSpPr txBox="1"/>
          <p:nvPr/>
        </p:nvSpPr>
        <p:spPr>
          <a:xfrm>
            <a:off x="627075" y="375711"/>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2.4.5  MySQL服务</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525656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92</a:t>
            </a:fld>
            <a:endParaRPr spc="5" dirty="0"/>
          </a:p>
        </p:txBody>
      </p:sp>
      <p:sp>
        <p:nvSpPr>
          <p:cNvPr id="15" name="文本框 14"/>
          <p:cNvSpPr txBox="1"/>
          <p:nvPr/>
        </p:nvSpPr>
        <p:spPr>
          <a:xfrm>
            <a:off x="1504950" y="1439545"/>
            <a:ext cx="9686925" cy="2616101"/>
          </a:xfrm>
          <a:prstGeom prst="rect">
            <a:avLst/>
          </a:prstGeom>
          <a:noFill/>
        </p:spPr>
        <p:txBody>
          <a:bodyPr wrap="square" rtlCol="0">
            <a:spAutoFit/>
          </a:bodyPr>
          <a:lstStyle/>
          <a:p>
            <a:pPr indent="0">
              <a:buFont typeface="Wingdings" panose="05000000000000000000" charset="0"/>
              <a:buNone/>
            </a:pPr>
            <a:r>
              <a:rPr sz="2400" dirty="0"/>
              <a:t>（3）刷新权限语法格式为：FLUSH PRIVILEGES;</a:t>
            </a:r>
          </a:p>
          <a:p>
            <a:pPr indent="0">
              <a:buFont typeface="Wingdings" panose="05000000000000000000" charset="0"/>
              <a:buNone/>
            </a:pPr>
            <a:endParaRPr sz="2400" dirty="0"/>
          </a:p>
          <a:p>
            <a:pPr indent="0">
              <a:buFont typeface="Wingdings" panose="05000000000000000000" charset="0"/>
              <a:buNone/>
            </a:pPr>
            <a:r>
              <a:rPr sz="2400" dirty="0"/>
              <a:t>例：</a:t>
            </a:r>
          </a:p>
          <a:p>
            <a:pPr indent="0">
              <a:buFont typeface="Wingdings" panose="05000000000000000000" charset="0"/>
              <a:buNone/>
            </a:pPr>
            <a:r>
              <a:rPr sz="2400" dirty="0" err="1"/>
              <a:t>mysql</a:t>
            </a:r>
            <a:r>
              <a:rPr sz="2400" dirty="0"/>
              <a:t>&gt;flush privileges; </a:t>
            </a:r>
          </a:p>
          <a:p>
            <a:pPr indent="0">
              <a:buFont typeface="Wingdings" panose="05000000000000000000" charset="0"/>
              <a:buNone/>
            </a:pPr>
            <a:r>
              <a:rPr sz="2400" dirty="0"/>
              <a:t>完成如上MySQL的安装与配置后，用户就可以对2.3节中SQL         </a:t>
            </a:r>
            <a:r>
              <a:rPr sz="2400" dirty="0" err="1"/>
              <a:t>的内容进行上机操作</a:t>
            </a:r>
            <a:r>
              <a:rPr sz="2400" dirty="0"/>
              <a:t>。</a:t>
            </a:r>
          </a:p>
          <a:p>
            <a:pPr indent="0">
              <a:buFont typeface="Wingdings" panose="05000000000000000000" charset="0"/>
              <a:buNone/>
            </a:pPr>
            <a:endParaRPr lang="zh-CN" altLang="en-US" sz="2000" dirty="0"/>
          </a:p>
        </p:txBody>
      </p:sp>
      <p:sp>
        <p:nvSpPr>
          <p:cNvPr id="6" name="文本框 5"/>
          <p:cNvSpPr txBox="1"/>
          <p:nvPr/>
        </p:nvSpPr>
        <p:spPr>
          <a:xfrm>
            <a:off x="627075" y="376164"/>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2.4.5  MySQL服务</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49271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93</a:t>
            </a:fld>
            <a:endParaRPr spc="5" dirty="0"/>
          </a:p>
        </p:txBody>
      </p:sp>
      <p:sp>
        <p:nvSpPr>
          <p:cNvPr id="13" name="文本框 12"/>
          <p:cNvSpPr txBox="1"/>
          <p:nvPr/>
        </p:nvSpPr>
        <p:spPr>
          <a:xfrm>
            <a:off x="627075" y="340360"/>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2.4.6  SSH免密钥登录</a:t>
            </a:r>
          </a:p>
        </p:txBody>
      </p:sp>
      <p:sp>
        <p:nvSpPr>
          <p:cNvPr id="14" name="文本框 13"/>
          <p:cNvSpPr txBox="1"/>
          <p:nvPr/>
        </p:nvSpPr>
        <p:spPr>
          <a:xfrm>
            <a:off x="1483995" y="1675130"/>
            <a:ext cx="8279130" cy="4278094"/>
          </a:xfrm>
          <a:prstGeom prst="rect">
            <a:avLst/>
          </a:prstGeom>
          <a:noFill/>
        </p:spPr>
        <p:txBody>
          <a:bodyPr wrap="square" rtlCol="0">
            <a:spAutoFit/>
          </a:bodyPr>
          <a:lstStyle/>
          <a:p>
            <a:pPr indent="0">
              <a:buFont typeface="Wingdings" panose="05000000000000000000" charset="0"/>
              <a:buNone/>
            </a:pPr>
            <a:r>
              <a:rPr lang="zh-CN" altLang="en-US" sz="2400" dirty="0"/>
              <a:t>SSH密钥的方式是一个可靠和安全的客户验证方法。</a:t>
            </a:r>
          </a:p>
          <a:p>
            <a:pPr indent="0">
              <a:buFont typeface="Wingdings" panose="05000000000000000000" charset="0"/>
              <a:buNone/>
            </a:pPr>
            <a:endParaRPr lang="zh-CN" altLang="en-US" sz="2400" dirty="0"/>
          </a:p>
          <a:p>
            <a:pPr indent="0">
              <a:buFont typeface="Wingdings" panose="05000000000000000000" charset="0"/>
              <a:buNone/>
            </a:pPr>
            <a:r>
              <a:rPr lang="zh-CN" altLang="en-US" sz="2400" dirty="0"/>
              <a:t>SSH密钥对是两个加密的安全密码，由公钥和私钥组成，可用于给SSH服务器验证客户端。私钥由客户端保留，公钥被上传到希望能够使用SSH登录的远程服务器并被放置在用户帐户目录~/.ssh/authorized_keys文件中。</a:t>
            </a:r>
          </a:p>
          <a:p>
            <a:pPr indent="0">
              <a:buFont typeface="Wingdings" panose="05000000000000000000" charset="0"/>
              <a:buNone/>
            </a:pPr>
            <a:endParaRPr lang="zh-CN" altLang="en-US" sz="2400" dirty="0"/>
          </a:p>
          <a:p>
            <a:pPr indent="0">
              <a:buFont typeface="Wingdings" panose="05000000000000000000" charset="0"/>
              <a:buNone/>
            </a:pPr>
            <a:r>
              <a:rPr lang="zh-CN" altLang="en-US" sz="2400" dirty="0"/>
              <a:t>当客户端尝试使用SSH密钥进行身份验证时，服务器可以通过客户端提供的私钥验证生成一个终端会话或执行请求的命令。</a:t>
            </a:r>
          </a:p>
          <a:p>
            <a:pPr indent="0">
              <a:buFont typeface="Wingdings" panose="05000000000000000000" charset="0"/>
              <a:buNone/>
            </a:pPr>
            <a:endParaRPr lang="zh-CN" altLang="en-US" sz="2800" dirty="0"/>
          </a:p>
          <a:p>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05834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94</a:t>
            </a:fld>
            <a:endParaRPr spc="5" dirty="0"/>
          </a:p>
        </p:txBody>
      </p:sp>
      <p:sp>
        <p:nvSpPr>
          <p:cNvPr id="15" name="文本框 14"/>
          <p:cNvSpPr txBox="1"/>
          <p:nvPr/>
        </p:nvSpPr>
        <p:spPr>
          <a:xfrm>
            <a:off x="1504950" y="1179195"/>
            <a:ext cx="9686925" cy="5693866"/>
          </a:xfrm>
          <a:prstGeom prst="rect">
            <a:avLst/>
          </a:prstGeom>
          <a:noFill/>
        </p:spPr>
        <p:txBody>
          <a:bodyPr wrap="square" rtlCol="0">
            <a:spAutoFit/>
          </a:bodyPr>
          <a:lstStyle/>
          <a:p>
            <a:pPr indent="0">
              <a:buFont typeface="Wingdings" panose="05000000000000000000" charset="0"/>
              <a:buNone/>
            </a:pPr>
            <a:r>
              <a:rPr sz="2400" dirty="0"/>
              <a:t>在Linux集群间配置免密钥登陆，是hadoop集群运维的基础。以下操作在master节点进行，实现从master免密码登陆slave1、slave2节点。生成ssh密钥对的命令如下：</a:t>
            </a:r>
          </a:p>
          <a:p>
            <a:pPr indent="0">
              <a:buFont typeface="Wingdings" panose="05000000000000000000" charset="0"/>
              <a:buNone/>
            </a:pPr>
            <a:endParaRPr sz="2800" dirty="0"/>
          </a:p>
          <a:p>
            <a:pPr indent="0">
              <a:buFont typeface="Wingdings" panose="05000000000000000000" charset="0"/>
              <a:buNone/>
            </a:pPr>
            <a:r>
              <a:rPr sz="2000" dirty="0"/>
              <a:t>[</a:t>
            </a:r>
            <a:r>
              <a:rPr sz="2000" dirty="0" err="1"/>
              <a:t>hadoop@master</a:t>
            </a:r>
            <a:r>
              <a:rPr sz="2000" dirty="0"/>
              <a:t>~]$ </a:t>
            </a:r>
            <a:r>
              <a:rPr sz="2000" dirty="0" err="1"/>
              <a:t>ssh-keygen</a:t>
            </a:r>
            <a:r>
              <a:rPr sz="2000" dirty="0"/>
              <a:t>        # </a:t>
            </a:r>
            <a:r>
              <a:rPr sz="2000" dirty="0" err="1"/>
              <a:t>master节点生成密钥</a:t>
            </a:r>
            <a:endParaRPr sz="2000" dirty="0"/>
          </a:p>
          <a:p>
            <a:pPr indent="0">
              <a:buFont typeface="Wingdings" panose="05000000000000000000" charset="0"/>
              <a:buNone/>
            </a:pPr>
            <a:endParaRPr sz="2000" dirty="0"/>
          </a:p>
          <a:p>
            <a:r>
              <a:rPr sz="2400" dirty="0"/>
              <a:t>将生成的公钥上传到slave1节点的命令如下：</a:t>
            </a:r>
          </a:p>
          <a:p>
            <a:pPr indent="0">
              <a:buFont typeface="Wingdings" panose="05000000000000000000" charset="0"/>
              <a:buNone/>
            </a:pPr>
            <a:endParaRPr sz="2800" dirty="0"/>
          </a:p>
          <a:p>
            <a:pPr indent="0">
              <a:buFont typeface="Wingdings" panose="05000000000000000000" charset="0"/>
              <a:buNone/>
            </a:pPr>
            <a:r>
              <a:rPr lang="zh-CN" altLang="en-US" sz="2000" dirty="0"/>
              <a:t>[hadoop@master~]$ ssh-copy-id root@slave1      	# 将公钥传送给slave1节点</a:t>
            </a:r>
          </a:p>
          <a:p>
            <a:pPr indent="0">
              <a:buFont typeface="Wingdings" panose="05000000000000000000" charset="0"/>
              <a:buNone/>
            </a:pPr>
            <a:endParaRPr lang="zh-CN" altLang="en-US" sz="2000" dirty="0"/>
          </a:p>
          <a:p>
            <a:pPr indent="0">
              <a:buFont typeface="Wingdings" panose="05000000000000000000" charset="0"/>
              <a:buNone/>
            </a:pPr>
            <a:r>
              <a:rPr lang="zh-CN" altLang="en-US" sz="2400" dirty="0"/>
              <a:t>首次通过master终端将公钥传送给slave终端，需要输入slave节点的登陆密码，传送完毕可实现免密码登陆。</a:t>
            </a:r>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p:txBody>
      </p:sp>
      <p:sp>
        <p:nvSpPr>
          <p:cNvPr id="6" name="文本框 5"/>
          <p:cNvSpPr txBox="1"/>
          <p:nvPr/>
        </p:nvSpPr>
        <p:spPr>
          <a:xfrm>
            <a:off x="627075" y="387078"/>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2.4.6  SSH免密钥登录</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126406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95</a:t>
            </a:fld>
            <a:endParaRPr spc="5" dirty="0"/>
          </a:p>
        </p:txBody>
      </p:sp>
      <p:sp>
        <p:nvSpPr>
          <p:cNvPr id="15" name="文本框 14"/>
          <p:cNvSpPr txBox="1"/>
          <p:nvPr/>
        </p:nvSpPr>
        <p:spPr>
          <a:xfrm>
            <a:off x="1703705" y="1255395"/>
            <a:ext cx="9686925" cy="4030980"/>
          </a:xfrm>
          <a:prstGeom prst="rect">
            <a:avLst/>
          </a:prstGeom>
          <a:noFill/>
        </p:spPr>
        <p:txBody>
          <a:bodyPr wrap="square" rtlCol="0">
            <a:spAutoFit/>
          </a:bodyPr>
          <a:lstStyle/>
          <a:p>
            <a:pPr indent="0">
              <a:buFont typeface="Wingdings" panose="05000000000000000000" charset="0"/>
              <a:buNone/>
            </a:pPr>
            <a:r>
              <a:rPr lang="zh-CN" altLang="en-US" sz="2400" dirty="0"/>
              <a:t>登陆slave1节点命令如下：</a:t>
            </a:r>
          </a:p>
          <a:p>
            <a:pPr indent="0">
              <a:buFont typeface="Wingdings" panose="05000000000000000000" charset="0"/>
              <a:buNone/>
            </a:pPr>
            <a:endParaRPr lang="zh-CN" altLang="en-US" sz="2800" dirty="0"/>
          </a:p>
          <a:p>
            <a:pPr indent="0">
              <a:buFont typeface="Wingdings" panose="05000000000000000000" charset="0"/>
              <a:buNone/>
            </a:pPr>
            <a:r>
              <a:rPr lang="zh-CN" altLang="en-US" sz="2000" dirty="0"/>
              <a:t>[hadoop@master~]$ ssh root@slave1      # 测试免密码登陆</a:t>
            </a:r>
          </a:p>
          <a:p>
            <a:pPr indent="0">
              <a:buFont typeface="Wingdings" panose="05000000000000000000" charset="0"/>
              <a:buNone/>
            </a:pPr>
            <a:endParaRPr lang="zh-CN" altLang="en-US" sz="2000" dirty="0"/>
          </a:p>
          <a:p>
            <a:pPr indent="0">
              <a:buFont typeface="Wingdings" panose="05000000000000000000" charset="0"/>
              <a:buNone/>
            </a:pPr>
            <a:r>
              <a:rPr lang="zh-CN" altLang="en-US" sz="2400" dirty="0"/>
              <a:t>成功登陆slave1节点的提示如下图所示。</a:t>
            </a:r>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a:p>
            <a:pPr indent="0">
              <a:buFont typeface="Wingdings" panose="05000000000000000000" charset="0"/>
              <a:buNone/>
            </a:pPr>
            <a:r>
              <a:rPr lang="zh-CN" altLang="en-US" sz="2000" dirty="0"/>
              <a:t>注：其他slave1、slave2实现免密码登陆，操作方式与上述一致。</a:t>
            </a:r>
            <a:endParaRPr lang="zh-CN" altLang="en-US" sz="2800" dirty="0"/>
          </a:p>
          <a:p>
            <a:pPr indent="0">
              <a:buFont typeface="Wingdings" panose="05000000000000000000" charset="0"/>
              <a:buNone/>
            </a:pPr>
            <a:endParaRPr lang="zh-CN" altLang="en-US" sz="2800" dirty="0"/>
          </a:p>
        </p:txBody>
      </p:sp>
      <p:pic>
        <p:nvPicPr>
          <p:cNvPr id="3" name="图片 2" descr="图片21"/>
          <p:cNvPicPr>
            <a:picLocks noChangeAspect="1"/>
          </p:cNvPicPr>
          <p:nvPr/>
        </p:nvPicPr>
        <p:blipFill>
          <a:blip r:embed="rId2"/>
          <a:stretch>
            <a:fillRect/>
          </a:stretch>
        </p:blipFill>
        <p:spPr>
          <a:xfrm>
            <a:off x="2905125" y="3347720"/>
            <a:ext cx="6381115" cy="504825"/>
          </a:xfrm>
          <a:prstGeom prst="rect">
            <a:avLst/>
          </a:prstGeom>
        </p:spPr>
      </p:pic>
      <p:sp>
        <p:nvSpPr>
          <p:cNvPr id="8" name="文本框 7"/>
          <p:cNvSpPr txBox="1"/>
          <p:nvPr/>
        </p:nvSpPr>
        <p:spPr>
          <a:xfrm>
            <a:off x="627075" y="398117"/>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2.4.6  SSH免密钥登录</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094306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96</a:t>
            </a:fld>
            <a:endParaRPr spc="5" dirty="0"/>
          </a:p>
        </p:txBody>
      </p:sp>
      <p:sp>
        <p:nvSpPr>
          <p:cNvPr id="13" name="文本框 12"/>
          <p:cNvSpPr txBox="1"/>
          <p:nvPr/>
        </p:nvSpPr>
        <p:spPr>
          <a:xfrm>
            <a:off x="604215" y="384175"/>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2.4.7  配置时钟同步</a:t>
            </a:r>
          </a:p>
        </p:txBody>
      </p:sp>
      <p:sp>
        <p:nvSpPr>
          <p:cNvPr id="14" name="文本框 13"/>
          <p:cNvSpPr txBox="1"/>
          <p:nvPr/>
        </p:nvSpPr>
        <p:spPr>
          <a:xfrm>
            <a:off x="1483995" y="1675130"/>
            <a:ext cx="8279130" cy="3170099"/>
          </a:xfrm>
          <a:prstGeom prst="rect">
            <a:avLst/>
          </a:prstGeom>
          <a:noFill/>
        </p:spPr>
        <p:txBody>
          <a:bodyPr wrap="square" rtlCol="0">
            <a:spAutoFit/>
          </a:bodyPr>
          <a:lstStyle/>
          <a:p>
            <a:pPr indent="0">
              <a:buFont typeface="Wingdings" panose="05000000000000000000" charset="0"/>
              <a:buNone/>
            </a:pPr>
            <a:r>
              <a:rPr lang="zh-CN" altLang="en-US" sz="2400" dirty="0"/>
              <a:t>Linux集群中节点间时钟同步，对分布式组间协同工作意义重大。例如，在HBase分布式部署中，一定要求节点间时钟同步。以下介绍时钟同步工具NTP的安装与配置。</a:t>
            </a:r>
          </a:p>
          <a:p>
            <a:pPr indent="0">
              <a:buFont typeface="Wingdings" panose="05000000000000000000" charset="0"/>
              <a:buNone/>
            </a:pPr>
            <a:endParaRPr lang="zh-CN" altLang="en-US" sz="2400" dirty="0"/>
          </a:p>
          <a:p>
            <a:pPr indent="0">
              <a:buFont typeface="Wingdings" panose="05000000000000000000" charset="0"/>
              <a:buNone/>
            </a:pPr>
            <a:r>
              <a:rPr lang="zh-CN" altLang="en-US" sz="2400" dirty="0"/>
              <a:t>NTP是Network Time Protocol的缩写，目的是保证master（Server）端与slave（Client）端的时间同步。</a:t>
            </a:r>
          </a:p>
          <a:p>
            <a:pPr indent="0">
              <a:buFont typeface="Wingdings" panose="05000000000000000000" charset="0"/>
              <a:buNone/>
            </a:pPr>
            <a:endParaRPr lang="zh-CN" altLang="en-US" sz="2800" dirty="0"/>
          </a:p>
          <a:p>
            <a:endParaRPr lang="zh-CN" altLang="en-US" sz="2800" dirty="0"/>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381402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97</a:t>
            </a:fld>
            <a:endParaRPr spc="5" dirty="0"/>
          </a:p>
        </p:txBody>
      </p:sp>
      <p:sp>
        <p:nvSpPr>
          <p:cNvPr id="15" name="文本框 14"/>
          <p:cNvSpPr txBox="1"/>
          <p:nvPr/>
        </p:nvSpPr>
        <p:spPr>
          <a:xfrm>
            <a:off x="1504950" y="1179195"/>
            <a:ext cx="9686925" cy="4339650"/>
          </a:xfrm>
          <a:prstGeom prst="rect">
            <a:avLst/>
          </a:prstGeom>
          <a:noFill/>
        </p:spPr>
        <p:txBody>
          <a:bodyPr wrap="square" rtlCol="0">
            <a:spAutoFit/>
          </a:bodyPr>
          <a:lstStyle/>
          <a:p>
            <a:pPr marL="457200" indent="-457200">
              <a:buFont typeface="Wingdings" panose="05000000000000000000" charset="0"/>
              <a:buChar char="l"/>
            </a:pPr>
            <a:r>
              <a:rPr sz="2400" dirty="0" err="1"/>
              <a:t>master端配置</a:t>
            </a:r>
            <a:endParaRPr sz="2400" dirty="0"/>
          </a:p>
          <a:p>
            <a:pPr indent="0">
              <a:buFont typeface="Wingdings" panose="05000000000000000000" charset="0"/>
              <a:buNone/>
            </a:pPr>
            <a:endParaRPr sz="2800" dirty="0"/>
          </a:p>
          <a:p>
            <a:pPr indent="0">
              <a:buFont typeface="Wingdings" panose="05000000000000000000" charset="0"/>
              <a:buNone/>
            </a:pPr>
            <a:r>
              <a:rPr lang="zh-CN" altLang="en-US" sz="2400" dirty="0"/>
              <a:t>命令如下：</a:t>
            </a:r>
          </a:p>
          <a:p>
            <a:pPr indent="0">
              <a:buFont typeface="Wingdings" panose="05000000000000000000" charset="0"/>
              <a:buNone/>
            </a:pPr>
            <a:r>
              <a:rPr lang="zh-CN" altLang="en-US" sz="2000" dirty="0"/>
              <a:t>[hadoop@master~]$ yum install ntp     		#安装NTP软件</a:t>
            </a:r>
          </a:p>
          <a:p>
            <a:pPr indent="0">
              <a:buFont typeface="Wingdings" panose="05000000000000000000" charset="0"/>
              <a:buNone/>
            </a:pPr>
            <a:r>
              <a:rPr lang="zh-CN" altLang="en-US" sz="2000" dirty="0"/>
              <a:t>[hadoop@master~]$ chkconfig ntpd on     		#启动NTP</a:t>
            </a:r>
          </a:p>
          <a:p>
            <a:pPr indent="0">
              <a:buFont typeface="Wingdings" panose="05000000000000000000" charset="0"/>
              <a:buNone/>
            </a:pPr>
            <a:r>
              <a:rPr lang="zh-CN" altLang="en-US" sz="2000" dirty="0"/>
              <a:t>[hadoop@master~]$ vim /etc/ntp.conf     		配置服务器</a:t>
            </a:r>
          </a:p>
          <a:p>
            <a:pPr indent="0">
              <a:buFont typeface="Wingdings" panose="05000000000000000000" charset="0"/>
              <a:buNone/>
            </a:pPr>
            <a:endParaRPr lang="zh-CN" altLang="en-US" sz="2800" dirty="0"/>
          </a:p>
          <a:p>
            <a:pPr indent="0">
              <a:buFont typeface="Wingdings" panose="05000000000000000000" charset="0"/>
              <a:buNone/>
            </a:pPr>
            <a:r>
              <a:rPr lang="zh-CN" altLang="en-US" sz="2400" dirty="0"/>
              <a:t>由于NTP服务器的设置需要有上游服务器的支持，我们注释掉原先的Server设置，添加如下Server设置，如下图中方框标记所示。</a:t>
            </a:r>
          </a:p>
          <a:p>
            <a:pPr indent="0">
              <a:buFont typeface="Wingdings" panose="05000000000000000000" charset="0"/>
              <a:buNone/>
            </a:pPr>
            <a:endParaRPr lang="zh-CN" altLang="en-US" sz="2800" dirty="0"/>
          </a:p>
          <a:p>
            <a:pPr indent="0">
              <a:buFont typeface="Wingdings" panose="05000000000000000000" charset="0"/>
              <a:buNone/>
            </a:pPr>
            <a:endParaRPr lang="zh-CN" altLang="en-US" sz="2800" dirty="0"/>
          </a:p>
        </p:txBody>
      </p:sp>
      <p:sp>
        <p:nvSpPr>
          <p:cNvPr id="6" name="文本框 5"/>
          <p:cNvSpPr txBox="1"/>
          <p:nvPr/>
        </p:nvSpPr>
        <p:spPr>
          <a:xfrm>
            <a:off x="533400" y="387713"/>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2.4.7  配置时钟同步</a:t>
            </a: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106015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98</a:t>
            </a:fld>
            <a:endParaRPr spc="5" dirty="0"/>
          </a:p>
        </p:txBody>
      </p:sp>
      <p:sp>
        <p:nvSpPr>
          <p:cNvPr id="15" name="文本框 14"/>
          <p:cNvSpPr txBox="1"/>
          <p:nvPr/>
        </p:nvSpPr>
        <p:spPr>
          <a:xfrm>
            <a:off x="1504950" y="1179195"/>
            <a:ext cx="9686925" cy="1383665"/>
          </a:xfrm>
          <a:prstGeom prst="rect">
            <a:avLst/>
          </a:prstGeom>
          <a:noFill/>
        </p:spPr>
        <p:txBody>
          <a:bodyPr wrap="square" rtlCol="0">
            <a:spAutoFit/>
          </a:bodyPr>
          <a:lstStyle/>
          <a:p>
            <a:pPr indent="0">
              <a:buFont typeface="Wingdings" panose="05000000000000000000" charset="0"/>
              <a:buNone/>
            </a:pPr>
            <a:endParaRPr lang="zh-CN" altLang="en-US" sz="2800"/>
          </a:p>
          <a:p>
            <a:pPr indent="0">
              <a:buFont typeface="Wingdings" panose="05000000000000000000" charset="0"/>
              <a:buNone/>
            </a:pPr>
            <a:endParaRPr lang="zh-CN" altLang="en-US" sz="2800"/>
          </a:p>
          <a:p>
            <a:pPr indent="0">
              <a:buFont typeface="Wingdings" panose="05000000000000000000" charset="0"/>
              <a:buNone/>
            </a:pPr>
            <a:endParaRPr lang="zh-CN" altLang="en-US" sz="2800"/>
          </a:p>
        </p:txBody>
      </p:sp>
      <p:pic>
        <p:nvPicPr>
          <p:cNvPr id="3" name="图片 2" descr="图片22"/>
          <p:cNvPicPr>
            <a:picLocks noChangeAspect="1"/>
          </p:cNvPicPr>
          <p:nvPr/>
        </p:nvPicPr>
        <p:blipFill>
          <a:blip r:embed="rId2"/>
          <a:stretch>
            <a:fillRect/>
          </a:stretch>
        </p:blipFill>
        <p:spPr>
          <a:xfrm>
            <a:off x="2967355" y="1231900"/>
            <a:ext cx="6257290" cy="4399915"/>
          </a:xfrm>
          <a:prstGeom prst="rect">
            <a:avLst/>
          </a:prstGeom>
        </p:spPr>
      </p:pic>
      <p:sp>
        <p:nvSpPr>
          <p:cNvPr id="8" name="文本框 7"/>
          <p:cNvSpPr txBox="1"/>
          <p:nvPr/>
        </p:nvSpPr>
        <p:spPr>
          <a:xfrm>
            <a:off x="611835" y="369888"/>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2.4.7  配置时钟同步</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955005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99</a:t>
            </a:fld>
            <a:endParaRPr spc="5" dirty="0"/>
          </a:p>
        </p:txBody>
      </p:sp>
      <p:sp>
        <p:nvSpPr>
          <p:cNvPr id="15" name="文本框 14"/>
          <p:cNvSpPr txBox="1"/>
          <p:nvPr/>
        </p:nvSpPr>
        <p:spPr>
          <a:xfrm>
            <a:off x="1765300" y="1179195"/>
            <a:ext cx="9686925" cy="1999615"/>
          </a:xfrm>
          <a:prstGeom prst="rect">
            <a:avLst/>
          </a:prstGeom>
          <a:noFill/>
        </p:spPr>
        <p:txBody>
          <a:bodyPr wrap="square" rtlCol="0">
            <a:spAutoFit/>
          </a:bodyPr>
          <a:lstStyle/>
          <a:p>
            <a:pPr indent="0">
              <a:buFont typeface="Wingdings" panose="05000000000000000000" charset="0"/>
              <a:buNone/>
            </a:pPr>
            <a:r>
              <a:rPr sz="2400" dirty="0" err="1"/>
              <a:t>重启NTP服务，并查看是否启动，如</a:t>
            </a:r>
            <a:r>
              <a:rPr lang="zh-CN" sz="2400" dirty="0"/>
              <a:t>下图</a:t>
            </a:r>
            <a:r>
              <a:rPr sz="2400" dirty="0" err="1"/>
              <a:t>所示</a:t>
            </a:r>
            <a:r>
              <a:rPr sz="2400" dirty="0"/>
              <a:t>。</a:t>
            </a:r>
          </a:p>
          <a:p>
            <a:pPr indent="0">
              <a:buFont typeface="Wingdings" panose="05000000000000000000" charset="0"/>
              <a:buNone/>
            </a:pPr>
            <a:endParaRPr lang="zh-CN" altLang="en-US" sz="2800" dirty="0"/>
          </a:p>
          <a:p>
            <a:pPr indent="0">
              <a:buFont typeface="Wingdings" panose="05000000000000000000" charset="0"/>
              <a:buNone/>
            </a:pPr>
            <a:r>
              <a:rPr lang="zh-CN" altLang="en-US" sz="2000" dirty="0"/>
              <a:t>[hadoop@master~]$ service ntpd restart             	#重启NTP服务</a:t>
            </a:r>
          </a:p>
          <a:p>
            <a:pPr indent="0">
              <a:buFont typeface="Wingdings" panose="05000000000000000000" charset="0"/>
              <a:buNone/>
            </a:pPr>
            <a:r>
              <a:rPr lang="zh-CN" altLang="en-US" sz="2000" dirty="0"/>
              <a:t>[hadoop@master~]$ systemctl status ntpd.service   	#查看NTP服务</a:t>
            </a:r>
            <a:endParaRPr lang="zh-CN" altLang="en-US" sz="2800" dirty="0"/>
          </a:p>
          <a:p>
            <a:pPr indent="0">
              <a:buFont typeface="Wingdings" panose="05000000000000000000" charset="0"/>
              <a:buNone/>
            </a:pPr>
            <a:endParaRPr lang="zh-CN" altLang="en-US" sz="2800" dirty="0"/>
          </a:p>
        </p:txBody>
      </p:sp>
      <p:pic>
        <p:nvPicPr>
          <p:cNvPr id="3" name="图片 2" descr="图片23"/>
          <p:cNvPicPr>
            <a:picLocks noChangeAspect="1"/>
          </p:cNvPicPr>
          <p:nvPr/>
        </p:nvPicPr>
        <p:blipFill>
          <a:blip r:embed="rId2"/>
          <a:stretch>
            <a:fillRect/>
          </a:stretch>
        </p:blipFill>
        <p:spPr>
          <a:xfrm>
            <a:off x="1872615" y="2988945"/>
            <a:ext cx="7476490" cy="2628265"/>
          </a:xfrm>
          <a:prstGeom prst="rect">
            <a:avLst/>
          </a:prstGeom>
        </p:spPr>
      </p:pic>
      <p:sp>
        <p:nvSpPr>
          <p:cNvPr id="8" name="文本框 7"/>
          <p:cNvSpPr txBox="1"/>
          <p:nvPr/>
        </p:nvSpPr>
        <p:spPr>
          <a:xfrm>
            <a:off x="533400" y="387713"/>
            <a:ext cx="8048625" cy="521970"/>
          </a:xfrm>
          <a:prstGeom prst="rect">
            <a:avLst/>
          </a:prstGeom>
          <a:noFill/>
        </p:spPr>
        <p:txBody>
          <a:bodyPr wrap="square" rtlCol="0">
            <a:spAutoFit/>
          </a:bodyPr>
          <a:lstStyle/>
          <a:p>
            <a:pPr marL="12700" algn="l">
              <a:lnSpc>
                <a:spcPct val="100000"/>
              </a:lnSpc>
              <a:spcBef>
                <a:spcPts val="2350"/>
              </a:spcBef>
            </a:pPr>
            <a:r>
              <a:rPr lang="zh-CN" altLang="en-US" sz="2800" b="1" dirty="0">
                <a:sym typeface="+mn-ea"/>
              </a:rPr>
              <a:t>2.4.7  配置时钟同步</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63246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6908</Words>
  <Application>Microsoft Office PowerPoint</Application>
  <PresentationFormat>自定义</PresentationFormat>
  <Paragraphs>612</Paragraphs>
  <Slides>102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102</vt:i4>
      </vt:variant>
    </vt:vector>
  </HeadingPairs>
  <TitlesOfParts>
    <vt:vector size="111" baseType="lpstr">
      <vt:lpstr>STHeiti Light</vt:lpstr>
      <vt:lpstr>华文细黑</vt:lpstr>
      <vt:lpstr>宋体</vt:lpstr>
      <vt:lpstr>微软雅黑</vt:lpstr>
      <vt:lpstr>Arial</vt:lpstr>
      <vt:lpstr>Calibri</vt:lpstr>
      <vt:lpstr>Times New Roman</vt:lpstr>
      <vt:lpstr>Wingdings</vt:lpstr>
      <vt:lpstr>Office Theme</vt:lpstr>
      <vt:lpstr>PowerPoint 演示文稿</vt:lpstr>
      <vt:lpstr>Linux基础</vt:lpstr>
      <vt:lpstr>2.1.1  Linux简介</vt:lpstr>
      <vt:lpstr>2.1.2  Linux基本操作 </vt:lpstr>
      <vt:lpstr>2.1.2  Linux基本操作 </vt:lpstr>
      <vt:lpstr>2.1.2  Linux基本操作 </vt:lpstr>
      <vt:lpstr>2.1.2  Linux基本操作 </vt:lpstr>
      <vt:lpstr>2.1.2  Linux基本操作 </vt:lpstr>
      <vt:lpstr>2.1.2  Linux基本操作 </vt:lpstr>
      <vt:lpstr>2.1.2  Linux基本操作 </vt:lpstr>
      <vt:lpstr>2.1.2  Linux基本操作 </vt:lpstr>
      <vt:lpstr>2.1.2  Linux基本操作 </vt:lpstr>
      <vt:lpstr>2.1.2  Linux基本操作 </vt:lpstr>
      <vt:lpstr>2.1.2  Linux基本操作 </vt:lpstr>
      <vt:lpstr>2.1.3  网络配置管理 </vt:lpstr>
      <vt:lpstr>2.1.3  网络配置管理 </vt:lpstr>
      <vt:lpstr>2.1.3  网络配置管理 </vt:lpstr>
      <vt:lpstr>2.1.4  其他常用网络命令 </vt:lpstr>
      <vt:lpstr>2.1.4  其他常用网络命令 </vt:lpstr>
      <vt:lpstr>2.1.4  其他常用网络命令 </vt:lpstr>
      <vt:lpstr>2.1.4  其他常用网络命令 </vt:lpstr>
      <vt:lpstr>Linux基础</vt:lpstr>
      <vt:lpstr>2.2.1  面向对象与泛型 </vt:lpstr>
      <vt:lpstr>2.2.1  面向对象与泛型 </vt:lpstr>
      <vt:lpstr>2.2.1  面向对象与泛型</vt:lpstr>
      <vt:lpstr>2.2.2  集合类 </vt:lpstr>
      <vt:lpstr>2.2.2  集合类</vt:lpstr>
      <vt:lpstr>2.2.2  集合类</vt:lpstr>
      <vt:lpstr>2.2.2  集合类</vt:lpstr>
      <vt:lpstr>2.2.3  内部类与匿名类 </vt:lpstr>
      <vt:lpstr>2.2.3  内部类与匿名类</vt:lpstr>
      <vt:lpstr>2.2.3  内部类与匿名类</vt:lpstr>
      <vt:lpstr>2.2.4  反射 </vt:lpstr>
      <vt:lpstr>Linux基础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Linux基础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华为大数据安全解决方案主打胶片</dc:title>
  <dc:subject>大数据安全解决方案</dc:subject>
  <dc:creator>zhangruigang</dc:creator>
  <cp:lastModifiedBy>Amber</cp:lastModifiedBy>
  <cp:revision>52</cp:revision>
  <dcterms:created xsi:type="dcterms:W3CDTF">2018-06-19T13:51:19Z</dcterms:created>
  <dcterms:modified xsi:type="dcterms:W3CDTF">2018-07-02T13:13:14Z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2018-01-16T00:00:00Z</vt:filetime>
  </property>
  <property fmtid="{D5CDD505-2E9C-101B-9397-08002B2CF9AE}" pid="3" name="Creator">
    <vt:lpwstr>Microsoft® PowerPoint® 2013</vt:lpwstr>
  </property>
  <property fmtid="{D5CDD505-2E9C-101B-9397-08002B2CF9AE}" pid="4" name="LastSaved">
    <vt:filetime>2018-06-19T00:00:00Z</vt:filetime>
  </property>
</Properties>
</file>