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300" r:id="rId2"/>
    <p:sldId id="292" r:id="rId3"/>
    <p:sldId id="299" r:id="rId4"/>
    <p:sldId id="333" r:id="rId5"/>
    <p:sldId id="303" r:id="rId6"/>
    <p:sldId id="304" r:id="rId7"/>
    <p:sldId id="305" r:id="rId8"/>
    <p:sldId id="334" r:id="rId9"/>
    <p:sldId id="306" r:id="rId10"/>
    <p:sldId id="335" r:id="rId11"/>
    <p:sldId id="307" r:id="rId12"/>
    <p:sldId id="336" r:id="rId13"/>
    <p:sldId id="308" r:id="rId14"/>
    <p:sldId id="309" r:id="rId15"/>
    <p:sldId id="337" r:id="rId16"/>
    <p:sldId id="310" r:id="rId17"/>
    <p:sldId id="338" r:id="rId18"/>
    <p:sldId id="311" r:id="rId19"/>
    <p:sldId id="339" r:id="rId20"/>
    <p:sldId id="312" r:id="rId21"/>
    <p:sldId id="313" r:id="rId22"/>
    <p:sldId id="340" r:id="rId23"/>
    <p:sldId id="314" r:id="rId24"/>
    <p:sldId id="315" r:id="rId25"/>
    <p:sldId id="316" r:id="rId26"/>
    <p:sldId id="341" r:id="rId27"/>
    <p:sldId id="293" r:id="rId28"/>
    <p:sldId id="317" r:id="rId29"/>
    <p:sldId id="318" r:id="rId30"/>
    <p:sldId id="342" r:id="rId31"/>
    <p:sldId id="319" r:id="rId32"/>
    <p:sldId id="343" r:id="rId33"/>
    <p:sldId id="320" r:id="rId34"/>
    <p:sldId id="321" r:id="rId35"/>
    <p:sldId id="322" r:id="rId36"/>
    <p:sldId id="344" r:id="rId37"/>
    <p:sldId id="323" r:id="rId38"/>
    <p:sldId id="324" r:id="rId39"/>
    <p:sldId id="325" r:id="rId40"/>
    <p:sldId id="345" r:id="rId41"/>
    <p:sldId id="326" r:id="rId42"/>
    <p:sldId id="347" r:id="rId43"/>
    <p:sldId id="346" r:id="rId44"/>
    <p:sldId id="328" r:id="rId45"/>
    <p:sldId id="327" r:id="rId46"/>
    <p:sldId id="329" r:id="rId47"/>
    <p:sldId id="348" r:id="rId48"/>
    <p:sldId id="330" r:id="rId49"/>
    <p:sldId id="331" r:id="rId50"/>
    <p:sldId id="350" r:id="rId51"/>
    <p:sldId id="332" r:id="rId52"/>
    <p:sldId id="349"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 id="377" r:id="rId79"/>
    <p:sldId id="378" r:id="rId80"/>
    <p:sldId id="379" r:id="rId81"/>
    <p:sldId id="380" r:id="rId82"/>
    <p:sldId id="381" r:id="rId83"/>
    <p:sldId id="382" r:id="rId84"/>
    <p:sldId id="383" r:id="rId85"/>
    <p:sldId id="384" r:id="rId86"/>
    <p:sldId id="385" r:id="rId87"/>
    <p:sldId id="386" r:id="rId88"/>
    <p:sldId id="387" r:id="rId89"/>
    <p:sldId id="388" r:id="rId90"/>
    <p:sldId id="389" r:id="rId91"/>
    <p:sldId id="390" r:id="rId92"/>
    <p:sldId id="391" r:id="rId93"/>
    <p:sldId id="392" r:id="rId94"/>
    <p:sldId id="393" r:id="rId95"/>
    <p:sldId id="394" r:id="rId96"/>
    <p:sldId id="395" r:id="rId97"/>
    <p:sldId id="396" r:id="rId98"/>
    <p:sldId id="397" r:id="rId99"/>
    <p:sldId id="398" r:id="rId100"/>
    <p:sldId id="399" r:id="rId101"/>
    <p:sldId id="400" r:id="rId102"/>
    <p:sldId id="401" r:id="rId103"/>
    <p:sldId id="402" r:id="rId104"/>
    <p:sldId id="403" r:id="rId105"/>
    <p:sldId id="404" r:id="rId106"/>
    <p:sldId id="405" r:id="rId107"/>
    <p:sldId id="406" r:id="rId108"/>
    <p:sldId id="407" r:id="rId109"/>
    <p:sldId id="408" r:id="rId110"/>
    <p:sldId id="409" r:id="rId111"/>
    <p:sldId id="410" r:id="rId112"/>
  </p:sldIdLst>
  <p:sldSz cx="12192000" cy="6864350"/>
  <p:notesSz cx="12192000" cy="6864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2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7948"/>
            <a:ext cx="10368597" cy="1441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4036"/>
            <a:ext cx="8538844"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sz="half" idx="2"/>
          </p:nvPr>
        </p:nvSpPr>
        <p:spPr>
          <a:xfrm>
            <a:off x="609917" y="1578800"/>
            <a:ext cx="5306282" cy="4530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8800"/>
            <a:ext cx="5306282" cy="4530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7" name="Holder 7"/>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5" name="Holder 5"/>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4" name="Holder 4"/>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7"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7075" y="431010"/>
            <a:ext cx="10944199" cy="1672589"/>
          </a:xfrm>
          <a:prstGeom prst="rect">
            <a:avLst/>
          </a:prstGeom>
        </p:spPr>
        <p:txBody>
          <a:bodyPr wrap="square" lIns="0" tIns="0" rIns="0" bIns="0">
            <a:spAutoFit/>
          </a:bodyPr>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a:xfrm>
            <a:off x="678052" y="1089659"/>
            <a:ext cx="10842244"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83845"/>
            <a:ext cx="3903471" cy="3432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83845"/>
            <a:ext cx="2805620" cy="3432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a:xfrm>
            <a:off x="11819763" y="6506081"/>
            <a:ext cx="179070" cy="141604"/>
          </a:xfrm>
          <a:prstGeom prst="rect">
            <a:avLst/>
          </a:prstGeom>
        </p:spPr>
        <p:txBody>
          <a:bodyPr wrap="square" lIns="0" tIns="0" rIns="0" bIns="0">
            <a:spAutoFit/>
          </a:bodyPr>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
            <a:ext cx="12192000" cy="6851904"/>
          </a:xfrm>
          <a:prstGeom prst="rect">
            <a:avLst/>
          </a:prstGeom>
        </p:spPr>
      </p:pic>
      <p:sp>
        <p:nvSpPr>
          <p:cNvPr id="4" name="object 4"/>
          <p:cNvSpPr txBox="1"/>
          <p:nvPr/>
        </p:nvSpPr>
        <p:spPr>
          <a:xfrm>
            <a:off x="2197100" y="2162156"/>
            <a:ext cx="7654925" cy="615553"/>
          </a:xfrm>
          <a:prstGeom prst="rect">
            <a:avLst/>
          </a:prstGeom>
        </p:spPr>
        <p:txBody>
          <a:bodyPr vert="horz" wrap="square" lIns="0" tIns="0" rIns="0" bIns="0" rtlCol="0">
            <a:spAutoFit/>
          </a:bodyPr>
          <a:lstStyle/>
          <a:p>
            <a:pPr marL="12700" algn="ctr">
              <a:lnSpc>
                <a:spcPct val="100000"/>
              </a:lnSpc>
            </a:pPr>
            <a:r>
              <a:rPr lang="zh-CN" altLang="en-US" sz="4000" b="1" i="1" spc="5" dirty="0" smtClean="0">
                <a:solidFill>
                  <a:srgbClr val="0D0D0D"/>
                </a:solidFill>
                <a:latin typeface="微软雅黑"/>
                <a:cs typeface="微软雅黑"/>
              </a:rPr>
              <a:t>第</a:t>
            </a:r>
            <a:r>
              <a:rPr lang="en-US" altLang="zh-CN" sz="4000" b="1" i="1" spc="5" dirty="0">
                <a:solidFill>
                  <a:srgbClr val="0D0D0D"/>
                </a:solidFill>
                <a:latin typeface="微软雅黑"/>
                <a:cs typeface="微软雅黑"/>
              </a:rPr>
              <a:t>3</a:t>
            </a:r>
            <a:r>
              <a:rPr lang="zh-CN" altLang="en-US" sz="4000" b="1" i="1" spc="5" dirty="0" smtClean="0">
                <a:solidFill>
                  <a:srgbClr val="0D0D0D"/>
                </a:solidFill>
                <a:latin typeface="微软雅黑"/>
                <a:cs typeface="微软雅黑"/>
              </a:rPr>
              <a:t>章 大数据存储技术</a:t>
            </a:r>
            <a:endParaRPr sz="4000" dirty="0">
              <a:latin typeface="微软雅黑"/>
              <a:cs typeface="微软雅黑"/>
            </a:endParaRPr>
          </a:p>
        </p:txBody>
      </p:sp>
      <p:sp>
        <p:nvSpPr>
          <p:cNvPr id="5" name="object 5"/>
          <p:cNvSpPr txBox="1"/>
          <p:nvPr/>
        </p:nvSpPr>
        <p:spPr>
          <a:xfrm>
            <a:off x="4855209" y="4326637"/>
            <a:ext cx="2049780" cy="733534"/>
          </a:xfrm>
          <a:prstGeom prst="rect">
            <a:avLst/>
          </a:prstGeom>
        </p:spPr>
        <p:txBody>
          <a:bodyPr vert="horz" wrap="square" lIns="0" tIns="0" rIns="0" bIns="0" rtlCol="0">
            <a:spAutoFit/>
          </a:bodyPr>
          <a:lstStyle/>
          <a:p>
            <a:pPr algn="ctr">
              <a:lnSpc>
                <a:spcPct val="100000"/>
              </a:lnSpc>
            </a:pPr>
            <a:r>
              <a:rPr lang="zh-CN" altLang="en-US" sz="2000" b="1" spc="-10" dirty="0">
                <a:solidFill>
                  <a:srgbClr val="0D0D0D"/>
                </a:solidFill>
                <a:latin typeface="微软雅黑"/>
                <a:cs typeface="微软雅黑"/>
              </a:rPr>
              <a:t>大</a:t>
            </a:r>
            <a:r>
              <a:rPr lang="zh-CN" altLang="en-US" sz="2000" b="1" spc="-10" dirty="0" smtClean="0">
                <a:solidFill>
                  <a:srgbClr val="0D0D0D"/>
                </a:solidFill>
                <a:latin typeface="微软雅黑"/>
                <a:cs typeface="微软雅黑"/>
              </a:rPr>
              <a:t>数据项目组</a:t>
            </a:r>
            <a:endParaRPr sz="2000" b="1" dirty="0">
              <a:latin typeface="微软雅黑"/>
              <a:cs typeface="微软雅黑"/>
            </a:endParaRPr>
          </a:p>
          <a:p>
            <a:pPr marL="3175" algn="ctr">
              <a:lnSpc>
                <a:spcPct val="100000"/>
              </a:lnSpc>
              <a:spcBef>
                <a:spcPts val="1430"/>
              </a:spcBef>
            </a:pPr>
            <a:r>
              <a:rPr sz="1600" spc="-10" dirty="0" smtClean="0">
                <a:solidFill>
                  <a:srgbClr val="0D0D0D"/>
                </a:solidFill>
                <a:latin typeface="Arial"/>
                <a:cs typeface="Arial"/>
              </a:rPr>
              <a:t>201</a:t>
            </a:r>
            <a:r>
              <a:rPr lang="en-US" sz="1600" spc="-5" dirty="0">
                <a:solidFill>
                  <a:srgbClr val="0D0D0D"/>
                </a:solidFill>
                <a:latin typeface="Arial"/>
                <a:cs typeface="Arial"/>
              </a:rPr>
              <a:t>8</a:t>
            </a:r>
            <a:r>
              <a:rPr sz="1600" spc="5" dirty="0" smtClean="0">
                <a:solidFill>
                  <a:srgbClr val="0D0D0D"/>
                </a:solidFill>
                <a:latin typeface="微软雅黑"/>
                <a:cs typeface="微软雅黑"/>
              </a:rPr>
              <a:t>年</a:t>
            </a:r>
            <a:r>
              <a:rPr lang="en-US" sz="1600" spc="-10" dirty="0">
                <a:solidFill>
                  <a:srgbClr val="0D0D0D"/>
                </a:solidFill>
                <a:latin typeface="Arial"/>
                <a:cs typeface="Arial"/>
              </a:rPr>
              <a:t>7</a:t>
            </a:r>
            <a:r>
              <a:rPr sz="1600" spc="5" dirty="0" smtClean="0">
                <a:solidFill>
                  <a:srgbClr val="0D0D0D"/>
                </a:solidFill>
                <a:latin typeface="微软雅黑"/>
                <a:cs typeface="微软雅黑"/>
              </a:rPr>
              <a:t>月</a:t>
            </a:r>
            <a:endParaRPr sz="1600" dirty="0">
              <a:latin typeface="微软雅黑"/>
              <a:cs typeface="微软雅黑"/>
            </a:endParaRPr>
          </a:p>
        </p:txBody>
      </p:sp>
      <p:sp>
        <p:nvSpPr>
          <p:cNvPr id="6" name="页脚占位符 1"/>
          <p:cNvSpPr>
            <a:spLocks noGrp="1"/>
          </p:cNvSpPr>
          <p:nvPr>
            <p:ph type="ftr" sz="quarter" idx="5"/>
          </p:nvPr>
        </p:nvSpPr>
        <p:spPr>
          <a:xfrm>
            <a:off x="8839200" y="6546203"/>
            <a:ext cx="3903471" cy="276999"/>
          </a:xfrm>
        </p:spPr>
        <p:txBody>
          <a:bodyPr/>
          <a:lstStyle/>
          <a:p>
            <a:r>
              <a:rPr lang="zh-CN" altLang="en-US" b="1" dirty="0" smtClean="0">
                <a:solidFill>
                  <a:schemeClr val="tx1"/>
                </a:solidFill>
              </a:rPr>
              <a:t>华中科技大学软件学院</a:t>
            </a:r>
            <a:endParaRPr lang="zh-CN" altLang="en-US" b="1" dirty="0">
              <a:solidFill>
                <a:schemeClr val="tx1"/>
              </a:solidFill>
            </a:endParaRPr>
          </a:p>
        </p:txBody>
      </p:sp>
    </p:spTree>
    <p:extLst>
      <p:ext uri="{BB962C8B-B14F-4D97-AF65-F5344CB8AC3E}">
        <p14:creationId xmlns:p14="http://schemas.microsoft.com/office/powerpoint/2010/main" val="2638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a:t>
            </a:fld>
            <a:endParaRPr spc="5" dirty="0"/>
          </a:p>
        </p:txBody>
      </p:sp>
      <p:sp>
        <p:nvSpPr>
          <p:cNvPr id="3" name="矩形 2"/>
          <p:cNvSpPr/>
          <p:nvPr/>
        </p:nvSpPr>
        <p:spPr>
          <a:xfrm>
            <a:off x="457200" y="1374775"/>
            <a:ext cx="9371041" cy="4370427"/>
          </a:xfrm>
          <a:prstGeom prst="rect">
            <a:avLst/>
          </a:prstGeom>
        </p:spPr>
        <p:txBody>
          <a:bodyPr wrap="square">
            <a:spAutoFit/>
          </a:bodyPr>
          <a:lstStyle/>
          <a:p>
            <a:r>
              <a:rPr lang="en-US" altLang="zh-CN" sz="2400" spc="-10" dirty="0" smtClean="0">
                <a:latin typeface="+mn-ea"/>
                <a:cs typeface="微软雅黑"/>
              </a:rPr>
              <a:t>    </a:t>
            </a:r>
            <a:r>
              <a:rPr lang="zh-CN" altLang="zh-CN" sz="2400" spc="-10" dirty="0" smtClean="0">
                <a:latin typeface="+mn-ea"/>
                <a:cs typeface="微软雅黑"/>
              </a:rPr>
              <a:t>通过</a:t>
            </a:r>
            <a:r>
              <a:rPr lang="zh-CN" altLang="zh-CN" sz="2400" spc="-10" dirty="0">
                <a:latin typeface="+mn-ea"/>
                <a:cs typeface="微软雅黑"/>
              </a:rPr>
              <a:t>机架感知，NameNode可确定每个DataNode所属的机架ID，HDFS会把副本放在不同的机架上</a:t>
            </a:r>
            <a:r>
              <a:rPr lang="zh-CN" altLang="zh-CN" sz="2400" spc="-10" dirty="0" smtClean="0">
                <a:latin typeface="+mn-ea"/>
                <a:cs typeface="微软雅黑"/>
              </a:rPr>
              <a:t>。</a:t>
            </a:r>
            <a:endParaRPr lang="en-US" altLang="zh-CN" sz="2400" spc="-10" dirty="0" smtClean="0">
              <a:latin typeface="+mn-ea"/>
              <a:cs typeface="微软雅黑"/>
            </a:endParaRPr>
          </a:p>
          <a:p>
            <a:r>
              <a:rPr lang="en-US" altLang="zh-CN" sz="2400" spc="-10" dirty="0">
                <a:latin typeface="+mn-ea"/>
                <a:cs typeface="微软雅黑"/>
              </a:rPr>
              <a:t> </a:t>
            </a:r>
            <a:r>
              <a:rPr lang="en-US" altLang="zh-CN" sz="2400" spc="-10" dirty="0" smtClean="0">
                <a:latin typeface="+mn-ea"/>
                <a:cs typeface="微软雅黑"/>
              </a:rPr>
              <a:t>   </a:t>
            </a:r>
            <a:r>
              <a:rPr lang="zh-CN" altLang="zh-CN" sz="2400" spc="-10" dirty="0" smtClean="0">
                <a:latin typeface="+mn-ea"/>
                <a:cs typeface="微软雅黑"/>
              </a:rPr>
              <a:t>如</a:t>
            </a:r>
            <a:r>
              <a:rPr lang="zh-CN" altLang="en-US" sz="2400" spc="-10" dirty="0" smtClean="0">
                <a:latin typeface="+mn-ea"/>
                <a:cs typeface="微软雅黑"/>
              </a:rPr>
              <a:t>上页的图</a:t>
            </a:r>
            <a:r>
              <a:rPr lang="zh-CN" altLang="zh-CN" sz="2400" spc="-10" dirty="0" smtClean="0">
                <a:latin typeface="+mn-ea"/>
                <a:cs typeface="微软雅黑"/>
              </a:rPr>
              <a:t>所</a:t>
            </a:r>
            <a:r>
              <a:rPr lang="zh-CN" altLang="zh-CN" sz="2400" spc="-10" dirty="0">
                <a:latin typeface="+mn-ea"/>
                <a:cs typeface="微软雅黑"/>
              </a:rPr>
              <a:t>示，第一个副本B1在本地机器，第二个副本B2在远端机架，第三个副本B3看之前的两个副本是否在同一机架，如果是则选择其他机架，否则选择和第一个副本B1相同机架的不同节点，第四个及以上，随机选择副本存放位置</a:t>
            </a:r>
            <a:r>
              <a:rPr lang="zh-CN" altLang="zh-CN" sz="2400" spc="-10" dirty="0" smtClean="0">
                <a:latin typeface="+mn-ea"/>
                <a:cs typeface="微软雅黑"/>
              </a:rPr>
              <a:t>。</a:t>
            </a:r>
            <a:endParaRPr lang="en-US" altLang="zh-CN" sz="2400" spc="-10" dirty="0" smtClean="0">
              <a:latin typeface="+mn-ea"/>
              <a:cs typeface="微软雅黑"/>
            </a:endParaRPr>
          </a:p>
          <a:p>
            <a:endParaRPr lang="en-US" altLang="zh-CN" sz="2400" spc="-10" dirty="0" smtClean="0">
              <a:latin typeface="+mn-ea"/>
              <a:cs typeface="微软雅黑"/>
            </a:endParaRPr>
          </a:p>
          <a:p>
            <a:r>
              <a:rPr lang="en-US" altLang="zh-CN" sz="2400" spc="-10" dirty="0" smtClean="0">
                <a:latin typeface="+mn-ea"/>
                <a:cs typeface="微软雅黑"/>
              </a:rPr>
              <a:t>    </a:t>
            </a:r>
            <a:r>
              <a:rPr lang="zh-CN" altLang="zh-CN" sz="2400" spc="-10" dirty="0" smtClean="0">
                <a:latin typeface="+mn-ea"/>
                <a:cs typeface="微软雅黑"/>
              </a:rPr>
              <a:t>HDFS</a:t>
            </a:r>
            <a:r>
              <a:rPr lang="zh-CN" altLang="zh-CN" sz="2400" spc="-10" dirty="0">
                <a:latin typeface="+mn-ea"/>
                <a:cs typeface="微软雅黑"/>
              </a:rPr>
              <a:t>系统的机架感知策略的</a:t>
            </a:r>
            <a:r>
              <a:rPr lang="zh-CN" altLang="zh-CN" sz="2400" b="1" spc="-10" dirty="0">
                <a:latin typeface="+mn-ea"/>
                <a:cs typeface="微软雅黑"/>
              </a:rPr>
              <a:t>优势</a:t>
            </a:r>
            <a:r>
              <a:rPr lang="zh-CN" altLang="zh-CN" sz="2400" spc="-10" dirty="0">
                <a:latin typeface="+mn-ea"/>
                <a:cs typeface="微软雅黑"/>
              </a:rPr>
              <a:t>是防止由于某个机架失效导致数据丢失，并允许读取数据时充分利用多个机架的带宽。HDFS会尽量让读取任务去读取离客户端最近的副本数据以减少整体带宽消耗，从而降低整体的带宽延时。</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071198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100</a:t>
            </a:fld>
            <a:endParaRPr spc="5" dirty="0"/>
          </a:p>
        </p:txBody>
      </p:sp>
      <p:sp>
        <p:nvSpPr>
          <p:cNvPr id="22" name="文本框 21"/>
          <p:cNvSpPr txBox="1"/>
          <p:nvPr/>
        </p:nvSpPr>
        <p:spPr>
          <a:xfrm>
            <a:off x="990600" y="1374775"/>
            <a:ext cx="10287000" cy="3046988"/>
          </a:xfrm>
          <a:prstGeom prst="rect">
            <a:avLst/>
          </a:prstGeom>
          <a:noFill/>
        </p:spPr>
        <p:txBody>
          <a:bodyPr wrap="square" rtlCol="0">
            <a:spAutoFit/>
          </a:bodyPr>
          <a:lstStyle/>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3．表数据的增删改查</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（1）添加数据</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语法格式：put &lt;table&gt;，&lt;rowkey&gt;，&lt;family:column&gt;，&lt;value&gt;，&lt;timestamp&gt;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例如，给表t1的添加一行记录，其中，rowkey是rowkey001，family name是f1，column name是col1，value是value01，timestamp为系统默认。则命令如下：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put 't1','rowkey001','f1:col1','value01</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3761447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101</a:t>
            </a:fld>
            <a:endParaRPr spc="5" dirty="0"/>
          </a:p>
        </p:txBody>
      </p:sp>
      <p:sp>
        <p:nvSpPr>
          <p:cNvPr id="22" name="文本框 21"/>
          <p:cNvSpPr txBox="1"/>
          <p:nvPr/>
        </p:nvSpPr>
        <p:spPr>
          <a:xfrm>
            <a:off x="990600" y="1374775"/>
            <a:ext cx="10287000" cy="3416320"/>
          </a:xfrm>
          <a:prstGeom prst="rect">
            <a:avLst/>
          </a:prstGeom>
          <a:noFill/>
        </p:spPr>
        <p:txBody>
          <a:bodyPr wrap="square" rtlCol="0">
            <a:spAutoFit/>
          </a:bodyPr>
          <a:lstStyle/>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2）查询数据</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① 查询某行记录。</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语法格式：get &lt;table&gt;，&lt;rowkey&gt;，[&lt;family:column&gt;，....]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例如，查询表t1，rowkey001中的f1下的col1的值，命令如下：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get 't1','rowkey001', 'f1:col1'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或者用如下命令：</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get 't1','rowkey001', {COLUMN=&gt;'f1:col1'}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查询表t1，rowke002中的f1下的所有列值，命令如下：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get 't1',</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'rowkey001'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03050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102</a:t>
            </a:fld>
            <a:endParaRPr spc="5" dirty="0"/>
          </a:p>
        </p:txBody>
      </p:sp>
      <p:sp>
        <p:nvSpPr>
          <p:cNvPr id="22" name="文本框 21"/>
          <p:cNvSpPr txBox="1"/>
          <p:nvPr/>
        </p:nvSpPr>
        <p:spPr>
          <a:xfrm>
            <a:off x="990600" y="1374775"/>
            <a:ext cx="10287000" cy="4893647"/>
          </a:xfrm>
          <a:prstGeom prst="rect">
            <a:avLst/>
          </a:prstGeom>
          <a:noFill/>
        </p:spPr>
        <p:txBody>
          <a:bodyPr wrap="square" rtlCol="0">
            <a:spAutoFit/>
          </a:bodyPr>
          <a:lstStyle/>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② 扫描表。</a:t>
            </a:r>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语法格式：scan &lt;table&gt;，{COLUMNS =&gt; [ &lt;family:column&gt;，.... ]，LIMIT =&gt; num}</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另外，还可以添加STARTROW、TIMERANGE和FITLER等高级功能。</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例如，扫描表t1的前5条数据，命令如下：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scan 't1',{LIMIT=&gt;5</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p>
          <a:p>
            <a:pPr eaLnBrk="0" fontAlgn="base" hangingPunct="0">
              <a:spcBef>
                <a:spcPct val="0"/>
              </a:spcBef>
              <a:spcAft>
                <a:spcPct val="0"/>
              </a:spcAft>
            </a:pP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③ </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查询表中的数据行数。</a:t>
            </a:r>
          </a:p>
          <a:p>
            <a:pPr eaLnBrk="0" fontAlgn="base" hangingPunct="0">
              <a:spcBef>
                <a:spcPct val="0"/>
              </a:spcBef>
              <a:spcAft>
                <a:spcPct val="0"/>
              </a:spcAft>
            </a:pP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语法格式：</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count &lt;table&gt;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{INTERVAL =&gt;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intervalNum</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CACHE =&gt;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cacheNum</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p>
          <a:p>
            <a:pPr eaLnBrk="0" fontAlgn="base" hangingPunct="0">
              <a:spcBef>
                <a:spcPct val="0"/>
              </a:spcBef>
              <a:spcAft>
                <a:spcPct val="0"/>
              </a:spcAft>
            </a:pP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其中，</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INTERVAL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设置多少行显示一次及对应的</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rowkey</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，默认为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1000</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CACHE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每次去取的缓存区大小，默认是</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10</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，调整该参数可提高查询速度。</a:t>
            </a:r>
          </a:p>
          <a:p>
            <a:pPr eaLnBrk="0" fontAlgn="base" hangingPunct="0">
              <a:spcBef>
                <a:spcPct val="0"/>
              </a:spcBef>
              <a:spcAft>
                <a:spcPct val="0"/>
              </a:spcAft>
            </a:pP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例如，查询表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中的行数，每</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100</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条显示一次，缓存区为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500</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count 't1', {INTERVAL =&gt; 100, CACHE =&gt; 500</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346701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103</a:t>
            </a:fld>
            <a:endParaRPr spc="5" dirty="0"/>
          </a:p>
        </p:txBody>
      </p:sp>
      <p:sp>
        <p:nvSpPr>
          <p:cNvPr id="22" name="文本框 21"/>
          <p:cNvSpPr txBox="1"/>
          <p:nvPr/>
        </p:nvSpPr>
        <p:spPr>
          <a:xfrm>
            <a:off x="990600" y="1374775"/>
            <a:ext cx="10287000" cy="4524315"/>
          </a:xfrm>
          <a:prstGeom prst="rect">
            <a:avLst/>
          </a:prstGeom>
          <a:noFill/>
        </p:spPr>
        <p:txBody>
          <a:bodyPr wrap="square" rtlCol="0">
            <a:spAutoFit/>
          </a:bodyPr>
          <a:lstStyle/>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3）删除数据</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① 删除行中的某个值。</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语法格式：delete &lt;table&gt;，&lt;rowkey&gt;，&lt;family:column&gt;，&lt;timestamp&gt;</a:t>
            </a:r>
          </a:p>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例如</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，删除表t1，rowkey001中的f1:col1的数据，命令如下：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delete 't1','rowkey001','f1:col1'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② </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删除行。</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语法格式：deleteall &lt;table&gt;，&lt;rowkey&gt;，&lt;family:column&gt;，&lt;timestamp&gt;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这里可以不指定列名，也可删除整行数据。</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例如，删除表t1，rowk001的数据，命令如下：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deleteall</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't1','rowkey001' </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47274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104</a:t>
            </a:fld>
            <a:endParaRPr spc="5" dirty="0"/>
          </a:p>
        </p:txBody>
      </p:sp>
      <p:sp>
        <p:nvSpPr>
          <p:cNvPr id="22" name="文本框 21"/>
          <p:cNvSpPr txBox="1"/>
          <p:nvPr/>
        </p:nvSpPr>
        <p:spPr>
          <a:xfrm>
            <a:off x="990600" y="1374775"/>
            <a:ext cx="10287000" cy="1938992"/>
          </a:xfrm>
          <a:prstGeom prst="rect">
            <a:avLst/>
          </a:prstGeom>
          <a:noFill/>
        </p:spPr>
        <p:txBody>
          <a:bodyPr wrap="square" rtlCol="0">
            <a:spAutoFit/>
          </a:bodyPr>
          <a:lstStyle/>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③ </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删除表中的所有数据。</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语法格式：truncate &lt;table&gt;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其具体过程是：disable table -&gt; drop table -&gt; create table</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例如，删除表t1的所有数据，命令如下：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truncate 't1'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4985361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105</a:t>
            </a:fld>
            <a:endParaRPr spc="5" dirty="0"/>
          </a:p>
        </p:txBody>
      </p:sp>
      <p:sp>
        <p:nvSpPr>
          <p:cNvPr id="22" name="文本框 21"/>
          <p:cNvSpPr txBox="1"/>
          <p:nvPr/>
        </p:nvSpPr>
        <p:spPr>
          <a:xfrm>
            <a:off x="990600" y="1374775"/>
            <a:ext cx="10287000" cy="3046988"/>
          </a:xfrm>
          <a:prstGeom prst="rect">
            <a:avLst/>
          </a:prstGeom>
          <a:noFill/>
        </p:spPr>
        <p:txBody>
          <a:bodyPr wrap="square" rtlCol="0">
            <a:spAutoFit/>
          </a:bodyPr>
          <a:lstStyle/>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③ 查询表中的数据行数。</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语法格式：count &lt;table&gt;，{INTERVAL =&gt; intervalNum，CACHE =&gt; cacheNum}</a:t>
            </a:r>
          </a:p>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3）删除数据</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① 删除行中的某个值。</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语法格式：delete &lt;table&gt;，&lt;rowkey&gt;，&lt;family:column&gt;，&lt;timestamp&gt;</a:t>
            </a:r>
          </a:p>
          <a:p>
            <a:pPr eaLnBrk="0" fontAlgn="base" hangingPunct="0">
              <a:spcBef>
                <a:spcPct val="0"/>
              </a:spcBef>
              <a:spcAft>
                <a:spcPct val="0"/>
              </a:spcAft>
            </a:pP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(main</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)&gt; delete 't1','rowkey001','f1:col1</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293902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106</a:t>
            </a:fld>
            <a:endParaRPr spc="5" dirty="0"/>
          </a:p>
        </p:txBody>
      </p:sp>
      <p:sp>
        <p:nvSpPr>
          <p:cNvPr id="22" name="文本框 21"/>
          <p:cNvSpPr txBox="1"/>
          <p:nvPr/>
        </p:nvSpPr>
        <p:spPr>
          <a:xfrm>
            <a:off x="990600" y="1374775"/>
            <a:ext cx="10287000" cy="3785652"/>
          </a:xfrm>
          <a:prstGeom prst="rect">
            <a:avLst/>
          </a:prstGeom>
          <a:noFill/>
        </p:spPr>
        <p:txBody>
          <a:bodyPr wrap="square" rtlCol="0">
            <a:spAutoFit/>
          </a:bodyPr>
          <a:lstStyle/>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② </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删除行。</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语法格式：deleteall &lt;table&gt;，&lt;rowkey&gt;，&lt;family:column&gt;，&lt;timestamp&gt;</a:t>
            </a:r>
          </a:p>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例如</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，删除表t1，rowk001的数据，命令如下：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deleteall</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't1','rowkey001' </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③ 删除表中的所有数据。</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语法格式：truncate &lt;table&gt;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其具体过程是：disable table -&gt; drop table -&gt; create table</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例如，删除表t1的所有数据，命令如下：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truncate 't1'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910242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Java API</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107</a:t>
            </a:fld>
            <a:endParaRPr spc="5" dirty="0"/>
          </a:p>
        </p:txBody>
      </p:sp>
      <p:sp>
        <p:nvSpPr>
          <p:cNvPr id="22" name="文本框 21"/>
          <p:cNvSpPr txBox="1"/>
          <p:nvPr/>
        </p:nvSpPr>
        <p:spPr>
          <a:xfrm>
            <a:off x="627075" y="1298575"/>
            <a:ext cx="10439400" cy="707886"/>
          </a:xfrm>
          <a:prstGeom prst="rect">
            <a:avLst/>
          </a:prstGeom>
          <a:noFill/>
        </p:spPr>
        <p:txBody>
          <a:bodyPr wrap="square" rtlCol="0">
            <a:spAutoFit/>
          </a:bodyPr>
          <a:lstStyle/>
          <a:p>
            <a:pPr eaLnBrk="0" fontAlgn="base" hangingPunct="0">
              <a:spcBef>
                <a:spcPct val="0"/>
              </a:spcBef>
              <a:spcAft>
                <a:spcPct val="0"/>
              </a:spcAft>
            </a:pP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Java API</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是最方便、最原生的操作方式，</a:t>
            </a:r>
            <a:r>
              <a:rPr lang="en-US" altLang="zh-CN" sz="20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基础</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Java API</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主要包括创建表、插入数据、读取数据、删除表等操作</a:t>
            </a:r>
            <a:r>
              <a:rPr lang="zh-CN" altLang="zh-CN" sz="20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0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3" name="文本框 2"/>
          <p:cNvSpPr txBox="1"/>
          <p:nvPr/>
        </p:nvSpPr>
        <p:spPr>
          <a:xfrm>
            <a:off x="4587182" y="2103811"/>
            <a:ext cx="7772400" cy="4524315"/>
          </a:xfrm>
          <a:prstGeom prst="rect">
            <a:avLst/>
          </a:prstGeom>
          <a:noFill/>
        </p:spPr>
        <p:txBody>
          <a:bodyPr wrap="square" rtlCol="0">
            <a:spAutoFit/>
          </a:bodyPr>
          <a:lstStyle/>
          <a:p>
            <a:pPr eaLnBrk="0" fontAlgn="base" hangingPunct="0">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11</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HBaseClient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HBaseConfiguration.create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conf.set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("hbase.zookeeper.quorum","zk1,zk2");</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Connection connection=</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ConnectionFactory.createConnection</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="test-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="info";</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Admin admin=</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connection.getAdmin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HTableDescriptor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a:t>
            </a:r>
            <a:br>
              <a:rPr lang="en-US" altLang="zh-CN" sz="1600" spc="-10" dirty="0">
                <a:solidFill>
                  <a:srgbClr val="585858"/>
                </a:solidFill>
                <a:latin typeface="微软雅黑" panose="020B0503020204020204" pitchFamily="34" charset="-122"/>
                <a:ea typeface="微软雅黑" panose="020B0503020204020204" pitchFamily="34" charset="-122"/>
                <a:cs typeface="微软雅黑"/>
              </a:rPr>
            </a:b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HtableDescriptor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TableName.valueOf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admin.createTable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HColumnDescriptor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HColumnDescriptor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22.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admin.addColumn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TableName.valueOf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columnDescriptor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23.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admin.close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24.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25.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26.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4" name="文本框 3"/>
          <p:cNvSpPr txBox="1"/>
          <p:nvPr/>
        </p:nvSpPr>
        <p:spPr>
          <a:xfrm>
            <a:off x="533400" y="2226921"/>
            <a:ext cx="4021125" cy="4401205"/>
          </a:xfrm>
          <a:prstGeom prst="rect">
            <a:avLst/>
          </a:prstGeom>
          <a:noFill/>
        </p:spPr>
        <p:txBody>
          <a:bodyPr wrap="square" rtlCol="0">
            <a:spAutoFit/>
          </a:bodyPr>
          <a:lstStyle/>
          <a:p>
            <a:pPr eaLnBrk="0" fontAlgn="base" hangingPunct="0">
              <a:spcBef>
                <a:spcPct val="0"/>
              </a:spcBef>
              <a:spcAft>
                <a:spcPct val="0"/>
              </a:spcAft>
            </a:pP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1．创建表</a:t>
            </a:r>
          </a:p>
          <a:p>
            <a:pPr eaLnBrk="0" fontAlgn="base" hangingPunct="0">
              <a:spcBef>
                <a:spcPct val="0"/>
              </a:spcBef>
              <a:spcAft>
                <a:spcPct val="0"/>
              </a:spcAft>
            </a:pP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首先使用java创建一个表，表命名为“test-hbase”，列族名为“info”。代码如</a:t>
            </a:r>
            <a:r>
              <a:rPr lang="zh-CN" altLang="en-US" sz="2000" spc="-10" dirty="0">
                <a:solidFill>
                  <a:srgbClr val="585858"/>
                </a:solidFill>
                <a:latin typeface="微软雅黑" panose="020B0503020204020204" pitchFamily="34" charset="-122"/>
                <a:ea typeface="微软雅黑" panose="020B0503020204020204" pitchFamily="34" charset="-122"/>
                <a:cs typeface="微软雅黑"/>
              </a:rPr>
              <a:t>右边</a:t>
            </a:r>
            <a:r>
              <a:rPr lang="zh-CN" altLang="zh-CN" sz="20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000" spc="-10" dirty="0" smtClean="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endParaRPr lang="en-US" altLang="zh-CN" sz="20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endParaRPr lang="zh-CN" altLang="zh-CN" sz="20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en-US" sz="2000" spc="-10" dirty="0">
                <a:solidFill>
                  <a:srgbClr val="585858"/>
                </a:solidFill>
                <a:latin typeface="微软雅黑" panose="020B0503020204020204" pitchFamily="34" charset="-122"/>
                <a:ea typeface="微软雅黑" panose="020B0503020204020204" pitchFamily="34" charset="-122"/>
                <a:cs typeface="微软雅黑"/>
              </a:rPr>
              <a:t>右边</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代码第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10</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行导入相应包，第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14</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行调用</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set</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方法设立</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zookeeper</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地址，第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16</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行设置表名为“</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test-</a:t>
            </a:r>
            <a:r>
              <a:rPr lang="en-US" altLang="zh-CN" sz="20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17</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行设置列族名为“</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info</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18</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行使用</a:t>
            </a:r>
            <a:r>
              <a:rPr lang="en-US" altLang="zh-CN" sz="20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中的表管理类</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Admin</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类来创建表。第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19</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20</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行定义表名，第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21</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22</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行定义表结构。</a:t>
            </a: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416736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Java API</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108</a:t>
            </a:fld>
            <a:endParaRPr spc="5" dirty="0"/>
          </a:p>
        </p:txBody>
      </p:sp>
      <p:sp>
        <p:nvSpPr>
          <p:cNvPr id="22" name="文本框 21"/>
          <p:cNvSpPr txBox="1"/>
          <p:nvPr/>
        </p:nvSpPr>
        <p:spPr>
          <a:xfrm>
            <a:off x="685800" y="1374775"/>
            <a:ext cx="3124200" cy="4708981"/>
          </a:xfrm>
          <a:prstGeom prst="rect">
            <a:avLst/>
          </a:prstGeom>
          <a:noFill/>
        </p:spPr>
        <p:txBody>
          <a:bodyPr wrap="square" rtlCol="0">
            <a:spAutoFit/>
          </a:bodyPr>
          <a:lstStyle/>
          <a:p>
            <a:pPr eaLnBrk="0" fontAlgn="base" hangingPunct="0">
              <a:spcBef>
                <a:spcPct val="0"/>
              </a:spcBef>
              <a:spcAft>
                <a:spcPct val="0"/>
              </a:spcAft>
            </a:pP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2．插入</a:t>
            </a:r>
          </a:p>
          <a:p>
            <a:pPr eaLnBrk="0" fontAlgn="base" hangingPunct="0">
              <a:spcBef>
                <a:spcPct val="0"/>
              </a:spcBef>
              <a:spcAft>
                <a:spcPct val="0"/>
              </a:spcAft>
            </a:pP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完成建表后，就可以通过HBase的put类提供方法向表插入数据，示例代码如</a:t>
            </a:r>
            <a:r>
              <a:rPr lang="zh-CN" altLang="en-US" sz="2000" spc="-10" dirty="0">
                <a:solidFill>
                  <a:srgbClr val="585858"/>
                </a:solidFill>
                <a:latin typeface="微软雅黑" panose="020B0503020204020204" pitchFamily="34" charset="-122"/>
                <a:ea typeface="微软雅黑" panose="020B0503020204020204" pitchFamily="34" charset="-122"/>
                <a:cs typeface="微软雅黑"/>
              </a:rPr>
              <a:t>右</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a:t>
            </a:r>
            <a:endParaRPr lang="en-US" altLang="zh-CN" sz="20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endParaRPr lang="en-US" altLang="zh-CN" sz="20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000" spc="-10" dirty="0" smtClean="0">
                <a:solidFill>
                  <a:srgbClr val="585858"/>
                </a:solidFill>
                <a:latin typeface="微软雅黑" panose="020B0503020204020204" pitchFamily="34" charset="-122"/>
                <a:ea typeface="微软雅黑" panose="020B0503020204020204" pitchFamily="34" charset="-122"/>
                <a:cs typeface="微软雅黑"/>
              </a:rPr>
              <a:t>注意</a:t>
            </a:r>
            <a:r>
              <a:rPr lang="zh-CN" altLang="en-US" sz="2000" spc="-10" dirty="0" smtClean="0">
                <a:solidFill>
                  <a:srgbClr val="585858"/>
                </a:solidFill>
                <a:latin typeface="微软雅黑" panose="020B0503020204020204" pitchFamily="34" charset="-122"/>
                <a:ea typeface="微软雅黑" panose="020B0503020204020204" pitchFamily="34" charset="-122"/>
                <a:cs typeface="微软雅黑"/>
              </a:rPr>
              <a:t>右边</a:t>
            </a:r>
            <a:r>
              <a:rPr lang="zh-CN" altLang="zh-CN" sz="2000" spc="-10" dirty="0" smtClean="0">
                <a:solidFill>
                  <a:srgbClr val="585858"/>
                </a:solidFill>
                <a:latin typeface="微软雅黑" panose="020B0503020204020204" pitchFamily="34" charset="-122"/>
                <a:ea typeface="微软雅黑" panose="020B0503020204020204" pitchFamily="34" charset="-122"/>
                <a:cs typeface="微软雅黑"/>
              </a:rPr>
              <a:t>代码</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9</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行导入的包跟创建表时导入的包略有不同。第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17</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19 </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行表示插入的数据行键为</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rk1</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，列名为</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c1</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，值为</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value1</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21</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行用行键实例化</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put</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22</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行指定列族名、列名和值；第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23</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行执行</a:t>
            </a:r>
            <a:r>
              <a:rPr lang="en-US" altLang="zh-CN" sz="2000" spc="-10" dirty="0" smtClean="0">
                <a:solidFill>
                  <a:srgbClr val="585858"/>
                </a:solidFill>
                <a:latin typeface="微软雅黑" panose="020B0503020204020204" pitchFamily="34" charset="-122"/>
                <a:ea typeface="微软雅黑" panose="020B0503020204020204" pitchFamily="34" charset="-122"/>
                <a:cs typeface="微软雅黑"/>
              </a:rPr>
              <a:t>put</a:t>
            </a:r>
            <a:r>
              <a:rPr lang="zh-CN" altLang="en-US" sz="20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2000" dirty="0"/>
          </a:p>
        </p:txBody>
      </p:sp>
      <p:sp>
        <p:nvSpPr>
          <p:cNvPr id="3" name="文本框 2"/>
          <p:cNvSpPr txBox="1"/>
          <p:nvPr/>
        </p:nvSpPr>
        <p:spPr>
          <a:xfrm>
            <a:off x="4136898" y="1679575"/>
            <a:ext cx="7772400" cy="4770537"/>
          </a:xfrm>
          <a:prstGeom prst="rect">
            <a:avLst/>
          </a:prstGeom>
          <a:noFill/>
        </p:spPr>
        <p:txBody>
          <a:bodyPr wrap="square" rtlCol="0">
            <a:spAutoFit/>
          </a:bodyPr>
          <a:lstStyle/>
          <a:p>
            <a:pPr eaLnBrk="0" fontAlgn="base" hangingPunct="0">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10</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HBaseClient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HBaseConfiguration.create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conf.set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("hbase.zookeeper.quorum","zk1,zk2");</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Connection connection=</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ConnectionFactory.createConnection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="test-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="info";</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rowkey</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="rk1";</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qulifier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="c1";</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String value="value1";</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Table table=</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connection.getTable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TableName.valueOf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Put put=new Put(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rowkey.getBytes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22.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put.addColumn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columnName.getBytes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qulifier.getBytes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value.getBytes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23.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table.put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(put);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24.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25.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26.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27.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623886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Java API</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109</a:t>
            </a:fld>
            <a:endParaRPr spc="5" dirty="0"/>
          </a:p>
        </p:txBody>
      </p:sp>
      <p:sp>
        <p:nvSpPr>
          <p:cNvPr id="22" name="文本框 21"/>
          <p:cNvSpPr txBox="1"/>
          <p:nvPr/>
        </p:nvSpPr>
        <p:spPr>
          <a:xfrm>
            <a:off x="685800" y="1374775"/>
            <a:ext cx="3124200" cy="3785652"/>
          </a:xfrm>
          <a:prstGeom prst="rect">
            <a:avLst/>
          </a:prstGeom>
          <a:noFill/>
        </p:spPr>
        <p:txBody>
          <a:bodyPr wrap="square" rtlCol="0">
            <a:spAutoFit/>
          </a:bodyPr>
          <a:lstStyle/>
          <a:p>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3．读取</a:t>
            </a:r>
          </a:p>
          <a:p>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HBase的插入完成后，立即就可以通过HBase的Get类来读取。代码如</a:t>
            </a:r>
            <a:r>
              <a:rPr lang="zh-CN" altLang="en-US" sz="2000" spc="-10" dirty="0">
                <a:solidFill>
                  <a:srgbClr val="585858"/>
                </a:solidFill>
                <a:latin typeface="微软雅黑" panose="020B0503020204020204" pitchFamily="34" charset="-122"/>
                <a:ea typeface="微软雅黑" panose="020B0503020204020204" pitchFamily="34" charset="-122"/>
                <a:cs typeface="微软雅黑"/>
              </a:rPr>
              <a:t>右</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所示：</a:t>
            </a:r>
          </a:p>
          <a:p>
            <a:pPr eaLnBrk="0" fontAlgn="base" hangingPunct="0">
              <a:spcBef>
                <a:spcPct val="0"/>
              </a:spcBef>
              <a:spcAft>
                <a:spcPct val="0"/>
              </a:spcAft>
            </a:pPr>
            <a:endParaRPr lang="en-US" altLang="zh-CN" sz="20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en-US" sz="2000" spc="-10" dirty="0" smtClean="0">
                <a:solidFill>
                  <a:srgbClr val="585858"/>
                </a:solidFill>
                <a:latin typeface="微软雅黑" panose="020B0503020204020204" pitchFamily="34" charset="-122"/>
                <a:ea typeface="微软雅黑" panose="020B0503020204020204" pitchFamily="34" charset="-122"/>
                <a:cs typeface="微软雅黑"/>
              </a:rPr>
              <a:t>右边</a:t>
            </a:r>
            <a:r>
              <a:rPr lang="zh-CN" altLang="zh-CN" sz="2000" spc="-10" dirty="0" smtClean="0">
                <a:solidFill>
                  <a:srgbClr val="585858"/>
                </a:solidFill>
                <a:latin typeface="微软雅黑" panose="020B0503020204020204" pitchFamily="34" charset="-122"/>
                <a:ea typeface="微软雅黑" panose="020B0503020204020204" pitchFamily="34" charset="-122"/>
                <a:cs typeface="微软雅黑"/>
              </a:rPr>
              <a:t>代码</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21</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行建立表连接，第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22</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行用行键实例化</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Get</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23</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行增加列族名和列名条件，第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24</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行执行</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get</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并返回结果，第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25</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26</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行取出结果。</a:t>
            </a:r>
          </a:p>
        </p:txBody>
      </p:sp>
      <p:sp>
        <p:nvSpPr>
          <p:cNvPr id="3" name="文本框 2"/>
          <p:cNvSpPr txBox="1"/>
          <p:nvPr/>
        </p:nvSpPr>
        <p:spPr>
          <a:xfrm>
            <a:off x="4226433" y="1603375"/>
            <a:ext cx="7772400" cy="5262979"/>
          </a:xfrm>
          <a:prstGeom prst="rect">
            <a:avLst/>
          </a:prstGeom>
          <a:noFill/>
        </p:spPr>
        <p:txBody>
          <a:bodyPr wrap="square" rtlCol="0">
            <a:spAutoFit/>
          </a:bodyPr>
          <a:lstStyle/>
          <a:p>
            <a:pPr eaLnBrk="0" fontAlgn="base" hangingPunct="0">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12</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HBaseClient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HBaseConfiguration.create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conf.set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("hbase.zookeeper.quorum","zk1,zk2");</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Connection connection=</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ConnectionFactory.createConnection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="test-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="info";</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rowkey</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="rk1";</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qulifier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="c1";</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Table table=</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connection.getTable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TableName.valueOf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22.         Get get=new Get(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rowkey.getBytes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23.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get.addColumn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columnName.getBytes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qulifier.getBytes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24.         Result result=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table.get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(get);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25.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valueStr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Bytes.toString</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result.getValue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columnName.getBytes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br>
              <a:rPr lang="en-US" altLang="zh-CN" sz="1600" spc="-10" dirty="0">
                <a:solidFill>
                  <a:srgbClr val="585858"/>
                </a:solidFill>
                <a:latin typeface="微软雅黑" panose="020B0503020204020204" pitchFamily="34" charset="-122"/>
                <a:ea typeface="微软雅黑" panose="020B0503020204020204" pitchFamily="34" charset="-122"/>
                <a:cs typeface="微软雅黑"/>
              </a:rPr>
            </a:b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qulifier.getBytes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26.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System.out.println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valueStr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27.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28.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29.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30.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11410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11</a:t>
            </a:fld>
            <a:endParaRPr spc="5" dirty="0"/>
          </a:p>
        </p:txBody>
      </p:sp>
      <p:sp>
        <p:nvSpPr>
          <p:cNvPr id="22" name="文本框 21"/>
          <p:cNvSpPr txBox="1"/>
          <p:nvPr/>
        </p:nvSpPr>
        <p:spPr>
          <a:xfrm>
            <a:off x="533400" y="1374775"/>
            <a:ext cx="11201400" cy="4739759"/>
          </a:xfrm>
          <a:prstGeom prst="rect">
            <a:avLst/>
          </a:prstGeom>
          <a:noFill/>
        </p:spPr>
        <p:txBody>
          <a:bodyPr wrap="square" rtlCol="0">
            <a:spAutoFit/>
          </a:bodyPr>
          <a:lstStyle/>
          <a:p>
            <a:r>
              <a:rPr lang="zh-CN" altLang="zh-CN" sz="2400" spc="-10" dirty="0">
                <a:latin typeface="+mn-ea"/>
                <a:cs typeface="微软雅黑"/>
              </a:rPr>
              <a:t>对于副本距离的计算公式，HDFS采用如下约定：</a:t>
            </a:r>
          </a:p>
          <a:p>
            <a:r>
              <a:rPr lang="zh-CN" altLang="zh-CN" sz="2400" spc="-10" dirty="0">
                <a:latin typeface="+mn-ea"/>
                <a:cs typeface="微软雅黑"/>
              </a:rPr>
              <a:t>（1）Distance（Rack 1/D1 Rack1/D1）= 0     # 同一台服务器的距离为0</a:t>
            </a:r>
          </a:p>
          <a:p>
            <a:r>
              <a:rPr lang="zh-CN" altLang="zh-CN" sz="2400" spc="-10" dirty="0">
                <a:latin typeface="+mn-ea"/>
                <a:cs typeface="微软雅黑"/>
              </a:rPr>
              <a:t>（2）Distance（Rack 1/D1 Rack1/D3）= 2     # 同机架不同服务器距离为2</a:t>
            </a:r>
          </a:p>
          <a:p>
            <a:r>
              <a:rPr lang="zh-CN" altLang="zh-CN" sz="2400" spc="-10" dirty="0">
                <a:latin typeface="+mn-ea"/>
                <a:cs typeface="微软雅黑"/>
              </a:rPr>
              <a:t>（3）Distance（Rack 1/D1 Rack2/D1）= 4     # 不同机架服务器距离为4</a:t>
            </a:r>
          </a:p>
          <a:p>
            <a:endParaRPr lang="en-US" altLang="zh-CN" sz="2400" spc="-10" dirty="0" smtClean="0">
              <a:latin typeface="+mn-ea"/>
              <a:cs typeface="微软雅黑"/>
            </a:endParaRPr>
          </a:p>
          <a:p>
            <a:r>
              <a:rPr lang="zh-CN" altLang="zh-CN" sz="2400" spc="-10" dirty="0" smtClean="0">
                <a:latin typeface="+mn-ea"/>
                <a:cs typeface="微软雅黑"/>
              </a:rPr>
              <a:t>其中</a:t>
            </a:r>
            <a:r>
              <a:rPr lang="zh-CN" altLang="zh-CN" sz="2400" spc="-10" dirty="0">
                <a:latin typeface="+mn-ea"/>
                <a:cs typeface="微软雅黑"/>
              </a:rPr>
              <a:t>，Rack1、Rack2表示机柜标识号，D1、D2、D3表示所在机柜中的DataNode节点主机的编号。即同一主机的两个数据块的距离为0；同一机架不同主机上的两个数据块的距离为2；不同机架主机上的数据块距离为4</a:t>
            </a:r>
            <a:r>
              <a:rPr lang="zh-CN" altLang="zh-CN" sz="2400" spc="-10" dirty="0" smtClean="0">
                <a:latin typeface="+mn-ea"/>
                <a:cs typeface="微软雅黑"/>
              </a:rPr>
              <a:t>。</a:t>
            </a:r>
            <a:endParaRPr lang="en-US" altLang="zh-CN" sz="2400" spc="-10" dirty="0" smtClean="0">
              <a:latin typeface="+mn-ea"/>
              <a:cs typeface="微软雅黑"/>
            </a:endParaRPr>
          </a:p>
          <a:p>
            <a:endParaRPr lang="zh-CN" altLang="zh-CN" sz="2400" spc="-10" dirty="0">
              <a:latin typeface="+mn-ea"/>
              <a:cs typeface="微软雅黑"/>
            </a:endParaRPr>
          </a:p>
          <a:p>
            <a:r>
              <a:rPr lang="zh-CN" altLang="zh-CN" sz="2400" spc="-10" dirty="0">
                <a:latin typeface="+mn-ea"/>
                <a:cs typeface="微软雅黑"/>
              </a:rPr>
              <a:t>通过机架感知，处于工作状态的HDFS总是设法确保数据块的3个副本（或更多副本）中至少有2个在同一机架，至少有1个处在不同机架（至少处在两个机架上）</a:t>
            </a:r>
            <a:r>
              <a:rPr lang="zh-CN" altLang="zh-CN" sz="2400" spc="-10" dirty="0" smtClean="0">
                <a:latin typeface="+mn-ea"/>
                <a:cs typeface="微软雅黑"/>
              </a:rPr>
              <a:t>。</a:t>
            </a:r>
            <a:endParaRPr lang="en-US" altLang="zh-CN" sz="2400" spc="-10" dirty="0" smtClean="0">
              <a:latin typeface="+mn-ea"/>
              <a:cs typeface="微软雅黑"/>
            </a:endParaRPr>
          </a:p>
          <a:p>
            <a:endParaRPr lang="en-US" altLang="zh-CN" sz="2400" spc="-10" dirty="0">
              <a:latin typeface="+mn-ea"/>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446407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Java API</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110</a:t>
            </a:fld>
            <a:endParaRPr spc="5" dirty="0"/>
          </a:p>
        </p:txBody>
      </p:sp>
      <p:sp>
        <p:nvSpPr>
          <p:cNvPr id="22" name="文本框 21"/>
          <p:cNvSpPr txBox="1"/>
          <p:nvPr/>
        </p:nvSpPr>
        <p:spPr>
          <a:xfrm>
            <a:off x="685800" y="1374775"/>
            <a:ext cx="3124200" cy="3785652"/>
          </a:xfrm>
          <a:prstGeom prst="rect">
            <a:avLst/>
          </a:prstGeom>
          <a:noFill/>
        </p:spPr>
        <p:txBody>
          <a:bodyPr wrap="square" rtlCol="0">
            <a:spAutoFit/>
          </a:bodyPr>
          <a:lstStyle/>
          <a:p>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4．删除表</a:t>
            </a:r>
          </a:p>
          <a:p>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经过前面的步骤，我们了解了建表、插入数据、读取数据等操作，现在来介绍删除表。删除表分两步，先禁用表再删除表。代码如</a:t>
            </a:r>
            <a:r>
              <a:rPr lang="zh-CN" altLang="en-US" sz="2000" spc="-10" dirty="0">
                <a:solidFill>
                  <a:srgbClr val="585858"/>
                </a:solidFill>
                <a:latin typeface="微软雅黑" panose="020B0503020204020204" pitchFamily="34" charset="-122"/>
                <a:ea typeface="微软雅黑" panose="020B0503020204020204" pitchFamily="34" charset="-122"/>
                <a:cs typeface="微软雅黑"/>
              </a:rPr>
              <a:t>右</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所示：</a:t>
            </a:r>
          </a:p>
          <a:p>
            <a:pPr eaLnBrk="0" fontAlgn="base" hangingPunct="0">
              <a:spcBef>
                <a:spcPct val="0"/>
              </a:spcBef>
              <a:spcAft>
                <a:spcPct val="0"/>
              </a:spcAft>
            </a:pPr>
            <a:endParaRPr lang="en-US" altLang="zh-CN" sz="20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en-US" sz="2000" spc="-10" dirty="0">
                <a:solidFill>
                  <a:srgbClr val="585858"/>
                </a:solidFill>
                <a:latin typeface="微软雅黑" panose="020B0503020204020204" pitchFamily="34" charset="-122"/>
                <a:ea typeface="微软雅黑" panose="020B0503020204020204" pitchFamily="34" charset="-122"/>
                <a:cs typeface="微软雅黑"/>
              </a:rPr>
              <a:t>右边</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代码第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16</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行首先禁用表，第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17</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行删除表，第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18</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行关闭表管理，第</a:t>
            </a:r>
            <a:r>
              <a:rPr lang="en-US" altLang="zh-CN" sz="2000" spc="-10" dirty="0">
                <a:solidFill>
                  <a:srgbClr val="585858"/>
                </a:solidFill>
                <a:latin typeface="微软雅黑" panose="020B0503020204020204" pitchFamily="34" charset="-122"/>
                <a:ea typeface="微软雅黑" panose="020B0503020204020204" pitchFamily="34" charset="-122"/>
                <a:cs typeface="微软雅黑"/>
              </a:rPr>
              <a:t>19</a:t>
            </a:r>
            <a:r>
              <a:rPr lang="zh-CN" altLang="zh-CN" sz="2000" spc="-10" dirty="0">
                <a:solidFill>
                  <a:srgbClr val="585858"/>
                </a:solidFill>
                <a:latin typeface="微软雅黑" panose="020B0503020204020204" pitchFamily="34" charset="-122"/>
                <a:ea typeface="微软雅黑" panose="020B0503020204020204" pitchFamily="34" charset="-122"/>
                <a:cs typeface="微软雅黑"/>
              </a:rPr>
              <a:t>行关闭连接。</a:t>
            </a:r>
          </a:p>
        </p:txBody>
      </p:sp>
      <p:sp>
        <p:nvSpPr>
          <p:cNvPr id="3" name="文本框 2"/>
          <p:cNvSpPr txBox="1"/>
          <p:nvPr/>
        </p:nvSpPr>
        <p:spPr>
          <a:xfrm>
            <a:off x="4226433" y="1420941"/>
            <a:ext cx="7772400" cy="3293209"/>
          </a:xfrm>
          <a:prstGeom prst="rect">
            <a:avLst/>
          </a:prstGeom>
          <a:noFill/>
        </p:spPr>
        <p:txBody>
          <a:bodyPr wrap="square" rtlCol="0">
            <a:spAutoFit/>
          </a:bodyPr>
          <a:lstStyle/>
          <a:p>
            <a:pPr eaLnBrk="0" fontAlgn="base" hangingPunct="0">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9</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HBaseClient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HBaseConfiguration.create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conf.set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("hbase.zookeeper.quorum","zk1,zk2");</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Connection connection=</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ConnectionFactory.createConnection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="test-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Admin admin=</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connection.getAdmin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admin.disableTable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TableName.valueOf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admin.deleteTable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TableName.valueOf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tableName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admin.close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connection.close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757898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习题</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111</a:t>
            </a:fld>
            <a:endParaRPr spc="5" dirty="0"/>
          </a:p>
        </p:txBody>
      </p:sp>
      <p:sp>
        <p:nvSpPr>
          <p:cNvPr id="22" name="文本框 21"/>
          <p:cNvSpPr txBox="1"/>
          <p:nvPr/>
        </p:nvSpPr>
        <p:spPr>
          <a:xfrm>
            <a:off x="1066800" y="1374775"/>
            <a:ext cx="10287000" cy="4154984"/>
          </a:xfrm>
          <a:prstGeom prst="rect">
            <a:avLst/>
          </a:prstGeom>
          <a:noFill/>
        </p:spPr>
        <p:txBody>
          <a:bodyPr wrap="square" rtlCol="0">
            <a:spAutoFit/>
          </a:bodyPr>
          <a:lstStyle/>
          <a:p>
            <a:r>
              <a:rPr lang="zh-CN" altLang="zh-CN" sz="2400" dirty="0"/>
              <a:t>1．HDFS有何特点？主要应用在哪些场合？</a:t>
            </a:r>
          </a:p>
          <a:p>
            <a:r>
              <a:rPr lang="zh-CN" altLang="zh-CN" sz="2400" dirty="0"/>
              <a:t>2．NameNode如何实现元数据持久化？</a:t>
            </a:r>
          </a:p>
          <a:p>
            <a:r>
              <a:rPr lang="zh-CN" altLang="zh-CN" sz="2400" dirty="0"/>
              <a:t>3．HDFS采用哪些机制保证数据的安全性？</a:t>
            </a:r>
          </a:p>
          <a:p>
            <a:r>
              <a:rPr lang="zh-CN" altLang="zh-CN" sz="2400" dirty="0"/>
              <a:t>4．简答HDFS数据读取和写入的流程。</a:t>
            </a:r>
          </a:p>
          <a:p>
            <a:r>
              <a:rPr lang="zh-CN" altLang="zh-CN" sz="2400" dirty="0"/>
              <a:t>5．NoSQL数据库相比关系型数据库，有哪些特点？有哪些常见类型的关系型数据库？</a:t>
            </a:r>
          </a:p>
          <a:p>
            <a:r>
              <a:rPr lang="zh-CN" altLang="zh-CN" sz="2400" dirty="0"/>
              <a:t>6．请分别完成Hadoop本地模式、伪分布式模式、完全分布式模式的安装配置。</a:t>
            </a:r>
          </a:p>
          <a:p>
            <a:r>
              <a:rPr lang="zh-CN" altLang="zh-CN" sz="2400" dirty="0"/>
              <a:t>7．熟悉Hadoop操作文件的基本命令。</a:t>
            </a:r>
          </a:p>
          <a:p>
            <a:r>
              <a:rPr lang="zh-CN" altLang="zh-CN" sz="2400" dirty="0"/>
              <a:t>8．运行通过Java API访问HDFS的源代码。</a:t>
            </a:r>
          </a:p>
          <a:p>
            <a:r>
              <a:rPr lang="en-US" altLang="zh-CN" sz="2400" dirty="0"/>
              <a:t>9</a:t>
            </a:r>
            <a:r>
              <a:rPr lang="zh-CN" altLang="zh-CN" sz="2400" dirty="0"/>
              <a:t>．安装并配置</a:t>
            </a:r>
            <a:r>
              <a:rPr lang="en-US" altLang="zh-CN" sz="2400" dirty="0"/>
              <a:t>HBASE</a:t>
            </a:r>
            <a:r>
              <a:rPr lang="zh-CN" altLang="zh-CN" sz="2400" dirty="0"/>
              <a:t>，然后完成</a:t>
            </a:r>
            <a:r>
              <a:rPr lang="en-US" altLang="zh-CN" sz="2400" dirty="0"/>
              <a:t>3.6</a:t>
            </a:r>
            <a:r>
              <a:rPr lang="zh-CN" altLang="zh-CN" sz="2400" dirty="0"/>
              <a:t>节的操作并运行程序。</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42313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12</a:t>
            </a:fld>
            <a:endParaRPr spc="5" dirty="0"/>
          </a:p>
        </p:txBody>
      </p:sp>
      <p:sp>
        <p:nvSpPr>
          <p:cNvPr id="22" name="文本框 21"/>
          <p:cNvSpPr txBox="1"/>
          <p:nvPr/>
        </p:nvSpPr>
        <p:spPr>
          <a:xfrm>
            <a:off x="533400" y="1374775"/>
            <a:ext cx="11201400" cy="4739759"/>
          </a:xfrm>
          <a:prstGeom prst="rect">
            <a:avLst/>
          </a:prstGeom>
          <a:noFill/>
        </p:spPr>
        <p:txBody>
          <a:bodyPr wrap="square" rtlCol="0">
            <a:spAutoFit/>
          </a:bodyPr>
          <a:lstStyle/>
          <a:p>
            <a:r>
              <a:rPr lang="en-US" altLang="zh-CN" sz="2400" spc="-10" dirty="0" smtClean="0">
                <a:latin typeface="+mn-ea"/>
                <a:cs typeface="Wingdings"/>
              </a:rPr>
              <a:t>4.</a:t>
            </a:r>
            <a:r>
              <a:rPr lang="zh-CN" altLang="zh-CN" sz="2400" spc="-10" dirty="0" smtClean="0">
                <a:latin typeface="+mn-ea"/>
                <a:cs typeface="微软雅黑"/>
              </a:rPr>
              <a:t>安全模式</a:t>
            </a:r>
            <a:endParaRPr lang="en-US" altLang="zh-CN" sz="2400" spc="-10" dirty="0" smtClean="0">
              <a:latin typeface="+mn-ea"/>
              <a:cs typeface="微软雅黑"/>
            </a:endParaRPr>
          </a:p>
          <a:p>
            <a:r>
              <a:rPr lang="en-US" altLang="zh-CN" sz="2400" spc="-10" dirty="0">
                <a:latin typeface="+mn-ea"/>
                <a:cs typeface="微软雅黑"/>
              </a:rPr>
              <a:t> </a:t>
            </a:r>
            <a:r>
              <a:rPr lang="en-US" altLang="zh-CN" sz="2400" spc="-10" dirty="0" smtClean="0">
                <a:latin typeface="+mn-ea"/>
                <a:cs typeface="微软雅黑"/>
              </a:rPr>
              <a:t>   </a:t>
            </a:r>
            <a:r>
              <a:rPr lang="zh-CN" altLang="zh-CN" sz="2400" spc="-10" dirty="0" smtClean="0">
                <a:latin typeface="+mn-ea"/>
                <a:cs typeface="微软雅黑"/>
              </a:rPr>
              <a:t>安全</a:t>
            </a:r>
            <a:r>
              <a:rPr lang="zh-CN" altLang="zh-CN" sz="2400" spc="-10" dirty="0">
                <a:latin typeface="+mn-ea"/>
                <a:cs typeface="微软雅黑"/>
              </a:rPr>
              <a:t>模式是HDFS所处的一种特殊状态，在这种状态下，文件系统只接受读数据请求，而不接受删除、修改等变更请求。NameNode主节点启动后，HDFS首先进入安全模式，DataNode在启动时会向NameNode汇报可用的数据块状态等。当整个系统达到安全标准时，HDFS自动离开安全模式</a:t>
            </a:r>
            <a:r>
              <a:rPr lang="zh-CN" altLang="zh-CN" sz="2400" spc="-10" dirty="0" smtClean="0">
                <a:latin typeface="+mn-ea"/>
                <a:cs typeface="微软雅黑"/>
              </a:rPr>
              <a:t>。</a:t>
            </a:r>
            <a:endParaRPr lang="en-US" altLang="zh-CN" sz="2400" spc="-10" dirty="0" smtClean="0">
              <a:latin typeface="+mn-ea"/>
              <a:cs typeface="微软雅黑"/>
            </a:endParaRPr>
          </a:p>
          <a:p>
            <a:endParaRPr lang="zh-CN" altLang="zh-CN" sz="2400" spc="-10" dirty="0">
              <a:latin typeface="+mn-ea"/>
              <a:cs typeface="微软雅黑"/>
            </a:endParaRPr>
          </a:p>
          <a:p>
            <a:r>
              <a:rPr lang="zh-CN" altLang="zh-CN" sz="2400" b="1" spc="-10" dirty="0">
                <a:latin typeface="+mn-ea"/>
                <a:cs typeface="微软雅黑"/>
              </a:rPr>
              <a:t>离开安全模式的基本</a:t>
            </a:r>
            <a:r>
              <a:rPr lang="zh-CN" altLang="zh-CN" sz="2400" b="1" spc="-10" dirty="0" smtClean="0">
                <a:latin typeface="+mn-ea"/>
                <a:cs typeface="微软雅黑"/>
              </a:rPr>
              <a:t>要求</a:t>
            </a:r>
            <a:r>
              <a:rPr lang="zh-CN" altLang="zh-CN" sz="2400" spc="-10" dirty="0" smtClean="0">
                <a:latin typeface="+mn-ea"/>
                <a:cs typeface="微软雅黑"/>
              </a:rPr>
              <a:t>：</a:t>
            </a:r>
            <a:endParaRPr lang="en-US" altLang="zh-CN" sz="2400" spc="-10" dirty="0" smtClean="0">
              <a:latin typeface="+mn-ea"/>
              <a:cs typeface="微软雅黑"/>
            </a:endParaRPr>
          </a:p>
          <a:p>
            <a:r>
              <a:rPr lang="en-US" altLang="zh-CN" sz="2400" spc="-10" dirty="0" smtClean="0">
                <a:latin typeface="+mn-ea"/>
                <a:cs typeface="微软雅黑"/>
              </a:rPr>
              <a:t>    </a:t>
            </a:r>
            <a:r>
              <a:rPr lang="zh-CN" altLang="zh-CN" sz="2400" spc="-10" dirty="0" smtClean="0">
                <a:latin typeface="+mn-ea"/>
                <a:cs typeface="微软雅黑"/>
              </a:rPr>
              <a:t>副本</a:t>
            </a:r>
            <a:r>
              <a:rPr lang="zh-CN" altLang="zh-CN" sz="2400" spc="-10" dirty="0">
                <a:latin typeface="+mn-ea"/>
                <a:cs typeface="微软雅黑"/>
              </a:rPr>
              <a:t>数达到要求的数据块占系统总数据块的最小百分比（还需要满足其他条件）。默认为0.999f，也就是说符合最小副本数要求的数据块占比超过99.9%时，并且其他条件也满足才能离开安全模式。</a:t>
            </a:r>
          </a:p>
          <a:p>
            <a:r>
              <a:rPr lang="en-US" altLang="zh-CN" sz="2400" spc="-10" dirty="0" smtClean="0">
                <a:latin typeface="+mn-ea"/>
                <a:cs typeface="微软雅黑"/>
              </a:rPr>
              <a:t>    </a:t>
            </a:r>
            <a:r>
              <a:rPr lang="en-US" altLang="zh-CN" sz="2400" spc="-10" dirty="0" err="1" smtClean="0">
                <a:latin typeface="+mn-ea"/>
                <a:cs typeface="微软雅黑"/>
              </a:rPr>
              <a:t>NameNode</a:t>
            </a:r>
            <a:r>
              <a:rPr lang="zh-CN" altLang="zh-CN" sz="2400" spc="-10" dirty="0">
                <a:latin typeface="+mn-ea"/>
                <a:cs typeface="微软雅黑"/>
              </a:rPr>
              <a:t>退出安全模式状态，然后继续检测，确认有哪些数据块的副本没有达到指定数目，并复制这些数据块到其他</a:t>
            </a:r>
            <a:r>
              <a:rPr lang="en-US" altLang="zh-CN" sz="2400" spc="-10" dirty="0" err="1">
                <a:latin typeface="+mn-ea"/>
                <a:cs typeface="微软雅黑"/>
              </a:rPr>
              <a:t>DataNode</a:t>
            </a:r>
            <a:r>
              <a:rPr lang="zh-CN" altLang="zh-CN" sz="2400" spc="-10" dirty="0">
                <a:latin typeface="+mn-ea"/>
                <a:cs typeface="微软雅黑"/>
              </a:rPr>
              <a:t>上</a:t>
            </a:r>
            <a:r>
              <a:rPr lang="zh-CN" altLang="zh-CN" sz="2400" spc="-10" dirty="0" smtClean="0">
                <a:latin typeface="+mn-ea"/>
                <a:cs typeface="微软雅黑"/>
              </a:rPr>
              <a:t>。</a:t>
            </a:r>
            <a:endParaRPr lang="en-US" altLang="zh-CN" sz="2400" spc="-10" dirty="0" smtClean="0">
              <a:latin typeface="+mn-ea"/>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3319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13</a:t>
            </a:fld>
            <a:endParaRPr spc="5" dirty="0"/>
          </a:p>
        </p:txBody>
      </p:sp>
      <p:sp>
        <p:nvSpPr>
          <p:cNvPr id="22" name="文本框 21"/>
          <p:cNvSpPr txBox="1"/>
          <p:nvPr/>
        </p:nvSpPr>
        <p:spPr>
          <a:xfrm>
            <a:off x="457200" y="1374775"/>
            <a:ext cx="10591800" cy="4524315"/>
          </a:xfrm>
          <a:prstGeom prst="rect">
            <a:avLst/>
          </a:prstGeom>
          <a:noFill/>
        </p:spPr>
        <p:txBody>
          <a:bodyPr wrap="square" rtlCol="0">
            <a:spAutoFit/>
          </a:bodyPr>
          <a:lstStyle/>
          <a:p>
            <a:r>
              <a:rPr lang="en-US" altLang="zh-CN" sz="2400" spc="-10" dirty="0" smtClean="0">
                <a:latin typeface="+mn-ea"/>
                <a:cs typeface="Wingdings"/>
              </a:rPr>
              <a:t>5.</a:t>
            </a:r>
            <a:r>
              <a:rPr lang="zh-CN" altLang="zh-CN" sz="2400" spc="-10" dirty="0" smtClean="0">
                <a:latin typeface="+mn-ea"/>
                <a:cs typeface="微软雅黑"/>
              </a:rPr>
              <a:t>文件</a:t>
            </a:r>
            <a:r>
              <a:rPr lang="zh-CN" altLang="zh-CN" sz="2400" spc="-10" dirty="0">
                <a:latin typeface="+mn-ea"/>
                <a:cs typeface="微软雅黑"/>
              </a:rPr>
              <a:t>安全性</a:t>
            </a:r>
          </a:p>
          <a:p>
            <a:r>
              <a:rPr lang="en-US" altLang="zh-CN" sz="2400" spc="-10" dirty="0" smtClean="0">
                <a:latin typeface="+mn-ea"/>
                <a:cs typeface="微软雅黑"/>
              </a:rPr>
              <a:t>    </a:t>
            </a:r>
            <a:r>
              <a:rPr lang="zh-CN" altLang="zh-CN" sz="2400" spc="-10" dirty="0" smtClean="0">
                <a:latin typeface="+mn-ea"/>
                <a:cs typeface="微软雅黑"/>
              </a:rPr>
              <a:t>为了保证文件的安全性，HDFS提供备份NameNode元数据和增加Secondary NameNode节点</a:t>
            </a:r>
            <a:r>
              <a:rPr lang="zh-CN" altLang="zh-CN" sz="2400" b="1" spc="-10" dirty="0" smtClean="0">
                <a:latin typeface="+mn-ea"/>
                <a:cs typeface="微软雅黑"/>
              </a:rPr>
              <a:t>两种基本方案</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（1）备份NameNode上持久化存储的元数据文件，然后再同步地将其转存到其他文件系统中，一种通常的实现方式是将NameNode中的元数据转存到远程的网络文件共享系统NFS中。</a:t>
            </a:r>
          </a:p>
          <a:p>
            <a:r>
              <a:rPr lang="zh-CN" altLang="zh-CN" sz="2400" spc="-10" dirty="0" smtClean="0">
                <a:latin typeface="+mn-ea"/>
                <a:cs typeface="微软雅黑"/>
              </a:rPr>
              <a:t>（2）在系统中同步运行一个Secondary NameNode节点，作为二级NameNode去周期性地合并编辑日志中的命名空间镜像。Secondary NameNode的运行通常需要大量的CPU和内存去做合并操作，建议将其安装在与NameNode节点不同的其他单独的服务器上，它会存储合并后的命名空间镜像，并在NameNode宕机后作为替补使用，以便最大限度地减少文件的损失。由于Secondary NameNode的同步备份总会滞后于NameNode，依然存在数据损失的风险。</a:t>
            </a:r>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5028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14</a:t>
            </a:fld>
            <a:endParaRPr spc="5" dirty="0"/>
          </a:p>
        </p:txBody>
      </p:sp>
      <p:sp>
        <p:nvSpPr>
          <p:cNvPr id="22" name="文本框 21"/>
          <p:cNvSpPr txBox="1"/>
          <p:nvPr/>
        </p:nvSpPr>
        <p:spPr>
          <a:xfrm>
            <a:off x="565283" y="1149114"/>
            <a:ext cx="11201400" cy="830997"/>
          </a:xfrm>
          <a:prstGeom prst="rect">
            <a:avLst/>
          </a:prstGeom>
          <a:noFill/>
        </p:spPr>
        <p:txBody>
          <a:bodyPr wrap="square" rtlCol="0">
            <a:spAutoFit/>
          </a:bodyPr>
          <a:lstStyle/>
          <a:p>
            <a:r>
              <a:rPr lang="en-US" altLang="zh-CN" sz="2400" spc="-10" dirty="0" smtClean="0">
                <a:latin typeface="+mn-ea"/>
                <a:cs typeface="Wingdings"/>
              </a:rPr>
              <a:t>6.</a:t>
            </a:r>
            <a:r>
              <a:rPr lang="zh-CN" altLang="zh-CN" sz="2400" spc="-10" dirty="0" smtClean="0">
                <a:latin typeface="+mn-ea"/>
                <a:cs typeface="微软雅黑"/>
              </a:rPr>
              <a:t>元数据持久化</a:t>
            </a:r>
          </a:p>
          <a:p>
            <a:endParaRPr lang="zh-CN" altLang="zh-CN" sz="2400" spc="-10" dirty="0">
              <a:latin typeface="+mn-ea"/>
              <a:cs typeface="微软雅黑"/>
            </a:endParaRPr>
          </a:p>
        </p:txBody>
      </p:sp>
      <p:pic>
        <p:nvPicPr>
          <p:cNvPr id="4099" name="Picture 3" desc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942" y="1679575"/>
            <a:ext cx="5494898" cy="445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90800" y="6422994"/>
            <a:ext cx="1620957" cy="307777"/>
          </a:xfrm>
          <a:prstGeom prst="rect">
            <a:avLst/>
          </a:prstGeom>
        </p:spPr>
        <p:txBody>
          <a:bodyPr wrap="none">
            <a:spAutoFit/>
          </a:bodyPr>
          <a:lstStyle/>
          <a:p>
            <a:r>
              <a:rPr lang="zh-CN" altLang="zh-CN" sz="1400" kern="1000" dirty="0">
                <a:latin typeface="+mn-ea"/>
                <a:cs typeface="Times New Roman" panose="02020603050405020304" pitchFamily="18" charset="0"/>
              </a:rPr>
              <a:t>元数据持久化过程</a:t>
            </a:r>
            <a:endParaRPr lang="zh-CN" altLang="en-US" sz="1400" dirty="0">
              <a:latin typeface="+mn-ea"/>
            </a:endParaRPr>
          </a:p>
        </p:txBody>
      </p:sp>
      <p:sp>
        <p:nvSpPr>
          <p:cNvPr id="5" name="矩形 4"/>
          <p:cNvSpPr/>
          <p:nvPr/>
        </p:nvSpPr>
        <p:spPr>
          <a:xfrm>
            <a:off x="6376799" y="2264406"/>
            <a:ext cx="4138801" cy="1938992"/>
          </a:xfrm>
          <a:prstGeom prst="rect">
            <a:avLst/>
          </a:prstGeom>
        </p:spPr>
        <p:txBody>
          <a:bodyPr wrap="square">
            <a:spAutoFit/>
          </a:bodyPr>
          <a:lstStyle/>
          <a:p>
            <a:r>
              <a:rPr lang="zh-CN" altLang="zh-CN" sz="2400" spc="-10" dirty="0">
                <a:latin typeface="+mn-ea"/>
                <a:cs typeface="微软雅黑"/>
              </a:rPr>
              <a:t>HDFS元数据（描述文件）持久化由FSimage和Editlog两个文件组成，随着HDFS运行进行持续更新，元数据持久化的过程</a:t>
            </a:r>
            <a:r>
              <a:rPr lang="zh-CN" altLang="zh-CN" sz="2400" spc="-10" dirty="0" smtClean="0">
                <a:latin typeface="+mn-ea"/>
                <a:cs typeface="微软雅黑"/>
              </a:rPr>
              <a:t>如</a:t>
            </a:r>
            <a:r>
              <a:rPr lang="zh-CN" altLang="en-US" sz="2400" spc="-10" dirty="0" smtClean="0">
                <a:latin typeface="+mn-ea"/>
                <a:cs typeface="微软雅黑"/>
              </a:rPr>
              <a:t>左图</a:t>
            </a:r>
            <a:r>
              <a:rPr lang="zh-CN" altLang="zh-CN" sz="2400" spc="-10" dirty="0">
                <a:latin typeface="+mn-ea"/>
                <a:cs typeface="微软雅黑"/>
              </a:rPr>
              <a:t>所示。</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3263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15</a:t>
            </a:fld>
            <a:endParaRPr spc="5" dirty="0"/>
          </a:p>
        </p:txBody>
      </p:sp>
      <p:sp>
        <p:nvSpPr>
          <p:cNvPr id="22" name="文本框 21"/>
          <p:cNvSpPr txBox="1"/>
          <p:nvPr/>
        </p:nvSpPr>
        <p:spPr>
          <a:xfrm>
            <a:off x="565283" y="1149114"/>
            <a:ext cx="8883517" cy="4524315"/>
          </a:xfrm>
          <a:prstGeom prst="rect">
            <a:avLst/>
          </a:prstGeom>
          <a:noFill/>
        </p:spPr>
        <p:txBody>
          <a:bodyPr wrap="square" rtlCol="0">
            <a:spAutoFit/>
          </a:bodyPr>
          <a:lstStyle/>
          <a:p>
            <a:r>
              <a:rPr lang="zh-CN" altLang="zh-CN" sz="2400" b="1" spc="-10" dirty="0">
                <a:latin typeface="+mn-ea"/>
                <a:cs typeface="微软雅黑"/>
              </a:rPr>
              <a:t>元数据持久化的</a:t>
            </a:r>
            <a:r>
              <a:rPr lang="zh-CN" altLang="zh-CN" sz="2400" b="1" spc="-10" dirty="0" smtClean="0">
                <a:latin typeface="+mn-ea"/>
                <a:cs typeface="微软雅黑"/>
              </a:rPr>
              <a:t>过程</a:t>
            </a:r>
            <a:r>
              <a:rPr lang="zh-CN" altLang="en-US"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首先</a:t>
            </a:r>
            <a:r>
              <a:rPr lang="zh-CN" altLang="en-US" sz="2400" spc="-10" dirty="0" smtClean="0">
                <a:latin typeface="+mn-ea"/>
                <a:cs typeface="微软雅黑"/>
              </a:rPr>
              <a:t>，</a:t>
            </a:r>
            <a:r>
              <a:rPr lang="zh-CN" altLang="zh-CN" sz="2400" spc="-10" dirty="0" smtClean="0">
                <a:latin typeface="+mn-ea"/>
                <a:cs typeface="微软雅黑"/>
              </a:rPr>
              <a:t>主用NameNode（即图中的Active NameNode）接收文件系统操作请求，生成EditLog，并回滚日志，向EditLog.new中记录日志；</a:t>
            </a:r>
            <a:endParaRPr lang="en-US" altLang="zh-CN" sz="2400" spc="-10" dirty="0" smtClean="0">
              <a:latin typeface="+mn-ea"/>
              <a:cs typeface="微软雅黑"/>
            </a:endParaRPr>
          </a:p>
          <a:p>
            <a:r>
              <a:rPr lang="zh-CN" altLang="zh-CN" sz="2400" spc="-10" dirty="0" smtClean="0">
                <a:latin typeface="+mn-ea"/>
                <a:cs typeface="微软雅黑"/>
              </a:rPr>
              <a:t>第二步，备用NameNode（即图中的Standby NameNode）从主用NameNode上下载FSimage，并从共享存储中读取EditLog；</a:t>
            </a:r>
            <a:endParaRPr lang="en-US" altLang="zh-CN" sz="2400" spc="-10" dirty="0" smtClean="0">
              <a:latin typeface="+mn-ea"/>
              <a:cs typeface="微软雅黑"/>
            </a:endParaRPr>
          </a:p>
          <a:p>
            <a:r>
              <a:rPr lang="zh-CN" altLang="zh-CN" sz="2400" spc="-10" dirty="0" smtClean="0">
                <a:latin typeface="+mn-ea"/>
                <a:cs typeface="微软雅黑"/>
              </a:rPr>
              <a:t>第三步，备用NameNode将日志和旧的元数据合并，生成新的元数据FSImage.ckpt；</a:t>
            </a:r>
            <a:endParaRPr lang="en-US" altLang="zh-CN" sz="2400" spc="-10" dirty="0" smtClean="0">
              <a:latin typeface="+mn-ea"/>
              <a:cs typeface="微软雅黑"/>
            </a:endParaRPr>
          </a:p>
          <a:p>
            <a:r>
              <a:rPr lang="zh-CN" altLang="zh-CN" sz="2400" spc="-10" dirty="0" smtClean="0">
                <a:latin typeface="+mn-ea"/>
                <a:cs typeface="微软雅黑"/>
              </a:rPr>
              <a:t>第四步，备用NameNode将元数据上传到主用NameNode；</a:t>
            </a:r>
            <a:endParaRPr lang="en-US" altLang="zh-CN" sz="2400" spc="-10" dirty="0" smtClean="0">
              <a:latin typeface="+mn-ea"/>
              <a:cs typeface="微软雅黑"/>
            </a:endParaRPr>
          </a:p>
          <a:p>
            <a:r>
              <a:rPr lang="zh-CN" altLang="zh-CN" sz="2400" spc="-10" dirty="0" smtClean="0">
                <a:latin typeface="+mn-ea"/>
                <a:cs typeface="微软雅黑"/>
              </a:rPr>
              <a:t>第五步，主用NameNode将上传的元数据进行回滚；</a:t>
            </a:r>
            <a:endParaRPr lang="en-US" altLang="zh-CN" sz="2400" spc="-10" dirty="0" smtClean="0">
              <a:latin typeface="+mn-ea"/>
              <a:cs typeface="微软雅黑"/>
            </a:endParaRPr>
          </a:p>
          <a:p>
            <a:r>
              <a:rPr lang="zh-CN" altLang="zh-CN" sz="2400" spc="-10" dirty="0" smtClean="0">
                <a:latin typeface="+mn-ea"/>
                <a:cs typeface="微软雅黑"/>
              </a:rPr>
              <a:t>最后，循环第一步。</a:t>
            </a:r>
          </a:p>
          <a:p>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9633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smtClean="0">
                <a:solidFill>
                  <a:srgbClr val="585858"/>
                </a:solidFill>
                <a:latin typeface="华文细黑"/>
                <a:cs typeface="华文细黑"/>
              </a:rPr>
              <a:t>中</a:t>
            </a:r>
            <a:r>
              <a:rPr lang="zh-CN" altLang="zh-CN" sz="3200" i="0" dirty="0">
                <a:solidFill>
                  <a:srgbClr val="585858"/>
                </a:solidFill>
                <a:latin typeface="华文细黑"/>
                <a:cs typeface="华文细黑"/>
              </a:rPr>
              <a:t>的数据流</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16</a:t>
            </a:fld>
            <a:endParaRPr spc="5" dirty="0"/>
          </a:p>
        </p:txBody>
      </p:sp>
      <p:sp>
        <p:nvSpPr>
          <p:cNvPr id="22" name="文本框 21"/>
          <p:cNvSpPr txBox="1"/>
          <p:nvPr/>
        </p:nvSpPr>
        <p:spPr>
          <a:xfrm>
            <a:off x="533400" y="1374775"/>
            <a:ext cx="11201400" cy="4093428"/>
          </a:xfrm>
          <a:prstGeom prst="rect">
            <a:avLst/>
          </a:prstGeom>
          <a:noFill/>
        </p:spPr>
        <p:txBody>
          <a:bodyPr wrap="square" rtlCol="0">
            <a:spAutoFit/>
          </a:bodyPr>
          <a:lstStyle/>
          <a:p>
            <a:r>
              <a:rPr lang="zh-CN" altLang="zh-CN" sz="2400" spc="-10" dirty="0" smtClean="0">
                <a:latin typeface="+mn-ea"/>
                <a:cs typeface="微软雅黑"/>
              </a:rPr>
              <a:t>Java</a:t>
            </a:r>
            <a:r>
              <a:rPr lang="zh-CN" altLang="zh-CN" sz="2400" spc="-10" dirty="0">
                <a:latin typeface="+mn-ea"/>
                <a:cs typeface="微软雅黑"/>
              </a:rPr>
              <a:t>抽象类org.apache.hadoop.fs.FileSystem定义了Hadoop的一个文件系统接口。该类是一个抽象类，通过以下两个方法可以创建FileSystem实例：</a:t>
            </a:r>
          </a:p>
          <a:p>
            <a:pPr lvl="1"/>
            <a:r>
              <a:rPr lang="en-US" altLang="zh-CN" sz="2000" spc="-10" dirty="0" smtClean="0">
                <a:latin typeface="Times New Roman" panose="02020603050405020304" pitchFamily="18" charset="0"/>
                <a:cs typeface="Times New Roman" panose="02020603050405020304" pitchFamily="18" charset="0"/>
              </a:rPr>
              <a:t> public </a:t>
            </a:r>
            <a:r>
              <a:rPr lang="en-US" altLang="zh-CN" sz="2000" spc="-10" dirty="0">
                <a:latin typeface="Times New Roman" panose="02020603050405020304" pitchFamily="18" charset="0"/>
                <a:cs typeface="Times New Roman" panose="02020603050405020304" pitchFamily="18" charset="0"/>
              </a:rPr>
              <a:t>static </a:t>
            </a:r>
            <a:r>
              <a:rPr lang="en-US" altLang="zh-CN" sz="2000" spc="-10" dirty="0" err="1">
                <a:latin typeface="Times New Roman" panose="02020603050405020304" pitchFamily="18" charset="0"/>
                <a:cs typeface="Times New Roman" panose="02020603050405020304" pitchFamily="18" charset="0"/>
              </a:rPr>
              <a:t>FileSystem.get</a:t>
            </a:r>
            <a:r>
              <a:rPr lang="en-US" altLang="zh-CN" sz="2000" spc="-10" dirty="0">
                <a:latin typeface="Times New Roman" panose="02020603050405020304" pitchFamily="18" charset="0"/>
                <a:cs typeface="Times New Roman" panose="02020603050405020304" pitchFamily="18" charset="0"/>
              </a:rPr>
              <a:t>(Configuration </a:t>
            </a:r>
            <a:r>
              <a:rPr lang="en-US" altLang="zh-CN" sz="2000" spc="-10" dirty="0" err="1">
                <a:latin typeface="Times New Roman" panose="02020603050405020304" pitchFamily="18" charset="0"/>
                <a:cs typeface="Times New Roman" panose="02020603050405020304" pitchFamily="18" charset="0"/>
              </a:rPr>
              <a:t>conf</a:t>
            </a:r>
            <a:r>
              <a:rPr lang="en-US" altLang="zh-CN" sz="2000" spc="-10" dirty="0">
                <a:latin typeface="Times New Roman" panose="02020603050405020304" pitchFamily="18" charset="0"/>
                <a:cs typeface="Times New Roman" panose="02020603050405020304" pitchFamily="18" charset="0"/>
              </a:rPr>
              <a:t>) throws </a:t>
            </a:r>
            <a:r>
              <a:rPr lang="en-US" altLang="zh-CN" sz="2000" spc="-10" dirty="0" err="1">
                <a:latin typeface="Times New Roman" panose="02020603050405020304" pitchFamily="18" charset="0"/>
                <a:cs typeface="Times New Roman" panose="02020603050405020304" pitchFamily="18" charset="0"/>
              </a:rPr>
              <a:t>IOException</a:t>
            </a:r>
            <a:r>
              <a:rPr lang="en-US" altLang="zh-CN" sz="2000" spc="-10" dirty="0">
                <a:latin typeface="Times New Roman" panose="02020603050405020304" pitchFamily="18" charset="0"/>
                <a:cs typeface="Times New Roman" panose="02020603050405020304" pitchFamily="18" charset="0"/>
              </a:rPr>
              <a:t> </a:t>
            </a:r>
            <a:endParaRPr lang="zh-CN" altLang="zh-CN" sz="2000" spc="-10" dirty="0">
              <a:latin typeface="Times New Roman" panose="02020603050405020304" pitchFamily="18" charset="0"/>
              <a:cs typeface="Times New Roman" panose="02020603050405020304" pitchFamily="18" charset="0"/>
            </a:endParaRPr>
          </a:p>
          <a:p>
            <a:pPr lvl="1"/>
            <a:r>
              <a:rPr lang="en-US" altLang="zh-CN" sz="2000" spc="-10" dirty="0" smtClean="0">
                <a:latin typeface="Times New Roman" panose="02020603050405020304" pitchFamily="18" charset="0"/>
                <a:cs typeface="Times New Roman" panose="02020603050405020304" pitchFamily="18" charset="0"/>
              </a:rPr>
              <a:t> public </a:t>
            </a:r>
            <a:r>
              <a:rPr lang="en-US" altLang="zh-CN" sz="2000" spc="-10" dirty="0">
                <a:latin typeface="Times New Roman" panose="02020603050405020304" pitchFamily="18" charset="0"/>
                <a:cs typeface="Times New Roman" panose="02020603050405020304" pitchFamily="18" charset="0"/>
              </a:rPr>
              <a:t>static </a:t>
            </a:r>
            <a:r>
              <a:rPr lang="en-US" altLang="zh-CN" sz="2000" spc="-10" dirty="0" err="1">
                <a:latin typeface="Times New Roman" panose="02020603050405020304" pitchFamily="18" charset="0"/>
                <a:cs typeface="Times New Roman" panose="02020603050405020304" pitchFamily="18" charset="0"/>
              </a:rPr>
              <a:t>FileSystem.get</a:t>
            </a:r>
            <a:r>
              <a:rPr lang="en-US" altLang="zh-CN" sz="2000" spc="-10" dirty="0">
                <a:latin typeface="Times New Roman" panose="02020603050405020304" pitchFamily="18" charset="0"/>
                <a:cs typeface="Times New Roman" panose="02020603050405020304" pitchFamily="18" charset="0"/>
              </a:rPr>
              <a:t>(URI </a:t>
            </a:r>
            <a:r>
              <a:rPr lang="en-US" altLang="zh-CN" sz="2000" spc="-10" dirty="0" err="1">
                <a:latin typeface="Times New Roman" panose="02020603050405020304" pitchFamily="18" charset="0"/>
                <a:cs typeface="Times New Roman" panose="02020603050405020304" pitchFamily="18" charset="0"/>
              </a:rPr>
              <a:t>uri</a:t>
            </a:r>
            <a:r>
              <a:rPr lang="en-US" altLang="zh-CN" sz="2000" spc="-10" dirty="0">
                <a:latin typeface="Times New Roman" panose="02020603050405020304" pitchFamily="18" charset="0"/>
                <a:cs typeface="Times New Roman" panose="02020603050405020304" pitchFamily="18" charset="0"/>
              </a:rPr>
              <a:t>, Configuration </a:t>
            </a:r>
            <a:r>
              <a:rPr lang="en-US" altLang="zh-CN" sz="2000" spc="-10" dirty="0" err="1">
                <a:latin typeface="Times New Roman" panose="02020603050405020304" pitchFamily="18" charset="0"/>
                <a:cs typeface="Times New Roman" panose="02020603050405020304" pitchFamily="18" charset="0"/>
              </a:rPr>
              <a:t>conf</a:t>
            </a:r>
            <a:r>
              <a:rPr lang="en-US" altLang="zh-CN" sz="2000" spc="-10" dirty="0">
                <a:latin typeface="Times New Roman" panose="02020603050405020304" pitchFamily="18" charset="0"/>
                <a:cs typeface="Times New Roman" panose="02020603050405020304" pitchFamily="18" charset="0"/>
              </a:rPr>
              <a:t>) throws </a:t>
            </a:r>
            <a:r>
              <a:rPr lang="en-US" altLang="zh-CN" sz="2000" spc="-10" dirty="0" err="1">
                <a:latin typeface="Times New Roman" panose="02020603050405020304" pitchFamily="18" charset="0"/>
                <a:cs typeface="Times New Roman" panose="02020603050405020304" pitchFamily="18" charset="0"/>
              </a:rPr>
              <a:t>IOException</a:t>
            </a:r>
            <a:r>
              <a:rPr lang="en-US" altLang="zh-CN" sz="2000" spc="-10" dirty="0">
                <a:latin typeface="Times New Roman" panose="02020603050405020304" pitchFamily="18" charset="0"/>
                <a:cs typeface="Times New Roman" panose="02020603050405020304" pitchFamily="18" charset="0"/>
              </a:rPr>
              <a:t> </a:t>
            </a:r>
            <a:endParaRPr lang="zh-CN" altLang="zh-CN" sz="2000" spc="-10" dirty="0" smtClean="0">
              <a:latin typeface="Times New Roman" panose="02020603050405020304" pitchFamily="18" charset="0"/>
              <a:cs typeface="Times New Roman" panose="02020603050405020304" pitchFamily="18" charset="0"/>
            </a:endParaRPr>
          </a:p>
          <a:p>
            <a:r>
              <a:rPr lang="en-US" altLang="zh-CN" sz="2400" spc="-10" dirty="0" smtClean="0">
                <a:latin typeface="+mn-ea"/>
                <a:cs typeface="微软雅黑"/>
              </a:rPr>
              <a:t>    </a:t>
            </a:r>
          </a:p>
          <a:p>
            <a:r>
              <a:rPr lang="zh-CN" altLang="zh-CN" sz="2400" spc="-10" dirty="0" smtClean="0">
                <a:latin typeface="+mn-ea"/>
                <a:cs typeface="微软雅黑"/>
              </a:rPr>
              <a:t>这两个方法均要求传递一个Configuration的对象实例，Configuration对象可以理解为描述Hadoop集群配置信息的对象。创建一个Configuration对象后，可调用Configuration.get()获取系统配置键值对属性。用户在得到一个Configuration对象之后就可以利用该对象新建一个FileSystem对象。</a:t>
            </a:r>
            <a:endParaRPr lang="en-US" altLang="zh-CN" sz="2400" spc="-10" dirty="0" smtClean="0">
              <a:latin typeface="+mn-ea"/>
              <a:cs typeface="微软雅黑"/>
            </a:endParaRPr>
          </a:p>
          <a:p>
            <a:endParaRPr lang="zh-CN" altLang="zh-CN" sz="2400" spc="-10" dirty="0">
              <a:latin typeface="+mn-ea"/>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63234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smtClean="0">
                <a:solidFill>
                  <a:srgbClr val="585858"/>
                </a:solidFill>
                <a:latin typeface="华文细黑"/>
                <a:cs typeface="华文细黑"/>
              </a:rPr>
              <a:t>中</a:t>
            </a:r>
            <a:r>
              <a:rPr lang="zh-CN" altLang="zh-CN" sz="3200" i="0" dirty="0">
                <a:solidFill>
                  <a:srgbClr val="585858"/>
                </a:solidFill>
                <a:latin typeface="华文细黑"/>
                <a:cs typeface="华文细黑"/>
              </a:rPr>
              <a:t>的数据流</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17</a:t>
            </a:fld>
            <a:endParaRPr spc="5" dirty="0"/>
          </a:p>
        </p:txBody>
      </p:sp>
      <p:sp>
        <p:nvSpPr>
          <p:cNvPr id="22" name="文本框 21"/>
          <p:cNvSpPr txBox="1"/>
          <p:nvPr/>
        </p:nvSpPr>
        <p:spPr>
          <a:xfrm>
            <a:off x="533400" y="1374775"/>
            <a:ext cx="11201400" cy="4216539"/>
          </a:xfrm>
          <a:prstGeom prst="rect">
            <a:avLst/>
          </a:prstGeom>
          <a:noFill/>
        </p:spPr>
        <p:txBody>
          <a:bodyPr wrap="square" rtlCol="0">
            <a:spAutoFit/>
          </a:bodyPr>
          <a:lstStyle/>
          <a:p>
            <a:r>
              <a:rPr lang="zh-CN" altLang="zh-CN" sz="2400" spc="-10" dirty="0" smtClean="0">
                <a:latin typeface="+mn-ea"/>
                <a:cs typeface="微软雅黑"/>
              </a:rPr>
              <a:t>Hadoop</a:t>
            </a:r>
            <a:r>
              <a:rPr lang="zh-CN" altLang="zh-CN" sz="2400" b="1" spc="-10" dirty="0">
                <a:latin typeface="+mn-ea"/>
                <a:cs typeface="微软雅黑"/>
              </a:rPr>
              <a:t>抽象文件系统主要提供的方法</a:t>
            </a:r>
            <a:r>
              <a:rPr lang="zh-CN" altLang="zh-CN" sz="2400" spc="-10" dirty="0">
                <a:latin typeface="+mn-ea"/>
                <a:cs typeface="微软雅黑"/>
              </a:rPr>
              <a:t>可以分为两部分</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一部分</a:t>
            </a:r>
            <a:r>
              <a:rPr lang="zh-CN" altLang="zh-CN" sz="2400" spc="-10" dirty="0">
                <a:latin typeface="+mn-ea"/>
                <a:cs typeface="微软雅黑"/>
              </a:rPr>
              <a:t>用于处理文件和目录相关的事务</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另</a:t>
            </a:r>
            <a:r>
              <a:rPr lang="zh-CN" altLang="zh-CN" sz="2400" spc="-10" dirty="0">
                <a:latin typeface="+mn-ea"/>
                <a:cs typeface="微软雅黑"/>
              </a:rPr>
              <a:t>一部分用于读/写文件数据</a:t>
            </a:r>
            <a:r>
              <a:rPr lang="zh-CN" altLang="zh-CN" sz="2400" spc="-10" dirty="0" smtClean="0">
                <a:latin typeface="+mn-ea"/>
                <a:cs typeface="微软雅黑"/>
              </a:rPr>
              <a:t>。</a:t>
            </a:r>
            <a:endParaRPr lang="en-US" altLang="zh-CN" sz="2400" spc="-10" dirty="0" smtClean="0">
              <a:latin typeface="+mn-ea"/>
              <a:cs typeface="微软雅黑"/>
            </a:endParaRPr>
          </a:p>
          <a:p>
            <a:endParaRPr lang="en-US" altLang="zh-CN" sz="2400" spc="-10" dirty="0" smtClean="0">
              <a:latin typeface="+mn-ea"/>
              <a:cs typeface="微软雅黑"/>
            </a:endParaRPr>
          </a:p>
          <a:p>
            <a:r>
              <a:rPr lang="zh-CN" altLang="zh-CN" sz="2400" spc="-10" dirty="0" smtClean="0">
                <a:latin typeface="+mn-ea"/>
                <a:cs typeface="微软雅黑"/>
              </a:rPr>
              <a:t>处理</a:t>
            </a:r>
            <a:r>
              <a:rPr lang="zh-CN" altLang="zh-CN" sz="2400" spc="-10" dirty="0">
                <a:latin typeface="+mn-ea"/>
                <a:cs typeface="微软雅黑"/>
              </a:rPr>
              <a:t>文件和目录主要是指创建文件/目录、删除文件/目录等操作；读/写数据文件主要是指读取/写入文件数据等操作。这些操作与Java的文件系统API类似，如FileSystem.mkdirs(Path f, FsPermission permission)方法在FileSystem对象所代表的文件系统中创建目录，Java.io.File.mkdirs()也是创建目录的方法。FileSystem.delete(Path f)方法用于删除文件或目录，Java.io.File.delete()方法也用于删除文件或目录。</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23780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文件</a:t>
            </a:r>
            <a:r>
              <a:rPr lang="zh-CN" altLang="zh-CN" sz="3200" i="0" dirty="0">
                <a:solidFill>
                  <a:srgbClr val="585858"/>
                </a:solidFill>
                <a:latin typeface="华文细黑"/>
                <a:cs typeface="华文细黑"/>
              </a:rPr>
              <a:t>的读取</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18</a:t>
            </a:fld>
            <a:endParaRPr spc="5" dirty="0"/>
          </a:p>
        </p:txBody>
      </p:sp>
      <p:sp>
        <p:nvSpPr>
          <p:cNvPr id="22" name="文本框 21"/>
          <p:cNvSpPr txBox="1"/>
          <p:nvPr/>
        </p:nvSpPr>
        <p:spPr>
          <a:xfrm>
            <a:off x="533400" y="1374775"/>
            <a:ext cx="11201400" cy="461665"/>
          </a:xfrm>
          <a:prstGeom prst="rect">
            <a:avLst/>
          </a:prstGeom>
          <a:noFill/>
        </p:spPr>
        <p:txBody>
          <a:bodyPr wrap="square" rtlCol="0">
            <a:spAutoFit/>
          </a:bodyPr>
          <a:lstStyle/>
          <a:p>
            <a:r>
              <a:rPr lang="zh-CN" altLang="zh-CN" sz="2400" spc="-10" dirty="0" smtClean="0">
                <a:latin typeface="+mn-ea"/>
                <a:cs typeface="微软雅黑"/>
              </a:rPr>
              <a:t>客户端</a:t>
            </a:r>
            <a:r>
              <a:rPr lang="zh-CN" altLang="zh-CN" sz="2400" spc="-10" dirty="0">
                <a:latin typeface="+mn-ea"/>
                <a:cs typeface="微软雅黑"/>
              </a:rPr>
              <a:t>从</a:t>
            </a:r>
            <a:r>
              <a:rPr lang="en-US" altLang="zh-CN" sz="2400" spc="-10" dirty="0">
                <a:latin typeface="+mn-ea"/>
                <a:cs typeface="微软雅黑"/>
              </a:rPr>
              <a:t>HDFS</a:t>
            </a:r>
            <a:r>
              <a:rPr lang="zh-CN" altLang="zh-CN" sz="2400" spc="-10" dirty="0">
                <a:latin typeface="+mn-ea"/>
                <a:cs typeface="微软雅黑"/>
              </a:rPr>
              <a:t>中读取文件的流程如图</a:t>
            </a:r>
            <a:r>
              <a:rPr lang="zh-CN" altLang="en-US" sz="2400" spc="-10" dirty="0">
                <a:latin typeface="+mn-ea"/>
                <a:cs typeface="微软雅黑"/>
              </a:rPr>
              <a:t>下图</a:t>
            </a:r>
            <a:r>
              <a:rPr lang="zh-CN" altLang="zh-CN" sz="2400" spc="-10" dirty="0">
                <a:latin typeface="+mn-ea"/>
                <a:cs typeface="微软雅黑"/>
              </a:rPr>
              <a:t>所示</a:t>
            </a:r>
            <a:r>
              <a:rPr lang="zh-CN" altLang="en-US" sz="2400" spc="-10" dirty="0" smtClean="0">
                <a:latin typeface="+mn-ea"/>
                <a:cs typeface="微软雅黑"/>
              </a:rPr>
              <a:t>。</a:t>
            </a:r>
            <a:endParaRPr lang="en-US" altLang="zh-CN" sz="2400" spc="-10" dirty="0">
              <a:latin typeface="+mn-ea"/>
              <a:cs typeface="微软雅黑"/>
            </a:endParaRPr>
          </a:p>
        </p:txBody>
      </p:sp>
      <p:pic>
        <p:nvPicPr>
          <p:cNvPr id="5123" name="Picture 3" descr="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98960"/>
            <a:ext cx="6321504" cy="421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93180" y="6375816"/>
            <a:ext cx="2518638" cy="271869"/>
          </a:xfrm>
          <a:prstGeom prst="rect">
            <a:avLst/>
          </a:prstGeom>
        </p:spPr>
        <p:txBody>
          <a:bodyPr wrap="none">
            <a:spAutoFit/>
          </a:bodyPr>
          <a:lstStyle/>
          <a:p>
            <a:pPr algn="ctr">
              <a:lnSpc>
                <a:spcPts val="1400"/>
              </a:lnSpc>
              <a:spcAft>
                <a:spcPts val="600"/>
              </a:spcAft>
            </a:pPr>
            <a:r>
              <a:rPr lang="zh-CN" altLang="zh-CN" sz="1400" kern="100" dirty="0">
                <a:latin typeface="+mn-ea"/>
              </a:rPr>
              <a:t>客户端从HDFS中读取数据流程</a:t>
            </a:r>
          </a:p>
        </p:txBody>
      </p:sp>
      <p:sp>
        <p:nvSpPr>
          <p:cNvPr id="5" name="矩形 4"/>
          <p:cNvSpPr/>
          <p:nvPr/>
        </p:nvSpPr>
        <p:spPr>
          <a:xfrm>
            <a:off x="7239000" y="1826915"/>
            <a:ext cx="2667000" cy="3785652"/>
          </a:xfrm>
          <a:prstGeom prst="rect">
            <a:avLst/>
          </a:prstGeom>
        </p:spPr>
        <p:txBody>
          <a:bodyPr wrap="square">
            <a:spAutoFit/>
          </a:bodyPr>
          <a:lstStyle/>
          <a:p>
            <a:r>
              <a:rPr lang="zh-CN" altLang="zh-CN" sz="2400" spc="-10" dirty="0">
                <a:latin typeface="+mn-ea"/>
                <a:cs typeface="微软雅黑"/>
              </a:rPr>
              <a:t>（1）首先，客户端通过调用FileSystem对象中的open()函数打开需要读取的文件。对于HDFS来说，FileSystem是分布式文件系统的一个实例，对应着图中的第一步。</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23823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文件</a:t>
            </a:r>
            <a:r>
              <a:rPr lang="zh-CN" altLang="zh-CN" sz="3200" i="0" dirty="0">
                <a:solidFill>
                  <a:srgbClr val="585858"/>
                </a:solidFill>
                <a:latin typeface="华文细黑"/>
                <a:cs typeface="华文细黑"/>
              </a:rPr>
              <a:t>的读取</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19</a:t>
            </a:fld>
            <a:endParaRPr spc="5" dirty="0"/>
          </a:p>
        </p:txBody>
      </p:sp>
      <p:sp>
        <p:nvSpPr>
          <p:cNvPr id="3" name="矩形 2"/>
          <p:cNvSpPr/>
          <p:nvPr/>
        </p:nvSpPr>
        <p:spPr>
          <a:xfrm>
            <a:off x="627075" y="1603375"/>
            <a:ext cx="9355125" cy="4524315"/>
          </a:xfrm>
          <a:prstGeom prst="rect">
            <a:avLst/>
          </a:prstGeom>
        </p:spPr>
        <p:txBody>
          <a:bodyPr wrap="square">
            <a:spAutoFit/>
          </a:bodyPr>
          <a:lstStyle/>
          <a:p>
            <a:r>
              <a:rPr lang="zh-CN" altLang="zh-CN" sz="2400" spc="-10" dirty="0">
                <a:latin typeface="+mn-ea"/>
                <a:cs typeface="微软雅黑"/>
              </a:rPr>
              <a:t>（2）然后DistributedFileSystem通过远程过程调用</a:t>
            </a:r>
            <a:r>
              <a:rPr lang="zh-CN" altLang="zh-CN" sz="2400" spc="-10" dirty="0" smtClean="0">
                <a:latin typeface="+mn-ea"/>
                <a:cs typeface="微软雅黑"/>
              </a:rPr>
              <a:t>（RPC</a:t>
            </a:r>
            <a:r>
              <a:rPr lang="zh-CN" altLang="zh-CN" sz="2400" spc="-10" dirty="0">
                <a:latin typeface="+mn-ea"/>
                <a:cs typeface="微软雅黑"/>
              </a:rPr>
              <a:t>）调用NameNode，以确定文件起始块的位置。对于每一个块，NameNode返回存有该块副本的DataNode的地址。这些返回的DataNode会按照Hadoop定义的集群网络拓扑结构计算自己与客户端的距离并进行排序，就近读取数据</a:t>
            </a:r>
            <a:r>
              <a:rPr lang="zh-CN" altLang="zh-CN" sz="2400" spc="-10" dirty="0" smtClean="0">
                <a:latin typeface="+mn-ea"/>
                <a:cs typeface="微软雅黑"/>
              </a:rPr>
              <a:t>。</a:t>
            </a:r>
            <a:endParaRPr lang="en-US" altLang="zh-CN" sz="2400" spc="-10" dirty="0">
              <a:latin typeface="+mn-ea"/>
              <a:cs typeface="微软雅黑"/>
            </a:endParaRPr>
          </a:p>
          <a:p>
            <a:r>
              <a:rPr lang="zh-CN" altLang="zh-CN" sz="2400" spc="-10" dirty="0">
                <a:latin typeface="+mn-ea"/>
                <a:cs typeface="微软雅黑"/>
              </a:rPr>
              <a:t>（3）HDFS会向客户端返回一个支持文件定位的输入流对象FSDataInputStream，用于给客户端读取数据。FSDataInputStream类转而封装DFSInputStream对象，该对象管理着NameNode和DataNode之间的I/O。当获取到数据块的位置后，客户端就会在这个输入流之上调用read()函数。存储着文件起始块DataNode的地址的DFSInputStream对象随即连接距离最近的DataNode。</a:t>
            </a:r>
          </a:p>
          <a:p>
            <a:endParaRPr lang="zh-CN" altLang="zh-CN" sz="2400" spc="-10" dirty="0">
              <a:solidFill>
                <a:srgbClr val="585858"/>
              </a:solidFill>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1001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23850" y="155643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bg1"/>
                </a:solidFill>
                <a:latin typeface="Wingdings"/>
                <a:cs typeface="Wingdings"/>
              </a:rPr>
              <a:t></a:t>
            </a:r>
            <a:r>
              <a:rPr lang="zh-CN" altLang="en-US" spc="5" dirty="0">
                <a:solidFill>
                  <a:schemeClr val="bg1"/>
                </a:solidFill>
                <a:cs typeface="Wingdings"/>
              </a:rPr>
              <a:t>理解</a:t>
            </a:r>
            <a:r>
              <a:rPr lang="en-US" altLang="zh-CN" spc="5" dirty="0">
                <a:solidFill>
                  <a:schemeClr val="bg1"/>
                </a:solidFill>
                <a:cs typeface="Wingdings"/>
              </a:rPr>
              <a:t>HDFS</a:t>
            </a:r>
            <a:r>
              <a:rPr lang="zh-CN" altLang="en-US" spc="5" dirty="0">
                <a:solidFill>
                  <a:schemeClr val="bg1"/>
                </a:solidFill>
                <a:cs typeface="Wingdings"/>
              </a:rPr>
              <a:t>分布式</a:t>
            </a:r>
            <a:r>
              <a:rPr lang="zh-CN" altLang="en-US" spc="5" dirty="0" smtClean="0">
                <a:solidFill>
                  <a:schemeClr val="bg1"/>
                </a:solidFill>
                <a:cs typeface="Wingdings"/>
              </a:rPr>
              <a:t>文件系统</a:t>
            </a:r>
            <a:endParaRPr spc="5" dirty="0">
              <a:solidFill>
                <a:schemeClr val="bg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a:latin typeface="微软雅黑"/>
                <a:cs typeface="Wingdings"/>
              </a:rPr>
              <a:t> NoSQL</a:t>
            </a:r>
            <a:r>
              <a:rPr lang="zh-CN" altLang="en-US" sz="2800" b="1" i="1" spc="5" dirty="0" smtClean="0">
                <a:latin typeface="微软雅黑"/>
                <a:cs typeface="Wingdings"/>
              </a:rPr>
              <a:t>数据库</a:t>
            </a:r>
            <a:endParaRPr sz="2800" dirty="0" smtClean="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a:latin typeface="微软雅黑"/>
                <a:cs typeface="Wingdings"/>
              </a:rPr>
              <a:t> Hadoop</a:t>
            </a:r>
            <a:r>
              <a:rPr lang="zh-CN" altLang="en-US" sz="2800" b="1" i="1" spc="5" dirty="0">
                <a:latin typeface="微软雅黑"/>
                <a:cs typeface="Wingdings"/>
              </a:rPr>
              <a:t>的安装和</a:t>
            </a:r>
            <a:r>
              <a:rPr lang="zh-CN" altLang="en-US" sz="2800" b="1" i="1" spc="5" dirty="0" smtClean="0">
                <a:latin typeface="微软雅黑"/>
                <a:cs typeface="Wingdings"/>
              </a:rPr>
              <a:t>配置</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a:latin typeface="微软雅黑"/>
                <a:cs typeface="Wingdings"/>
              </a:rPr>
              <a:t> HDFS</a:t>
            </a:r>
            <a:r>
              <a:rPr lang="zh-CN" altLang="en-US" sz="2800" b="1" i="1" spc="5" dirty="0" smtClean="0">
                <a:latin typeface="微软雅黑"/>
                <a:cs typeface="Wingdings"/>
              </a:rPr>
              <a:t>文件管理</a:t>
            </a:r>
            <a:endParaRPr sz="2800" dirty="0">
              <a:latin typeface="微软雅黑"/>
              <a:cs typeface="微软雅黑"/>
            </a:endParaRPr>
          </a:p>
        </p:txBody>
      </p:sp>
      <p:sp>
        <p:nvSpPr>
          <p:cNvPr id="9" name="object 6"/>
          <p:cNvSpPr txBox="1"/>
          <p:nvPr/>
        </p:nvSpPr>
        <p:spPr>
          <a:xfrm>
            <a:off x="1993972" y="4709968"/>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a:latin typeface="微软雅黑"/>
                <a:cs typeface="Wingdings"/>
              </a:rPr>
              <a:t> </a:t>
            </a:r>
            <a:r>
              <a:rPr lang="en-US" altLang="zh-CN" sz="2800" b="1" i="1" spc="5" dirty="0" err="1">
                <a:latin typeface="微软雅黑"/>
                <a:cs typeface="Wingdings"/>
              </a:rPr>
              <a:t>Hbase</a:t>
            </a:r>
            <a:r>
              <a:rPr lang="zh-CN" altLang="en-US" sz="2800" b="1" i="1" spc="5" dirty="0">
                <a:latin typeface="微软雅黑"/>
                <a:cs typeface="Wingdings"/>
              </a:rPr>
              <a:t>的安装和</a:t>
            </a:r>
            <a:r>
              <a:rPr lang="zh-CN" altLang="en-US" sz="2800" b="1" i="1" spc="5" dirty="0" smtClean="0">
                <a:latin typeface="微软雅黑"/>
                <a:cs typeface="Wingdings"/>
              </a:rPr>
              <a:t>配置</a:t>
            </a:r>
            <a:endParaRPr sz="2800" dirty="0" smtClean="0">
              <a:latin typeface="微软雅黑"/>
              <a:cs typeface="微软雅黑"/>
            </a:endParaRPr>
          </a:p>
          <a:p>
            <a:pPr marL="12700">
              <a:lnSpc>
                <a:spcPct val="100000"/>
              </a:lnSpc>
              <a:spcBef>
                <a:spcPts val="2350"/>
              </a:spcBef>
            </a:pPr>
            <a:r>
              <a:rPr sz="2800" spc="215" dirty="0" smtClean="0">
                <a:latin typeface="Wingdings"/>
                <a:cs typeface="Wingdings"/>
              </a:rPr>
              <a:t></a:t>
            </a:r>
            <a:r>
              <a:rPr lang="en-US" sz="2800" b="1" i="1" spc="5" dirty="0" err="1" smtClean="0">
                <a:latin typeface="微软雅黑"/>
                <a:cs typeface="Wingdings"/>
              </a:rPr>
              <a:t>Hb</a:t>
            </a:r>
            <a:r>
              <a:rPr lang="en-US" altLang="zh-CN" sz="2800" b="1" i="1" spc="5" dirty="0" err="1" smtClean="0">
                <a:latin typeface="微软雅黑"/>
                <a:cs typeface="Wingdings"/>
              </a:rPr>
              <a:t>ase</a:t>
            </a:r>
            <a:r>
              <a:rPr lang="zh-CN" altLang="en-US" sz="2800" b="1" i="1" spc="5" dirty="0" smtClean="0">
                <a:latin typeface="微软雅黑"/>
                <a:cs typeface="Wingdings"/>
              </a:rPr>
              <a:t>的使用</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17059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文件</a:t>
            </a:r>
            <a:r>
              <a:rPr lang="zh-CN" altLang="zh-CN" sz="3200" i="0" dirty="0">
                <a:solidFill>
                  <a:srgbClr val="585858"/>
                </a:solidFill>
                <a:latin typeface="华文细黑"/>
                <a:cs typeface="华文细黑"/>
              </a:rPr>
              <a:t>的读取</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20</a:t>
            </a:fld>
            <a:endParaRPr spc="5" dirty="0"/>
          </a:p>
        </p:txBody>
      </p:sp>
      <p:sp>
        <p:nvSpPr>
          <p:cNvPr id="22" name="文本框 21"/>
          <p:cNvSpPr txBox="1"/>
          <p:nvPr/>
        </p:nvSpPr>
        <p:spPr>
          <a:xfrm>
            <a:off x="533400" y="1374775"/>
            <a:ext cx="9601200" cy="4524315"/>
          </a:xfrm>
          <a:prstGeom prst="rect">
            <a:avLst/>
          </a:prstGeom>
          <a:noFill/>
        </p:spPr>
        <p:txBody>
          <a:bodyPr wrap="square" rtlCol="0">
            <a:spAutoFit/>
          </a:bodyPr>
          <a:lstStyle/>
          <a:p>
            <a:r>
              <a:rPr lang="zh-CN" altLang="zh-CN" sz="2400" spc="-10" dirty="0" smtClean="0">
                <a:latin typeface="+mn-ea"/>
                <a:cs typeface="微软雅黑"/>
              </a:rPr>
              <a:t>（</a:t>
            </a:r>
            <a:r>
              <a:rPr lang="zh-CN" altLang="zh-CN" sz="2400" spc="-10" dirty="0">
                <a:latin typeface="+mn-ea"/>
                <a:cs typeface="微软雅黑"/>
              </a:rPr>
              <a:t>4）连接完成后，DFSInputStream对象反复调用read()函数，将数据从DataNode传输到客户端，直到这个块全部读取完毕。</a:t>
            </a:r>
          </a:p>
          <a:p>
            <a:r>
              <a:rPr lang="zh-CN" altLang="zh-CN" sz="2400" spc="-10" dirty="0">
                <a:latin typeface="+mn-ea"/>
                <a:cs typeface="微软雅黑"/>
              </a:rPr>
              <a:t>（5）当最后一个数据块读取完毕时，DFSInputStream会关闭与该DataNode的连接，然后寻找下一个数据块距离客户端最近的DataNode。客户端从流中读取数据时，块是按照打开DFSInputStream与DataNode新建连接的顺序读取的</a:t>
            </a:r>
            <a:r>
              <a:rPr lang="zh-CN" altLang="zh-CN" sz="2400" spc="-10" dirty="0" smtClean="0">
                <a:latin typeface="+mn-ea"/>
                <a:cs typeface="微软雅黑"/>
              </a:rPr>
              <a:t>。</a:t>
            </a:r>
            <a:endParaRPr lang="zh-CN" altLang="zh-CN" sz="2400" spc="-10" dirty="0">
              <a:latin typeface="+mn-ea"/>
              <a:cs typeface="微软雅黑"/>
            </a:endParaRPr>
          </a:p>
          <a:p>
            <a:r>
              <a:rPr lang="zh-CN" altLang="zh-CN" sz="2400" spc="-10" dirty="0">
                <a:latin typeface="+mn-ea"/>
                <a:cs typeface="微软雅黑"/>
              </a:rPr>
              <a:t>（6）一旦客户端完成读取，就会对FSDataInputStream调用close()。</a:t>
            </a:r>
          </a:p>
          <a:p>
            <a:r>
              <a:rPr lang="zh-CN" altLang="zh-CN" sz="2400" spc="-10" dirty="0">
                <a:latin typeface="+mn-ea"/>
                <a:cs typeface="微软雅黑"/>
              </a:rPr>
              <a:t>在读取数据的时候，如果DFSInputStream与DataNode通信错误，会尝试读取该块最近邻的其他DataNode节点上的数据块副本，同时也会记住发生故障的DataNode，以保证以后不会去读取该节点上后续块。收到数据块以后，DFSInputStream也会通过校验和确认从DataNode发来的数据的完整性</a:t>
            </a:r>
            <a:r>
              <a:rPr lang="zh-CN" altLang="zh-CN" sz="2400" spc="-10" dirty="0" smtClean="0">
                <a:latin typeface="+mn-ea"/>
                <a:cs typeface="微软雅黑"/>
              </a:rPr>
              <a:t>。</a:t>
            </a:r>
            <a:endParaRPr lang="zh-CN" altLang="zh-CN" sz="1400" spc="-10" dirty="0">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0205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文件的</a:t>
            </a:r>
            <a:r>
              <a:rPr lang="zh-CN" altLang="en-US" sz="3200" i="0" dirty="0">
                <a:solidFill>
                  <a:srgbClr val="585858"/>
                </a:solidFill>
                <a:latin typeface="华文细黑"/>
                <a:cs typeface="华文细黑"/>
              </a:rPr>
              <a:t>写入</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21</a:t>
            </a:fld>
            <a:endParaRPr spc="5" dirty="0"/>
          </a:p>
        </p:txBody>
      </p:sp>
      <p:sp>
        <p:nvSpPr>
          <p:cNvPr id="22" name="文本框 21"/>
          <p:cNvSpPr txBox="1"/>
          <p:nvPr/>
        </p:nvSpPr>
        <p:spPr>
          <a:xfrm>
            <a:off x="387349" y="1071800"/>
            <a:ext cx="11201400" cy="677108"/>
          </a:xfrm>
          <a:prstGeom prst="rect">
            <a:avLst/>
          </a:prstGeom>
          <a:noFill/>
        </p:spPr>
        <p:txBody>
          <a:bodyPr wrap="square" rtlCol="0">
            <a:spAutoFit/>
          </a:bodyPr>
          <a:lstStyle/>
          <a:p>
            <a:r>
              <a:rPr lang="zh-CN" altLang="zh-CN" sz="2400" spc="-10" dirty="0" smtClean="0">
                <a:latin typeface="+mn-ea"/>
                <a:cs typeface="微软雅黑"/>
              </a:rPr>
              <a:t>客户端</a:t>
            </a:r>
            <a:r>
              <a:rPr lang="zh-CN" altLang="zh-CN" sz="2400" spc="-10" dirty="0">
                <a:latin typeface="+mn-ea"/>
                <a:cs typeface="微软雅黑"/>
              </a:rPr>
              <a:t>在HDFS中写入一个新文件的数据流过程</a:t>
            </a:r>
            <a:r>
              <a:rPr lang="zh-CN" altLang="zh-CN" sz="2400" spc="-10" dirty="0" smtClean="0">
                <a:latin typeface="+mn-ea"/>
                <a:cs typeface="微软雅黑"/>
              </a:rPr>
              <a:t>如</a:t>
            </a:r>
            <a:r>
              <a:rPr lang="zh-CN" altLang="en-US" sz="2400" spc="-10" dirty="0" smtClean="0">
                <a:latin typeface="+mn-ea"/>
                <a:cs typeface="微软雅黑"/>
              </a:rPr>
              <a:t>下</a:t>
            </a:r>
            <a:r>
              <a:rPr lang="zh-CN" altLang="en-US" sz="2400" spc="-10" dirty="0">
                <a:latin typeface="+mn-ea"/>
                <a:cs typeface="微软雅黑"/>
              </a:rPr>
              <a:t>图</a:t>
            </a:r>
            <a:r>
              <a:rPr lang="zh-CN" altLang="zh-CN" sz="2400" spc="-10" dirty="0">
                <a:latin typeface="+mn-ea"/>
                <a:cs typeface="微软雅黑"/>
              </a:rPr>
              <a:t>所示。</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4" name="矩形 3"/>
          <p:cNvSpPr/>
          <p:nvPr/>
        </p:nvSpPr>
        <p:spPr>
          <a:xfrm>
            <a:off x="2503245" y="6022975"/>
            <a:ext cx="2518638" cy="271869"/>
          </a:xfrm>
          <a:prstGeom prst="rect">
            <a:avLst/>
          </a:prstGeom>
        </p:spPr>
        <p:txBody>
          <a:bodyPr wrap="none">
            <a:spAutoFit/>
          </a:bodyPr>
          <a:lstStyle/>
          <a:p>
            <a:pPr algn="ctr">
              <a:lnSpc>
                <a:spcPts val="1400"/>
              </a:lnSpc>
              <a:spcAft>
                <a:spcPts val="600"/>
              </a:spcAft>
            </a:pPr>
            <a:r>
              <a:rPr lang="zh-CN" altLang="zh-CN" sz="1400" kern="100" dirty="0">
                <a:latin typeface="+mn-ea"/>
              </a:rPr>
              <a:t>客户端从HDFS中读取数据流程</a:t>
            </a:r>
          </a:p>
        </p:txBody>
      </p:sp>
      <p:pic>
        <p:nvPicPr>
          <p:cNvPr id="6146" name="Picture 2"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75" y="1732809"/>
            <a:ext cx="6270978" cy="40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153464" y="1732809"/>
            <a:ext cx="4179874" cy="3785652"/>
          </a:xfrm>
          <a:prstGeom prst="rect">
            <a:avLst/>
          </a:prstGeom>
        </p:spPr>
        <p:txBody>
          <a:bodyPr wrap="square">
            <a:spAutoFit/>
          </a:bodyPr>
          <a:lstStyle/>
          <a:p>
            <a:r>
              <a:rPr lang="zh-CN" altLang="zh-CN" sz="2400" spc="-10" dirty="0">
                <a:latin typeface="+mn-ea"/>
                <a:cs typeface="微软雅黑"/>
              </a:rPr>
              <a:t>（1）客户端通过对DistributedFileSystem对象调用create()函数创建一个文件。</a:t>
            </a:r>
          </a:p>
          <a:p>
            <a:r>
              <a:rPr lang="zh-CN" altLang="zh-CN" sz="2400" spc="-10" dirty="0">
                <a:latin typeface="+mn-ea"/>
                <a:cs typeface="微软雅黑"/>
              </a:rPr>
              <a:t>（2）DistributedFileSystem对NameNode创建一个RPC调用，在文件系统的命名空间中新建一个文件，此时该文件还没有相应的数据块，即还没有相关的DataNode与之</a:t>
            </a:r>
            <a:r>
              <a:rPr lang="zh-CN" altLang="zh-CN" sz="2400" spc="-10" dirty="0" smtClean="0">
                <a:latin typeface="+mn-ea"/>
                <a:cs typeface="微软雅黑"/>
              </a:rPr>
              <a:t>关联</a:t>
            </a:r>
            <a:r>
              <a:rPr lang="zh-CN" altLang="en-US" sz="2400" spc="-10" dirty="0">
                <a:latin typeface="+mn-ea"/>
                <a:cs typeface="微软雅黑"/>
              </a:rPr>
              <a:t>。</a:t>
            </a:r>
            <a:endParaRPr lang="zh-CN" altLang="zh-CN" sz="2400" spc="-10" dirty="0">
              <a:latin typeface="+mn-ea"/>
              <a:cs typeface="微软雅黑"/>
            </a:endParaRP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4860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文件的</a:t>
            </a:r>
            <a:r>
              <a:rPr lang="zh-CN" altLang="en-US" sz="3200" i="0" dirty="0">
                <a:solidFill>
                  <a:srgbClr val="585858"/>
                </a:solidFill>
                <a:latin typeface="华文细黑"/>
                <a:cs typeface="华文细黑"/>
              </a:rPr>
              <a:t>写入</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22</a:t>
            </a:fld>
            <a:endParaRPr spc="5" dirty="0"/>
          </a:p>
        </p:txBody>
      </p:sp>
      <p:sp>
        <p:nvSpPr>
          <p:cNvPr id="3" name="矩形 2"/>
          <p:cNvSpPr/>
          <p:nvPr/>
        </p:nvSpPr>
        <p:spPr>
          <a:xfrm>
            <a:off x="304800" y="1384706"/>
            <a:ext cx="10591800" cy="5632311"/>
          </a:xfrm>
          <a:prstGeom prst="rect">
            <a:avLst/>
          </a:prstGeom>
        </p:spPr>
        <p:txBody>
          <a:bodyPr wrap="square">
            <a:spAutoFit/>
          </a:bodyPr>
          <a:lstStyle/>
          <a:p>
            <a:r>
              <a:rPr lang="zh-CN" altLang="zh-CN" sz="2400" spc="-10" dirty="0">
                <a:latin typeface="+mn-ea"/>
                <a:cs typeface="微软雅黑"/>
              </a:rPr>
              <a:t>（3）NameNode会执行各种不同的检查以确保这个新文件在文件系统中不存在，并确保客户端有创建文件的权限</a:t>
            </a:r>
            <a:r>
              <a:rPr lang="zh-CN" altLang="zh-CN" sz="2400" spc="-10" dirty="0" smtClean="0">
                <a:latin typeface="+mn-ea"/>
                <a:cs typeface="微软雅黑"/>
              </a:rPr>
              <a:t>。如果</a:t>
            </a:r>
            <a:r>
              <a:rPr lang="zh-CN" altLang="zh-CN" sz="2400" spc="-10" dirty="0">
                <a:latin typeface="+mn-ea"/>
                <a:cs typeface="微软雅黑"/>
              </a:rPr>
              <a:t>创建成功，则DistributedFileSystem向客户端返回一个FSDataOutputStream对象，客户端开始借助这个对象向HDFS写入</a:t>
            </a:r>
            <a:r>
              <a:rPr lang="zh-CN" altLang="zh-CN" sz="2400" spc="-10" dirty="0" smtClean="0">
                <a:latin typeface="+mn-ea"/>
                <a:cs typeface="微软雅黑"/>
              </a:rPr>
              <a:t>数据。</a:t>
            </a:r>
            <a:endParaRPr lang="zh-CN" altLang="zh-CN" sz="2400" spc="-10" dirty="0">
              <a:latin typeface="+mn-ea"/>
              <a:cs typeface="微软雅黑"/>
            </a:endParaRPr>
          </a:p>
          <a:p>
            <a:r>
              <a:rPr lang="zh-CN" altLang="zh-CN" sz="2400" spc="-10" dirty="0">
                <a:latin typeface="+mn-ea"/>
                <a:cs typeface="微软雅黑"/>
              </a:rPr>
              <a:t>（4）当客户端写入数据时，DFSOutPutStream会将文件分割成多个数据包，并写入一个数据队列中。DataStreamer负责处理数据队列，会将这些数据包放入到数据流中，并向NameNode请求为新的文件分配合适的DataNode存放副本，返回的DataNode列表形成一个</a:t>
            </a:r>
            <a:r>
              <a:rPr lang="zh-CN" altLang="zh-CN" sz="2400" spc="-10" dirty="0" smtClean="0">
                <a:latin typeface="+mn-ea"/>
                <a:cs typeface="微软雅黑"/>
              </a:rPr>
              <a:t>管道。</a:t>
            </a:r>
            <a:endParaRPr lang="en-US" altLang="zh-CN" sz="2400" spc="-10" dirty="0" smtClean="0">
              <a:latin typeface="+mn-ea"/>
              <a:cs typeface="微软雅黑"/>
            </a:endParaRPr>
          </a:p>
          <a:p>
            <a:r>
              <a:rPr lang="zh-CN" altLang="zh-CN" sz="2400" spc="-10" dirty="0">
                <a:latin typeface="+mn-ea"/>
                <a:cs typeface="微软雅黑"/>
              </a:rPr>
              <a:t>（5）DFSOutputStream同时维护着一个内部数据包队列来等待DataNode返回确认信息，被称为确认队列。只有当管道中所有的DataNode都返回了写入成功的信息后，该数据包才会从确认队列中删除。</a:t>
            </a:r>
          </a:p>
          <a:p>
            <a:r>
              <a:rPr lang="zh-CN" altLang="zh-CN" sz="2400" spc="-10" dirty="0">
                <a:latin typeface="+mn-ea"/>
                <a:cs typeface="微软雅黑"/>
              </a:rPr>
              <a:t>（6）客户端成功完成数据写入操作以后，对数据流调用close()函数，该操作将剩余的所有数据包写入DataNode管道，并连接NameNode节点，等待通知确认信息。</a:t>
            </a:r>
          </a:p>
          <a:p>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1700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文件的</a:t>
            </a:r>
            <a:r>
              <a:rPr lang="zh-CN" altLang="en-US" sz="3200" i="0" dirty="0" smtClean="0">
                <a:solidFill>
                  <a:srgbClr val="585858"/>
                </a:solidFill>
                <a:latin typeface="华文细黑"/>
                <a:cs typeface="华文细黑"/>
              </a:rPr>
              <a:t>写入</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23</a:t>
            </a:fld>
            <a:endParaRPr spc="5" dirty="0"/>
          </a:p>
        </p:txBody>
      </p:sp>
      <p:sp>
        <p:nvSpPr>
          <p:cNvPr id="22" name="文本框 21"/>
          <p:cNvSpPr txBox="1"/>
          <p:nvPr/>
        </p:nvSpPr>
        <p:spPr>
          <a:xfrm>
            <a:off x="533400" y="1374775"/>
            <a:ext cx="10287000" cy="4001095"/>
          </a:xfrm>
          <a:prstGeom prst="rect">
            <a:avLst/>
          </a:prstGeom>
          <a:noFill/>
        </p:spPr>
        <p:txBody>
          <a:bodyPr wrap="square" rtlCol="0">
            <a:spAutoFit/>
          </a:bodyPr>
          <a:lstStyle/>
          <a:p>
            <a:r>
              <a:rPr lang="zh-CN" altLang="zh-CN" sz="2400" spc="-10" dirty="0" smtClean="0">
                <a:latin typeface="+mn-ea"/>
                <a:cs typeface="微软雅黑"/>
              </a:rPr>
              <a:t>如果</a:t>
            </a:r>
            <a:r>
              <a:rPr lang="zh-CN" altLang="zh-CN" sz="2400" spc="-10" dirty="0">
                <a:latin typeface="+mn-ea"/>
                <a:cs typeface="微软雅黑"/>
              </a:rPr>
              <a:t>在数据写入期间DataNode</a:t>
            </a:r>
            <a:r>
              <a:rPr lang="zh-CN" altLang="zh-CN" sz="2400" b="1" spc="-10" dirty="0">
                <a:latin typeface="+mn-ea"/>
                <a:cs typeface="微软雅黑"/>
              </a:rPr>
              <a:t>发送故障</a:t>
            </a:r>
            <a:r>
              <a:rPr lang="zh-CN" altLang="zh-CN" sz="2400" spc="-10" dirty="0">
                <a:latin typeface="+mn-ea"/>
                <a:cs typeface="微软雅黑"/>
              </a:rPr>
              <a:t>，HDFS就会执行以下</a:t>
            </a:r>
            <a:r>
              <a:rPr lang="zh-CN" altLang="zh-CN" sz="2400" spc="-10" dirty="0" smtClean="0">
                <a:latin typeface="+mn-ea"/>
                <a:cs typeface="微软雅黑"/>
              </a:rPr>
              <a:t>操作</a:t>
            </a:r>
            <a:r>
              <a:rPr lang="zh-CN" altLang="en-US"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① </a:t>
            </a:r>
            <a:r>
              <a:rPr lang="zh-CN" altLang="zh-CN" sz="2400" spc="-10" dirty="0">
                <a:latin typeface="+mn-ea"/>
                <a:cs typeface="微软雅黑"/>
              </a:rPr>
              <a:t>首先关闭管道，任何在确认队列中的数据包都会被添加到数据队列的前端，以保证管道中失败的DataNode的数据包不会丢失。当前存放在正常工作的DataNode上的数据块会被制定一个新的标识，并和NameNode进行关联，以便故障DataNode在恢复后可以删除存储的部分数据块。</a:t>
            </a:r>
          </a:p>
          <a:p>
            <a:r>
              <a:rPr lang="zh-CN" altLang="zh-CN" sz="2400" spc="-10" dirty="0">
                <a:latin typeface="+mn-ea"/>
                <a:cs typeface="微软雅黑"/>
              </a:rPr>
              <a:t>② 然后，管道会把失败的DataNode删除，文件会继续被写到另外两个DataNode中。</a:t>
            </a:r>
          </a:p>
          <a:p>
            <a:r>
              <a:rPr lang="zh-CN" altLang="zh-CN" sz="2400" spc="-10" dirty="0">
                <a:latin typeface="+mn-ea"/>
                <a:cs typeface="微软雅黑"/>
              </a:rPr>
              <a:t>③ 最后，NameNode会注意到现在的数据块副本没有达到配置属性要求，会在另外的DataNode上重新安排创建一个副本，后续的数据块继续正常接收处理。</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77571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一致性模型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24</a:t>
            </a:fld>
            <a:endParaRPr spc="5" dirty="0"/>
          </a:p>
        </p:txBody>
      </p:sp>
      <p:sp>
        <p:nvSpPr>
          <p:cNvPr id="22" name="文本框 21"/>
          <p:cNvSpPr txBox="1"/>
          <p:nvPr/>
        </p:nvSpPr>
        <p:spPr>
          <a:xfrm>
            <a:off x="533400" y="1374775"/>
            <a:ext cx="9906000" cy="4216539"/>
          </a:xfrm>
          <a:prstGeom prst="rect">
            <a:avLst/>
          </a:prstGeom>
          <a:noFill/>
        </p:spPr>
        <p:txBody>
          <a:bodyPr wrap="square" rtlCol="0">
            <a:spAutoFit/>
          </a:bodyPr>
          <a:lstStyle/>
          <a:p>
            <a:r>
              <a:rPr lang="en-US" altLang="zh-CN" sz="2400" spc="-10" dirty="0" smtClean="0">
                <a:latin typeface="+mn-ea"/>
                <a:cs typeface="微软雅黑"/>
              </a:rPr>
              <a:t>    </a:t>
            </a:r>
            <a:r>
              <a:rPr lang="zh-CN" altLang="zh-CN" sz="2400" spc="-10" dirty="0" smtClean="0">
                <a:latin typeface="+mn-ea"/>
                <a:cs typeface="微软雅黑"/>
              </a:rPr>
              <a:t>文件系统</a:t>
            </a:r>
            <a:r>
              <a:rPr lang="zh-CN" altLang="zh-CN" sz="2400" spc="-10" dirty="0">
                <a:latin typeface="+mn-ea"/>
                <a:cs typeface="微软雅黑"/>
              </a:rPr>
              <a:t>的一致性模型描述了文件读/写的数据可见性</a:t>
            </a:r>
            <a:r>
              <a:rPr lang="zh-CN" altLang="zh-CN" sz="2400" spc="-10" dirty="0" smtClean="0">
                <a:latin typeface="+mn-ea"/>
                <a:cs typeface="微软雅黑"/>
              </a:rPr>
              <a:t>。文件</a:t>
            </a:r>
            <a:r>
              <a:rPr lang="zh-CN" altLang="zh-CN" sz="2400" spc="-10" dirty="0">
                <a:latin typeface="+mn-ea"/>
                <a:cs typeface="微软雅黑"/>
              </a:rPr>
              <a:t>被创建之后</a:t>
            </a:r>
            <a:r>
              <a:rPr lang="zh-CN" altLang="zh-CN" sz="2400" spc="-10" dirty="0" smtClean="0">
                <a:latin typeface="+mn-ea"/>
                <a:cs typeface="微软雅黑"/>
              </a:rPr>
              <a:t>，当前</a:t>
            </a:r>
            <a:r>
              <a:rPr lang="zh-CN" altLang="zh-CN" sz="2400" spc="-10" dirty="0">
                <a:latin typeface="+mn-ea"/>
                <a:cs typeface="微软雅黑"/>
              </a:rPr>
              <a:t>正在被写入的块，其他读取者是不可见的。不过，HDFS提供一个sync()方法来强制所有的缓存与数据节点同步。在sync()返回成功后，HDFS能保证文件中直至写入的最后的数据对所有读取者都是可见且一致的。</a:t>
            </a:r>
          </a:p>
          <a:p>
            <a:r>
              <a:rPr lang="en-US" altLang="zh-CN" sz="2400" spc="-10" dirty="0" smtClean="0">
                <a:latin typeface="+mn-ea"/>
                <a:cs typeface="微软雅黑"/>
              </a:rPr>
              <a:t>    </a:t>
            </a:r>
            <a:r>
              <a:rPr lang="zh-CN" altLang="zh-CN" sz="2400" spc="-10" dirty="0" smtClean="0">
                <a:latin typeface="+mn-ea"/>
                <a:cs typeface="微软雅黑"/>
              </a:rPr>
              <a:t>HDFS</a:t>
            </a:r>
            <a:r>
              <a:rPr lang="zh-CN" altLang="zh-CN" sz="2400" spc="-10" dirty="0">
                <a:latin typeface="+mn-ea"/>
                <a:cs typeface="微软雅黑"/>
              </a:rPr>
              <a:t>的文件一致性模型与具体设计应用程序的方法有关。如果不调用sync()，一旦客户端或系统发生故障，就可能失去一个块的数据。所以，用户应该在适当的地方调用sync()，例如，在写入一定的记录或字节之后</a:t>
            </a:r>
            <a:r>
              <a:rPr lang="zh-CN" altLang="zh-CN" sz="2400" spc="-10" dirty="0" smtClean="0">
                <a:latin typeface="+mn-ea"/>
                <a:cs typeface="微软雅黑"/>
              </a:rPr>
              <a:t>。</a:t>
            </a:r>
            <a:endParaRPr lang="en-US" altLang="zh-CN" sz="2400" spc="-10" dirty="0" smtClean="0">
              <a:latin typeface="+mn-ea"/>
              <a:cs typeface="微软雅黑"/>
            </a:endParaRPr>
          </a:p>
          <a:p>
            <a:r>
              <a:rPr lang="en-US" altLang="zh-CN" sz="2400" spc="-10" dirty="0">
                <a:latin typeface="+mn-ea"/>
                <a:cs typeface="微软雅黑"/>
              </a:rPr>
              <a:t> </a:t>
            </a:r>
            <a:r>
              <a:rPr lang="en-US" altLang="zh-CN" sz="2400" spc="-10" dirty="0" smtClean="0">
                <a:latin typeface="+mn-ea"/>
                <a:cs typeface="微软雅黑"/>
              </a:rPr>
              <a:t>   </a:t>
            </a:r>
            <a:r>
              <a:rPr lang="zh-CN" altLang="zh-CN" sz="2400" spc="-10" dirty="0" smtClean="0">
                <a:latin typeface="+mn-ea"/>
                <a:cs typeface="微软雅黑"/>
              </a:rPr>
              <a:t>尽管</a:t>
            </a:r>
            <a:r>
              <a:rPr lang="zh-CN" altLang="zh-CN" sz="2400" spc="-10" dirty="0">
                <a:latin typeface="+mn-ea"/>
                <a:cs typeface="微软雅黑"/>
              </a:rPr>
              <a:t>sync()操作被设计为尽量减少HDFS负载，但仍有开销，用户可通过不同的sync()频率来衡量应用程序，最终在数据可靠性和吞吐量找到一个合适的平衡。</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06346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数据完整性</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25</a:t>
            </a:fld>
            <a:endParaRPr spc="5" dirty="0"/>
          </a:p>
        </p:txBody>
      </p:sp>
      <p:sp>
        <p:nvSpPr>
          <p:cNvPr id="22" name="文本框 21"/>
          <p:cNvSpPr txBox="1"/>
          <p:nvPr/>
        </p:nvSpPr>
        <p:spPr>
          <a:xfrm>
            <a:off x="533400" y="1374775"/>
            <a:ext cx="11201400" cy="5262979"/>
          </a:xfrm>
          <a:prstGeom prst="rect">
            <a:avLst/>
          </a:prstGeom>
          <a:noFill/>
        </p:spPr>
        <p:txBody>
          <a:bodyPr wrap="square" rtlCol="0">
            <a:spAutoFit/>
          </a:bodyPr>
          <a:lstStyle/>
          <a:p>
            <a:r>
              <a:rPr lang="en-US" altLang="zh-CN" sz="2400" spc="-10" dirty="0" smtClean="0">
                <a:latin typeface="+mn-ea"/>
                <a:cs typeface="微软雅黑"/>
              </a:rPr>
              <a:t>    </a:t>
            </a:r>
            <a:r>
              <a:rPr lang="zh-CN" altLang="zh-CN" sz="2400" spc="-10" dirty="0" smtClean="0">
                <a:latin typeface="+mn-ea"/>
                <a:cs typeface="微软雅黑"/>
              </a:rPr>
              <a:t>I</a:t>
            </a:r>
            <a:r>
              <a:rPr lang="zh-CN" altLang="zh-CN" sz="2400" spc="-10" dirty="0">
                <a:latin typeface="+mn-ea"/>
                <a:cs typeface="微软雅黑"/>
              </a:rPr>
              <a:t>/O操作过程中难免会出现数据丢失或脏数据，数据传输的量越大，出错的机率越高。比较传输前后校验和是最为常见的错误校验方法，例如，CRC32循环冗余</a:t>
            </a:r>
            <a:r>
              <a:rPr lang="zh-CN" altLang="zh-CN" sz="2400" spc="-10" dirty="0" smtClean="0">
                <a:latin typeface="+mn-ea"/>
                <a:cs typeface="微软雅黑"/>
              </a:rPr>
              <a:t>检查是</a:t>
            </a:r>
            <a:r>
              <a:rPr lang="zh-CN" altLang="zh-CN" sz="2400" spc="-10" dirty="0">
                <a:latin typeface="+mn-ea"/>
                <a:cs typeface="微软雅黑"/>
              </a:rPr>
              <a:t>一种数据传输检错功能，对数据进行多项式计算32位的校验和，并将得到的校验和附在数据的后面，接收设备也执行类似的算法，以保证数据传输的正确性和完整性。</a:t>
            </a:r>
          </a:p>
          <a:p>
            <a:r>
              <a:rPr lang="en-US" altLang="zh-CN" sz="2400" spc="-10" dirty="0" smtClean="0">
                <a:latin typeface="+mn-ea"/>
                <a:cs typeface="微软雅黑"/>
              </a:rPr>
              <a:t>    </a:t>
            </a:r>
            <a:r>
              <a:rPr lang="zh-CN" altLang="zh-CN" sz="2400" spc="-10" dirty="0" smtClean="0">
                <a:latin typeface="+mn-ea"/>
                <a:cs typeface="微软雅黑"/>
              </a:rPr>
              <a:t>HDFS</a:t>
            </a:r>
            <a:r>
              <a:rPr lang="zh-CN" altLang="zh-CN" sz="2400" spc="-10" dirty="0">
                <a:latin typeface="+mn-ea"/>
                <a:cs typeface="微软雅黑"/>
              </a:rPr>
              <a:t>也通过计算出CRC32校验和的方式保证数据完整性。HDFS会在每次读写固定字节长度时就计算一次校验和。这个固定的字节长度可由io.bytes.per.checksum指定，默认是512字节。HDFS每次读的时候也再计算并比较校验和。DataNode在收到客户端的数据或者其他副本传过来的数据时会校验数据的校验和。</a:t>
            </a:r>
          </a:p>
          <a:p>
            <a:r>
              <a:rPr lang="en-US" altLang="zh-CN" sz="2400" spc="-10" dirty="0" smtClean="0">
                <a:latin typeface="+mn-ea"/>
                <a:cs typeface="微软雅黑"/>
              </a:rPr>
              <a:t>    </a:t>
            </a:r>
            <a:r>
              <a:rPr lang="zh-CN" altLang="zh-CN" sz="2400" spc="-10" dirty="0" smtClean="0">
                <a:latin typeface="+mn-ea"/>
                <a:cs typeface="微软雅黑"/>
              </a:rPr>
              <a:t>HDFS</a:t>
            </a:r>
            <a:r>
              <a:rPr lang="zh-CN" altLang="zh-CN" sz="2400" spc="-10" dirty="0">
                <a:latin typeface="+mn-ea"/>
                <a:cs typeface="微软雅黑"/>
              </a:rPr>
              <a:t>数据流中，客户端写入数据到HDFS时，在管道的最后一个DataNode会去检查这个校验和，如果发现错误，就会抛出ChecksumException异常到客户端。</a:t>
            </a:r>
          </a:p>
          <a:p>
            <a:r>
              <a:rPr lang="en-US" altLang="zh-CN" sz="2400" spc="-10" dirty="0" smtClean="0">
                <a:latin typeface="+mn-ea"/>
                <a:cs typeface="微软雅黑"/>
              </a:rPr>
              <a:t>    </a:t>
            </a:r>
            <a:r>
              <a:rPr lang="zh-CN" altLang="zh-CN" sz="2400" spc="-10" dirty="0" smtClean="0">
                <a:latin typeface="+mn-ea"/>
                <a:cs typeface="微软雅黑"/>
              </a:rPr>
              <a:t>客户端</a:t>
            </a:r>
            <a:r>
              <a:rPr lang="zh-CN" altLang="zh-CN" sz="2400" spc="-10" dirty="0">
                <a:latin typeface="+mn-ea"/>
                <a:cs typeface="微软雅黑"/>
              </a:rPr>
              <a:t>从DataNode读数据的时候也要检查校验和，而且每个DataNode还保存检查校验和的日志，客户端的每一次校验都会记录到日志中</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03643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数据完整性</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26</a:t>
            </a:fld>
            <a:endParaRPr spc="5" dirty="0"/>
          </a:p>
        </p:txBody>
      </p:sp>
      <p:sp>
        <p:nvSpPr>
          <p:cNvPr id="22" name="文本框 21"/>
          <p:cNvSpPr txBox="1"/>
          <p:nvPr/>
        </p:nvSpPr>
        <p:spPr>
          <a:xfrm>
            <a:off x="533400" y="1374775"/>
            <a:ext cx="11201400" cy="4216539"/>
          </a:xfrm>
          <a:prstGeom prst="rect">
            <a:avLst/>
          </a:prstGeom>
          <a:noFill/>
        </p:spPr>
        <p:txBody>
          <a:bodyPr wrap="square" rtlCol="0">
            <a:spAutoFit/>
          </a:bodyPr>
          <a:lstStyle/>
          <a:p>
            <a:r>
              <a:rPr lang="zh-CN" altLang="zh-CN" sz="2400" spc="-10" dirty="0" smtClean="0">
                <a:latin typeface="+mn-ea"/>
                <a:cs typeface="微软雅黑"/>
              </a:rPr>
              <a:t>除了</a:t>
            </a:r>
            <a:r>
              <a:rPr lang="zh-CN" altLang="zh-CN" sz="2400" spc="-10" dirty="0">
                <a:latin typeface="+mn-ea"/>
                <a:cs typeface="微软雅黑"/>
              </a:rPr>
              <a:t>读写操作会检查校验和以外，DataNode通过DataBlockScanner进程定期校验存在在它上面的数据块，预防诸如位衰减引起硬件问题导致的数据错误。</a:t>
            </a:r>
          </a:p>
          <a:p>
            <a:r>
              <a:rPr lang="zh-CN" altLang="zh-CN" sz="2400" spc="-10" dirty="0">
                <a:latin typeface="+mn-ea"/>
                <a:cs typeface="微软雅黑"/>
              </a:rPr>
              <a:t>如果客户端发现有数据块出错，主要进行以下步骤恢复数据块：</a:t>
            </a:r>
          </a:p>
          <a:p>
            <a:r>
              <a:rPr lang="zh-CN" altLang="zh-CN" sz="2400" spc="-10" dirty="0">
                <a:latin typeface="+mn-ea"/>
                <a:cs typeface="微软雅黑"/>
              </a:rPr>
              <a:t>（1）客户端在抛出ChecksumException之前会把坏的数据块和该数据块所在的DataNode报告给NameNode；</a:t>
            </a:r>
          </a:p>
          <a:p>
            <a:r>
              <a:rPr lang="zh-CN" altLang="zh-CN" sz="2400" spc="-10" dirty="0">
                <a:latin typeface="+mn-ea"/>
                <a:cs typeface="微软雅黑"/>
              </a:rPr>
              <a:t>（2）NameNode把这个数据块标记为已损坏，这样NameNode就不会把客户端指向这个数据块，也不会复制这个数据块到其他的DataNode；</a:t>
            </a:r>
          </a:p>
          <a:p>
            <a:r>
              <a:rPr lang="zh-CN" altLang="zh-CN" sz="2400" spc="-10" dirty="0">
                <a:latin typeface="+mn-ea"/>
                <a:cs typeface="微软雅黑"/>
              </a:rPr>
              <a:t>（3）NameNode会把一个好的数据块复制到另外一个DataNode；</a:t>
            </a:r>
          </a:p>
          <a:p>
            <a:r>
              <a:rPr lang="zh-CN" altLang="zh-CN" sz="2400" spc="-10" dirty="0">
                <a:latin typeface="+mn-ea"/>
                <a:cs typeface="微软雅黑"/>
              </a:rPr>
              <a:t>（4）NameNode把损坏的数据块删除掉。</a:t>
            </a:r>
          </a:p>
          <a:p>
            <a:endParaRPr lang="zh-CN" altLang="zh-CN" sz="2400" spc="-10" dirty="0">
              <a:latin typeface="+mn-ea"/>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81048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248150"/>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27</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kern="1200" spc="5" dirty="0">
                <a:solidFill>
                  <a:schemeClr val="tx1"/>
                </a:solidFill>
                <a:ea typeface="+mn-ea"/>
                <a:cs typeface="Wingdings"/>
              </a:rPr>
              <a:t>理解</a:t>
            </a:r>
            <a:r>
              <a:rPr lang="en-US" altLang="zh-CN" kern="1200" spc="5" dirty="0">
                <a:solidFill>
                  <a:schemeClr val="tx1"/>
                </a:solidFill>
                <a:ea typeface="+mn-ea"/>
                <a:cs typeface="Wingdings"/>
              </a:rPr>
              <a:t>HDFS</a:t>
            </a:r>
            <a:r>
              <a:rPr lang="zh-CN" altLang="en-US" kern="1200" spc="5" dirty="0">
                <a:solidFill>
                  <a:schemeClr val="tx1"/>
                </a:solidFill>
                <a:ea typeface="+mn-ea"/>
                <a:cs typeface="Wingdings"/>
              </a:rPr>
              <a:t>分布式文件系统</a:t>
            </a:r>
            <a:endParaRPr kern="1200" spc="5" dirty="0">
              <a:solidFill>
                <a:schemeClr val="tx1"/>
              </a:solidFill>
              <a:ea typeface="+mn-ea"/>
              <a:cs typeface="Wingdings"/>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r>
              <a:rPr sz="2800" spc="215" dirty="0" smtClean="0">
                <a:solidFill>
                  <a:schemeClr val="bg1"/>
                </a:solidFill>
                <a:latin typeface="Wingdings"/>
                <a:cs typeface="Wingdings"/>
              </a:rPr>
              <a:t></a:t>
            </a:r>
            <a:r>
              <a:rPr lang="en-US" altLang="zh-CN" sz="2800" b="1" i="1" spc="5" dirty="0">
                <a:solidFill>
                  <a:schemeClr val="bg1"/>
                </a:solidFill>
                <a:latin typeface="微软雅黑"/>
                <a:cs typeface="Wingdings"/>
              </a:rPr>
              <a:t>NoSQL</a:t>
            </a:r>
            <a:r>
              <a:rPr lang="zh-CN" altLang="en-US" sz="2800" b="1" i="1" spc="5" dirty="0" smtClean="0">
                <a:solidFill>
                  <a:schemeClr val="bg1"/>
                </a:solidFill>
                <a:latin typeface="微软雅黑"/>
                <a:cs typeface="Wingdings"/>
              </a:rPr>
              <a:t>数据库</a:t>
            </a:r>
            <a:endParaRPr sz="2800" dirty="0" smtClean="0">
              <a:solidFill>
                <a:schemeClr val="bg1"/>
              </a:solidFill>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a:latin typeface="微软雅黑"/>
                <a:cs typeface="Wingdings"/>
              </a:rPr>
              <a:t> Hadoop</a:t>
            </a:r>
            <a:r>
              <a:rPr lang="zh-CN" altLang="en-US" sz="2800" b="1" i="1" spc="5" dirty="0">
                <a:latin typeface="微软雅黑"/>
                <a:cs typeface="Wingdings"/>
              </a:rPr>
              <a:t>的安装和</a:t>
            </a:r>
            <a:r>
              <a:rPr lang="zh-CN" altLang="en-US" sz="2800" b="1" i="1" spc="5" dirty="0" smtClean="0">
                <a:latin typeface="微软雅黑"/>
                <a:cs typeface="Wingdings"/>
              </a:rPr>
              <a:t>配置</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a:latin typeface="微软雅黑"/>
                <a:cs typeface="Wingdings"/>
              </a:rPr>
              <a:t> HDFS</a:t>
            </a:r>
            <a:r>
              <a:rPr lang="zh-CN" altLang="en-US" sz="2800" b="1" i="1" spc="5" dirty="0" smtClean="0">
                <a:latin typeface="微软雅黑"/>
                <a:cs typeface="Wingdings"/>
              </a:rPr>
              <a:t>文件管理</a:t>
            </a:r>
            <a:endParaRPr sz="2800" dirty="0">
              <a:latin typeface="微软雅黑"/>
              <a:cs typeface="微软雅黑"/>
            </a:endParaRPr>
          </a:p>
        </p:txBody>
      </p:sp>
      <p:sp>
        <p:nvSpPr>
          <p:cNvPr id="9" name="object 6"/>
          <p:cNvSpPr txBox="1"/>
          <p:nvPr/>
        </p:nvSpPr>
        <p:spPr>
          <a:xfrm>
            <a:off x="1993972" y="4709968"/>
            <a:ext cx="5363210" cy="1169551"/>
          </a:xfrm>
          <a:prstGeom prst="rect">
            <a:avLst/>
          </a:prstGeom>
        </p:spPr>
        <p:txBody>
          <a:bodyPr vert="horz" wrap="square" lIns="0" tIns="0" rIns="0" bIns="0" rtlCol="0">
            <a:spAutoFit/>
          </a:bodyPr>
          <a:lstStyle/>
          <a:p>
            <a:pPr marL="12700"/>
            <a:r>
              <a:rPr sz="2800" spc="215" dirty="0" smtClean="0">
                <a:latin typeface="Wingdings"/>
                <a:cs typeface="Wingdings"/>
              </a:rPr>
              <a:t></a:t>
            </a:r>
            <a:r>
              <a:rPr lang="en-US" altLang="zh-CN" sz="2800" b="1" i="1" spc="5" dirty="0" err="1">
                <a:latin typeface="微软雅黑"/>
                <a:cs typeface="Wingdings"/>
              </a:rPr>
              <a:t>Hbase</a:t>
            </a:r>
            <a:r>
              <a:rPr lang="zh-CN" altLang="en-US" sz="2800" b="1" i="1" spc="5" dirty="0">
                <a:latin typeface="微软雅黑"/>
                <a:cs typeface="Wingdings"/>
              </a:rPr>
              <a:t>的安装和配置</a:t>
            </a:r>
            <a:endParaRPr lang="zh-CN" altLang="en-US" sz="2800" dirty="0">
              <a:latin typeface="微软雅黑"/>
              <a:cs typeface="微软雅黑"/>
            </a:endParaRPr>
          </a:p>
          <a:p>
            <a:pPr marL="12700">
              <a:spcBef>
                <a:spcPts val="2350"/>
              </a:spcBef>
            </a:pPr>
            <a:r>
              <a:rPr sz="2800" spc="215" dirty="0" smtClean="0">
                <a:latin typeface="Wingdings"/>
                <a:cs typeface="Wingdings"/>
              </a:rPr>
              <a:t></a:t>
            </a:r>
            <a:r>
              <a:rPr lang="en-US" altLang="zh-CN" sz="2800" b="1" i="1" spc="5" dirty="0" err="1">
                <a:latin typeface="微软雅黑"/>
                <a:cs typeface="Wingdings"/>
              </a:rPr>
              <a:t>Hbase</a:t>
            </a:r>
            <a:r>
              <a:rPr lang="zh-CN" altLang="en-US" sz="2800" b="1" i="1" spc="5" dirty="0">
                <a:latin typeface="微软雅黑"/>
                <a:cs typeface="Wingdings"/>
              </a:rPr>
              <a:t>的</a:t>
            </a:r>
            <a:r>
              <a:rPr lang="zh-CN" altLang="en-US" sz="2800" b="1" i="1" spc="5" dirty="0" smtClean="0">
                <a:latin typeface="微软雅黑"/>
                <a:cs typeface="Wingdings"/>
              </a:rPr>
              <a:t>使用</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3962131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NoSQL</a:t>
            </a:r>
            <a:r>
              <a:rPr lang="zh-CN" altLang="zh-CN" sz="3200" i="0" dirty="0">
                <a:solidFill>
                  <a:srgbClr val="585858"/>
                </a:solidFill>
                <a:latin typeface="华文细黑"/>
                <a:cs typeface="华文细黑"/>
              </a:rPr>
              <a:t>数据库</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28</a:t>
            </a:fld>
            <a:endParaRPr spc="5" dirty="0"/>
          </a:p>
        </p:txBody>
      </p:sp>
      <p:sp>
        <p:nvSpPr>
          <p:cNvPr id="10" name="文本框 9"/>
          <p:cNvSpPr txBox="1"/>
          <p:nvPr/>
        </p:nvSpPr>
        <p:spPr>
          <a:xfrm>
            <a:off x="498474" y="1222375"/>
            <a:ext cx="11201400" cy="4647426"/>
          </a:xfrm>
          <a:prstGeom prst="rect">
            <a:avLst/>
          </a:prstGeom>
          <a:noFill/>
        </p:spPr>
        <p:txBody>
          <a:bodyPr wrap="square" rtlCol="0">
            <a:spAutoFit/>
          </a:bodyPr>
          <a:lstStyle/>
          <a:p>
            <a:r>
              <a:rPr lang="en-US" altLang="zh-CN" sz="2400" spc="-10" dirty="0" smtClean="0">
                <a:latin typeface="+mn-ea"/>
                <a:cs typeface="微软雅黑"/>
              </a:rPr>
              <a:t>NoSQL</a:t>
            </a:r>
            <a:r>
              <a:rPr lang="zh-CN" altLang="zh-CN" sz="2400" spc="-10" dirty="0">
                <a:latin typeface="+mn-ea"/>
                <a:cs typeface="微软雅黑"/>
              </a:rPr>
              <a:t>（</a:t>
            </a:r>
            <a:r>
              <a:rPr lang="en-US" altLang="zh-CN" sz="2400" spc="-10" dirty="0">
                <a:latin typeface="+mn-ea"/>
                <a:cs typeface="微软雅黑"/>
              </a:rPr>
              <a:t>Not Only SQL</a:t>
            </a:r>
            <a:r>
              <a:rPr lang="zh-CN" altLang="zh-CN" sz="2400" spc="-10" dirty="0">
                <a:latin typeface="+mn-ea"/>
                <a:cs typeface="微软雅黑"/>
              </a:rPr>
              <a:t>）</a:t>
            </a:r>
            <a:r>
              <a:rPr lang="zh-CN" altLang="en-US" sz="2400" spc="-10" dirty="0">
                <a:latin typeface="+mn-ea"/>
                <a:cs typeface="微软雅黑"/>
              </a:rPr>
              <a:t>，意即“不仅仅是</a:t>
            </a:r>
            <a:r>
              <a:rPr lang="en-US" altLang="zh-CN" sz="2400" spc="-10" dirty="0">
                <a:latin typeface="+mn-ea"/>
                <a:cs typeface="微软雅黑"/>
              </a:rPr>
              <a:t>SQL”</a:t>
            </a:r>
            <a:r>
              <a:rPr lang="zh-CN" altLang="en-US" sz="2400" spc="-10" dirty="0">
                <a:latin typeface="+mn-ea"/>
                <a:cs typeface="微软雅黑"/>
              </a:rPr>
              <a:t>。</a:t>
            </a:r>
            <a:r>
              <a:rPr lang="en-US" altLang="zh-CN" sz="2400" spc="-10" dirty="0">
                <a:latin typeface="+mn-ea"/>
                <a:cs typeface="微软雅黑"/>
              </a:rPr>
              <a:t>NoSQL</a:t>
            </a:r>
            <a:r>
              <a:rPr lang="zh-CN" altLang="en-US" sz="2400" spc="-10" dirty="0">
                <a:latin typeface="+mn-ea"/>
                <a:cs typeface="微软雅黑"/>
              </a:rPr>
              <a:t>的拥护者提倡运用非关系型的数据存储作为大数据存储的重要补充。</a:t>
            </a:r>
            <a:r>
              <a:rPr lang="en-US" altLang="zh-CN" sz="2400" spc="-10" dirty="0">
                <a:latin typeface="+mn-ea"/>
                <a:cs typeface="微软雅黑"/>
              </a:rPr>
              <a:t>NoSQL</a:t>
            </a:r>
            <a:r>
              <a:rPr lang="zh-CN" altLang="en-US" sz="2400" spc="-10" dirty="0">
                <a:latin typeface="+mn-ea"/>
                <a:cs typeface="微软雅黑"/>
              </a:rPr>
              <a:t>数据库适用于数据模型比较简单、</a:t>
            </a:r>
            <a:r>
              <a:rPr lang="en-US" altLang="zh-CN" sz="2400" spc="-10" dirty="0">
                <a:latin typeface="+mn-ea"/>
                <a:cs typeface="微软雅黑"/>
              </a:rPr>
              <a:t>IT</a:t>
            </a:r>
            <a:r>
              <a:rPr lang="zh-CN" altLang="en-US" sz="2400" spc="-10" dirty="0">
                <a:latin typeface="+mn-ea"/>
                <a:cs typeface="微软雅黑"/>
              </a:rPr>
              <a:t>系统需要更强的灵活性、对数据库性能要求较高且不需要高度的数据一致性等场景</a:t>
            </a:r>
            <a:r>
              <a:rPr lang="zh-CN" altLang="en-US" sz="2400" spc="-10" dirty="0" smtClean="0">
                <a:latin typeface="+mn-ea"/>
                <a:cs typeface="微软雅黑"/>
              </a:rPr>
              <a:t>。</a:t>
            </a:r>
            <a:endParaRPr lang="en-US" altLang="zh-CN" sz="2400" spc="-10" dirty="0" smtClean="0">
              <a:latin typeface="+mn-ea"/>
              <a:cs typeface="微软雅黑"/>
            </a:endParaRPr>
          </a:p>
          <a:p>
            <a:endParaRPr lang="en-US" altLang="zh-CN" sz="2400" spc="-10" dirty="0" smtClean="0">
              <a:latin typeface="+mn-ea"/>
              <a:cs typeface="微软雅黑"/>
            </a:endParaRPr>
          </a:p>
          <a:p>
            <a:r>
              <a:rPr lang="en-US" altLang="zh-CN" sz="2400" spc="-10" dirty="0" smtClean="0">
                <a:latin typeface="+mn-ea"/>
                <a:cs typeface="微软雅黑"/>
              </a:rPr>
              <a:t>NoSQL</a:t>
            </a:r>
            <a:r>
              <a:rPr lang="zh-CN" altLang="en-US" sz="2400" spc="-10" dirty="0">
                <a:latin typeface="+mn-ea"/>
                <a:cs typeface="微软雅黑"/>
              </a:rPr>
              <a:t>数据库具有如下</a:t>
            </a:r>
            <a:r>
              <a:rPr lang="zh-CN" altLang="en-US" sz="2400" b="1" spc="-10" dirty="0">
                <a:latin typeface="+mn-ea"/>
                <a:cs typeface="微软雅黑"/>
              </a:rPr>
              <a:t>四大</a:t>
            </a:r>
            <a:r>
              <a:rPr lang="zh-CN" altLang="en-US" sz="2400" b="1" spc="-10" dirty="0" smtClean="0">
                <a:latin typeface="+mn-ea"/>
                <a:cs typeface="微软雅黑"/>
              </a:rPr>
              <a:t>分类</a:t>
            </a:r>
            <a:r>
              <a:rPr lang="zh-CN" altLang="en-US" sz="2400" spc="-10" dirty="0">
                <a:latin typeface="+mn-ea"/>
                <a:cs typeface="微软雅黑"/>
              </a:rPr>
              <a:t>：</a:t>
            </a:r>
            <a:endParaRPr lang="en-US" altLang="zh-CN" sz="2400" spc="-10" dirty="0">
              <a:latin typeface="+mn-ea"/>
              <a:cs typeface="微软雅黑"/>
            </a:endParaRPr>
          </a:p>
          <a:p>
            <a:r>
              <a:rPr lang="en-US" altLang="zh-CN" sz="2400" spc="-10" dirty="0" smtClean="0">
                <a:latin typeface="+mn-ea"/>
                <a:cs typeface="Wingdings"/>
              </a:rPr>
              <a:t>1.</a:t>
            </a:r>
            <a:r>
              <a:rPr lang="zh-CN" altLang="zh-CN" sz="2400" spc="-10" dirty="0" smtClean="0">
                <a:latin typeface="+mn-ea"/>
                <a:cs typeface="微软雅黑"/>
              </a:rPr>
              <a:t>键</a:t>
            </a:r>
            <a:r>
              <a:rPr lang="zh-CN" altLang="zh-CN" sz="2400" spc="-10" dirty="0">
                <a:latin typeface="+mn-ea"/>
                <a:cs typeface="微软雅黑"/>
              </a:rPr>
              <a:t>值（Key-Value）存储</a:t>
            </a:r>
            <a:r>
              <a:rPr lang="zh-CN" altLang="zh-CN" sz="2400" spc="-10" dirty="0" smtClean="0">
                <a:latin typeface="+mn-ea"/>
                <a:cs typeface="微软雅黑"/>
              </a:rPr>
              <a:t>数据库</a:t>
            </a:r>
            <a:r>
              <a:rPr lang="zh-CN" altLang="en-US" sz="2400" spc="-10" dirty="0" smtClean="0">
                <a:latin typeface="+mn-ea"/>
                <a:cs typeface="微软雅黑"/>
              </a:rPr>
              <a:t>：</a:t>
            </a:r>
            <a:r>
              <a:rPr lang="zh-CN" altLang="zh-CN" sz="2400" spc="-10" dirty="0" smtClean="0">
                <a:latin typeface="+mn-ea"/>
                <a:cs typeface="微软雅黑"/>
              </a:rPr>
              <a:t>常见</a:t>
            </a:r>
            <a:r>
              <a:rPr lang="zh-CN" altLang="zh-CN" sz="2400" spc="-10" dirty="0">
                <a:latin typeface="+mn-ea"/>
                <a:cs typeface="微软雅黑"/>
              </a:rPr>
              <a:t>的键值存储数据库有Tokyo Cabinet / Tyrant、Berkeley DB、MemcacheDB、Redis等</a:t>
            </a:r>
            <a:r>
              <a:rPr lang="zh-CN" altLang="zh-CN" sz="2400" spc="-10" dirty="0" smtClean="0">
                <a:latin typeface="+mn-ea"/>
                <a:cs typeface="微软雅黑"/>
              </a:rPr>
              <a:t>。</a:t>
            </a:r>
            <a:endParaRPr lang="en-US" altLang="zh-CN" sz="2400" spc="-10" dirty="0" smtClean="0">
              <a:latin typeface="+mn-ea"/>
              <a:cs typeface="微软雅黑"/>
            </a:endParaRPr>
          </a:p>
          <a:p>
            <a:r>
              <a:rPr lang="en-US" altLang="zh-CN" sz="2400" spc="-10" dirty="0" smtClean="0">
                <a:latin typeface="+mn-ea"/>
                <a:cs typeface="Wingdings"/>
              </a:rPr>
              <a:t>2.</a:t>
            </a:r>
            <a:r>
              <a:rPr lang="zh-CN" altLang="zh-CN" sz="2400" spc="-10" dirty="0" smtClean="0">
                <a:latin typeface="+mn-ea"/>
                <a:cs typeface="微软雅黑"/>
              </a:rPr>
              <a:t>列</a:t>
            </a:r>
            <a:r>
              <a:rPr lang="zh-CN" altLang="zh-CN" sz="2400" spc="-10" dirty="0">
                <a:latin typeface="+mn-ea"/>
                <a:cs typeface="微软雅黑"/>
              </a:rPr>
              <a:t>存储</a:t>
            </a:r>
            <a:r>
              <a:rPr lang="zh-CN" altLang="zh-CN" sz="2400" spc="-10" dirty="0" smtClean="0">
                <a:latin typeface="+mn-ea"/>
                <a:cs typeface="微软雅黑"/>
              </a:rPr>
              <a:t>数据库</a:t>
            </a:r>
            <a:r>
              <a:rPr lang="zh-CN" altLang="en-US" sz="2400" spc="-10" dirty="0" smtClean="0">
                <a:latin typeface="+mn-ea"/>
                <a:cs typeface="微软雅黑"/>
              </a:rPr>
              <a:t>：</a:t>
            </a:r>
            <a:r>
              <a:rPr lang="zh-CN" altLang="zh-CN" sz="2400" spc="-10" dirty="0" smtClean="0">
                <a:latin typeface="+mn-ea"/>
                <a:cs typeface="微软雅黑"/>
              </a:rPr>
              <a:t>如</a:t>
            </a:r>
            <a:r>
              <a:rPr lang="zh-CN" altLang="zh-CN" sz="2400" spc="-10" dirty="0">
                <a:latin typeface="+mn-ea"/>
                <a:cs typeface="微软雅黑"/>
              </a:rPr>
              <a:t>HBase、Cassandra、Riak等</a:t>
            </a:r>
            <a:r>
              <a:rPr lang="zh-CN" altLang="zh-CN" sz="2400" spc="-10" dirty="0" smtClean="0">
                <a:latin typeface="+mn-ea"/>
                <a:cs typeface="微软雅黑"/>
              </a:rPr>
              <a:t>。</a:t>
            </a:r>
            <a:endParaRPr lang="zh-CN" altLang="zh-CN" sz="2400" spc="-10" dirty="0">
              <a:latin typeface="+mn-ea"/>
              <a:cs typeface="微软雅黑"/>
            </a:endParaRPr>
          </a:p>
          <a:p>
            <a:r>
              <a:rPr lang="en-US" altLang="zh-CN" sz="2400" spc="-10" dirty="0" smtClean="0">
                <a:latin typeface="+mn-ea"/>
                <a:cs typeface="Wingdings"/>
              </a:rPr>
              <a:t>3.</a:t>
            </a:r>
            <a:r>
              <a:rPr lang="zh-CN" altLang="zh-CN" sz="2400" spc="-10" dirty="0" smtClean="0">
                <a:latin typeface="+mn-ea"/>
                <a:cs typeface="微软雅黑"/>
              </a:rPr>
              <a:t>文档</a:t>
            </a:r>
            <a:r>
              <a:rPr lang="zh-CN" altLang="zh-CN" sz="2400" spc="-10" dirty="0">
                <a:latin typeface="+mn-ea"/>
                <a:cs typeface="微软雅黑"/>
              </a:rPr>
              <a:t>型</a:t>
            </a:r>
            <a:r>
              <a:rPr lang="zh-CN" altLang="zh-CN" sz="2400" spc="-10" dirty="0" smtClean="0">
                <a:latin typeface="+mn-ea"/>
                <a:cs typeface="微软雅黑"/>
              </a:rPr>
              <a:t>数据库</a:t>
            </a:r>
            <a:r>
              <a:rPr lang="zh-CN" altLang="en-US" sz="2400" spc="-10" dirty="0" smtClean="0">
                <a:latin typeface="+mn-ea"/>
                <a:cs typeface="微软雅黑"/>
              </a:rPr>
              <a:t>：</a:t>
            </a:r>
            <a:r>
              <a:rPr lang="zh-CN" altLang="zh-CN" sz="2400" spc="-10" dirty="0" smtClean="0">
                <a:latin typeface="+mn-ea"/>
                <a:cs typeface="微软雅黑"/>
              </a:rPr>
              <a:t>常见</a:t>
            </a:r>
            <a:r>
              <a:rPr lang="zh-CN" altLang="zh-CN" sz="2400" spc="-10" dirty="0">
                <a:latin typeface="+mn-ea"/>
                <a:cs typeface="微软雅黑"/>
              </a:rPr>
              <a:t>的文档型数据库有MongoDB、CouchDB、SequoiaDB等。</a:t>
            </a:r>
          </a:p>
          <a:p>
            <a:r>
              <a:rPr lang="en-US" altLang="zh-CN" sz="2400" spc="-10" dirty="0" smtClean="0">
                <a:latin typeface="+mn-ea"/>
                <a:cs typeface="Wingdings"/>
              </a:rPr>
              <a:t>4.</a:t>
            </a:r>
            <a:r>
              <a:rPr lang="zh-CN" altLang="zh-CN" sz="2400" spc="-10" dirty="0" smtClean="0">
                <a:latin typeface="+mn-ea"/>
                <a:cs typeface="微软雅黑"/>
              </a:rPr>
              <a:t>图</a:t>
            </a:r>
            <a:r>
              <a:rPr lang="zh-CN" altLang="zh-CN" sz="2400" spc="-10" dirty="0">
                <a:latin typeface="+mn-ea"/>
                <a:cs typeface="微软雅黑"/>
              </a:rPr>
              <a:t>（Graph）</a:t>
            </a:r>
            <a:r>
              <a:rPr lang="zh-CN" altLang="zh-CN" sz="2400" spc="-10" dirty="0" smtClean="0">
                <a:latin typeface="+mn-ea"/>
                <a:cs typeface="微软雅黑"/>
              </a:rPr>
              <a:t>数据库</a:t>
            </a:r>
            <a:r>
              <a:rPr lang="zh-CN" altLang="en-US" sz="2400" spc="-10" dirty="0" smtClean="0">
                <a:latin typeface="+mn-ea"/>
                <a:cs typeface="微软雅黑"/>
              </a:rPr>
              <a:t>：</a:t>
            </a:r>
            <a:r>
              <a:rPr lang="zh-CN" altLang="zh-CN" sz="2400" spc="-10" dirty="0" smtClean="0">
                <a:latin typeface="+mn-ea"/>
                <a:cs typeface="微软雅黑"/>
              </a:rPr>
              <a:t>诸如</a:t>
            </a:r>
            <a:r>
              <a:rPr lang="zh-CN" altLang="zh-CN" sz="2400" spc="-10" dirty="0">
                <a:latin typeface="+mn-ea"/>
                <a:cs typeface="微软雅黑"/>
              </a:rPr>
              <a:t>Neo4J、InfoGrid、Infinite Graph等。</a:t>
            </a:r>
          </a:p>
          <a:p>
            <a:endParaRPr lang="en-US" altLang="zh-CN" dirty="0" smtClean="0"/>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04858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键</a:t>
            </a:r>
            <a:r>
              <a:rPr lang="zh-CN" altLang="zh-CN" sz="3200" i="0" dirty="0">
                <a:solidFill>
                  <a:srgbClr val="585858"/>
                </a:solidFill>
                <a:latin typeface="华文细黑"/>
                <a:cs typeface="华文细黑"/>
              </a:rPr>
              <a:t>值数据库</a:t>
            </a:r>
            <a:r>
              <a:rPr lang="zh-CN" altLang="zh-CN" sz="3200" i="0" dirty="0" smtClean="0">
                <a:solidFill>
                  <a:srgbClr val="585858"/>
                </a:solidFill>
                <a:latin typeface="华文细黑"/>
                <a:cs typeface="华文细黑"/>
              </a:rPr>
              <a:t>Redis</a:t>
            </a:r>
            <a:r>
              <a:rPr lang="zh-CN" altLang="en-US" sz="3200" i="0" dirty="0" smtClean="0">
                <a:solidFill>
                  <a:srgbClr val="585858"/>
                </a:solidFill>
                <a:latin typeface="华文细黑"/>
                <a:cs typeface="华文细黑"/>
              </a:rPr>
              <a:t>简介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29</a:t>
            </a:fld>
            <a:endParaRPr spc="5" dirty="0"/>
          </a:p>
        </p:txBody>
      </p:sp>
      <p:sp>
        <p:nvSpPr>
          <p:cNvPr id="10" name="文本框 9"/>
          <p:cNvSpPr txBox="1"/>
          <p:nvPr/>
        </p:nvSpPr>
        <p:spPr>
          <a:xfrm>
            <a:off x="533400" y="1374775"/>
            <a:ext cx="8991600" cy="4278094"/>
          </a:xfrm>
          <a:prstGeom prst="rect">
            <a:avLst/>
          </a:prstGeom>
          <a:noFill/>
        </p:spPr>
        <p:txBody>
          <a:bodyPr wrap="square" rtlCol="0">
            <a:spAutoFit/>
          </a:bodyPr>
          <a:lstStyle/>
          <a:p>
            <a:r>
              <a:rPr lang="zh-CN" altLang="zh-CN" sz="2400" spc="-10" dirty="0">
                <a:latin typeface="+mn-ea"/>
                <a:cs typeface="微软雅黑"/>
              </a:rPr>
              <a:t>Redis（REmote DIctionary Server）是一个由Salvatore Sanfilippo写的Key-Value内存数据库，能达到每秒十万次的读写，常用作缓存或者消息队列</a:t>
            </a:r>
            <a:r>
              <a:rPr lang="zh-CN" altLang="zh-CN" sz="2400" spc="-10" dirty="0" smtClean="0">
                <a:latin typeface="+mn-ea"/>
                <a:cs typeface="微软雅黑"/>
              </a:rPr>
              <a:t>。</a:t>
            </a:r>
            <a:endParaRPr lang="en-US" altLang="zh-CN" sz="2400" spc="-10" dirty="0" smtClean="0">
              <a:latin typeface="+mn-ea"/>
              <a:cs typeface="微软雅黑"/>
            </a:endParaRPr>
          </a:p>
          <a:p>
            <a:endParaRPr lang="en-US" altLang="zh-CN" sz="2400" spc="-10" dirty="0" smtClean="0">
              <a:latin typeface="+mn-ea"/>
              <a:cs typeface="微软雅黑"/>
            </a:endParaRPr>
          </a:p>
          <a:p>
            <a:r>
              <a:rPr lang="zh-CN" altLang="zh-CN" sz="2400" spc="-10" dirty="0" smtClean="0">
                <a:latin typeface="+mn-ea"/>
                <a:cs typeface="微软雅黑"/>
              </a:rPr>
              <a:t>Redis</a:t>
            </a:r>
            <a:r>
              <a:rPr lang="zh-CN" altLang="zh-CN" sz="2400" spc="-10" dirty="0">
                <a:latin typeface="+mn-ea"/>
                <a:cs typeface="微软雅黑"/>
              </a:rPr>
              <a:t>是使用ANSI C语言编写的，遵守BSD协议，支持网络并可基于内存和可持久化的日志型Key-Value数据库，提供多种语言的API</a:t>
            </a:r>
            <a:r>
              <a:rPr lang="zh-CN" altLang="zh-CN" sz="2400" spc="-10" dirty="0" smtClean="0">
                <a:latin typeface="+mn-ea"/>
                <a:cs typeface="微软雅黑"/>
              </a:rPr>
              <a:t>。</a:t>
            </a:r>
            <a:endParaRPr lang="en-US" altLang="zh-CN" sz="2400" spc="-10" dirty="0" smtClean="0">
              <a:latin typeface="+mn-ea"/>
              <a:cs typeface="微软雅黑"/>
            </a:endParaRPr>
          </a:p>
          <a:p>
            <a:endParaRPr lang="en-US" altLang="zh-CN" sz="2400" spc="-10" dirty="0" smtClean="0">
              <a:latin typeface="+mn-ea"/>
              <a:cs typeface="微软雅黑"/>
            </a:endParaRPr>
          </a:p>
          <a:p>
            <a:r>
              <a:rPr lang="zh-CN" altLang="zh-CN" sz="2400" spc="-10" dirty="0" smtClean="0">
                <a:latin typeface="+mn-ea"/>
                <a:cs typeface="微软雅黑"/>
              </a:rPr>
              <a:t>Redis</a:t>
            </a:r>
            <a:r>
              <a:rPr lang="zh-CN" altLang="zh-CN" sz="2400" spc="-10" dirty="0">
                <a:latin typeface="+mn-ea"/>
                <a:cs typeface="微软雅黑"/>
              </a:rPr>
              <a:t>数据库中的值（value）可以是字符串（string）、哈希（map）、列表（list）、集合（sets）和有序集合（sorted sets）等类型。</a:t>
            </a:r>
          </a:p>
          <a:p>
            <a:endParaRPr lang="en-US" altLang="zh-CN" dirty="0" smtClean="0"/>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42810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en-US" sz="3200" i="0" dirty="0" smtClean="0">
                <a:solidFill>
                  <a:srgbClr val="585858"/>
                </a:solidFill>
                <a:latin typeface="华文细黑"/>
                <a:cs typeface="华文细黑"/>
              </a:rPr>
              <a:t>简介</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a:t>
            </a:fld>
            <a:endParaRPr spc="5" dirty="0"/>
          </a:p>
        </p:txBody>
      </p:sp>
      <p:sp>
        <p:nvSpPr>
          <p:cNvPr id="21" name="object 3"/>
          <p:cNvSpPr txBox="1"/>
          <p:nvPr/>
        </p:nvSpPr>
        <p:spPr>
          <a:xfrm>
            <a:off x="639775" y="2758991"/>
            <a:ext cx="9190025" cy="4174989"/>
          </a:xfrm>
          <a:prstGeom prst="rect">
            <a:avLst/>
          </a:prstGeom>
        </p:spPr>
        <p:txBody>
          <a:bodyPr vert="horz" wrap="square" lIns="0" tIns="0" rIns="0" bIns="0" rtlCol="0">
            <a:spAutoFit/>
          </a:bodyPr>
          <a:lstStyle/>
          <a:p>
            <a:pPr marL="194945" marR="5080" indent="-182880" algn="just">
              <a:lnSpc>
                <a:spcPct val="140100"/>
              </a:lnSpc>
            </a:pPr>
            <a:r>
              <a:rPr lang="en-US" altLang="zh-CN" sz="2400" b="1" spc="-10" dirty="0">
                <a:latin typeface="+mn-ea"/>
                <a:cs typeface="微软雅黑"/>
              </a:rPr>
              <a:t>HDFS</a:t>
            </a:r>
            <a:r>
              <a:rPr lang="zh-CN" altLang="zh-CN" sz="2400" b="1" spc="-10" dirty="0">
                <a:latin typeface="+mn-ea"/>
                <a:cs typeface="微软雅黑"/>
              </a:rPr>
              <a:t>文件系统的</a:t>
            </a:r>
            <a:r>
              <a:rPr lang="zh-CN" altLang="zh-CN" sz="2400" b="1" spc="-10" dirty="0" smtClean="0">
                <a:latin typeface="+mn-ea"/>
                <a:cs typeface="微软雅黑"/>
              </a:rPr>
              <a:t>特点</a:t>
            </a:r>
            <a:r>
              <a:rPr lang="zh-CN" altLang="en-US" sz="2400" spc="-10" dirty="0">
                <a:latin typeface="+mn-ea"/>
                <a:cs typeface="微软雅黑"/>
              </a:rPr>
              <a:t>：</a:t>
            </a:r>
            <a:endParaRPr lang="zh-CN" altLang="zh-CN" sz="2400" spc="-10" dirty="0">
              <a:latin typeface="+mn-ea"/>
              <a:cs typeface="微软雅黑"/>
            </a:endParaRPr>
          </a:p>
          <a:p>
            <a:pPr marL="194945" marR="5080" indent="-182880" algn="just">
              <a:lnSpc>
                <a:spcPct val="140100"/>
              </a:lnSpc>
            </a:pPr>
            <a:r>
              <a:rPr lang="en-US" altLang="zh-CN" sz="2400" spc="-10" dirty="0" smtClean="0">
                <a:latin typeface="+mn-ea"/>
                <a:cs typeface="Wingdings"/>
              </a:rPr>
              <a:t>1</a:t>
            </a:r>
            <a:r>
              <a:rPr lang="en-US" altLang="zh-CN" sz="2400" spc="-10" dirty="0" smtClean="0">
                <a:latin typeface="+mn-ea"/>
                <a:cs typeface="微软雅黑"/>
              </a:rPr>
              <a:t>.</a:t>
            </a:r>
            <a:r>
              <a:rPr lang="zh-CN" altLang="zh-CN" sz="2400" spc="-10" dirty="0" smtClean="0">
                <a:latin typeface="+mn-ea"/>
                <a:cs typeface="微软雅黑"/>
              </a:rPr>
              <a:t>存储</a:t>
            </a:r>
            <a:r>
              <a:rPr lang="zh-CN" altLang="zh-CN" sz="2400" spc="-10" dirty="0">
                <a:latin typeface="+mn-ea"/>
                <a:cs typeface="微软雅黑"/>
              </a:rPr>
              <a:t>数据</a:t>
            </a:r>
            <a:r>
              <a:rPr lang="zh-CN" altLang="zh-CN" sz="2400" spc="-10" dirty="0" smtClean="0">
                <a:latin typeface="+mn-ea"/>
                <a:cs typeface="微软雅黑"/>
              </a:rPr>
              <a:t>较大</a:t>
            </a:r>
            <a:r>
              <a:rPr lang="zh-CN" altLang="en-US" sz="2400" spc="-10" dirty="0" smtClean="0">
                <a:latin typeface="+mn-ea"/>
                <a:cs typeface="微软雅黑"/>
              </a:rPr>
              <a:t>：</a:t>
            </a:r>
            <a:r>
              <a:rPr lang="zh-CN" altLang="zh-CN" sz="2400" spc="-10" dirty="0" smtClean="0">
                <a:latin typeface="+mn-ea"/>
                <a:cs typeface="微软雅黑"/>
              </a:rPr>
              <a:t>运行</a:t>
            </a:r>
            <a:r>
              <a:rPr lang="zh-CN" altLang="zh-CN" sz="2400" spc="-10" dirty="0">
                <a:latin typeface="+mn-ea"/>
                <a:cs typeface="微软雅黑"/>
              </a:rPr>
              <a:t>在</a:t>
            </a:r>
            <a:r>
              <a:rPr lang="en-US" altLang="zh-CN" sz="2400" spc="-10" dirty="0">
                <a:latin typeface="+mn-ea"/>
                <a:cs typeface="微软雅黑"/>
              </a:rPr>
              <a:t>HDFS</a:t>
            </a:r>
            <a:r>
              <a:rPr lang="zh-CN" altLang="zh-CN" sz="2400" spc="-10" dirty="0">
                <a:latin typeface="+mn-ea"/>
                <a:cs typeface="微软雅黑"/>
              </a:rPr>
              <a:t>的应用程序有较大的数据处理要求，或存储从</a:t>
            </a:r>
            <a:r>
              <a:rPr lang="en-US" altLang="zh-CN" sz="2400" spc="-10" dirty="0">
                <a:latin typeface="+mn-ea"/>
                <a:cs typeface="微软雅黑"/>
              </a:rPr>
              <a:t>GB</a:t>
            </a:r>
            <a:r>
              <a:rPr lang="zh-CN" altLang="zh-CN" sz="2400" spc="-10" dirty="0">
                <a:latin typeface="+mn-ea"/>
                <a:cs typeface="微软雅黑"/>
              </a:rPr>
              <a:t>到</a:t>
            </a:r>
            <a:r>
              <a:rPr lang="en-US" altLang="zh-CN" sz="2400" spc="-10" dirty="0">
                <a:latin typeface="+mn-ea"/>
                <a:cs typeface="微软雅黑"/>
              </a:rPr>
              <a:t>TB</a:t>
            </a:r>
            <a:r>
              <a:rPr lang="zh-CN" altLang="zh-CN" sz="2400" spc="-10" dirty="0">
                <a:latin typeface="+mn-ea"/>
                <a:cs typeface="微软雅黑"/>
              </a:rPr>
              <a:t>级的超大</a:t>
            </a:r>
            <a:r>
              <a:rPr lang="zh-CN" altLang="zh-CN" sz="2400" spc="-10" dirty="0" smtClean="0">
                <a:latin typeface="+mn-ea"/>
                <a:cs typeface="微软雅黑"/>
              </a:rPr>
              <a:t>文件</a:t>
            </a:r>
            <a:r>
              <a:rPr lang="zh-CN" altLang="en-US" sz="2400" spc="-10" dirty="0" smtClean="0">
                <a:latin typeface="+mn-ea"/>
                <a:cs typeface="微软雅黑"/>
              </a:rPr>
              <a:t>。</a:t>
            </a:r>
            <a:endParaRPr lang="en-US" altLang="zh-CN" sz="2400" spc="-10" dirty="0">
              <a:latin typeface="+mn-ea"/>
              <a:cs typeface="微软雅黑"/>
            </a:endParaRPr>
          </a:p>
          <a:p>
            <a:pPr marL="194945" marR="5080" indent="-182880" algn="just">
              <a:lnSpc>
                <a:spcPct val="140100"/>
              </a:lnSpc>
            </a:pPr>
            <a:r>
              <a:rPr lang="en-US" sz="2400" spc="-10" dirty="0" smtClean="0">
                <a:latin typeface="+mn-ea"/>
                <a:cs typeface="Wingdings"/>
              </a:rPr>
              <a:t>2.</a:t>
            </a:r>
            <a:r>
              <a:rPr lang="zh-CN" altLang="zh-CN" sz="2400" spc="-10" dirty="0" smtClean="0">
                <a:latin typeface="+mn-ea"/>
                <a:cs typeface="微软雅黑"/>
              </a:rPr>
              <a:t>支持</a:t>
            </a:r>
            <a:r>
              <a:rPr lang="zh-CN" altLang="zh-CN" sz="2400" spc="-10" dirty="0">
                <a:latin typeface="+mn-ea"/>
                <a:cs typeface="微软雅黑"/>
              </a:rPr>
              <a:t>流式数据</a:t>
            </a:r>
            <a:r>
              <a:rPr lang="zh-CN" altLang="zh-CN" sz="2400" spc="-10" dirty="0" smtClean="0">
                <a:latin typeface="+mn-ea"/>
                <a:cs typeface="微软雅黑"/>
              </a:rPr>
              <a:t>访问</a:t>
            </a:r>
            <a:r>
              <a:rPr lang="zh-CN" altLang="en-US" sz="2400" spc="-10" dirty="0" smtClean="0">
                <a:latin typeface="+mn-ea"/>
                <a:cs typeface="微软雅黑"/>
              </a:rPr>
              <a:t>：</a:t>
            </a:r>
            <a:r>
              <a:rPr lang="zh-CN" altLang="zh-CN" sz="2400" spc="-10" dirty="0" smtClean="0">
                <a:latin typeface="+mn-ea"/>
                <a:cs typeface="微软雅黑"/>
              </a:rPr>
              <a:t>HDFS</a:t>
            </a:r>
            <a:r>
              <a:rPr lang="zh-CN" altLang="zh-CN" sz="2400" spc="-10" dirty="0">
                <a:latin typeface="+mn-ea"/>
                <a:cs typeface="微软雅黑"/>
              </a:rPr>
              <a:t>放宽了可移植操作系统接口</a:t>
            </a:r>
            <a:r>
              <a:rPr lang="zh-CN" altLang="zh-CN" sz="2400" spc="-10" dirty="0" smtClean="0">
                <a:latin typeface="+mn-ea"/>
                <a:cs typeface="微软雅黑"/>
              </a:rPr>
              <a:t>（POSIX</a:t>
            </a:r>
            <a:r>
              <a:rPr lang="zh-CN" altLang="zh-CN" sz="2400" spc="-10" dirty="0">
                <a:latin typeface="+mn-ea"/>
                <a:cs typeface="微软雅黑"/>
              </a:rPr>
              <a:t>）的要求，可以以流的形式访问文件系统中的数据。</a:t>
            </a:r>
          </a:p>
          <a:p>
            <a:pPr marL="194945" marR="57785" indent="-182880" algn="just">
              <a:lnSpc>
                <a:spcPct val="140100"/>
              </a:lnSpc>
              <a:spcBef>
                <a:spcPts val="334"/>
              </a:spcBef>
            </a:pPr>
            <a:r>
              <a:rPr lang="en-US" sz="2400" spc="-10" dirty="0" smtClean="0">
                <a:latin typeface="+mn-ea"/>
                <a:cs typeface="Wingdings"/>
              </a:rPr>
              <a:t>3.</a:t>
            </a:r>
            <a:r>
              <a:rPr lang="zh-CN" altLang="zh-CN" sz="2400" spc="-10" dirty="0" smtClean="0">
                <a:latin typeface="+mn-ea"/>
                <a:cs typeface="微软雅黑"/>
              </a:rPr>
              <a:t>支持</a:t>
            </a:r>
            <a:r>
              <a:rPr lang="zh-CN" altLang="zh-CN" sz="2400" spc="-10" dirty="0">
                <a:latin typeface="+mn-ea"/>
                <a:cs typeface="微软雅黑"/>
              </a:rPr>
              <a:t>多硬件</a:t>
            </a:r>
            <a:r>
              <a:rPr lang="zh-CN" altLang="zh-CN" sz="2400" spc="-10" dirty="0" smtClean="0">
                <a:latin typeface="+mn-ea"/>
                <a:cs typeface="微软雅黑"/>
              </a:rPr>
              <a:t>平台</a:t>
            </a:r>
            <a:r>
              <a:rPr lang="zh-CN" altLang="en-US" sz="2400" spc="-10" dirty="0" smtClean="0">
                <a:latin typeface="+mn-ea"/>
                <a:cs typeface="微软雅黑"/>
              </a:rPr>
              <a:t>：</a:t>
            </a:r>
            <a:r>
              <a:rPr lang="zh-CN" altLang="zh-CN" sz="2400" spc="-10" dirty="0" smtClean="0">
                <a:latin typeface="+mn-ea"/>
                <a:cs typeface="微软雅黑"/>
              </a:rPr>
              <a:t>Hadoop可以运行在廉价、异构的商用硬件集群上，并且在HDFS设计时充分考虑了数据的可靠性、安全性及高可用性，以应对高发的节点故障问题。</a:t>
            </a:r>
            <a:endParaRPr lang="zh-CN" altLang="zh-CN" sz="2400" dirty="0">
              <a:latin typeface="+mn-ea"/>
            </a:endParaRPr>
          </a:p>
        </p:txBody>
      </p:sp>
      <p:sp>
        <p:nvSpPr>
          <p:cNvPr id="22" name="文本框 21"/>
          <p:cNvSpPr txBox="1"/>
          <p:nvPr/>
        </p:nvSpPr>
        <p:spPr>
          <a:xfrm>
            <a:off x="565528" y="1189331"/>
            <a:ext cx="9264272" cy="1569660"/>
          </a:xfrm>
          <a:prstGeom prst="rect">
            <a:avLst/>
          </a:prstGeom>
          <a:noFill/>
        </p:spPr>
        <p:txBody>
          <a:bodyPr wrap="square" rtlCol="0">
            <a:spAutoFit/>
          </a:bodyPr>
          <a:lstStyle/>
          <a:p>
            <a:r>
              <a:rPr lang="zh-CN" altLang="zh-CN" sz="2400" spc="-10" dirty="0" smtClean="0">
                <a:latin typeface="+mn-ea"/>
                <a:cs typeface="微软雅黑"/>
              </a:rPr>
              <a:t>分布式</a:t>
            </a:r>
            <a:r>
              <a:rPr lang="zh-CN" altLang="zh-CN" sz="2400" spc="-10" dirty="0">
                <a:latin typeface="+mn-ea"/>
                <a:cs typeface="微软雅黑"/>
              </a:rPr>
              <a:t>文件系统</a:t>
            </a:r>
            <a:r>
              <a:rPr lang="en-US" altLang="zh-CN" sz="2400" spc="-10" dirty="0">
                <a:latin typeface="+mn-ea"/>
                <a:cs typeface="微软雅黑"/>
              </a:rPr>
              <a:t>HDFS</a:t>
            </a:r>
            <a:r>
              <a:rPr lang="zh-CN" altLang="zh-CN" sz="2400" spc="-10" dirty="0">
                <a:latin typeface="+mn-ea"/>
                <a:cs typeface="微软雅黑"/>
              </a:rPr>
              <a:t>（</a:t>
            </a:r>
            <a:r>
              <a:rPr lang="en-US" altLang="zh-CN" sz="2400" spc="-10" dirty="0">
                <a:latin typeface="+mn-ea"/>
                <a:cs typeface="微软雅黑"/>
              </a:rPr>
              <a:t>Hadoop Distributed File System</a:t>
            </a:r>
            <a:r>
              <a:rPr lang="zh-CN" altLang="zh-CN" sz="2400" spc="-10" dirty="0">
                <a:latin typeface="+mn-ea"/>
                <a:cs typeface="微软雅黑"/>
              </a:rPr>
              <a:t>）是</a:t>
            </a:r>
            <a:r>
              <a:rPr lang="en-US" altLang="zh-CN" sz="2400" spc="-10" dirty="0">
                <a:latin typeface="+mn-ea"/>
                <a:cs typeface="微软雅黑"/>
              </a:rPr>
              <a:t>Hadoop</a:t>
            </a:r>
            <a:r>
              <a:rPr lang="zh-CN" altLang="zh-CN" sz="2400" spc="-10" dirty="0">
                <a:latin typeface="+mn-ea"/>
                <a:cs typeface="微软雅黑"/>
              </a:rPr>
              <a:t>核心子项目，为</a:t>
            </a:r>
            <a:r>
              <a:rPr lang="en-US" altLang="zh-CN" sz="2400" spc="-10" dirty="0">
                <a:latin typeface="+mn-ea"/>
                <a:cs typeface="微软雅黑"/>
              </a:rPr>
              <a:t>Hadoop</a:t>
            </a:r>
            <a:r>
              <a:rPr lang="zh-CN" altLang="zh-CN" sz="2400" spc="-10" dirty="0">
                <a:latin typeface="+mn-ea"/>
                <a:cs typeface="微软雅黑"/>
              </a:rPr>
              <a:t>提供了一个综合性的文件系统抽象，并实现了多类文件系统的接口。</a:t>
            </a:r>
            <a:r>
              <a:rPr lang="en-US" altLang="zh-CN" sz="2400" spc="-10" dirty="0">
                <a:latin typeface="+mn-ea"/>
                <a:cs typeface="微软雅黑"/>
              </a:rPr>
              <a:t>HDFS</a:t>
            </a:r>
            <a:r>
              <a:rPr lang="zh-CN" altLang="zh-CN" sz="2400" spc="-10" dirty="0">
                <a:latin typeface="+mn-ea"/>
                <a:cs typeface="微软雅黑"/>
              </a:rPr>
              <a:t>基于流式数据访问、存储和处理超大文件，并运行于商用硬件服务器上</a:t>
            </a:r>
            <a:r>
              <a:rPr lang="zh-CN" altLang="zh-CN" sz="2400" spc="-10" dirty="0" smtClean="0">
                <a:latin typeface="+mn-ea"/>
                <a:cs typeface="微软雅黑"/>
              </a:rPr>
              <a:t>。</a:t>
            </a:r>
            <a:endParaRPr lang="en-US" altLang="zh-CN" sz="2400" spc="-10" dirty="0" smtClean="0">
              <a:latin typeface="+mn-ea"/>
              <a:cs typeface="微软雅黑"/>
            </a:endParaRP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5051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键</a:t>
            </a:r>
            <a:r>
              <a:rPr lang="zh-CN" altLang="zh-CN" sz="3200" i="0" dirty="0">
                <a:solidFill>
                  <a:srgbClr val="585858"/>
                </a:solidFill>
                <a:latin typeface="华文细黑"/>
                <a:cs typeface="华文细黑"/>
              </a:rPr>
              <a:t>值数据库</a:t>
            </a:r>
            <a:r>
              <a:rPr lang="zh-CN" altLang="zh-CN" sz="3200" i="0" dirty="0" smtClean="0">
                <a:solidFill>
                  <a:srgbClr val="585858"/>
                </a:solidFill>
                <a:latin typeface="华文细黑"/>
                <a:cs typeface="华文细黑"/>
              </a:rPr>
              <a:t>Redis</a:t>
            </a:r>
            <a:r>
              <a:rPr lang="zh-CN" altLang="en-US" sz="3200" i="0" dirty="0" smtClean="0">
                <a:solidFill>
                  <a:srgbClr val="585858"/>
                </a:solidFill>
                <a:latin typeface="华文细黑"/>
                <a:cs typeface="华文细黑"/>
              </a:rPr>
              <a:t>简介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30</a:t>
            </a:fld>
            <a:endParaRPr spc="5" dirty="0"/>
          </a:p>
        </p:txBody>
      </p:sp>
      <p:sp>
        <p:nvSpPr>
          <p:cNvPr id="10" name="文本框 9"/>
          <p:cNvSpPr txBox="1"/>
          <p:nvPr/>
        </p:nvSpPr>
        <p:spPr>
          <a:xfrm>
            <a:off x="533400" y="1374775"/>
            <a:ext cx="9296400" cy="4647426"/>
          </a:xfrm>
          <a:prstGeom prst="rect">
            <a:avLst/>
          </a:prstGeom>
          <a:noFill/>
        </p:spPr>
        <p:txBody>
          <a:bodyPr wrap="square" rtlCol="0">
            <a:spAutoFit/>
          </a:bodyPr>
          <a:lstStyle/>
          <a:p>
            <a:r>
              <a:rPr lang="zh-CN" altLang="zh-CN" sz="2400" spc="-10" dirty="0" smtClean="0">
                <a:latin typeface="+mn-ea"/>
                <a:cs typeface="微软雅黑"/>
              </a:rPr>
              <a:t>与其</a:t>
            </a:r>
            <a:r>
              <a:rPr lang="zh-CN" altLang="zh-CN" sz="2400" spc="-10" dirty="0">
                <a:latin typeface="+mn-ea"/>
                <a:cs typeface="微软雅黑"/>
              </a:rPr>
              <a:t>他Key-Value缓存产品相比，Redis主要具有以下</a:t>
            </a:r>
            <a:r>
              <a:rPr lang="zh-CN" altLang="zh-CN" sz="2400" b="1" spc="-10" dirty="0">
                <a:latin typeface="+mn-ea"/>
                <a:cs typeface="微软雅黑"/>
              </a:rPr>
              <a:t>三个特点</a:t>
            </a:r>
            <a:r>
              <a:rPr lang="zh-CN" altLang="zh-CN" sz="2400" spc="-10" dirty="0">
                <a:latin typeface="+mn-ea"/>
                <a:cs typeface="微软雅黑"/>
              </a:rPr>
              <a:t>：</a:t>
            </a:r>
          </a:p>
          <a:p>
            <a:r>
              <a:rPr lang="zh-CN" altLang="zh-CN" sz="2400" spc="-10" dirty="0" smtClean="0">
                <a:latin typeface="+mn-ea"/>
                <a:cs typeface="微软雅黑"/>
              </a:rPr>
              <a:t>首先</a:t>
            </a:r>
            <a:r>
              <a:rPr lang="zh-CN" altLang="zh-CN" sz="2400" spc="-10" dirty="0">
                <a:latin typeface="+mn-ea"/>
                <a:cs typeface="微软雅黑"/>
              </a:rPr>
              <a:t>，Redis支持数据的持久化，可以将内存中的数据保存在磁盘中，重启时可以再次加载使用</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其次</a:t>
            </a:r>
            <a:r>
              <a:rPr lang="zh-CN" altLang="zh-CN" sz="2400" spc="-10" dirty="0">
                <a:latin typeface="+mn-ea"/>
                <a:cs typeface="微软雅黑"/>
              </a:rPr>
              <a:t>，Redis不仅仅支持简单的Key-Value类型的数据，同时还提供list、set、zset、hash等数据结构的存储</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最后</a:t>
            </a:r>
            <a:r>
              <a:rPr lang="zh-CN" altLang="zh-CN" sz="2400" spc="-10" dirty="0">
                <a:latin typeface="+mn-ea"/>
                <a:cs typeface="微软雅黑"/>
              </a:rPr>
              <a:t>，Redis还支持数据的备份，即Master/Slave模式的数据备份，可以将数据从主服务器复制到任意数量的从服务器</a:t>
            </a:r>
            <a:r>
              <a:rPr lang="zh-CN" altLang="zh-CN" sz="2400" spc="-10" dirty="0" smtClean="0">
                <a:latin typeface="+mn-ea"/>
                <a:cs typeface="微软雅黑"/>
              </a:rPr>
              <a:t>。</a:t>
            </a:r>
            <a:endParaRPr lang="en-US" altLang="zh-CN" sz="2400" spc="-10" dirty="0" smtClean="0">
              <a:latin typeface="+mn-ea"/>
              <a:cs typeface="微软雅黑"/>
            </a:endParaRPr>
          </a:p>
          <a:p>
            <a:endParaRPr lang="zh-CN" altLang="zh-CN" sz="2400" spc="-10" dirty="0">
              <a:latin typeface="+mn-ea"/>
              <a:cs typeface="微软雅黑"/>
            </a:endParaRPr>
          </a:p>
          <a:p>
            <a:r>
              <a:rPr lang="zh-CN" altLang="zh-CN" sz="2400" spc="-10" dirty="0">
                <a:latin typeface="+mn-ea"/>
                <a:cs typeface="微软雅黑"/>
              </a:rPr>
              <a:t>Redis运行在内存中并可以持久化到磁盘，所以在对不同数据集进行高速读写时需要权衡内存，因为数据量不能大于硬件内存。相比在磁盘上相同的复杂的数据结构，在内存中操作起来非常简单。</a:t>
            </a:r>
          </a:p>
          <a:p>
            <a:endParaRPr lang="en-US" altLang="zh-CN" dirty="0" smtClean="0"/>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13578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Redis</a:t>
            </a:r>
            <a:r>
              <a:rPr lang="zh-CN" altLang="en-US" sz="3200" i="0" dirty="0" smtClean="0">
                <a:solidFill>
                  <a:srgbClr val="585858"/>
                </a:solidFill>
                <a:latin typeface="华文细黑"/>
                <a:cs typeface="华文细黑"/>
              </a:rPr>
              <a:t>数据类型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31</a:t>
            </a:fld>
            <a:endParaRPr spc="5" dirty="0"/>
          </a:p>
        </p:txBody>
      </p:sp>
      <p:sp>
        <p:nvSpPr>
          <p:cNvPr id="10" name="文本框 9"/>
          <p:cNvSpPr txBox="1"/>
          <p:nvPr/>
        </p:nvSpPr>
        <p:spPr>
          <a:xfrm>
            <a:off x="618363" y="1367246"/>
            <a:ext cx="11201400" cy="1569660"/>
          </a:xfrm>
          <a:prstGeom prst="rect">
            <a:avLst/>
          </a:prstGeom>
          <a:noFill/>
        </p:spPr>
        <p:txBody>
          <a:bodyPr wrap="square" rtlCol="0">
            <a:spAutoFit/>
          </a:bodyPr>
          <a:lstStyle/>
          <a:p>
            <a:r>
              <a:rPr lang="zh-CN" altLang="zh-CN" sz="2400" b="1" spc="-10" dirty="0" smtClean="0">
                <a:latin typeface="+mn-ea"/>
                <a:cs typeface="微软雅黑"/>
              </a:rPr>
              <a:t>Redis</a:t>
            </a:r>
            <a:r>
              <a:rPr lang="zh-CN" altLang="zh-CN" sz="2400" b="1" spc="-10" dirty="0">
                <a:latin typeface="+mn-ea"/>
                <a:cs typeface="微软雅黑"/>
              </a:rPr>
              <a:t>支持5种数据类型</a:t>
            </a:r>
            <a:r>
              <a:rPr lang="zh-CN" altLang="zh-CN" sz="2400" spc="-10" dirty="0">
                <a:latin typeface="+mn-ea"/>
                <a:cs typeface="微软雅黑"/>
              </a:rPr>
              <a:t>：string（字符串）、hash（哈希）、list（列表）、set（集合）及zset。</a:t>
            </a:r>
          </a:p>
          <a:p>
            <a:r>
              <a:rPr lang="zh-CN" altLang="zh-CN" sz="2400" spc="-10" dirty="0">
                <a:latin typeface="+mn-ea"/>
                <a:cs typeface="微软雅黑"/>
              </a:rPr>
              <a:t>（1）string（字符串）</a:t>
            </a:r>
          </a:p>
          <a:p>
            <a:r>
              <a:rPr lang="zh-CN" altLang="zh-CN" sz="2400" spc="-10" dirty="0">
                <a:latin typeface="+mn-ea"/>
                <a:cs typeface="微软雅黑"/>
              </a:rPr>
              <a:t>字符串是最常用的一种数据类型，普通的Key/Value存储都可以归为此类</a:t>
            </a:r>
            <a:r>
              <a:rPr lang="zh-CN" altLang="zh-CN" sz="2400" spc="-10" dirty="0" smtClean="0">
                <a:latin typeface="+mn-ea"/>
                <a:cs typeface="微软雅黑"/>
              </a:rPr>
              <a:t>。</a:t>
            </a:r>
            <a:endParaRPr lang="zh-CN" altLang="zh-CN" sz="2400" spc="-10" dirty="0">
              <a:latin typeface="+mn-ea"/>
              <a:cs typeface="微软雅黑"/>
            </a:endParaRPr>
          </a:p>
        </p:txBody>
      </p:sp>
      <p:pic>
        <p:nvPicPr>
          <p:cNvPr id="12294" name="Picture 6" descr="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55" y="3382496"/>
            <a:ext cx="4188345" cy="21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882380" y="5935165"/>
            <a:ext cx="1800493" cy="271869"/>
          </a:xfrm>
          <a:prstGeom prst="rect">
            <a:avLst/>
          </a:prstGeom>
        </p:spPr>
        <p:txBody>
          <a:bodyPr wrap="none">
            <a:spAutoFit/>
          </a:bodyPr>
          <a:lstStyle/>
          <a:p>
            <a:pPr algn="ctr">
              <a:lnSpc>
                <a:spcPts val="1400"/>
              </a:lnSpc>
              <a:spcAft>
                <a:spcPts val="600"/>
              </a:spcAft>
            </a:pPr>
            <a:r>
              <a:rPr lang="zh-CN" altLang="zh-CN" sz="1400" kern="100" dirty="0">
                <a:latin typeface="+mn-ea"/>
              </a:rPr>
              <a:t> Redis中的哈希结构</a:t>
            </a:r>
          </a:p>
        </p:txBody>
      </p:sp>
      <p:sp>
        <p:nvSpPr>
          <p:cNvPr id="3" name="矩形 2"/>
          <p:cNvSpPr/>
          <p:nvPr/>
        </p:nvSpPr>
        <p:spPr>
          <a:xfrm>
            <a:off x="5437174" y="3066429"/>
            <a:ext cx="6096000" cy="2739211"/>
          </a:xfrm>
          <a:prstGeom prst="rect">
            <a:avLst/>
          </a:prstGeom>
        </p:spPr>
        <p:txBody>
          <a:bodyPr>
            <a:spAutoFit/>
          </a:bodyPr>
          <a:lstStyle/>
          <a:p>
            <a:r>
              <a:rPr lang="zh-CN" altLang="zh-CN" sz="2800" spc="-10" dirty="0" smtClean="0">
                <a:solidFill>
                  <a:srgbClr val="585858"/>
                </a:solidFill>
                <a:latin typeface="+mn-ea"/>
                <a:cs typeface="微软雅黑"/>
              </a:rPr>
              <a:t>（</a:t>
            </a:r>
            <a:r>
              <a:rPr lang="zh-CN" altLang="zh-CN" sz="2400" spc="-10" dirty="0">
                <a:latin typeface="+mn-ea"/>
                <a:cs typeface="微软雅黑"/>
              </a:rPr>
              <a:t>2）hash（哈希）</a:t>
            </a:r>
          </a:p>
          <a:p>
            <a:r>
              <a:rPr lang="zh-CN" altLang="zh-CN" sz="2400" spc="-10" dirty="0">
                <a:latin typeface="+mn-ea"/>
                <a:cs typeface="微软雅黑"/>
              </a:rPr>
              <a:t>哈希是一个string类型的field和value的映射表。hash特别适合存储对象，相当于将对象的每个字段存成单个string类型</a:t>
            </a:r>
            <a:r>
              <a:rPr lang="zh-CN" altLang="zh-CN" sz="2400" spc="-10" dirty="0" smtClean="0">
                <a:latin typeface="+mn-ea"/>
                <a:cs typeface="微软雅黑"/>
              </a:rPr>
              <a:t>。Redis</a:t>
            </a:r>
            <a:r>
              <a:rPr lang="zh-CN" altLang="zh-CN" sz="2400" spc="-10" dirty="0">
                <a:latin typeface="+mn-ea"/>
                <a:cs typeface="微软雅黑"/>
              </a:rPr>
              <a:t>的hash实际是将内部存储的value作为一个HashMap，并提供了直接存取这个Map成员的接口，</a:t>
            </a:r>
            <a:r>
              <a:rPr lang="zh-CN" altLang="zh-CN" sz="2400" spc="-10" dirty="0" smtClean="0">
                <a:latin typeface="+mn-ea"/>
                <a:cs typeface="微软雅黑"/>
              </a:rPr>
              <a:t>如</a:t>
            </a:r>
            <a:r>
              <a:rPr lang="zh-CN" altLang="en-US" sz="2400" spc="-10" dirty="0" smtClean="0">
                <a:latin typeface="+mn-ea"/>
                <a:cs typeface="微软雅黑"/>
              </a:rPr>
              <a:t>左图</a:t>
            </a:r>
            <a:r>
              <a:rPr lang="zh-CN" altLang="zh-CN" sz="2400" spc="-10" dirty="0">
                <a:latin typeface="+mn-ea"/>
                <a:cs typeface="微软雅黑"/>
              </a:rPr>
              <a:t>所示。</a:t>
            </a:r>
          </a:p>
        </p:txBody>
      </p:sp>
      <p:sp>
        <p:nvSpPr>
          <p:cNvPr id="11"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1248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Redis</a:t>
            </a:r>
            <a:r>
              <a:rPr lang="zh-CN" altLang="en-US" sz="3200" i="0" dirty="0" smtClean="0">
                <a:solidFill>
                  <a:srgbClr val="585858"/>
                </a:solidFill>
                <a:latin typeface="华文细黑"/>
                <a:cs typeface="华文细黑"/>
              </a:rPr>
              <a:t>数据类型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32</a:t>
            </a:fld>
            <a:endParaRPr spc="5" dirty="0"/>
          </a:p>
        </p:txBody>
      </p:sp>
      <p:sp>
        <p:nvSpPr>
          <p:cNvPr id="7" name="矩形 6"/>
          <p:cNvSpPr/>
          <p:nvPr/>
        </p:nvSpPr>
        <p:spPr>
          <a:xfrm>
            <a:off x="457200" y="1222375"/>
            <a:ext cx="10371125" cy="4524315"/>
          </a:xfrm>
          <a:prstGeom prst="rect">
            <a:avLst/>
          </a:prstGeom>
        </p:spPr>
        <p:txBody>
          <a:bodyPr wrap="square">
            <a:spAutoFit/>
          </a:bodyPr>
          <a:lstStyle/>
          <a:p>
            <a:r>
              <a:rPr lang="zh-CN" altLang="zh-CN" sz="2400" spc="-10" dirty="0">
                <a:latin typeface="+mn-ea"/>
                <a:cs typeface="微软雅黑"/>
              </a:rPr>
              <a:t>（3）list（列表）</a:t>
            </a:r>
          </a:p>
          <a:p>
            <a:r>
              <a:rPr lang="zh-CN" altLang="zh-CN" sz="2400" spc="-10" dirty="0">
                <a:latin typeface="+mn-ea"/>
                <a:cs typeface="微软雅黑"/>
              </a:rPr>
              <a:t>列表是一个链表结构，可以从头部（左边）或者尾部（右边）添加和删除元素。Redis的list类型其实就是每个子元素都是string类型的双向链表，我们可以通过push或pop操作从链表两端添加删除</a:t>
            </a:r>
            <a:r>
              <a:rPr lang="zh-CN" altLang="zh-CN" sz="2400" spc="-10" dirty="0" smtClean="0">
                <a:latin typeface="+mn-ea"/>
                <a:cs typeface="微软雅黑"/>
              </a:rPr>
              <a:t>元素。</a:t>
            </a:r>
            <a:endParaRPr lang="en-US" altLang="zh-CN" sz="2400" spc="-10" dirty="0">
              <a:latin typeface="+mn-ea"/>
              <a:cs typeface="微软雅黑"/>
            </a:endParaRPr>
          </a:p>
          <a:p>
            <a:r>
              <a:rPr lang="zh-CN" altLang="zh-CN" sz="2400" spc="-10" dirty="0">
                <a:latin typeface="+mn-ea"/>
                <a:cs typeface="微软雅黑"/>
              </a:rPr>
              <a:t>（4）set（集合）</a:t>
            </a:r>
          </a:p>
          <a:p>
            <a:r>
              <a:rPr lang="zh-CN" altLang="zh-CN" sz="2400" spc="-10" dirty="0">
                <a:latin typeface="+mn-ea"/>
                <a:cs typeface="微软雅黑"/>
              </a:rPr>
              <a:t>set是string类型的无序不重复集合。set是通过hash table实现的。可以对集合采取并集、交集、差集操作；还可以使用不同的命令将结果返回给客户端并且存到一个新的集合中</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a:t>
            </a:r>
            <a:r>
              <a:rPr lang="zh-CN" altLang="zh-CN" sz="2400" spc="-10" dirty="0">
                <a:latin typeface="+mn-ea"/>
                <a:cs typeface="微软雅黑"/>
              </a:rPr>
              <a:t>5）zset</a:t>
            </a:r>
          </a:p>
          <a:p>
            <a:r>
              <a:rPr lang="zh-CN" altLang="zh-CN" sz="2400" spc="-10" dirty="0" smtClean="0">
                <a:latin typeface="+mn-ea"/>
                <a:cs typeface="微软雅黑"/>
              </a:rPr>
              <a:t>zset在</a:t>
            </a:r>
            <a:r>
              <a:rPr lang="zh-CN" altLang="zh-CN" sz="2400" spc="-10" dirty="0">
                <a:latin typeface="+mn-ea"/>
                <a:cs typeface="微软雅黑"/>
              </a:rPr>
              <a:t>set的基础上增加了一个顺序的属性，这一属性在添加修改元素的时候可以指定，每次指定后，zset会自动重新按新的值调整顺序。可以将其理解为有列的表，一列存value，一列存顺序，操作中key理解为zset的名字</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06907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Redis</a:t>
            </a:r>
            <a:r>
              <a:rPr lang="zh-CN" altLang="en-US" sz="3200" i="0" dirty="0">
                <a:solidFill>
                  <a:srgbClr val="585858"/>
                </a:solidFill>
                <a:latin typeface="华文细黑"/>
                <a:cs typeface="华文细黑"/>
              </a:rPr>
              <a:t>持久化</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33</a:t>
            </a:fld>
            <a:endParaRPr spc="5" dirty="0"/>
          </a:p>
        </p:txBody>
      </p:sp>
      <p:sp>
        <p:nvSpPr>
          <p:cNvPr id="10" name="文本框 9"/>
          <p:cNvSpPr txBox="1"/>
          <p:nvPr/>
        </p:nvSpPr>
        <p:spPr>
          <a:xfrm>
            <a:off x="533400" y="1374775"/>
            <a:ext cx="11201400" cy="5324535"/>
          </a:xfrm>
          <a:prstGeom prst="rect">
            <a:avLst/>
          </a:prstGeom>
          <a:noFill/>
        </p:spPr>
        <p:txBody>
          <a:bodyPr wrap="square" rtlCol="0">
            <a:spAutoFit/>
          </a:bodyPr>
          <a:lstStyle/>
          <a:p>
            <a:r>
              <a:rPr lang="zh-CN" altLang="zh-CN" sz="2400" spc="-10" dirty="0" smtClean="0">
                <a:latin typeface="+mn-ea"/>
                <a:cs typeface="微软雅黑"/>
              </a:rPr>
              <a:t>Redis将内存中的数据同步到磁盘来保证持久化。Redis主要支持使用Snapshotting（快照）和Append-only file（aof）两种方式</a:t>
            </a:r>
            <a:r>
              <a:rPr lang="zh-CN" altLang="zh-CN" sz="2400" b="1" spc="-10" dirty="0" smtClean="0">
                <a:latin typeface="+mn-ea"/>
                <a:cs typeface="微软雅黑"/>
              </a:rPr>
              <a:t>实现数据的持久化</a:t>
            </a:r>
            <a:r>
              <a:rPr lang="zh-CN" altLang="zh-CN" sz="2400" spc="-10" dirty="0" smtClean="0">
                <a:latin typeface="+mn-ea"/>
                <a:cs typeface="微软雅黑"/>
              </a:rPr>
              <a:t>。</a:t>
            </a:r>
          </a:p>
          <a:p>
            <a:r>
              <a:rPr lang="zh-CN" altLang="zh-CN" sz="2400" spc="-10" dirty="0" smtClean="0">
                <a:latin typeface="+mn-ea"/>
                <a:cs typeface="微软雅黑"/>
              </a:rPr>
              <a:t>（1）Snapshotting</a:t>
            </a:r>
          </a:p>
          <a:p>
            <a:r>
              <a:rPr lang="zh-CN" altLang="zh-CN" sz="2400" spc="-10" dirty="0" smtClean="0">
                <a:latin typeface="+mn-ea"/>
                <a:cs typeface="微软雅黑"/>
              </a:rPr>
              <a:t>快照是默认的持久化方式。这种方式就是将内存中数据以快照的方式写入到二进制文件中，默认的文件名为dump.rdb。可以通过配置设置自动做快照，比如可以配置Redis在n秒内如果超过m个key被修改就自动做快照。</a:t>
            </a:r>
          </a:p>
          <a:p>
            <a:r>
              <a:rPr lang="zh-CN" altLang="zh-CN" sz="2400" spc="-10" dirty="0" smtClean="0">
                <a:latin typeface="+mn-ea"/>
                <a:cs typeface="微软雅黑"/>
              </a:rPr>
              <a:t>（2）Append-only file</a:t>
            </a:r>
          </a:p>
          <a:p>
            <a:r>
              <a:rPr lang="zh-CN" altLang="zh-CN" sz="2400" spc="-10" dirty="0" smtClean="0">
                <a:latin typeface="+mn-ea"/>
                <a:cs typeface="微软雅黑"/>
              </a:rPr>
              <a:t>Append-only file方式比快照方式有更好的持久化性，是由于在使用aof方式进行数据的持久化时，Redis会将每一个收到的写命令都通过write()函数追加到文件中。当redis重启时会通过重新执行文件中保存的写命令，在内存中重建整个数据库的内容。当然由于操作系统会在内核中缓存写操作所做的修改，所以可能不是立即写到磁盘上，这样aof方式的持久化也还是有可能会丢失部分修改。不过可以通过配置文件告知Redis通过fsync函数强制操作系统写入到磁盘的策略。</a:t>
            </a: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16245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列</a:t>
            </a:r>
            <a:r>
              <a:rPr lang="zh-CN" altLang="zh-CN" sz="3200" i="0" dirty="0">
                <a:solidFill>
                  <a:srgbClr val="585858"/>
                </a:solidFill>
                <a:latin typeface="华文细黑"/>
                <a:cs typeface="华文细黑"/>
              </a:rPr>
              <a:t>存储数据库</a:t>
            </a: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简介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34</a:t>
            </a:fld>
            <a:endParaRPr spc="5" dirty="0"/>
          </a:p>
        </p:txBody>
      </p:sp>
      <p:sp>
        <p:nvSpPr>
          <p:cNvPr id="10" name="文本框 9"/>
          <p:cNvSpPr txBox="1"/>
          <p:nvPr/>
        </p:nvSpPr>
        <p:spPr>
          <a:xfrm>
            <a:off x="533400" y="1374775"/>
            <a:ext cx="11201400" cy="1200329"/>
          </a:xfrm>
          <a:prstGeom prst="rect">
            <a:avLst/>
          </a:prstGeom>
          <a:noFill/>
        </p:spPr>
        <p:txBody>
          <a:bodyPr wrap="square" rtlCol="0">
            <a:spAutoFit/>
          </a:bodyPr>
          <a:lstStyle/>
          <a:p>
            <a:r>
              <a:rPr lang="zh-CN" altLang="zh-CN" sz="2400" spc="-10" dirty="0" smtClean="0">
                <a:latin typeface="+mn-ea"/>
                <a:cs typeface="微软雅黑"/>
              </a:rPr>
              <a:t>HBase</a:t>
            </a:r>
            <a:r>
              <a:rPr lang="zh-CN" altLang="zh-CN" sz="2400" spc="-10" dirty="0">
                <a:latin typeface="+mn-ea"/>
                <a:cs typeface="微软雅黑"/>
              </a:rPr>
              <a:t>是一个分布式的、面向列的开源</a:t>
            </a:r>
            <a:r>
              <a:rPr lang="zh-CN" altLang="zh-CN" sz="2400" spc="-10" dirty="0" smtClean="0">
                <a:latin typeface="+mn-ea"/>
                <a:cs typeface="微软雅黑"/>
              </a:rPr>
              <a:t>数据库。</a:t>
            </a:r>
            <a:r>
              <a:rPr lang="zh-CN" altLang="en-US" sz="2400" spc="-10" dirty="0">
                <a:latin typeface="+mn-ea"/>
                <a:cs typeface="微软雅黑"/>
              </a:rPr>
              <a:t>它</a:t>
            </a:r>
            <a:r>
              <a:rPr lang="zh-CN" altLang="zh-CN" sz="2400" spc="-10" dirty="0" smtClean="0">
                <a:latin typeface="+mn-ea"/>
                <a:cs typeface="微软雅黑"/>
              </a:rPr>
              <a:t>主要</a:t>
            </a:r>
            <a:r>
              <a:rPr lang="zh-CN" altLang="zh-CN" sz="2400" spc="-10" dirty="0">
                <a:latin typeface="+mn-ea"/>
                <a:cs typeface="微软雅黑"/>
              </a:rPr>
              <a:t>用来存储非结构化和半结构化的松散数据，是基于列而非行进行数据存储的</a:t>
            </a:r>
            <a:r>
              <a:rPr lang="zh-CN" altLang="zh-CN" sz="2400" spc="-10" dirty="0" smtClean="0">
                <a:latin typeface="+mn-ea"/>
                <a:cs typeface="微软雅黑"/>
              </a:rPr>
              <a:t>。HBase建立在HDFS之上，仅能通过主键（row key）和主键的range来检索数据，仅支持单行事务</a:t>
            </a:r>
            <a:r>
              <a:rPr lang="zh-CN" altLang="en-US" sz="2400" spc="-10" dirty="0" smtClean="0">
                <a:latin typeface="+mn-ea"/>
                <a:cs typeface="微软雅黑"/>
              </a:rPr>
              <a:t>。</a:t>
            </a:r>
            <a:endParaRPr lang="zh-CN" altLang="zh-CN" sz="2400" spc="-10" dirty="0">
              <a:latin typeface="+mn-ea"/>
              <a:cs typeface="微软雅黑"/>
            </a:endParaRPr>
          </a:p>
        </p:txBody>
      </p:sp>
      <p:pic>
        <p:nvPicPr>
          <p:cNvPr id="14338" name="Picture 2" descr="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187" y="2554389"/>
            <a:ext cx="7208213" cy="354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963153" y="6196447"/>
            <a:ext cx="1685077" cy="369332"/>
          </a:xfrm>
          <a:prstGeom prst="rect">
            <a:avLst/>
          </a:prstGeom>
        </p:spPr>
        <p:txBody>
          <a:bodyPr wrap="none">
            <a:spAutoFit/>
          </a:bodyPr>
          <a:lstStyle/>
          <a:p>
            <a:r>
              <a:rPr lang="en-US" altLang="zh-CN" kern="1000" dirty="0" err="1">
                <a:latin typeface="Times New Roman" panose="02020603050405020304" pitchFamily="18" charset="0"/>
                <a:ea typeface="方正书宋简体"/>
              </a:rPr>
              <a:t>Hbase</a:t>
            </a:r>
            <a:r>
              <a:rPr lang="zh-CN" altLang="zh-CN" kern="1000" dirty="0">
                <a:latin typeface="Times New Roman" panose="02020603050405020304" pitchFamily="18" charset="0"/>
                <a:ea typeface="方正书宋简体"/>
                <a:cs typeface="Times New Roman" panose="02020603050405020304" pitchFamily="18" charset="0"/>
              </a:rPr>
              <a:t>部署架构</a:t>
            </a:r>
            <a:endParaRPr lang="zh-CN" altLang="en-US" dirty="0"/>
          </a:p>
        </p:txBody>
      </p:sp>
      <p:sp>
        <p:nvSpPr>
          <p:cNvPr id="4" name="矩形 3"/>
          <p:cNvSpPr/>
          <p:nvPr/>
        </p:nvSpPr>
        <p:spPr>
          <a:xfrm>
            <a:off x="8619266" y="2624036"/>
            <a:ext cx="2582133" cy="2308324"/>
          </a:xfrm>
          <a:prstGeom prst="rect">
            <a:avLst/>
          </a:prstGeom>
        </p:spPr>
        <p:txBody>
          <a:bodyPr wrap="square">
            <a:spAutoFit/>
          </a:bodyPr>
          <a:lstStyle/>
          <a:p>
            <a:r>
              <a:rPr lang="zh-CN" altLang="zh-CN" sz="2400" spc="-10" dirty="0" smtClean="0">
                <a:latin typeface="+mn-ea"/>
                <a:cs typeface="微软雅黑"/>
              </a:rPr>
              <a:t>在一</a:t>
            </a:r>
            <a:r>
              <a:rPr lang="zh-CN" altLang="zh-CN" sz="2400" spc="-10" dirty="0">
                <a:latin typeface="+mn-ea"/>
                <a:cs typeface="微软雅黑"/>
              </a:rPr>
              <a:t>个HBase集群中一般存在Client、HMaster、HRegionServer、Zookeeper四种角色，</a:t>
            </a:r>
            <a:r>
              <a:rPr lang="zh-CN" altLang="zh-CN" sz="2400" spc="-10" dirty="0" smtClean="0">
                <a:latin typeface="+mn-ea"/>
                <a:cs typeface="微软雅黑"/>
              </a:rPr>
              <a:t>如</a:t>
            </a:r>
            <a:r>
              <a:rPr lang="zh-CN" altLang="en-US" sz="2400" spc="-10" dirty="0" smtClean="0">
                <a:latin typeface="+mn-ea"/>
                <a:cs typeface="微软雅黑"/>
              </a:rPr>
              <a:t>左图</a:t>
            </a:r>
            <a:r>
              <a:rPr lang="zh-CN" altLang="zh-CN" sz="2400" spc="-10" dirty="0">
                <a:latin typeface="+mn-ea"/>
                <a:cs typeface="微软雅黑"/>
              </a:rPr>
              <a:t>所示。</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54330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err="1">
                <a:solidFill>
                  <a:srgbClr val="585858"/>
                </a:solidFill>
                <a:latin typeface="华文细黑"/>
                <a:cs typeface="华文细黑"/>
              </a:rPr>
              <a:t>HBase</a:t>
            </a:r>
            <a:r>
              <a:rPr lang="zh-CN" altLang="zh-CN" sz="3200" i="0" dirty="0" smtClean="0">
                <a:solidFill>
                  <a:srgbClr val="585858"/>
                </a:solidFill>
                <a:latin typeface="华文细黑"/>
                <a:cs typeface="华文细黑"/>
              </a:rPr>
              <a:t>集群</a:t>
            </a:r>
            <a:r>
              <a:rPr lang="zh-CN" altLang="en-US" sz="3200" i="0" dirty="0" smtClean="0">
                <a:solidFill>
                  <a:srgbClr val="585858"/>
                </a:solidFill>
                <a:latin typeface="华文细黑"/>
                <a:cs typeface="华文细黑"/>
              </a:rPr>
              <a:t>中的角色</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35</a:t>
            </a:fld>
            <a:endParaRPr spc="5" dirty="0"/>
          </a:p>
        </p:txBody>
      </p:sp>
      <p:sp>
        <p:nvSpPr>
          <p:cNvPr id="10" name="文本框 9"/>
          <p:cNvSpPr txBox="1"/>
          <p:nvPr/>
        </p:nvSpPr>
        <p:spPr>
          <a:xfrm>
            <a:off x="498474" y="1250950"/>
            <a:ext cx="11201400" cy="4893647"/>
          </a:xfrm>
          <a:prstGeom prst="rect">
            <a:avLst/>
          </a:prstGeom>
          <a:noFill/>
        </p:spPr>
        <p:txBody>
          <a:bodyPr wrap="square" rtlCol="0">
            <a:spAutoFit/>
          </a:bodyPr>
          <a:lstStyle/>
          <a:p>
            <a:r>
              <a:rPr lang="zh-CN" altLang="en-US" sz="2400" spc="-10" dirty="0" smtClean="0">
                <a:latin typeface="+mn-ea"/>
                <a:cs typeface="Wingdings"/>
              </a:rPr>
              <a:t>（</a:t>
            </a:r>
            <a:r>
              <a:rPr lang="en-US" altLang="zh-CN" sz="2400" spc="-10" dirty="0" smtClean="0">
                <a:latin typeface="+mn-ea"/>
                <a:cs typeface="Wingdings"/>
              </a:rPr>
              <a:t>1</a:t>
            </a:r>
            <a:r>
              <a:rPr lang="zh-CN" altLang="en-US" sz="2400" spc="-10" dirty="0" smtClean="0">
                <a:latin typeface="+mn-ea"/>
                <a:cs typeface="Wingdings"/>
              </a:rPr>
              <a:t>）</a:t>
            </a:r>
            <a:r>
              <a:rPr lang="zh-CN" altLang="zh-CN" sz="2400" spc="-10" dirty="0" smtClean="0">
                <a:latin typeface="+mn-ea"/>
                <a:cs typeface="微软雅黑"/>
              </a:rPr>
              <a:t>Client</a:t>
            </a:r>
            <a:endParaRPr lang="zh-CN" altLang="zh-CN" sz="2400" spc="-10" dirty="0">
              <a:latin typeface="+mn-ea"/>
              <a:cs typeface="微软雅黑"/>
            </a:endParaRPr>
          </a:p>
          <a:p>
            <a:r>
              <a:rPr lang="zh-CN" altLang="zh-CN" sz="2400" spc="-10" dirty="0">
                <a:latin typeface="+mn-ea"/>
                <a:cs typeface="微软雅黑"/>
              </a:rPr>
              <a:t>客户端包含访问HBase的接口，并维护Cache来加快对HBase的访问，比如Region的位置信息。</a:t>
            </a:r>
          </a:p>
          <a:p>
            <a:r>
              <a:rPr lang="zh-CN" altLang="en-US" sz="2400" spc="-10" dirty="0" smtClean="0">
                <a:latin typeface="+mn-ea"/>
                <a:cs typeface="Wingdings"/>
              </a:rPr>
              <a:t>（</a:t>
            </a:r>
            <a:r>
              <a:rPr lang="en-US" altLang="zh-CN" sz="2400" spc="-10" dirty="0" smtClean="0">
                <a:latin typeface="+mn-ea"/>
                <a:cs typeface="Wingdings"/>
              </a:rPr>
              <a:t>2</a:t>
            </a:r>
            <a:r>
              <a:rPr lang="zh-CN" altLang="en-US" sz="2400" spc="-10" dirty="0" smtClean="0">
                <a:latin typeface="+mn-ea"/>
                <a:cs typeface="Wingdings"/>
              </a:rPr>
              <a:t>）</a:t>
            </a:r>
            <a:r>
              <a:rPr lang="zh-CN" altLang="zh-CN" sz="2400" spc="-10" dirty="0" smtClean="0">
                <a:latin typeface="+mn-ea"/>
                <a:cs typeface="微软雅黑"/>
              </a:rPr>
              <a:t>HMaster</a:t>
            </a:r>
            <a:endParaRPr lang="zh-CN" altLang="zh-CN" sz="2400" spc="-10" dirty="0">
              <a:latin typeface="+mn-ea"/>
              <a:cs typeface="微软雅黑"/>
            </a:endParaRPr>
          </a:p>
          <a:p>
            <a:r>
              <a:rPr lang="zh-CN" altLang="zh-CN" sz="2400" spc="-10" dirty="0">
                <a:latin typeface="+mn-ea"/>
                <a:cs typeface="微软雅黑"/>
              </a:rPr>
              <a:t>HMaster在功能上主要</a:t>
            </a:r>
            <a:r>
              <a:rPr lang="zh-CN" altLang="zh-CN" sz="2400" b="1" spc="-10" dirty="0">
                <a:latin typeface="+mn-ea"/>
                <a:cs typeface="微软雅黑"/>
              </a:rPr>
              <a:t>负责Table和Region的管理工作</a:t>
            </a:r>
            <a:r>
              <a:rPr lang="zh-CN" altLang="zh-CN" sz="2400" spc="-10" dirty="0" smtClean="0">
                <a:latin typeface="+mn-ea"/>
                <a:cs typeface="微软雅黑"/>
              </a:rPr>
              <a:t>，包括：</a:t>
            </a:r>
            <a:endParaRPr lang="en-US" altLang="zh-CN" sz="2400" spc="-10" dirty="0" smtClean="0">
              <a:latin typeface="+mn-ea"/>
              <a:cs typeface="微软雅黑"/>
            </a:endParaRPr>
          </a:p>
          <a:p>
            <a:r>
              <a:rPr lang="zh-CN" altLang="zh-CN" sz="2400" spc="-10" dirty="0" smtClean="0">
                <a:latin typeface="+mn-ea"/>
                <a:cs typeface="微软雅黑"/>
              </a:rPr>
              <a:t>①</a:t>
            </a:r>
            <a:r>
              <a:rPr lang="zh-CN" altLang="zh-CN" sz="2400" spc="-10" dirty="0">
                <a:latin typeface="+mn-ea"/>
                <a:cs typeface="微软雅黑"/>
              </a:rPr>
              <a:t>管理用户对Table的增、删、改、查操作</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②</a:t>
            </a:r>
            <a:r>
              <a:rPr lang="zh-CN" altLang="zh-CN" sz="2400" spc="-10" dirty="0">
                <a:latin typeface="+mn-ea"/>
                <a:cs typeface="微软雅黑"/>
              </a:rPr>
              <a:t>管理HRegionServer的负载均衡，调整Region分布</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③</a:t>
            </a:r>
            <a:r>
              <a:rPr lang="zh-CN" altLang="zh-CN" sz="2400" spc="-10" dirty="0">
                <a:latin typeface="+mn-ea"/>
                <a:cs typeface="微软雅黑"/>
              </a:rPr>
              <a:t>在Region Split后，负责新Region的分配</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④</a:t>
            </a:r>
            <a:r>
              <a:rPr lang="zh-CN" altLang="zh-CN" sz="2400" spc="-10" dirty="0">
                <a:latin typeface="+mn-ea"/>
                <a:cs typeface="微软雅黑"/>
              </a:rPr>
              <a:t>在HRegionServer停机后，负责失效HRegionServer上的Regions迁移。Region是HBase数据管理的基本单位。数据的move、balance、split，都是按照Region来进行操作的。</a:t>
            </a:r>
          </a:p>
          <a:p>
            <a:r>
              <a:rPr lang="zh-CN" altLang="zh-CN" sz="2400" spc="-10" dirty="0">
                <a:latin typeface="+mn-ea"/>
                <a:cs typeface="微软雅黑"/>
              </a:rPr>
              <a:t>HMaster没有单点问题，HBase中可以启动多个HMaster，通过</a:t>
            </a:r>
            <a:r>
              <a:rPr lang="zh-CN" altLang="zh-CN" sz="2400" spc="-10" dirty="0" smtClean="0">
                <a:latin typeface="+mn-ea"/>
                <a:cs typeface="微软雅黑"/>
              </a:rPr>
              <a:t>Zookeeper的</a:t>
            </a:r>
            <a:r>
              <a:rPr lang="zh-CN" altLang="zh-CN" sz="2400" spc="-10" dirty="0">
                <a:latin typeface="+mn-ea"/>
                <a:cs typeface="微软雅黑"/>
              </a:rPr>
              <a:t>Master Election机制保证总有一个Master运行</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3241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err="1">
                <a:solidFill>
                  <a:srgbClr val="585858"/>
                </a:solidFill>
                <a:latin typeface="华文细黑"/>
                <a:cs typeface="华文细黑"/>
              </a:rPr>
              <a:t>HBase</a:t>
            </a:r>
            <a:r>
              <a:rPr lang="zh-CN" altLang="zh-CN" sz="3200" i="0" dirty="0" smtClean="0">
                <a:solidFill>
                  <a:srgbClr val="585858"/>
                </a:solidFill>
                <a:latin typeface="华文细黑"/>
                <a:cs typeface="华文细黑"/>
              </a:rPr>
              <a:t>集群</a:t>
            </a:r>
            <a:r>
              <a:rPr lang="zh-CN" altLang="en-US" sz="3200" i="0" dirty="0" smtClean="0">
                <a:solidFill>
                  <a:srgbClr val="585858"/>
                </a:solidFill>
                <a:latin typeface="华文细黑"/>
                <a:cs typeface="华文细黑"/>
              </a:rPr>
              <a:t>中的角色</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36</a:t>
            </a:fld>
            <a:endParaRPr spc="5" dirty="0"/>
          </a:p>
        </p:txBody>
      </p:sp>
      <p:sp>
        <p:nvSpPr>
          <p:cNvPr id="10" name="文本框 9"/>
          <p:cNvSpPr txBox="1"/>
          <p:nvPr/>
        </p:nvSpPr>
        <p:spPr>
          <a:xfrm>
            <a:off x="533400" y="1374775"/>
            <a:ext cx="11201400" cy="4370427"/>
          </a:xfrm>
          <a:prstGeom prst="rect">
            <a:avLst/>
          </a:prstGeom>
          <a:noFill/>
        </p:spPr>
        <p:txBody>
          <a:bodyPr wrap="square" rtlCol="0">
            <a:spAutoFit/>
          </a:bodyPr>
          <a:lstStyle/>
          <a:p>
            <a:r>
              <a:rPr lang="zh-CN" altLang="en-US" sz="2400" spc="-10" dirty="0" smtClean="0">
                <a:latin typeface="+mn-ea"/>
                <a:cs typeface="Wingdings"/>
              </a:rPr>
              <a:t>（</a:t>
            </a:r>
            <a:r>
              <a:rPr lang="en-US" altLang="zh-CN" sz="2400" spc="-10" dirty="0" smtClean="0">
                <a:latin typeface="+mn-ea"/>
                <a:cs typeface="Wingdings"/>
              </a:rPr>
              <a:t>3</a:t>
            </a:r>
            <a:r>
              <a:rPr lang="zh-CN" altLang="en-US" sz="2400" spc="-10" dirty="0" smtClean="0">
                <a:latin typeface="+mn-ea"/>
                <a:cs typeface="Wingdings"/>
              </a:rPr>
              <a:t>）</a:t>
            </a:r>
            <a:r>
              <a:rPr lang="zh-CN" altLang="zh-CN" sz="2400" spc="-10" dirty="0" smtClean="0">
                <a:latin typeface="+mn-ea"/>
                <a:cs typeface="微软雅黑"/>
              </a:rPr>
              <a:t>HRegionServer</a:t>
            </a:r>
            <a:endParaRPr lang="zh-CN" altLang="zh-CN" sz="2400" spc="-10" dirty="0">
              <a:latin typeface="+mn-ea"/>
              <a:cs typeface="微软雅黑"/>
            </a:endParaRPr>
          </a:p>
          <a:p>
            <a:r>
              <a:rPr lang="zh-CN" altLang="zh-CN" sz="2400" spc="-10" dirty="0">
                <a:latin typeface="+mn-ea"/>
                <a:cs typeface="微软雅黑"/>
              </a:rPr>
              <a:t>HRegionServer主要负责响应用户I/O请求，向HDFS文件系统中读写数据，是HBase中最核心的模块。HRegionServer内部管理了一系列HRegion对象，每个HRegion对应了Table中的一个Region，HRegion由多个HStore组成。每个HStore对应了Table中的一个Column Family的存储，每个Column Family就是一个集中的存储单元。因此将具备共同IO特性的Column放在一个Column Family中，会提高存储效率。</a:t>
            </a:r>
          </a:p>
          <a:p>
            <a:r>
              <a:rPr lang="zh-CN" altLang="en-US" sz="2400" spc="-10" dirty="0" smtClean="0">
                <a:latin typeface="+mn-ea"/>
                <a:cs typeface="Wingdings"/>
              </a:rPr>
              <a:t>（</a:t>
            </a:r>
            <a:r>
              <a:rPr lang="en-US" altLang="zh-CN" sz="2400" spc="-10" dirty="0" smtClean="0">
                <a:latin typeface="+mn-ea"/>
                <a:cs typeface="Wingdings"/>
              </a:rPr>
              <a:t>4</a:t>
            </a:r>
            <a:r>
              <a:rPr lang="zh-CN" altLang="en-US" sz="2400" spc="-10" dirty="0" smtClean="0">
                <a:latin typeface="+mn-ea"/>
                <a:cs typeface="Wingdings"/>
              </a:rPr>
              <a:t>）</a:t>
            </a:r>
            <a:r>
              <a:rPr lang="zh-CN" altLang="zh-CN" sz="2400" spc="-10" dirty="0" smtClean="0">
                <a:latin typeface="+mn-ea"/>
                <a:cs typeface="微软雅黑"/>
              </a:rPr>
              <a:t>Zookeeper</a:t>
            </a:r>
            <a:endParaRPr lang="zh-CN" altLang="zh-CN" sz="2400" spc="-10" dirty="0">
              <a:latin typeface="+mn-ea"/>
              <a:cs typeface="微软雅黑"/>
            </a:endParaRPr>
          </a:p>
          <a:p>
            <a:r>
              <a:rPr lang="zh-CN" altLang="zh-CN" sz="2400" spc="-10" dirty="0">
                <a:latin typeface="+mn-ea"/>
                <a:cs typeface="微软雅黑"/>
              </a:rPr>
              <a:t>Zookeeper Quorum中除存储了HBase内置表-ROOT-的地址和HMaster的地址外，HRegionServer也会把自己相关信息注册到Zookeeper中，使得HMaster可以随时感知到各个HRegionServer的健康状态。此外，Zookeeper也避免了HMaster的单点问题。</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1535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数据表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37</a:t>
            </a:fld>
            <a:endParaRPr spc="5" dirty="0"/>
          </a:p>
        </p:txBody>
      </p:sp>
      <p:sp>
        <p:nvSpPr>
          <p:cNvPr id="10" name="文本框 9"/>
          <p:cNvSpPr txBox="1"/>
          <p:nvPr/>
        </p:nvSpPr>
        <p:spPr>
          <a:xfrm>
            <a:off x="533400" y="1374775"/>
            <a:ext cx="9982200" cy="2308324"/>
          </a:xfrm>
          <a:prstGeom prst="rect">
            <a:avLst/>
          </a:prstGeom>
          <a:noFill/>
        </p:spPr>
        <p:txBody>
          <a:bodyPr wrap="square" rtlCol="0">
            <a:spAutoFit/>
          </a:bodyPr>
          <a:lstStyle/>
          <a:p>
            <a:r>
              <a:rPr lang="zh-CN" altLang="zh-CN" sz="2400" spc="-10" dirty="0" smtClean="0">
                <a:latin typeface="+mn-ea"/>
                <a:cs typeface="微软雅黑"/>
              </a:rPr>
              <a:t>相</a:t>
            </a:r>
            <a:r>
              <a:rPr lang="zh-CN" altLang="zh-CN" sz="2400" spc="-10" dirty="0">
                <a:latin typeface="+mn-ea"/>
                <a:cs typeface="微软雅黑"/>
              </a:rPr>
              <a:t>较于传统的数据表，HBase中的</a:t>
            </a:r>
            <a:r>
              <a:rPr lang="zh-CN" altLang="zh-CN" sz="2400" b="1" spc="-10" dirty="0">
                <a:latin typeface="+mn-ea"/>
                <a:cs typeface="微软雅黑"/>
              </a:rPr>
              <a:t>数据表一般有这样一些特点</a:t>
            </a:r>
            <a:r>
              <a:rPr lang="zh-CN" altLang="zh-CN" sz="2400" spc="-10" dirty="0">
                <a:latin typeface="+mn-ea"/>
                <a:cs typeface="微软雅黑"/>
              </a:rPr>
              <a:t>：</a:t>
            </a:r>
          </a:p>
          <a:p>
            <a:r>
              <a:rPr lang="zh-CN" altLang="en-US" sz="2400" spc="-10" dirty="0" smtClean="0">
                <a:latin typeface="+mn-ea"/>
                <a:cs typeface="Wingdings"/>
              </a:rPr>
              <a:t>（</a:t>
            </a:r>
            <a:r>
              <a:rPr lang="en-US" altLang="zh-CN" sz="2400" spc="-10" dirty="0" smtClean="0">
                <a:latin typeface="+mn-ea"/>
                <a:cs typeface="Wingdings"/>
              </a:rPr>
              <a:t>1</a:t>
            </a:r>
            <a:r>
              <a:rPr lang="zh-CN" altLang="en-US" sz="2400" spc="-10" dirty="0" smtClean="0">
                <a:latin typeface="+mn-ea"/>
                <a:cs typeface="Wingdings"/>
              </a:rPr>
              <a:t>）</a:t>
            </a:r>
            <a:r>
              <a:rPr lang="zh-CN" altLang="zh-CN" sz="2400" spc="-10" dirty="0" smtClean="0">
                <a:latin typeface="+mn-ea"/>
                <a:cs typeface="微软雅黑"/>
              </a:rPr>
              <a:t>大</a:t>
            </a:r>
            <a:r>
              <a:rPr lang="zh-CN" altLang="zh-CN" sz="2400" spc="-10" dirty="0">
                <a:latin typeface="+mn-ea"/>
                <a:cs typeface="微软雅黑"/>
              </a:rPr>
              <a:t>表，一个表可以有上亿行，上百万列；</a:t>
            </a:r>
          </a:p>
          <a:p>
            <a:r>
              <a:rPr lang="zh-CN" altLang="en-US" sz="2400" spc="-10" dirty="0" smtClean="0">
                <a:latin typeface="+mn-ea"/>
                <a:cs typeface="Wingdings"/>
              </a:rPr>
              <a:t>（</a:t>
            </a:r>
            <a:r>
              <a:rPr lang="en-US" altLang="zh-CN" sz="2400" spc="-10" dirty="0" smtClean="0">
                <a:latin typeface="+mn-ea"/>
                <a:cs typeface="Wingdings"/>
              </a:rPr>
              <a:t>2</a:t>
            </a:r>
            <a:r>
              <a:rPr lang="zh-CN" altLang="en-US" sz="2400" spc="-10" dirty="0" smtClean="0">
                <a:latin typeface="+mn-ea"/>
                <a:cs typeface="Wingdings"/>
              </a:rPr>
              <a:t>）</a:t>
            </a:r>
            <a:r>
              <a:rPr lang="zh-CN" altLang="zh-CN" sz="2400" spc="-10" dirty="0" smtClean="0">
                <a:latin typeface="+mn-ea"/>
                <a:cs typeface="微软雅黑"/>
              </a:rPr>
              <a:t>面向</a:t>
            </a:r>
            <a:r>
              <a:rPr lang="zh-CN" altLang="zh-CN" sz="2400" spc="-10" dirty="0">
                <a:latin typeface="+mn-ea"/>
                <a:cs typeface="微软雅黑"/>
              </a:rPr>
              <a:t>列（族）的存储和权限控制，列（族）独立检索；</a:t>
            </a:r>
          </a:p>
          <a:p>
            <a:r>
              <a:rPr lang="zh-CN" altLang="en-US" sz="2400" spc="-10" dirty="0" smtClean="0">
                <a:latin typeface="+mn-ea"/>
                <a:cs typeface="微软雅黑"/>
              </a:rPr>
              <a:t>（</a:t>
            </a:r>
            <a:r>
              <a:rPr lang="en-US" altLang="zh-CN" sz="2400" spc="-10" dirty="0" smtClean="0">
                <a:latin typeface="+mn-ea"/>
                <a:cs typeface="微软雅黑"/>
              </a:rPr>
              <a:t>3</a:t>
            </a:r>
            <a:r>
              <a:rPr lang="zh-CN" altLang="en-US" sz="2400" spc="-10" dirty="0" smtClean="0">
                <a:latin typeface="+mn-ea"/>
                <a:cs typeface="微软雅黑"/>
              </a:rPr>
              <a:t>）</a:t>
            </a:r>
            <a:r>
              <a:rPr lang="zh-CN" altLang="zh-CN" sz="2400" spc="-10" dirty="0" smtClean="0">
                <a:latin typeface="+mn-ea"/>
                <a:cs typeface="微软雅黑"/>
              </a:rPr>
              <a:t>稀疏</a:t>
            </a:r>
            <a:r>
              <a:rPr lang="zh-CN" altLang="zh-CN" sz="2400" spc="-10" dirty="0">
                <a:latin typeface="+mn-ea"/>
                <a:cs typeface="微软雅黑"/>
              </a:rPr>
              <a:t>表结构，对于为空（null）的列，并不占用存储空间。</a:t>
            </a:r>
          </a:p>
          <a:p>
            <a:r>
              <a:rPr lang="zh-CN" altLang="zh-CN" sz="2400" spc="-10" dirty="0">
                <a:latin typeface="+mn-ea"/>
                <a:cs typeface="微软雅黑"/>
              </a:rPr>
              <a:t>表的逻辑结构如图</a:t>
            </a:r>
            <a:r>
              <a:rPr lang="en-US" altLang="zh-CN" sz="2400" spc="-10" dirty="0">
                <a:latin typeface="+mn-ea"/>
                <a:cs typeface="微软雅黑"/>
              </a:rPr>
              <a:t>3.8</a:t>
            </a:r>
            <a:r>
              <a:rPr lang="zh-CN" altLang="zh-CN" sz="2400" spc="-10" dirty="0">
                <a:latin typeface="+mn-ea"/>
                <a:cs typeface="微软雅黑"/>
              </a:rPr>
              <a:t>所示，表由行和列组成。列划分为若干个列族（</a:t>
            </a:r>
            <a:r>
              <a:rPr lang="en-US" altLang="zh-CN" sz="2400" spc="-10" dirty="0">
                <a:latin typeface="+mn-ea"/>
                <a:cs typeface="微软雅黑"/>
              </a:rPr>
              <a:t>row family</a:t>
            </a:r>
            <a:r>
              <a:rPr lang="zh-CN" altLang="zh-CN" sz="2400" dirty="0">
                <a:latin typeface="+mn-ea"/>
              </a:rPr>
              <a:t>）。</a:t>
            </a:r>
            <a:endParaRPr lang="zh-CN" altLang="zh-CN" sz="2400" spc="-10" dirty="0">
              <a:latin typeface="+mn-ea"/>
              <a:cs typeface="微软雅黑"/>
            </a:endParaRPr>
          </a:p>
        </p:txBody>
      </p:sp>
      <p:sp>
        <p:nvSpPr>
          <p:cNvPr id="11" name="矩形 10"/>
          <p:cNvSpPr/>
          <p:nvPr/>
        </p:nvSpPr>
        <p:spPr>
          <a:xfrm>
            <a:off x="3962400" y="5963221"/>
            <a:ext cx="2608406" cy="369332"/>
          </a:xfrm>
          <a:prstGeom prst="rect">
            <a:avLst/>
          </a:prstGeom>
        </p:spPr>
        <p:txBody>
          <a:bodyPr wrap="none">
            <a:spAutoFit/>
          </a:bodyPr>
          <a:lstStyle/>
          <a:p>
            <a:r>
              <a:rPr lang="en-US" altLang="zh-CN" kern="1000" dirty="0" err="1">
                <a:latin typeface="Times New Roman" panose="02020603050405020304" pitchFamily="18" charset="0"/>
                <a:ea typeface="方正书宋简体"/>
              </a:rPr>
              <a:t>Hbase</a:t>
            </a:r>
            <a:r>
              <a:rPr lang="zh-CN" altLang="zh-CN" kern="1000" dirty="0">
                <a:latin typeface="Times New Roman" panose="02020603050405020304" pitchFamily="18" charset="0"/>
                <a:ea typeface="方正书宋简体"/>
                <a:cs typeface="Times New Roman" panose="02020603050405020304" pitchFamily="18" charset="0"/>
              </a:rPr>
              <a:t>数据表的逻辑结构</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27721515"/>
              </p:ext>
            </p:extLst>
          </p:nvPr>
        </p:nvGraphicFramePr>
        <p:xfrm>
          <a:off x="1293357" y="3946860"/>
          <a:ext cx="8163381" cy="1752600"/>
        </p:xfrm>
        <a:graphic>
          <a:graphicData uri="http://schemas.openxmlformats.org/drawingml/2006/table">
            <a:tbl>
              <a:tblPr firstRow="1" firstCol="1" lastRow="1" lastCol="1" bandRow="1" bandCol="1">
                <a:tableStyleId>{5940675A-B579-460E-94D1-54222C63F5DA}</a:tableStyleId>
              </a:tblPr>
              <a:tblGrid>
                <a:gridCol w="858251">
                  <a:extLst>
                    <a:ext uri="{9D8B030D-6E8A-4147-A177-3AD203B41FA5}">
                      <a16:colId xmlns:a16="http://schemas.microsoft.com/office/drawing/2014/main" xmlns="" val="2482110228"/>
                    </a:ext>
                  </a:extLst>
                </a:gridCol>
                <a:gridCol w="929774">
                  <a:extLst>
                    <a:ext uri="{9D8B030D-6E8A-4147-A177-3AD203B41FA5}">
                      <a16:colId xmlns:a16="http://schemas.microsoft.com/office/drawing/2014/main" xmlns="" val="1233886112"/>
                    </a:ext>
                  </a:extLst>
                </a:gridCol>
                <a:gridCol w="1001295">
                  <a:extLst>
                    <a:ext uri="{9D8B030D-6E8A-4147-A177-3AD203B41FA5}">
                      <a16:colId xmlns:a16="http://schemas.microsoft.com/office/drawing/2014/main" xmlns="" val="3960869442"/>
                    </a:ext>
                  </a:extLst>
                </a:gridCol>
                <a:gridCol w="929774">
                  <a:extLst>
                    <a:ext uri="{9D8B030D-6E8A-4147-A177-3AD203B41FA5}">
                      <a16:colId xmlns:a16="http://schemas.microsoft.com/office/drawing/2014/main" xmlns="" val="328255739"/>
                    </a:ext>
                  </a:extLst>
                </a:gridCol>
                <a:gridCol w="1072816">
                  <a:extLst>
                    <a:ext uri="{9D8B030D-6E8A-4147-A177-3AD203B41FA5}">
                      <a16:colId xmlns:a16="http://schemas.microsoft.com/office/drawing/2014/main" xmlns="" val="3464272657"/>
                    </a:ext>
                  </a:extLst>
                </a:gridCol>
                <a:gridCol w="1072816">
                  <a:extLst>
                    <a:ext uri="{9D8B030D-6E8A-4147-A177-3AD203B41FA5}">
                      <a16:colId xmlns:a16="http://schemas.microsoft.com/office/drawing/2014/main" xmlns="" val="1085889812"/>
                    </a:ext>
                  </a:extLst>
                </a:gridCol>
                <a:gridCol w="2136095">
                  <a:extLst>
                    <a:ext uri="{9D8B030D-6E8A-4147-A177-3AD203B41FA5}">
                      <a16:colId xmlns:a16="http://schemas.microsoft.com/office/drawing/2014/main" xmlns="" val="119936245"/>
                    </a:ext>
                  </a:extLst>
                </a:gridCol>
                <a:gridCol w="162560">
                  <a:extLst>
                    <a:ext uri="{9D8B030D-6E8A-4147-A177-3AD203B41FA5}">
                      <a16:colId xmlns:a16="http://schemas.microsoft.com/office/drawing/2014/main" xmlns="" val="2073958868"/>
                    </a:ext>
                  </a:extLst>
                </a:gridCol>
              </a:tblGrid>
              <a:tr h="271955">
                <a:tc rowSpan="2">
                  <a:txBody>
                    <a:bodyPr/>
                    <a:lstStyle/>
                    <a:p>
                      <a:pPr indent="127000" algn="ctr">
                        <a:spcBef>
                          <a:spcPts val="120"/>
                        </a:spcBef>
                        <a:spcAft>
                          <a:spcPts val="120"/>
                        </a:spcAft>
                      </a:pPr>
                      <a:r>
                        <a:rPr lang="en-US" sz="1400" kern="100" dirty="0">
                          <a:effectLst/>
                        </a:rPr>
                        <a:t>Row Key</a:t>
                      </a:r>
                      <a:endParaRPr lang="zh-CN" sz="1400" kern="100" dirty="0">
                        <a:effectLst/>
                        <a:latin typeface="Times New Roman" panose="02020603050405020304" pitchFamily="18" charset="0"/>
                        <a:ea typeface="方正宋一简体"/>
                      </a:endParaRPr>
                    </a:p>
                  </a:txBody>
                  <a:tcPr marL="68580" marR="68580" marT="0" marB="0" anchor="ctr"/>
                </a:tc>
                <a:tc gridSpan="2">
                  <a:txBody>
                    <a:bodyPr/>
                    <a:lstStyle/>
                    <a:p>
                      <a:pPr indent="127000" algn="ctr">
                        <a:spcBef>
                          <a:spcPts val="120"/>
                        </a:spcBef>
                        <a:spcAft>
                          <a:spcPts val="120"/>
                        </a:spcAft>
                      </a:pPr>
                      <a:r>
                        <a:rPr lang="en-US" sz="1400" kern="100">
                          <a:effectLst/>
                        </a:rPr>
                        <a:t>column-family1</a:t>
                      </a:r>
                      <a:endParaRPr lang="zh-CN" sz="1400" kern="100">
                        <a:effectLst/>
                        <a:latin typeface="Times New Roman" panose="02020603050405020304" pitchFamily="18" charset="0"/>
                        <a:ea typeface="方正宋一简体"/>
                      </a:endParaRPr>
                    </a:p>
                  </a:txBody>
                  <a:tcPr marL="68580" marR="68580" marT="0" marB="0" anchor="ctr"/>
                </a:tc>
                <a:tc hMerge="1">
                  <a:txBody>
                    <a:bodyPr/>
                    <a:lstStyle/>
                    <a:p>
                      <a:endParaRPr lang="zh-CN" altLang="en-US"/>
                    </a:p>
                  </a:txBody>
                  <a:tcPr/>
                </a:tc>
                <a:tc gridSpan="3">
                  <a:txBody>
                    <a:bodyPr/>
                    <a:lstStyle/>
                    <a:p>
                      <a:pPr indent="127000" algn="ctr">
                        <a:spcBef>
                          <a:spcPts val="120"/>
                        </a:spcBef>
                        <a:spcAft>
                          <a:spcPts val="120"/>
                        </a:spcAft>
                      </a:pPr>
                      <a:r>
                        <a:rPr lang="en-US" sz="1400" kern="100" dirty="0">
                          <a:effectLst/>
                        </a:rPr>
                        <a:t>column-family2</a:t>
                      </a:r>
                      <a:endParaRPr lang="zh-CN" sz="1400" kern="100" dirty="0">
                        <a:effectLst/>
                        <a:latin typeface="Times New Roman" panose="02020603050405020304" pitchFamily="18" charset="0"/>
                        <a:ea typeface="方正宋一简体"/>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indent="127000" algn="ctr">
                        <a:spcBef>
                          <a:spcPts val="120"/>
                        </a:spcBef>
                        <a:spcAft>
                          <a:spcPts val="120"/>
                        </a:spcAft>
                      </a:pPr>
                      <a:r>
                        <a:rPr lang="en-US" sz="1400" kern="100">
                          <a:effectLst/>
                        </a:rPr>
                        <a:t>column-family3</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zh-CN" sz="1400" kern="100">
                          <a:effectLst/>
                        </a:rPr>
                        <a:t>…</a:t>
                      </a:r>
                      <a:endParaRPr lang="zh-CN" sz="1400" kern="10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3503761521"/>
                  </a:ext>
                </a:extLst>
              </a:tr>
              <a:tr h="271955">
                <a:tc vMerge="1">
                  <a:txBody>
                    <a:bodyPr/>
                    <a:lstStyle/>
                    <a:p>
                      <a:endParaRPr lang="zh-CN" altLang="en-US"/>
                    </a:p>
                  </a:txBody>
                  <a:tcPr/>
                </a:tc>
                <a:tc>
                  <a:txBody>
                    <a:bodyPr/>
                    <a:lstStyle/>
                    <a:p>
                      <a:pPr indent="127000" algn="ctr">
                        <a:spcBef>
                          <a:spcPts val="120"/>
                        </a:spcBef>
                        <a:spcAft>
                          <a:spcPts val="120"/>
                        </a:spcAft>
                      </a:pPr>
                      <a:r>
                        <a:rPr lang="en-US" sz="1400" kern="100">
                          <a:effectLst/>
                        </a:rPr>
                        <a:t>column1</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column2</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column1</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column2</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dirty="0">
                          <a:effectLst/>
                        </a:rPr>
                        <a:t>column3</a:t>
                      </a:r>
                      <a:endParaRPr lang="zh-CN" sz="1400" kern="100" dirty="0">
                        <a:effectLst/>
                        <a:latin typeface="Times New Roman" panose="02020603050405020304" pitchFamily="18" charset="0"/>
                        <a:ea typeface="方正宋一简体"/>
                      </a:endParaRPr>
                    </a:p>
                  </a:txBody>
                  <a:tcPr marL="68580" marR="68580" marT="0" marB="0" anchor="ctr"/>
                </a:tc>
                <a:tc gridSpan="2">
                  <a:txBody>
                    <a:bodyPr/>
                    <a:lstStyle/>
                    <a:p>
                      <a:pPr indent="127000" algn="ctr">
                        <a:spcBef>
                          <a:spcPts val="120"/>
                        </a:spcBef>
                        <a:spcAft>
                          <a:spcPts val="120"/>
                        </a:spcAft>
                      </a:pPr>
                      <a:r>
                        <a:rPr lang="en-US" sz="1400" kern="100">
                          <a:effectLst/>
                        </a:rPr>
                        <a:t>column1</a:t>
                      </a:r>
                      <a:endParaRPr lang="zh-CN" sz="1400" kern="100">
                        <a:effectLst/>
                        <a:latin typeface="Times New Roman" panose="02020603050405020304" pitchFamily="18" charset="0"/>
                        <a:ea typeface="方正宋一简体"/>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xmlns="" val="3386305576"/>
                  </a:ext>
                </a:extLst>
              </a:tr>
              <a:tr h="604345">
                <a:tc>
                  <a:txBody>
                    <a:bodyPr/>
                    <a:lstStyle/>
                    <a:p>
                      <a:pPr indent="127000" algn="ctr">
                        <a:spcBef>
                          <a:spcPts val="120"/>
                        </a:spcBef>
                        <a:spcAft>
                          <a:spcPts val="120"/>
                        </a:spcAft>
                      </a:pPr>
                      <a:r>
                        <a:rPr lang="en-US" sz="1400" kern="100">
                          <a:effectLst/>
                        </a:rPr>
                        <a:t>Key1</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dirty="0">
                          <a:effectLst/>
                        </a:rPr>
                        <a:t>t1:abc</a:t>
                      </a:r>
                      <a:endParaRPr lang="zh-CN" sz="1400" kern="100" dirty="0">
                        <a:effectLst/>
                      </a:endParaRPr>
                    </a:p>
                    <a:p>
                      <a:pPr indent="127000" algn="ctr">
                        <a:spcBef>
                          <a:spcPts val="120"/>
                        </a:spcBef>
                        <a:spcAft>
                          <a:spcPts val="120"/>
                        </a:spcAft>
                      </a:pPr>
                      <a:r>
                        <a:rPr lang="en-US" sz="1400" kern="100" dirty="0">
                          <a:effectLst/>
                        </a:rPr>
                        <a:t>t2:gdfx</a:t>
                      </a:r>
                      <a:endParaRPr lang="zh-CN" sz="1400" kern="100" dirty="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 </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dirty="0">
                          <a:effectLst/>
                        </a:rPr>
                        <a:t> </a:t>
                      </a:r>
                      <a:endParaRPr lang="zh-CN" sz="1400" kern="100" dirty="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t4:hello</a:t>
                      </a:r>
                      <a:endParaRPr lang="zh-CN" sz="1400" kern="100">
                        <a:effectLst/>
                      </a:endParaRPr>
                    </a:p>
                    <a:p>
                      <a:pPr indent="127000" algn="ctr">
                        <a:spcBef>
                          <a:spcPts val="120"/>
                        </a:spcBef>
                        <a:spcAft>
                          <a:spcPts val="120"/>
                        </a:spcAft>
                      </a:pPr>
                      <a:r>
                        <a:rPr lang="en-US" sz="1400" kern="100">
                          <a:effectLst/>
                        </a:rPr>
                        <a:t>t3:world</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 </a:t>
                      </a:r>
                      <a:endParaRPr lang="zh-CN" sz="1400" kern="100">
                        <a:effectLst/>
                        <a:latin typeface="Times New Roman" panose="02020603050405020304" pitchFamily="18" charset="0"/>
                        <a:ea typeface="方正宋一简体"/>
                      </a:endParaRPr>
                    </a:p>
                  </a:txBody>
                  <a:tcPr marL="68580" marR="68580" marT="0" marB="0" anchor="ctr"/>
                </a:tc>
                <a:tc gridSpan="2">
                  <a:txBody>
                    <a:bodyPr/>
                    <a:lstStyle/>
                    <a:p>
                      <a:pPr indent="127000" algn="ctr">
                        <a:spcBef>
                          <a:spcPts val="120"/>
                        </a:spcBef>
                        <a:spcAft>
                          <a:spcPts val="120"/>
                        </a:spcAft>
                      </a:pPr>
                      <a:r>
                        <a:rPr lang="en-US" sz="1400" kern="100" dirty="0">
                          <a:effectLst/>
                        </a:rPr>
                        <a:t> </a:t>
                      </a:r>
                      <a:endParaRPr lang="zh-CN" sz="1400" kern="100" dirty="0">
                        <a:effectLst/>
                        <a:latin typeface="Times New Roman" panose="02020603050405020304" pitchFamily="18" charset="0"/>
                        <a:ea typeface="方正宋一简体"/>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xmlns="" val="4172669538"/>
                  </a:ext>
                </a:extLst>
              </a:tr>
              <a:tr h="604345">
                <a:tc>
                  <a:txBody>
                    <a:bodyPr/>
                    <a:lstStyle/>
                    <a:p>
                      <a:pPr indent="127000" algn="ctr">
                        <a:spcBef>
                          <a:spcPts val="120"/>
                        </a:spcBef>
                        <a:spcAft>
                          <a:spcPts val="120"/>
                        </a:spcAft>
                      </a:pPr>
                      <a:r>
                        <a:rPr lang="en-US" sz="1400" kern="100">
                          <a:effectLst/>
                        </a:rPr>
                        <a:t>Key2</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 </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t2:xxzz</a:t>
                      </a:r>
                      <a:endParaRPr lang="zh-CN" sz="1400" kern="100">
                        <a:effectLst/>
                      </a:endParaRPr>
                    </a:p>
                    <a:p>
                      <a:pPr indent="127000" algn="ctr">
                        <a:spcBef>
                          <a:spcPts val="120"/>
                        </a:spcBef>
                        <a:spcAft>
                          <a:spcPts val="120"/>
                        </a:spcAft>
                      </a:pPr>
                      <a:r>
                        <a:rPr lang="en-US" sz="1400" kern="100">
                          <a:effectLst/>
                        </a:rPr>
                        <a:t>t1:yyxx</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 </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 </a:t>
                      </a:r>
                      <a:endParaRPr lang="zh-CN" sz="1400" kern="100">
                        <a:effectLst/>
                        <a:latin typeface="Times New Roman" panose="02020603050405020304" pitchFamily="18" charset="0"/>
                        <a:ea typeface="方正宋一简体"/>
                      </a:endParaRPr>
                    </a:p>
                  </a:txBody>
                  <a:tcPr marL="68580" marR="68580" marT="0" marB="0" anchor="ctr"/>
                </a:tc>
                <a:tc>
                  <a:txBody>
                    <a:bodyPr/>
                    <a:lstStyle/>
                    <a:p>
                      <a:pPr indent="127000" algn="ctr">
                        <a:spcBef>
                          <a:spcPts val="120"/>
                        </a:spcBef>
                        <a:spcAft>
                          <a:spcPts val="120"/>
                        </a:spcAft>
                      </a:pPr>
                      <a:r>
                        <a:rPr lang="en-US" sz="1400" kern="100">
                          <a:effectLst/>
                        </a:rPr>
                        <a:t> </a:t>
                      </a:r>
                      <a:endParaRPr lang="zh-CN" sz="1400" kern="100">
                        <a:effectLst/>
                        <a:latin typeface="Times New Roman" panose="02020603050405020304" pitchFamily="18" charset="0"/>
                        <a:ea typeface="方正宋一简体"/>
                      </a:endParaRPr>
                    </a:p>
                  </a:txBody>
                  <a:tcPr marL="68580" marR="68580" marT="0" marB="0" anchor="ctr"/>
                </a:tc>
                <a:tc gridSpan="2">
                  <a:txBody>
                    <a:bodyPr/>
                    <a:lstStyle/>
                    <a:p>
                      <a:pPr indent="127000" algn="ctr">
                        <a:spcBef>
                          <a:spcPts val="120"/>
                        </a:spcBef>
                        <a:spcAft>
                          <a:spcPts val="120"/>
                        </a:spcAft>
                      </a:pPr>
                      <a:r>
                        <a:rPr lang="en-US" sz="1400" kern="100" dirty="0">
                          <a:effectLst/>
                        </a:rPr>
                        <a:t> </a:t>
                      </a:r>
                      <a:endParaRPr lang="zh-CN" sz="1400" kern="100" dirty="0">
                        <a:effectLst/>
                        <a:latin typeface="Times New Roman" panose="02020603050405020304" pitchFamily="18" charset="0"/>
                        <a:ea typeface="方正宋一简体"/>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xmlns="" val="1427831561"/>
                  </a:ext>
                </a:extLst>
              </a:tr>
            </a:tbl>
          </a:graphicData>
        </a:graphic>
      </p:graphicFrame>
      <p:sp>
        <p:nvSpPr>
          <p:cNvPr id="4" name="Rectangle 1"/>
          <p:cNvSpPr>
            <a:spLocks noChangeArrowheads="1"/>
          </p:cNvSpPr>
          <p:nvPr/>
        </p:nvSpPr>
        <p:spPr bwMode="auto">
          <a:xfrm>
            <a:off x="3360738" y="143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0009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数据表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38</a:t>
            </a:fld>
            <a:endParaRPr spc="5" dirty="0"/>
          </a:p>
        </p:txBody>
      </p:sp>
      <p:sp>
        <p:nvSpPr>
          <p:cNvPr id="10" name="文本框 9"/>
          <p:cNvSpPr txBox="1"/>
          <p:nvPr/>
        </p:nvSpPr>
        <p:spPr>
          <a:xfrm>
            <a:off x="533400" y="1374775"/>
            <a:ext cx="10363200" cy="5262979"/>
          </a:xfrm>
          <a:prstGeom prst="rect">
            <a:avLst/>
          </a:prstGeom>
          <a:noFill/>
        </p:spPr>
        <p:txBody>
          <a:bodyPr wrap="square" rtlCol="0">
            <a:spAutoFit/>
          </a:bodyPr>
          <a:lstStyle/>
          <a:p>
            <a:r>
              <a:rPr lang="zh-CN" altLang="zh-CN" sz="2400" spc="-10" dirty="0" smtClean="0">
                <a:latin typeface="+mn-ea"/>
                <a:cs typeface="微软雅黑"/>
              </a:rPr>
              <a:t>（</a:t>
            </a:r>
            <a:r>
              <a:rPr lang="zh-CN" altLang="zh-CN" sz="2400" spc="-10" dirty="0">
                <a:latin typeface="+mn-ea"/>
                <a:cs typeface="微软雅黑"/>
              </a:rPr>
              <a:t>1）行键</a:t>
            </a:r>
          </a:p>
          <a:p>
            <a:r>
              <a:rPr lang="zh-CN" altLang="zh-CN" sz="2400" spc="-10" dirty="0">
                <a:latin typeface="+mn-ea"/>
                <a:cs typeface="微软雅黑"/>
              </a:rPr>
              <a:t>行键Row Key是用来检索记录的主键。访问HBase Table中的行，要么通过单个Row Key访问，要么通过Row Key的Range，要么就是进行全表扫描。</a:t>
            </a:r>
          </a:p>
          <a:p>
            <a:r>
              <a:rPr lang="zh-CN" altLang="zh-CN" sz="2400" spc="-10" dirty="0">
                <a:latin typeface="+mn-ea"/>
                <a:cs typeface="微软雅黑"/>
              </a:rPr>
              <a:t>行键（Row Key）可以是任意字符串（最大长度是64KB，实际应用中长度一般为10～100 bytes），在HBase内部，Row Key保存为字节数组</a:t>
            </a:r>
            <a:r>
              <a:rPr lang="zh-CN" altLang="zh-CN" sz="2400" spc="-10" dirty="0" smtClean="0">
                <a:latin typeface="+mn-ea"/>
                <a:cs typeface="微软雅黑"/>
              </a:rPr>
              <a:t>。</a:t>
            </a:r>
            <a:endParaRPr lang="zh-CN" altLang="zh-CN" sz="2400" spc="-10" dirty="0">
              <a:latin typeface="+mn-ea"/>
              <a:cs typeface="微软雅黑"/>
            </a:endParaRPr>
          </a:p>
          <a:p>
            <a:r>
              <a:rPr lang="zh-CN" altLang="zh-CN" sz="2400" spc="-10" dirty="0">
                <a:latin typeface="+mn-ea"/>
                <a:cs typeface="微软雅黑"/>
              </a:rPr>
              <a:t>（2）列族</a:t>
            </a:r>
          </a:p>
          <a:p>
            <a:r>
              <a:rPr lang="zh-CN" altLang="zh-CN" sz="2400" spc="-10" dirty="0">
                <a:latin typeface="+mn-ea"/>
                <a:cs typeface="微软雅黑"/>
              </a:rPr>
              <a:t>HBase表中的每个列，都归属于某个列族（Column Family）。列族是表的一部分，而列不是，列簇必须在使用表之前定义，列名都以列族作为前缀。例如courses:history，courses:math都属于courses这个列族</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（3</a:t>
            </a:r>
            <a:r>
              <a:rPr lang="zh-CN" altLang="zh-CN" sz="2400" spc="-10" dirty="0">
                <a:latin typeface="+mn-ea"/>
                <a:cs typeface="微软雅黑"/>
              </a:rPr>
              <a:t>）时间戳</a:t>
            </a:r>
          </a:p>
          <a:p>
            <a:r>
              <a:rPr lang="en-US" altLang="zh-CN" sz="2400" spc="-10" dirty="0" err="1">
                <a:latin typeface="+mn-ea"/>
                <a:cs typeface="微软雅黑"/>
              </a:rPr>
              <a:t>HBase</a:t>
            </a:r>
            <a:r>
              <a:rPr lang="zh-CN" altLang="zh-CN" sz="2400" spc="-10" dirty="0">
                <a:latin typeface="+mn-ea"/>
                <a:cs typeface="微软雅黑"/>
              </a:rPr>
              <a:t>中通过行键和列确定的一个存储单元称为</a:t>
            </a:r>
            <a:r>
              <a:rPr lang="en-US" altLang="zh-CN" sz="2400" spc="-10" dirty="0">
                <a:latin typeface="+mn-ea"/>
                <a:cs typeface="微软雅黑"/>
              </a:rPr>
              <a:t>cell</a:t>
            </a:r>
            <a:r>
              <a:rPr lang="zh-CN" altLang="zh-CN" sz="2400" spc="-10" dirty="0">
                <a:latin typeface="+mn-ea"/>
                <a:cs typeface="微软雅黑"/>
              </a:rPr>
              <a:t>。每个</a:t>
            </a:r>
            <a:r>
              <a:rPr lang="en-US" altLang="zh-CN" sz="2400" spc="-10" dirty="0">
                <a:latin typeface="+mn-ea"/>
                <a:cs typeface="微软雅黑"/>
              </a:rPr>
              <a:t>cell</a:t>
            </a:r>
            <a:r>
              <a:rPr lang="zh-CN" altLang="zh-CN" sz="2400" spc="-10" dirty="0">
                <a:latin typeface="+mn-ea"/>
                <a:cs typeface="微软雅黑"/>
              </a:rPr>
              <a:t>都保存着同一份数据的多个版本，版本通过时间戳（</a:t>
            </a:r>
            <a:r>
              <a:rPr lang="en-US" altLang="zh-CN" sz="2400" spc="-10" dirty="0">
                <a:latin typeface="+mn-ea"/>
                <a:cs typeface="微软雅黑"/>
              </a:rPr>
              <a:t>Timestamp</a:t>
            </a:r>
            <a:r>
              <a:rPr lang="zh-CN" altLang="zh-CN" sz="2400" spc="-10" dirty="0">
                <a:latin typeface="+mn-ea"/>
                <a:cs typeface="微软雅黑"/>
              </a:rPr>
              <a:t>）来索引。时间戳的类型是</a:t>
            </a:r>
            <a:r>
              <a:rPr lang="en-US" altLang="zh-CN" sz="2400" spc="-10" dirty="0">
                <a:latin typeface="+mn-ea"/>
                <a:cs typeface="微软雅黑"/>
              </a:rPr>
              <a:t>64</a:t>
            </a:r>
            <a:r>
              <a:rPr lang="zh-CN" altLang="zh-CN" sz="2400" spc="-10" dirty="0">
                <a:latin typeface="+mn-ea"/>
                <a:cs typeface="微软雅黑"/>
              </a:rPr>
              <a:t>位整型。时间戳可以由</a:t>
            </a:r>
            <a:r>
              <a:rPr lang="en-US" altLang="zh-CN" sz="2400" spc="-10" dirty="0" err="1">
                <a:latin typeface="+mn-ea"/>
                <a:cs typeface="微软雅黑"/>
              </a:rPr>
              <a:t>HBase</a:t>
            </a:r>
            <a:r>
              <a:rPr lang="zh-CN" altLang="zh-CN" sz="2400" spc="-10" dirty="0">
                <a:latin typeface="+mn-ea"/>
                <a:cs typeface="微软雅黑"/>
              </a:rPr>
              <a:t>在数据写入时自动赋值，此时时间戳是精确到毫秒的当前系统时间。时间戳也可以由客户显式赋值</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41983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物理存储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39</a:t>
            </a:fld>
            <a:endParaRPr spc="5" dirty="0"/>
          </a:p>
        </p:txBody>
      </p:sp>
      <p:sp>
        <p:nvSpPr>
          <p:cNvPr id="10" name="文本框 9"/>
          <p:cNvSpPr txBox="1"/>
          <p:nvPr/>
        </p:nvSpPr>
        <p:spPr>
          <a:xfrm>
            <a:off x="533400" y="1374775"/>
            <a:ext cx="11201400" cy="4370427"/>
          </a:xfrm>
          <a:prstGeom prst="rect">
            <a:avLst/>
          </a:prstGeom>
          <a:noFill/>
        </p:spPr>
        <p:txBody>
          <a:bodyPr wrap="square" rtlCol="0">
            <a:spAutoFit/>
          </a:bodyPr>
          <a:lstStyle/>
          <a:p>
            <a:r>
              <a:rPr lang="zh-CN" altLang="zh-CN" sz="2400" spc="-10" dirty="0" smtClean="0">
                <a:latin typeface="+mn-ea"/>
                <a:cs typeface="微软雅黑"/>
              </a:rPr>
              <a:t>HBase</a:t>
            </a:r>
            <a:r>
              <a:rPr lang="zh-CN" altLang="zh-CN" sz="2400" spc="-10" dirty="0">
                <a:latin typeface="+mn-ea"/>
                <a:cs typeface="微软雅黑"/>
              </a:rPr>
              <a:t>的数据表中的所有行都按照</a:t>
            </a:r>
            <a:r>
              <a:rPr lang="zh-CN" altLang="zh-CN" sz="2400" spc="-10" dirty="0" smtClean="0">
                <a:latin typeface="+mn-ea"/>
                <a:cs typeface="微软雅黑"/>
              </a:rPr>
              <a:t>行</a:t>
            </a:r>
            <a:r>
              <a:rPr lang="zh-CN" altLang="en-US" sz="2400" spc="-10" dirty="0" smtClean="0">
                <a:latin typeface="+mn-ea"/>
                <a:cs typeface="微软雅黑"/>
              </a:rPr>
              <a:t>键</a:t>
            </a:r>
            <a:r>
              <a:rPr lang="zh-CN" altLang="zh-CN" sz="2400" spc="-10" dirty="0" smtClean="0">
                <a:latin typeface="+mn-ea"/>
                <a:cs typeface="微软雅黑"/>
              </a:rPr>
              <a:t>的</a:t>
            </a:r>
            <a:r>
              <a:rPr lang="zh-CN" altLang="zh-CN" sz="2400" spc="-10" dirty="0">
                <a:latin typeface="+mn-ea"/>
                <a:cs typeface="微软雅黑"/>
              </a:rPr>
              <a:t>字典序排列。在存储时，Table在行的方向上分割为多个HRegion。HRegion是按大小分割的，每个表一开始只有一个region，随着数据不断插入表，region不断增大，当增大到一个阀值的时候，Hregion就会等分为两个新的HRegion</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当</a:t>
            </a:r>
            <a:r>
              <a:rPr lang="zh-CN" altLang="zh-CN" sz="2400" spc="-10" dirty="0">
                <a:latin typeface="+mn-ea"/>
                <a:cs typeface="微软雅黑"/>
              </a:rPr>
              <a:t>Table中的行不断增多，就会有越来越多的HRegion</a:t>
            </a:r>
            <a:r>
              <a:rPr lang="zh-CN" altLang="zh-CN" sz="2400" spc="-10" dirty="0" smtClean="0">
                <a:latin typeface="+mn-ea"/>
                <a:cs typeface="微软雅黑"/>
              </a:rPr>
              <a:t>。HRegion</a:t>
            </a:r>
            <a:r>
              <a:rPr lang="zh-CN" altLang="zh-CN" sz="2400" spc="-10" dirty="0">
                <a:latin typeface="+mn-ea"/>
                <a:cs typeface="微软雅黑"/>
              </a:rPr>
              <a:t>是HBase中分布式存储和负载均衡的最小单元，不同的HRegion可分布在不同的HRegion server上，但一个HRegion是不会拆分到多个Server上的</a:t>
            </a:r>
            <a:r>
              <a:rPr lang="zh-CN" altLang="zh-CN" sz="2400" spc="-10" dirty="0" smtClean="0">
                <a:latin typeface="+mn-ea"/>
                <a:cs typeface="微软雅黑"/>
              </a:rPr>
              <a:t>。一</a:t>
            </a:r>
            <a:r>
              <a:rPr lang="zh-CN" altLang="zh-CN" sz="2400" spc="-10" dirty="0">
                <a:latin typeface="+mn-ea"/>
                <a:cs typeface="微软雅黑"/>
              </a:rPr>
              <a:t>个HRegion由一个或者多个Store组成，每个Store保存一个columns family。每个Strore又由一个MemStore和0～多个StoreFile组成。StoreFile以HFile格式保存在HDFS上</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为了</a:t>
            </a:r>
            <a:r>
              <a:rPr lang="zh-CN" altLang="zh-CN" sz="2400" spc="-10" dirty="0">
                <a:latin typeface="+mn-ea"/>
                <a:cs typeface="微软雅黑"/>
              </a:rPr>
              <a:t>应对灾难恢复，每个Region Server维护一个HLog，HLog记录数据的所有变更，一旦数据修改，就可以从log中进行恢复。</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2012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en-US" sz="3200" i="0" dirty="0" smtClean="0">
                <a:solidFill>
                  <a:srgbClr val="585858"/>
                </a:solidFill>
                <a:latin typeface="华文细黑"/>
                <a:cs typeface="华文细黑"/>
              </a:rPr>
              <a:t>简介</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a:t>
            </a:fld>
            <a:endParaRPr spc="5" dirty="0"/>
          </a:p>
        </p:txBody>
      </p:sp>
      <p:sp>
        <p:nvSpPr>
          <p:cNvPr id="21" name="object 3"/>
          <p:cNvSpPr txBox="1"/>
          <p:nvPr/>
        </p:nvSpPr>
        <p:spPr>
          <a:xfrm>
            <a:off x="627075" y="1831975"/>
            <a:ext cx="9202725" cy="5324535"/>
          </a:xfrm>
          <a:prstGeom prst="rect">
            <a:avLst/>
          </a:prstGeom>
        </p:spPr>
        <p:txBody>
          <a:bodyPr vert="horz" wrap="square" lIns="0" tIns="0" rIns="0" bIns="0" rtlCol="0">
            <a:spAutoFit/>
          </a:bodyPr>
          <a:lstStyle/>
          <a:p>
            <a:pPr marL="194945" marR="5080" indent="-182880" algn="just">
              <a:lnSpc>
                <a:spcPct val="140100"/>
              </a:lnSpc>
            </a:pPr>
            <a:r>
              <a:rPr lang="en-US" sz="2400" spc="-10" dirty="0" smtClean="0">
                <a:latin typeface="+mn-ea"/>
                <a:cs typeface="Wingdings"/>
              </a:rPr>
              <a:t>4.</a:t>
            </a:r>
            <a:r>
              <a:rPr lang="zh-CN" altLang="zh-CN" sz="2400" spc="-10" dirty="0" smtClean="0">
                <a:latin typeface="+mn-ea"/>
                <a:cs typeface="微软雅黑"/>
              </a:rPr>
              <a:t>数据一致性高</a:t>
            </a:r>
            <a:r>
              <a:rPr lang="zh-CN" altLang="en-US" sz="2400" spc="-10" dirty="0" smtClean="0">
                <a:latin typeface="+mn-ea"/>
                <a:cs typeface="微软雅黑"/>
              </a:rPr>
              <a:t>：</a:t>
            </a:r>
            <a:r>
              <a:rPr lang="zh-CN" altLang="zh-CN" sz="2400" spc="-10" dirty="0" smtClean="0">
                <a:latin typeface="+mn-ea"/>
                <a:cs typeface="微软雅黑"/>
              </a:rPr>
              <a:t>应用程序采用“一次写入，多次读取”的数据访问策略，支持追加，不支持多次修改，降低了造成数据不一致性的可能性。</a:t>
            </a:r>
          </a:p>
          <a:p>
            <a:pPr marL="194945" marR="57785" indent="-182880" algn="just">
              <a:lnSpc>
                <a:spcPct val="140100"/>
              </a:lnSpc>
              <a:spcBef>
                <a:spcPts val="335"/>
              </a:spcBef>
            </a:pPr>
            <a:r>
              <a:rPr lang="en-US" sz="2400" spc="-10" dirty="0" smtClean="0">
                <a:latin typeface="+mn-ea"/>
                <a:cs typeface="Wingdings"/>
              </a:rPr>
              <a:t>5.</a:t>
            </a:r>
            <a:r>
              <a:rPr lang="zh-CN" altLang="zh-CN" sz="2400" spc="-10" dirty="0" smtClean="0">
                <a:latin typeface="+mn-ea"/>
                <a:cs typeface="微软雅黑"/>
              </a:rPr>
              <a:t>有效预防硬件失效</a:t>
            </a:r>
            <a:r>
              <a:rPr lang="zh-CN" altLang="en-US" sz="2400" spc="-10" dirty="0" smtClean="0">
                <a:latin typeface="+mn-ea"/>
                <a:cs typeface="微软雅黑"/>
              </a:rPr>
              <a:t>：</a:t>
            </a:r>
            <a:r>
              <a:rPr lang="zh-CN" altLang="zh-CN" sz="2400" spc="-10" dirty="0" smtClean="0">
                <a:latin typeface="+mn-ea"/>
                <a:cs typeface="微软雅黑"/>
              </a:rPr>
              <a:t>通常，硬件异常比软件异常更加常见，对于具有上百台服务器的数据中心而言，硬件异常是常态，HDFS的设计要有效预防硬件异常，并具有自动恢复数据的能力。</a:t>
            </a:r>
            <a:endParaRPr lang="en-US" altLang="zh-CN" sz="2400" spc="-10" dirty="0" smtClean="0">
              <a:latin typeface="+mn-ea"/>
              <a:cs typeface="微软雅黑"/>
            </a:endParaRPr>
          </a:p>
          <a:p>
            <a:pPr marL="194945" marR="57785" indent="-182880" algn="just">
              <a:lnSpc>
                <a:spcPct val="140100"/>
              </a:lnSpc>
              <a:spcBef>
                <a:spcPts val="335"/>
              </a:spcBef>
            </a:pPr>
            <a:r>
              <a:rPr lang="en-US" altLang="zh-CN" sz="2400" spc="-10" dirty="0">
                <a:latin typeface="+mn-ea"/>
                <a:cs typeface="Wingdings"/>
              </a:rPr>
              <a:t>6.</a:t>
            </a:r>
            <a:r>
              <a:rPr lang="zh-CN" altLang="zh-CN" sz="2400" spc="-10" dirty="0">
                <a:latin typeface="+mn-ea"/>
                <a:cs typeface="Wingdings"/>
              </a:rPr>
              <a:t>支持移动计算</a:t>
            </a:r>
            <a:r>
              <a:rPr lang="zh-CN" altLang="en-US" sz="2400" spc="-10" dirty="0">
                <a:latin typeface="+mn-ea"/>
                <a:cs typeface="Wingdings"/>
              </a:rPr>
              <a:t>：</a:t>
            </a:r>
            <a:r>
              <a:rPr lang="zh-CN" altLang="zh-CN" sz="2400" spc="-10" dirty="0">
                <a:latin typeface="+mn-ea"/>
                <a:cs typeface="Wingdings"/>
              </a:rPr>
              <a:t>计算与存储采取就近的原则，从而降低网络负载，减少网络拥塞。</a:t>
            </a:r>
          </a:p>
          <a:p>
            <a:pPr marL="194945" marR="57785" indent="-182880" algn="just">
              <a:lnSpc>
                <a:spcPct val="140100"/>
              </a:lnSpc>
              <a:spcBef>
                <a:spcPts val="335"/>
              </a:spcBef>
            </a:pPr>
            <a:endParaRPr lang="zh-CN" altLang="zh-CN" sz="2400" dirty="0" smtClean="0">
              <a:latin typeface="+mn-ea"/>
            </a:endParaRPr>
          </a:p>
          <a:p>
            <a:pPr marL="194945" marR="57785" indent="-182880" algn="just">
              <a:lnSpc>
                <a:spcPct val="140100"/>
              </a:lnSpc>
              <a:spcBef>
                <a:spcPts val="335"/>
              </a:spcBef>
            </a:pPr>
            <a:endParaRPr lang="zh-CN" altLang="zh-CN" sz="2400" dirty="0">
              <a:latin typeface="+mn-ea"/>
            </a:endParaRPr>
          </a:p>
        </p:txBody>
      </p:sp>
      <p:sp>
        <p:nvSpPr>
          <p:cNvPr id="8"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979651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物理存储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40</a:t>
            </a:fld>
            <a:endParaRPr spc="5" dirty="0"/>
          </a:p>
        </p:txBody>
      </p:sp>
      <p:sp>
        <p:nvSpPr>
          <p:cNvPr id="10" name="文本框 9"/>
          <p:cNvSpPr txBox="1"/>
          <p:nvPr/>
        </p:nvSpPr>
        <p:spPr>
          <a:xfrm>
            <a:off x="533400" y="1374775"/>
            <a:ext cx="11201400" cy="5109091"/>
          </a:xfrm>
          <a:prstGeom prst="rect">
            <a:avLst/>
          </a:prstGeom>
          <a:noFill/>
        </p:spPr>
        <p:txBody>
          <a:bodyPr wrap="square" rtlCol="0">
            <a:spAutoFit/>
          </a:bodyPr>
          <a:lstStyle/>
          <a:p>
            <a:r>
              <a:rPr lang="zh-CN" altLang="zh-CN" sz="2400" b="1" spc="-10" dirty="0" smtClean="0">
                <a:latin typeface="+mn-ea"/>
                <a:cs typeface="微软雅黑"/>
              </a:rPr>
              <a:t>HFile</a:t>
            </a:r>
            <a:r>
              <a:rPr lang="zh-CN" altLang="zh-CN" sz="2400" b="1" spc="-10" dirty="0">
                <a:latin typeface="+mn-ea"/>
                <a:cs typeface="微软雅黑"/>
              </a:rPr>
              <a:t>分为如下六个</a:t>
            </a:r>
            <a:r>
              <a:rPr lang="zh-CN" altLang="zh-CN" sz="2400" b="1" spc="-10" dirty="0" smtClean="0">
                <a:latin typeface="+mn-ea"/>
                <a:cs typeface="微软雅黑"/>
              </a:rPr>
              <a:t>部分</a:t>
            </a:r>
            <a:r>
              <a:rPr lang="zh-CN" altLang="en-US"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a:t>
            </a:r>
            <a:r>
              <a:rPr lang="zh-CN" altLang="zh-CN" sz="2400" spc="-10" dirty="0">
                <a:latin typeface="+mn-ea"/>
                <a:cs typeface="微软雅黑"/>
              </a:rPr>
              <a:t>1）Data Block段：保存表中的数据，这部分可以被压缩。</a:t>
            </a:r>
          </a:p>
          <a:p>
            <a:r>
              <a:rPr lang="zh-CN" altLang="zh-CN" sz="2400" spc="-10" dirty="0">
                <a:latin typeface="+mn-ea"/>
                <a:cs typeface="微软雅黑"/>
              </a:rPr>
              <a:t>（2）Meta Block段（可选的）：保存用户自定义的键值对，可以被压缩。</a:t>
            </a:r>
          </a:p>
          <a:p>
            <a:r>
              <a:rPr lang="zh-CN" altLang="zh-CN" sz="2400" spc="-10" dirty="0">
                <a:latin typeface="+mn-ea"/>
                <a:cs typeface="微软雅黑"/>
              </a:rPr>
              <a:t>（3）File Info段：HFile的元信息，不被压缩，用户也可以在这一部分添加自己的元信息。</a:t>
            </a:r>
          </a:p>
          <a:p>
            <a:r>
              <a:rPr lang="zh-CN" altLang="zh-CN" sz="2400" spc="-10" dirty="0">
                <a:latin typeface="+mn-ea"/>
                <a:cs typeface="微软雅黑"/>
              </a:rPr>
              <a:t>（4）Data Block Index段：Data Block的索引，每条索引的key是被索引的block的第一条记录的key。</a:t>
            </a:r>
          </a:p>
          <a:p>
            <a:r>
              <a:rPr lang="zh-CN" altLang="zh-CN" sz="2400" spc="-10" dirty="0">
                <a:latin typeface="+mn-ea"/>
                <a:cs typeface="微软雅黑"/>
              </a:rPr>
              <a:t>（5）Meta Block Index段（可选的）：Meta Block的索引。</a:t>
            </a:r>
          </a:p>
          <a:p>
            <a:r>
              <a:rPr lang="zh-CN" altLang="zh-CN" sz="2400" spc="-10" dirty="0">
                <a:latin typeface="+mn-ea"/>
                <a:cs typeface="微软雅黑"/>
              </a:rPr>
              <a:t>（6）Trailer：这一段是定长的。保存了每一段的偏移量，读取一个HFile时，会首先读取Trailer，Trailer保存了每个段的起始位置，然后，DataBlock Index会被读取到内存中</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为了</a:t>
            </a:r>
            <a:r>
              <a:rPr lang="zh-CN" altLang="zh-CN" sz="2400" spc="-10" dirty="0">
                <a:latin typeface="+mn-ea"/>
                <a:cs typeface="微软雅黑"/>
              </a:rPr>
              <a:t>应对灾难恢复，每个Region Server维护一个HLog，HLog记录数据的所有变更，一旦数据修改，就可以从log中进行恢复。</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6487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en-US" sz="3200" i="0" dirty="0" smtClean="0">
                <a:solidFill>
                  <a:srgbClr val="585858"/>
                </a:solidFill>
                <a:latin typeface="华文细黑"/>
                <a:cs typeface="华文细黑"/>
              </a:rPr>
              <a:t>文档数据库</a:t>
            </a:r>
            <a:r>
              <a:rPr lang="en-US" altLang="zh-CN" sz="3200" i="0" dirty="0" smtClean="0">
                <a:solidFill>
                  <a:srgbClr val="585858"/>
                </a:solidFill>
                <a:latin typeface="华文细黑"/>
                <a:cs typeface="华文细黑"/>
              </a:rPr>
              <a:t>MongoDB</a:t>
            </a:r>
            <a:r>
              <a:rPr lang="zh-CN" altLang="en-US" sz="3200" i="0" dirty="0" smtClean="0">
                <a:solidFill>
                  <a:srgbClr val="585858"/>
                </a:solidFill>
                <a:latin typeface="华文细黑"/>
                <a:cs typeface="华文细黑"/>
              </a:rPr>
              <a:t>简介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41</a:t>
            </a:fld>
            <a:endParaRPr spc="5" dirty="0"/>
          </a:p>
        </p:txBody>
      </p:sp>
      <p:sp>
        <p:nvSpPr>
          <p:cNvPr id="10" name="文本框 9"/>
          <p:cNvSpPr txBox="1"/>
          <p:nvPr/>
        </p:nvSpPr>
        <p:spPr>
          <a:xfrm>
            <a:off x="498474" y="1167928"/>
            <a:ext cx="11201400" cy="5262979"/>
          </a:xfrm>
          <a:prstGeom prst="rect">
            <a:avLst/>
          </a:prstGeom>
          <a:noFill/>
        </p:spPr>
        <p:txBody>
          <a:bodyPr wrap="square" rtlCol="0">
            <a:spAutoFit/>
          </a:bodyPr>
          <a:lstStyle/>
          <a:p>
            <a:r>
              <a:rPr lang="zh-CN" altLang="zh-CN" sz="2400" spc="-10" dirty="0" smtClean="0">
                <a:latin typeface="+mn-ea"/>
                <a:cs typeface="微软雅黑"/>
              </a:rPr>
              <a:t>MongoDB</a:t>
            </a:r>
            <a:r>
              <a:rPr lang="zh-CN" altLang="zh-CN" sz="2400" spc="-10" dirty="0">
                <a:latin typeface="+mn-ea"/>
                <a:cs typeface="微软雅黑"/>
              </a:rPr>
              <a:t>是一个基于分布式文件存储的数据库，由C++语言编写，旨在为Web应用提供可扩展的高性能数据存储解决方案。MongoDB是一个介于关系数据库和非关系数据库之间的产品。MongoDB查询语言功能非常强大，可以实现类似关系数据库单表查询的绝大部分功能，同时支持数据索引。</a:t>
            </a:r>
          </a:p>
          <a:p>
            <a:r>
              <a:rPr lang="zh-CN" altLang="zh-CN" sz="2400" b="1" spc="-10" dirty="0">
                <a:latin typeface="+mn-ea"/>
                <a:cs typeface="微软雅黑"/>
              </a:rPr>
              <a:t>对于数据</a:t>
            </a:r>
            <a:r>
              <a:rPr lang="zh-CN" altLang="zh-CN" sz="2400" b="1" spc="-10" dirty="0" smtClean="0">
                <a:latin typeface="+mn-ea"/>
                <a:cs typeface="微软雅黑"/>
              </a:rPr>
              <a:t>查询</a:t>
            </a:r>
            <a:r>
              <a:rPr lang="zh-CN" altLang="en-US"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MongoDB</a:t>
            </a:r>
            <a:r>
              <a:rPr lang="zh-CN" altLang="zh-CN" sz="2400" spc="-10" dirty="0">
                <a:latin typeface="+mn-ea"/>
                <a:cs typeface="微软雅黑"/>
              </a:rPr>
              <a:t>支持动态查询，支持丰富的查询</a:t>
            </a:r>
            <a:r>
              <a:rPr lang="zh-CN" altLang="zh-CN" sz="2400" spc="-10" dirty="0" smtClean="0">
                <a:latin typeface="+mn-ea"/>
                <a:cs typeface="微软雅黑"/>
              </a:rPr>
              <a:t>表达式。支持</a:t>
            </a:r>
            <a:r>
              <a:rPr lang="zh-CN" altLang="zh-CN" sz="2400" spc="-10" dirty="0">
                <a:latin typeface="+mn-ea"/>
                <a:cs typeface="微软雅黑"/>
              </a:rPr>
              <a:t>完全索引，可以在任意属性上建立索引，包含内部对象</a:t>
            </a:r>
            <a:r>
              <a:rPr lang="zh-CN" altLang="zh-CN" sz="2400" spc="-10" dirty="0" smtClean="0">
                <a:latin typeface="+mn-ea"/>
                <a:cs typeface="微软雅黑"/>
              </a:rPr>
              <a:t>。MongoDB</a:t>
            </a:r>
            <a:r>
              <a:rPr lang="zh-CN" altLang="zh-CN" sz="2400" spc="-10" dirty="0">
                <a:latin typeface="+mn-ea"/>
                <a:cs typeface="微软雅黑"/>
              </a:rPr>
              <a:t>还提供创建基于地理空间索引的能力</a:t>
            </a:r>
            <a:r>
              <a:rPr lang="zh-CN" altLang="zh-CN" sz="2400" spc="-10" dirty="0" smtClean="0">
                <a:latin typeface="+mn-ea"/>
                <a:cs typeface="微软雅黑"/>
              </a:rPr>
              <a:t>。MongoDB</a:t>
            </a:r>
            <a:r>
              <a:rPr lang="zh-CN" altLang="zh-CN" sz="2400" spc="-10" dirty="0">
                <a:latin typeface="+mn-ea"/>
                <a:cs typeface="微软雅黑"/>
              </a:rPr>
              <a:t>的查询优化器会分析表达式，并生成一个高效的查询计划，并且包含一个监视工具用于分析数据库操作的性能。</a:t>
            </a:r>
          </a:p>
          <a:p>
            <a:r>
              <a:rPr lang="zh-CN" altLang="zh-CN" sz="2400" b="1" spc="-10" dirty="0" smtClean="0">
                <a:latin typeface="+mn-ea"/>
                <a:cs typeface="微软雅黑"/>
              </a:rPr>
              <a:t>提供</a:t>
            </a:r>
            <a:r>
              <a:rPr lang="zh-CN" altLang="zh-CN" sz="2400" b="1" spc="-10" dirty="0">
                <a:latin typeface="+mn-ea"/>
                <a:cs typeface="微软雅黑"/>
              </a:rPr>
              <a:t>强大的聚合</a:t>
            </a:r>
            <a:r>
              <a:rPr lang="zh-CN" altLang="zh-CN" sz="2400" b="1" spc="-10" dirty="0" smtClean="0">
                <a:latin typeface="+mn-ea"/>
                <a:cs typeface="微软雅黑"/>
              </a:rPr>
              <a:t>工具</a:t>
            </a:r>
            <a:r>
              <a:rPr lang="zh-CN" altLang="en-US"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如</a:t>
            </a:r>
            <a:r>
              <a:rPr lang="zh-CN" altLang="zh-CN" sz="2400" spc="-10" dirty="0">
                <a:latin typeface="+mn-ea"/>
                <a:cs typeface="微软雅黑"/>
              </a:rPr>
              <a:t>Count、Group等，支持使用MapReduce完成复杂的聚合任务。同时支持复制和故障恢复，MongoDB支持主从复制机制，可以实现数据备份、故障恢复、读扩展等功能。而基于副本集的复制机制提供了自动故障恢复的功能，确保了集群数据不会丢失</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8262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en-US" sz="3200" i="0" dirty="0" smtClean="0">
                <a:solidFill>
                  <a:srgbClr val="585858"/>
                </a:solidFill>
                <a:latin typeface="华文细黑"/>
                <a:cs typeface="华文细黑"/>
              </a:rPr>
              <a:t>文档数据库</a:t>
            </a:r>
            <a:r>
              <a:rPr lang="en-US" altLang="zh-CN" sz="3200" i="0" dirty="0" smtClean="0">
                <a:solidFill>
                  <a:srgbClr val="585858"/>
                </a:solidFill>
                <a:latin typeface="华文细黑"/>
                <a:cs typeface="华文细黑"/>
              </a:rPr>
              <a:t>MongoDB</a:t>
            </a:r>
            <a:r>
              <a:rPr lang="zh-CN" altLang="en-US" sz="3200" i="0" dirty="0" smtClean="0">
                <a:solidFill>
                  <a:srgbClr val="585858"/>
                </a:solidFill>
                <a:latin typeface="华文细黑"/>
                <a:cs typeface="华文细黑"/>
              </a:rPr>
              <a:t>简介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42</a:t>
            </a:fld>
            <a:endParaRPr spc="5" dirty="0"/>
          </a:p>
        </p:txBody>
      </p:sp>
      <p:sp>
        <p:nvSpPr>
          <p:cNvPr id="10" name="文本框 9"/>
          <p:cNvSpPr txBox="1"/>
          <p:nvPr/>
        </p:nvSpPr>
        <p:spPr>
          <a:xfrm>
            <a:off x="498474" y="1222375"/>
            <a:ext cx="11072800" cy="4154984"/>
          </a:xfrm>
          <a:prstGeom prst="rect">
            <a:avLst/>
          </a:prstGeom>
          <a:noFill/>
        </p:spPr>
        <p:txBody>
          <a:bodyPr wrap="square" rtlCol="0">
            <a:spAutoFit/>
          </a:bodyPr>
          <a:lstStyle/>
          <a:p>
            <a:r>
              <a:rPr lang="zh-CN" altLang="zh-CN" sz="2400" b="1" spc="-10" dirty="0" smtClean="0">
                <a:latin typeface="+mn-ea"/>
                <a:cs typeface="微软雅黑"/>
              </a:rPr>
              <a:t>对于数据存储</a:t>
            </a:r>
            <a:r>
              <a:rPr lang="zh-CN" altLang="en-US"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MongoDB</a:t>
            </a:r>
            <a:r>
              <a:rPr lang="zh-CN" altLang="zh-CN" sz="2400" spc="-10" dirty="0">
                <a:latin typeface="+mn-ea"/>
                <a:cs typeface="微软雅黑"/>
              </a:rPr>
              <a:t>采用高效的传统存储方式，文件存储格式为BSON（JSON的一种扩展）。BSON是对二进制格式的JSON的简称，BSON支持文档和数组的嵌套。支持二进制数据及大型</a:t>
            </a:r>
            <a:r>
              <a:rPr lang="zh-CN" altLang="zh-CN" sz="2400" spc="-10" dirty="0" smtClean="0">
                <a:latin typeface="+mn-ea"/>
                <a:cs typeface="微软雅黑"/>
              </a:rPr>
              <a:t>对象。</a:t>
            </a:r>
            <a:endParaRPr lang="en-US" altLang="zh-CN" sz="2400" spc="-10" dirty="0" smtClean="0">
              <a:latin typeface="+mn-ea"/>
              <a:cs typeface="微软雅黑"/>
            </a:endParaRPr>
          </a:p>
          <a:p>
            <a:r>
              <a:rPr lang="zh-CN" altLang="zh-CN" sz="2400" spc="-10" dirty="0" smtClean="0">
                <a:latin typeface="+mn-ea"/>
                <a:cs typeface="微软雅黑"/>
              </a:rPr>
              <a:t>同时</a:t>
            </a:r>
            <a:r>
              <a:rPr lang="zh-CN" altLang="zh-CN" sz="2400" spc="-10" dirty="0">
                <a:latin typeface="+mn-ea"/>
                <a:cs typeface="微软雅黑"/>
              </a:rPr>
              <a:t>，MongoDB采用自动分片功能，自动处理碎片，以支持云计算层次的扩展性，可动态添加额外的机器。MongoDB对数据进行分片可以使集群存储更多的数据，实现更大的负载，也能保证存储的负载均衡。</a:t>
            </a:r>
          </a:p>
          <a:p>
            <a:r>
              <a:rPr lang="zh-CN" altLang="zh-CN" sz="2400" b="1" spc="-10" dirty="0" smtClean="0">
                <a:latin typeface="+mn-ea"/>
                <a:cs typeface="微软雅黑"/>
              </a:rPr>
              <a:t>提供</a:t>
            </a:r>
            <a:r>
              <a:rPr lang="zh-CN" altLang="zh-CN" sz="2400" b="1" spc="-10" dirty="0">
                <a:latin typeface="+mn-ea"/>
                <a:cs typeface="微软雅黑"/>
              </a:rPr>
              <a:t>了多种语言的</a:t>
            </a:r>
            <a:r>
              <a:rPr lang="zh-CN" altLang="zh-CN" sz="2400" b="1" spc="-10" dirty="0" smtClean="0">
                <a:latin typeface="+mn-ea"/>
                <a:cs typeface="微软雅黑"/>
              </a:rPr>
              <a:t>接口</a:t>
            </a:r>
            <a:r>
              <a:rPr lang="zh-CN" altLang="en-US" sz="2400" spc="-10" dirty="0" smtClean="0">
                <a:latin typeface="+mn-ea"/>
                <a:cs typeface="微软雅黑"/>
              </a:rPr>
              <a:t>：</a:t>
            </a:r>
            <a:endParaRPr lang="en-US" altLang="zh-CN" sz="2400" spc="-10" dirty="0" smtClean="0">
              <a:latin typeface="+mn-ea"/>
              <a:cs typeface="微软雅黑"/>
            </a:endParaRPr>
          </a:p>
          <a:p>
            <a:r>
              <a:rPr lang="zh-CN" altLang="zh-CN" sz="2400" spc="-10" dirty="0" smtClean="0">
                <a:latin typeface="+mn-ea"/>
                <a:cs typeface="微软雅黑"/>
              </a:rPr>
              <a:t>支持</a:t>
            </a:r>
            <a:r>
              <a:rPr lang="zh-CN" altLang="zh-CN" sz="2400" spc="-10" dirty="0">
                <a:latin typeface="+mn-ea"/>
                <a:cs typeface="微软雅黑"/>
              </a:rPr>
              <a:t>Python、PHP、Ruby、Java、C、C#、Javascript、Perl及C++语言的驱动程序，社区中也提供了对Erlang及.NET等平台的驱动程序。开发人员使用任何一种主流开发语言都可以轻松编程，实现访问MongoDB数据库</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4763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en-US" sz="3200" i="0" dirty="0" smtClean="0">
                <a:solidFill>
                  <a:srgbClr val="585858"/>
                </a:solidFill>
                <a:latin typeface="华文细黑"/>
                <a:cs typeface="华文细黑"/>
              </a:rPr>
              <a:t>文档数据库</a:t>
            </a:r>
            <a:r>
              <a:rPr lang="en-US" altLang="zh-CN" sz="3200" i="0" dirty="0" smtClean="0">
                <a:solidFill>
                  <a:srgbClr val="585858"/>
                </a:solidFill>
                <a:latin typeface="华文细黑"/>
                <a:cs typeface="华文细黑"/>
              </a:rPr>
              <a:t>MongoDB</a:t>
            </a:r>
            <a:r>
              <a:rPr lang="zh-CN" altLang="en-US" sz="3200" i="0" dirty="0" smtClean="0">
                <a:solidFill>
                  <a:srgbClr val="585858"/>
                </a:solidFill>
                <a:latin typeface="华文细黑"/>
                <a:cs typeface="华文细黑"/>
              </a:rPr>
              <a:t>简介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43</a:t>
            </a:fld>
            <a:endParaRPr spc="5" dirty="0"/>
          </a:p>
        </p:txBody>
      </p:sp>
      <p:sp>
        <p:nvSpPr>
          <p:cNvPr id="10" name="文本框 9"/>
          <p:cNvSpPr txBox="1"/>
          <p:nvPr/>
        </p:nvSpPr>
        <p:spPr>
          <a:xfrm>
            <a:off x="498474" y="1167928"/>
            <a:ext cx="11201400" cy="4893647"/>
          </a:xfrm>
          <a:prstGeom prst="rect">
            <a:avLst/>
          </a:prstGeom>
          <a:noFill/>
        </p:spPr>
        <p:txBody>
          <a:bodyPr wrap="square" rtlCol="0">
            <a:spAutoFit/>
          </a:bodyPr>
          <a:lstStyle/>
          <a:p>
            <a:r>
              <a:rPr lang="zh-CN" altLang="zh-CN" sz="2400" spc="-10" dirty="0" smtClean="0">
                <a:latin typeface="+mn-ea"/>
                <a:cs typeface="微软雅黑"/>
              </a:rPr>
              <a:t>针对</a:t>
            </a:r>
            <a:r>
              <a:rPr lang="zh-CN" altLang="zh-CN" sz="2400" spc="-10" dirty="0">
                <a:latin typeface="+mn-ea"/>
                <a:cs typeface="微软雅黑"/>
              </a:rPr>
              <a:t>MongoDB的特点和提供的功能，MongoDB不适合处理传统的商业智能应用和那些要求高度事务性的系统以及复杂的跨文档（表）级联查询</a:t>
            </a:r>
            <a:r>
              <a:rPr lang="zh-CN" altLang="zh-CN" sz="2400" spc="-10" dirty="0" smtClean="0">
                <a:latin typeface="+mn-ea"/>
                <a:cs typeface="微软雅黑"/>
              </a:rPr>
              <a:t>。</a:t>
            </a:r>
            <a:endParaRPr lang="en-US" altLang="zh-CN" sz="2400" spc="-10" dirty="0" smtClean="0">
              <a:latin typeface="+mn-ea"/>
              <a:cs typeface="微软雅黑"/>
            </a:endParaRPr>
          </a:p>
          <a:p>
            <a:r>
              <a:rPr lang="zh-CN" altLang="zh-CN" sz="2400" b="1" spc="-10" dirty="0" smtClean="0">
                <a:latin typeface="+mn-ea"/>
                <a:cs typeface="微软雅黑"/>
              </a:rPr>
              <a:t>MongoDB</a:t>
            </a:r>
            <a:r>
              <a:rPr lang="zh-CN" altLang="zh-CN" sz="2400" b="1" spc="-10" dirty="0">
                <a:latin typeface="+mn-ea"/>
                <a:cs typeface="微软雅黑"/>
              </a:rPr>
              <a:t>非常适合在以下应用环境中</a:t>
            </a:r>
            <a:r>
              <a:rPr lang="zh-CN" altLang="zh-CN" sz="2400" b="1" spc="-10" dirty="0" smtClean="0">
                <a:latin typeface="+mn-ea"/>
                <a:cs typeface="微软雅黑"/>
              </a:rPr>
              <a:t>使用</a:t>
            </a:r>
            <a:r>
              <a:rPr lang="zh-CN" altLang="en-US" sz="2400" spc="-10" dirty="0">
                <a:latin typeface="+mn-ea"/>
                <a:cs typeface="微软雅黑"/>
              </a:rPr>
              <a:t>：</a:t>
            </a:r>
            <a:endParaRPr lang="zh-CN" altLang="zh-CN" sz="2400" spc="-10" dirty="0">
              <a:latin typeface="+mn-ea"/>
              <a:cs typeface="微软雅黑"/>
            </a:endParaRPr>
          </a:p>
          <a:p>
            <a:r>
              <a:rPr lang="zh-CN" altLang="zh-CN" sz="2400" spc="-10" dirty="0">
                <a:latin typeface="+mn-ea"/>
                <a:cs typeface="微软雅黑"/>
              </a:rPr>
              <a:t>（1）网站数据：MongoDB非常适合实时的插入、更新与查询，并具备网站实时数据存储所需的复制及高度伸缩性。</a:t>
            </a:r>
          </a:p>
          <a:p>
            <a:r>
              <a:rPr lang="zh-CN" altLang="zh-CN" sz="2400" spc="-10" dirty="0">
                <a:latin typeface="+mn-ea"/>
                <a:cs typeface="微软雅黑"/>
              </a:rPr>
              <a:t>（2）缓存：由于性能很高，MongoDB也适合作为信息基础设施的缓存层。在系统重启之后，由MongoDB搭建的持久化缓存层可以避免下层的数据源过载。</a:t>
            </a:r>
          </a:p>
          <a:p>
            <a:r>
              <a:rPr lang="zh-CN" altLang="zh-CN" sz="2400" spc="-10" dirty="0">
                <a:latin typeface="+mn-ea"/>
                <a:cs typeface="微软雅黑"/>
              </a:rPr>
              <a:t>（3）大尺寸，低价值的数据：使用传统的关系型数据库存储一些数据时可能会比较昂贵，在此之前，很多时候往往会选择传统的文件进行存储。</a:t>
            </a:r>
          </a:p>
          <a:p>
            <a:r>
              <a:rPr lang="zh-CN" altLang="zh-CN" sz="2400" spc="-10" dirty="0">
                <a:latin typeface="+mn-ea"/>
                <a:cs typeface="微软雅黑"/>
              </a:rPr>
              <a:t>（4）高伸缩性的场景：MongoDB非常适合由数十或数百台服务器组成的数据库。MongoDB的路线图中已经包含对MapReduce引擎的内置支持。</a:t>
            </a:r>
          </a:p>
          <a:p>
            <a:r>
              <a:rPr lang="zh-CN" altLang="zh-CN" sz="2400" spc="-10" dirty="0">
                <a:latin typeface="+mn-ea"/>
                <a:cs typeface="微软雅黑"/>
              </a:rPr>
              <a:t>（</a:t>
            </a:r>
            <a:r>
              <a:rPr lang="en-US" altLang="zh-CN" sz="2400" spc="-10" dirty="0">
                <a:latin typeface="+mn-ea"/>
                <a:cs typeface="微软雅黑"/>
              </a:rPr>
              <a:t>5</a:t>
            </a:r>
            <a:r>
              <a:rPr lang="zh-CN" altLang="zh-CN" sz="2400" spc="-10" dirty="0">
                <a:latin typeface="+mn-ea"/>
                <a:cs typeface="微软雅黑"/>
              </a:rPr>
              <a:t>）用于对象及</a:t>
            </a:r>
            <a:r>
              <a:rPr lang="en-US" altLang="zh-CN" sz="2400" spc="-10" dirty="0">
                <a:latin typeface="+mn-ea"/>
                <a:cs typeface="微软雅黑"/>
              </a:rPr>
              <a:t>JSON</a:t>
            </a:r>
            <a:r>
              <a:rPr lang="zh-CN" altLang="zh-CN" sz="2400" spc="-10" dirty="0">
                <a:latin typeface="+mn-ea"/>
                <a:cs typeface="微软雅黑"/>
              </a:rPr>
              <a:t>数据的存储：</a:t>
            </a:r>
            <a:r>
              <a:rPr lang="en-US" altLang="zh-CN" sz="2400" spc="-10" dirty="0">
                <a:latin typeface="+mn-ea"/>
                <a:cs typeface="微软雅黑"/>
              </a:rPr>
              <a:t>MongoDB</a:t>
            </a:r>
            <a:r>
              <a:rPr lang="zh-CN" altLang="zh-CN" sz="2400" spc="-10" dirty="0">
                <a:latin typeface="+mn-ea"/>
                <a:cs typeface="微软雅黑"/>
              </a:rPr>
              <a:t>的</a:t>
            </a:r>
            <a:r>
              <a:rPr lang="en-US" altLang="zh-CN" sz="2400" spc="-10" dirty="0">
                <a:latin typeface="+mn-ea"/>
                <a:cs typeface="微软雅黑"/>
              </a:rPr>
              <a:t>BSON</a:t>
            </a:r>
            <a:r>
              <a:rPr lang="zh-CN" altLang="zh-CN" sz="2400" spc="-10" dirty="0">
                <a:latin typeface="+mn-ea"/>
                <a:cs typeface="微软雅黑"/>
              </a:rPr>
              <a:t>数据格式非常适合文档化格式的存储及查询。</a:t>
            </a:r>
            <a:endParaRPr lang="en-US" altLang="zh-CN" sz="2400" spc="-10" dirty="0">
              <a:latin typeface="+mn-ea"/>
              <a:cs typeface="微软雅黑"/>
            </a:endParaRP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627232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smtClean="0">
                <a:solidFill>
                  <a:srgbClr val="585858"/>
                </a:solidFill>
                <a:latin typeface="华文细黑"/>
                <a:cs typeface="华文细黑"/>
              </a:rPr>
              <a:t>MongoDB</a:t>
            </a:r>
            <a:r>
              <a:rPr lang="zh-CN" altLang="en-US" sz="3200" i="0" dirty="0" smtClean="0">
                <a:solidFill>
                  <a:srgbClr val="585858"/>
                </a:solidFill>
                <a:latin typeface="华文细黑"/>
                <a:cs typeface="华文细黑"/>
              </a:rPr>
              <a:t>基本概念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44</a:t>
            </a:fld>
            <a:endParaRPr spc="5" dirty="0"/>
          </a:p>
        </p:txBody>
      </p:sp>
      <p:sp>
        <p:nvSpPr>
          <p:cNvPr id="10" name="文本框 9"/>
          <p:cNvSpPr txBox="1"/>
          <p:nvPr/>
        </p:nvSpPr>
        <p:spPr>
          <a:xfrm>
            <a:off x="627075" y="1330755"/>
            <a:ext cx="9211437" cy="1569660"/>
          </a:xfrm>
          <a:prstGeom prst="rect">
            <a:avLst/>
          </a:prstGeom>
          <a:noFill/>
        </p:spPr>
        <p:txBody>
          <a:bodyPr wrap="square" rtlCol="0">
            <a:spAutoFit/>
          </a:bodyPr>
          <a:lstStyle/>
          <a:p>
            <a:r>
              <a:rPr lang="en-US" altLang="zh-CN" sz="2400" spc="-10" dirty="0">
                <a:latin typeface="+mn-ea"/>
                <a:cs typeface="微软雅黑"/>
              </a:rPr>
              <a:t>MongoDB</a:t>
            </a:r>
            <a:r>
              <a:rPr lang="zh-CN" altLang="zh-CN" sz="2400" spc="-10" dirty="0">
                <a:latin typeface="+mn-ea"/>
                <a:cs typeface="微软雅黑"/>
              </a:rPr>
              <a:t>是</a:t>
            </a:r>
            <a:r>
              <a:rPr lang="en-US" altLang="zh-CN" sz="2400" spc="-10" dirty="0">
                <a:latin typeface="+mn-ea"/>
                <a:cs typeface="微软雅黑"/>
              </a:rPr>
              <a:t>NoSQL</a:t>
            </a:r>
            <a:r>
              <a:rPr lang="zh-CN" altLang="zh-CN" sz="2400" spc="-10" dirty="0">
                <a:latin typeface="+mn-ea"/>
                <a:cs typeface="微软雅黑"/>
              </a:rPr>
              <a:t>数据库中最像关系数据库的一种，但其采用基于文档的存储，而是基于数据表的存储</a:t>
            </a:r>
            <a:r>
              <a:rPr lang="zh-CN" altLang="zh-CN" sz="2400" spc="-10" dirty="0" smtClean="0">
                <a:latin typeface="+mn-ea"/>
                <a:cs typeface="微软雅黑"/>
              </a:rPr>
              <a:t>。</a:t>
            </a:r>
            <a:r>
              <a:rPr lang="zh-CN" altLang="en-US" sz="2400" spc="-10" dirty="0" smtClean="0">
                <a:latin typeface="+mn-ea"/>
                <a:cs typeface="微软雅黑"/>
              </a:rPr>
              <a:t>下表</a:t>
            </a:r>
            <a:r>
              <a:rPr lang="zh-CN" altLang="zh-CN" sz="2400" spc="-10" dirty="0" smtClean="0">
                <a:latin typeface="+mn-ea"/>
                <a:cs typeface="微软雅黑"/>
              </a:rPr>
              <a:t>给</a:t>
            </a:r>
            <a:r>
              <a:rPr lang="zh-CN" altLang="zh-CN" sz="2400" spc="-10" dirty="0">
                <a:latin typeface="+mn-ea"/>
                <a:cs typeface="微软雅黑"/>
              </a:rPr>
              <a:t>出了</a:t>
            </a:r>
            <a:r>
              <a:rPr lang="en-US" altLang="zh-CN" sz="2400" spc="-10" dirty="0">
                <a:latin typeface="+mn-ea"/>
                <a:cs typeface="微软雅黑"/>
              </a:rPr>
              <a:t>MongoDB</a:t>
            </a:r>
            <a:r>
              <a:rPr lang="zh-CN" altLang="zh-CN" sz="2400" spc="-10" dirty="0">
                <a:latin typeface="+mn-ea"/>
                <a:cs typeface="微软雅黑"/>
              </a:rPr>
              <a:t>与关系型数据库在文档、集合等概念的区别，其中</a:t>
            </a:r>
            <a:r>
              <a:rPr lang="en-US" altLang="zh-CN" sz="2400" spc="-10" dirty="0">
                <a:latin typeface="+mn-ea"/>
                <a:cs typeface="微软雅黑"/>
              </a:rPr>
              <a:t>MongoDB</a:t>
            </a:r>
            <a:r>
              <a:rPr lang="zh-CN" altLang="zh-CN" sz="2400" spc="-10" dirty="0">
                <a:latin typeface="+mn-ea"/>
                <a:cs typeface="微软雅黑"/>
              </a:rPr>
              <a:t>并不支持表间的连接操作</a:t>
            </a:r>
            <a:r>
              <a:rPr lang="zh-CN" altLang="zh-CN" sz="2400" spc="-10" dirty="0" smtClean="0">
                <a:latin typeface="+mn-ea"/>
                <a:cs typeface="微软雅黑"/>
              </a:rPr>
              <a:t>。</a:t>
            </a:r>
            <a:endParaRPr lang="en-US" altLang="zh-CN" sz="2400" spc="-10" dirty="0">
              <a:latin typeface="+mn-ea"/>
              <a:cs typeface="微软雅黑"/>
            </a:endParaRPr>
          </a:p>
        </p:txBody>
      </p:sp>
      <p:graphicFrame>
        <p:nvGraphicFramePr>
          <p:cNvPr id="3" name="表格 2"/>
          <p:cNvGraphicFramePr>
            <a:graphicFrameLocks noGrp="1"/>
          </p:cNvGraphicFramePr>
          <p:nvPr>
            <p:extLst>
              <p:ext uri="{D42A27DB-BD31-4B8C-83A1-F6EECF244321}">
                <p14:modId xmlns:p14="http://schemas.microsoft.com/office/powerpoint/2010/main" val="4050543174"/>
              </p:ext>
            </p:extLst>
          </p:nvPr>
        </p:nvGraphicFramePr>
        <p:xfrm>
          <a:off x="1384693" y="3307717"/>
          <a:ext cx="7696200" cy="2621280"/>
        </p:xfrm>
        <a:graphic>
          <a:graphicData uri="http://schemas.openxmlformats.org/drawingml/2006/table">
            <a:tbl>
              <a:tblPr firstRow="1" firstCol="1" lastRow="1" lastCol="1" bandRow="1" bandCol="1">
                <a:tableStyleId>{5940675A-B579-460E-94D1-54222C63F5DA}</a:tableStyleId>
              </a:tblPr>
              <a:tblGrid>
                <a:gridCol w="1786618">
                  <a:extLst>
                    <a:ext uri="{9D8B030D-6E8A-4147-A177-3AD203B41FA5}">
                      <a16:colId xmlns:a16="http://schemas.microsoft.com/office/drawing/2014/main" xmlns="" val="1333828980"/>
                    </a:ext>
                  </a:extLst>
                </a:gridCol>
                <a:gridCol w="2130198">
                  <a:extLst>
                    <a:ext uri="{9D8B030D-6E8A-4147-A177-3AD203B41FA5}">
                      <a16:colId xmlns:a16="http://schemas.microsoft.com/office/drawing/2014/main" xmlns="" val="1324827164"/>
                    </a:ext>
                  </a:extLst>
                </a:gridCol>
                <a:gridCol w="3779384">
                  <a:extLst>
                    <a:ext uri="{9D8B030D-6E8A-4147-A177-3AD203B41FA5}">
                      <a16:colId xmlns:a16="http://schemas.microsoft.com/office/drawing/2014/main" xmlns="" val="533493769"/>
                    </a:ext>
                  </a:extLst>
                </a:gridCol>
              </a:tblGrid>
              <a:tr h="304800">
                <a:tc>
                  <a:txBody>
                    <a:bodyPr/>
                    <a:lstStyle/>
                    <a:p>
                      <a:pPr indent="254000" algn="ctr">
                        <a:spcBef>
                          <a:spcPts val="240"/>
                        </a:spcBef>
                        <a:spcAft>
                          <a:spcPts val="240"/>
                        </a:spcAft>
                      </a:pPr>
                      <a:r>
                        <a:rPr lang="en-US" sz="1600" kern="100" dirty="0">
                          <a:effectLst/>
                        </a:rPr>
                        <a:t>SQL</a:t>
                      </a:r>
                      <a:r>
                        <a:rPr lang="zh-CN" sz="1600" kern="100" dirty="0">
                          <a:effectLst/>
                        </a:rPr>
                        <a:t>术语</a:t>
                      </a:r>
                      <a:r>
                        <a:rPr lang="en-US" sz="1600" kern="100" dirty="0">
                          <a:effectLst/>
                        </a:rPr>
                        <a:t>/</a:t>
                      </a:r>
                      <a:r>
                        <a:rPr lang="zh-CN" sz="1600" kern="100" dirty="0">
                          <a:effectLst/>
                        </a:rPr>
                        <a:t>概念</a:t>
                      </a:r>
                      <a:endParaRPr lang="zh-CN" sz="1600" kern="100" dirty="0">
                        <a:effectLst/>
                        <a:latin typeface="Arial" panose="020B0604020202020204" pitchFamily="34" charset="0"/>
                        <a:ea typeface="黑体" panose="02010609060101010101" pitchFamily="49" charset="-122"/>
                      </a:endParaRPr>
                    </a:p>
                  </a:txBody>
                  <a:tcPr marL="68580" marR="68580" marT="0" marB="0" anchor="ctr"/>
                </a:tc>
                <a:tc>
                  <a:txBody>
                    <a:bodyPr/>
                    <a:lstStyle/>
                    <a:p>
                      <a:pPr indent="254000" algn="ctr">
                        <a:spcBef>
                          <a:spcPts val="240"/>
                        </a:spcBef>
                        <a:spcAft>
                          <a:spcPts val="240"/>
                        </a:spcAft>
                      </a:pPr>
                      <a:r>
                        <a:rPr lang="en-US" sz="1600" kern="100" dirty="0">
                          <a:effectLst/>
                        </a:rPr>
                        <a:t>MongoDB</a:t>
                      </a:r>
                      <a:r>
                        <a:rPr lang="zh-CN" sz="1600" kern="100" dirty="0">
                          <a:effectLst/>
                        </a:rPr>
                        <a:t>术语</a:t>
                      </a:r>
                      <a:r>
                        <a:rPr lang="en-US" sz="1600" kern="100" dirty="0">
                          <a:effectLst/>
                        </a:rPr>
                        <a:t>/</a:t>
                      </a:r>
                      <a:r>
                        <a:rPr lang="zh-CN" sz="1600" kern="100" dirty="0">
                          <a:effectLst/>
                        </a:rPr>
                        <a:t>概念</a:t>
                      </a:r>
                      <a:endParaRPr lang="zh-CN" sz="1600" kern="100" dirty="0">
                        <a:effectLst/>
                        <a:latin typeface="Arial" panose="020B0604020202020204" pitchFamily="34" charset="0"/>
                        <a:ea typeface="黑体" panose="02010609060101010101" pitchFamily="49" charset="-122"/>
                      </a:endParaRPr>
                    </a:p>
                  </a:txBody>
                  <a:tcPr marL="68580" marR="68580" marT="0" marB="0" anchor="ctr"/>
                </a:tc>
                <a:tc>
                  <a:txBody>
                    <a:bodyPr/>
                    <a:lstStyle/>
                    <a:p>
                      <a:pPr indent="254000" algn="ctr">
                        <a:spcBef>
                          <a:spcPts val="240"/>
                        </a:spcBef>
                        <a:spcAft>
                          <a:spcPts val="240"/>
                        </a:spcAft>
                      </a:pPr>
                      <a:r>
                        <a:rPr lang="zh-CN" sz="1600" kern="100">
                          <a:effectLst/>
                        </a:rPr>
                        <a:t>解释</a:t>
                      </a:r>
                      <a:r>
                        <a:rPr lang="en-US" sz="1600" kern="100">
                          <a:effectLst/>
                        </a:rPr>
                        <a:t>/</a:t>
                      </a:r>
                      <a:r>
                        <a:rPr lang="zh-CN" sz="1600" kern="100">
                          <a:effectLst/>
                        </a:rPr>
                        <a:t>说明</a:t>
                      </a:r>
                      <a:endParaRPr lang="zh-CN" sz="1600" kern="100">
                        <a:effectLst/>
                        <a:latin typeface="Arial" panose="020B0604020202020204" pitchFamily="34" charset="0"/>
                        <a:ea typeface="黑体" panose="02010609060101010101" pitchFamily="49" charset="-122"/>
                      </a:endParaRPr>
                    </a:p>
                  </a:txBody>
                  <a:tcPr marL="68580" marR="68580" marT="0" marB="0" anchor="ctr"/>
                </a:tc>
                <a:extLst>
                  <a:ext uri="{0D108BD9-81ED-4DB2-BD59-A6C34878D82A}">
                    <a16:rowId xmlns:a16="http://schemas.microsoft.com/office/drawing/2014/main" xmlns="" val="3321237753"/>
                  </a:ext>
                </a:extLst>
              </a:tr>
              <a:tr h="304800">
                <a:tc>
                  <a:txBody>
                    <a:bodyPr/>
                    <a:lstStyle/>
                    <a:p>
                      <a:pPr indent="254000" algn="ctr">
                        <a:spcBef>
                          <a:spcPts val="240"/>
                        </a:spcBef>
                        <a:spcAft>
                          <a:spcPts val="240"/>
                        </a:spcAft>
                      </a:pPr>
                      <a:r>
                        <a:rPr lang="en-US" sz="1600" kern="100">
                          <a:effectLst/>
                        </a:rPr>
                        <a:t>database</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ctr">
                        <a:spcBef>
                          <a:spcPts val="240"/>
                        </a:spcBef>
                        <a:spcAft>
                          <a:spcPts val="240"/>
                        </a:spcAft>
                      </a:pPr>
                      <a:r>
                        <a:rPr lang="en-US" sz="1600" kern="100">
                          <a:effectLst/>
                        </a:rPr>
                        <a:t>database</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just">
                        <a:spcBef>
                          <a:spcPts val="240"/>
                        </a:spcBef>
                        <a:spcAft>
                          <a:spcPts val="240"/>
                        </a:spcAft>
                      </a:pPr>
                      <a:r>
                        <a:rPr lang="zh-CN" sz="1600" kern="100" dirty="0">
                          <a:effectLst/>
                        </a:rPr>
                        <a:t>数据库</a:t>
                      </a:r>
                      <a:endParaRPr lang="zh-CN" sz="1600" kern="100" dirty="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1978831152"/>
                  </a:ext>
                </a:extLst>
              </a:tr>
              <a:tr h="304800">
                <a:tc>
                  <a:txBody>
                    <a:bodyPr/>
                    <a:lstStyle/>
                    <a:p>
                      <a:pPr indent="254000" algn="ctr">
                        <a:spcBef>
                          <a:spcPts val="240"/>
                        </a:spcBef>
                        <a:spcAft>
                          <a:spcPts val="240"/>
                        </a:spcAft>
                      </a:pPr>
                      <a:r>
                        <a:rPr lang="en-US" sz="1600" kern="100">
                          <a:effectLst/>
                        </a:rPr>
                        <a:t>table</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ctr">
                        <a:spcBef>
                          <a:spcPts val="240"/>
                        </a:spcBef>
                        <a:spcAft>
                          <a:spcPts val="240"/>
                        </a:spcAft>
                      </a:pPr>
                      <a:r>
                        <a:rPr lang="en-US" sz="1600" kern="100" dirty="0">
                          <a:effectLst/>
                        </a:rPr>
                        <a:t>collection</a:t>
                      </a:r>
                      <a:endParaRPr lang="zh-CN" sz="1600" kern="100" dirty="0">
                        <a:effectLst/>
                        <a:latin typeface="Times New Roman" panose="02020603050405020304" pitchFamily="18" charset="0"/>
                        <a:ea typeface="方正宋一简体"/>
                      </a:endParaRPr>
                    </a:p>
                  </a:txBody>
                  <a:tcPr marL="68580" marR="68580" marT="0" marB="0" anchor="ctr"/>
                </a:tc>
                <a:tc>
                  <a:txBody>
                    <a:bodyPr/>
                    <a:lstStyle/>
                    <a:p>
                      <a:pPr indent="254000" algn="just">
                        <a:spcBef>
                          <a:spcPts val="240"/>
                        </a:spcBef>
                        <a:spcAft>
                          <a:spcPts val="240"/>
                        </a:spcAft>
                      </a:pPr>
                      <a:r>
                        <a:rPr lang="zh-CN" sz="1600" kern="100">
                          <a:effectLst/>
                        </a:rPr>
                        <a:t>数据库表</a:t>
                      </a:r>
                      <a:r>
                        <a:rPr lang="en-US" sz="1600" kern="100">
                          <a:effectLst/>
                        </a:rPr>
                        <a:t>/</a:t>
                      </a:r>
                      <a:r>
                        <a:rPr lang="zh-CN" sz="1600" kern="100">
                          <a:effectLst/>
                        </a:rPr>
                        <a:t>集合</a:t>
                      </a:r>
                      <a:endParaRPr lang="zh-CN" sz="1600" kern="10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1756552283"/>
                  </a:ext>
                </a:extLst>
              </a:tr>
              <a:tr h="304800">
                <a:tc>
                  <a:txBody>
                    <a:bodyPr/>
                    <a:lstStyle/>
                    <a:p>
                      <a:pPr indent="254000" algn="ctr">
                        <a:spcBef>
                          <a:spcPts val="240"/>
                        </a:spcBef>
                        <a:spcAft>
                          <a:spcPts val="240"/>
                        </a:spcAft>
                      </a:pPr>
                      <a:r>
                        <a:rPr lang="en-US" sz="1600" kern="100">
                          <a:effectLst/>
                        </a:rPr>
                        <a:t>row</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ctr">
                        <a:spcBef>
                          <a:spcPts val="240"/>
                        </a:spcBef>
                        <a:spcAft>
                          <a:spcPts val="240"/>
                        </a:spcAft>
                      </a:pPr>
                      <a:r>
                        <a:rPr lang="en-US" sz="1600" kern="100">
                          <a:effectLst/>
                        </a:rPr>
                        <a:t>document</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just">
                        <a:spcBef>
                          <a:spcPts val="240"/>
                        </a:spcBef>
                        <a:spcAft>
                          <a:spcPts val="240"/>
                        </a:spcAft>
                      </a:pPr>
                      <a:r>
                        <a:rPr lang="zh-CN" sz="1600" kern="100">
                          <a:effectLst/>
                        </a:rPr>
                        <a:t>数据记录行</a:t>
                      </a:r>
                      <a:r>
                        <a:rPr lang="en-US" sz="1600" kern="100">
                          <a:effectLst/>
                        </a:rPr>
                        <a:t>/</a:t>
                      </a:r>
                      <a:r>
                        <a:rPr lang="zh-CN" sz="1600" kern="100">
                          <a:effectLst/>
                        </a:rPr>
                        <a:t>文档</a:t>
                      </a:r>
                      <a:endParaRPr lang="zh-CN" sz="1600" kern="10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1135259620"/>
                  </a:ext>
                </a:extLst>
              </a:tr>
              <a:tr h="304800">
                <a:tc>
                  <a:txBody>
                    <a:bodyPr/>
                    <a:lstStyle/>
                    <a:p>
                      <a:pPr indent="254000" algn="ctr">
                        <a:spcBef>
                          <a:spcPts val="240"/>
                        </a:spcBef>
                        <a:spcAft>
                          <a:spcPts val="240"/>
                        </a:spcAft>
                      </a:pPr>
                      <a:r>
                        <a:rPr lang="en-US" sz="1600" kern="100">
                          <a:effectLst/>
                        </a:rPr>
                        <a:t>column</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ctr">
                        <a:spcBef>
                          <a:spcPts val="240"/>
                        </a:spcBef>
                        <a:spcAft>
                          <a:spcPts val="240"/>
                        </a:spcAft>
                      </a:pPr>
                      <a:r>
                        <a:rPr lang="en-US" sz="1600" kern="100">
                          <a:effectLst/>
                        </a:rPr>
                        <a:t>field</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just">
                        <a:spcBef>
                          <a:spcPts val="240"/>
                        </a:spcBef>
                        <a:spcAft>
                          <a:spcPts val="240"/>
                        </a:spcAft>
                      </a:pPr>
                      <a:r>
                        <a:rPr lang="zh-CN" sz="1600" kern="100">
                          <a:effectLst/>
                        </a:rPr>
                        <a:t>数据字段</a:t>
                      </a:r>
                      <a:r>
                        <a:rPr lang="en-US" sz="1600" kern="100">
                          <a:effectLst/>
                        </a:rPr>
                        <a:t>/</a:t>
                      </a:r>
                      <a:r>
                        <a:rPr lang="zh-CN" sz="1600" kern="100">
                          <a:effectLst/>
                        </a:rPr>
                        <a:t>域</a:t>
                      </a:r>
                      <a:endParaRPr lang="zh-CN" sz="1600" kern="10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2016184886"/>
                  </a:ext>
                </a:extLst>
              </a:tr>
              <a:tr h="304800">
                <a:tc>
                  <a:txBody>
                    <a:bodyPr/>
                    <a:lstStyle/>
                    <a:p>
                      <a:pPr indent="254000" algn="ctr">
                        <a:spcBef>
                          <a:spcPts val="240"/>
                        </a:spcBef>
                        <a:spcAft>
                          <a:spcPts val="240"/>
                        </a:spcAft>
                      </a:pPr>
                      <a:r>
                        <a:rPr lang="en-US" sz="1600" kern="100">
                          <a:effectLst/>
                        </a:rPr>
                        <a:t>index</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ctr">
                        <a:spcBef>
                          <a:spcPts val="240"/>
                        </a:spcBef>
                        <a:spcAft>
                          <a:spcPts val="240"/>
                        </a:spcAft>
                      </a:pPr>
                      <a:r>
                        <a:rPr lang="en-US" sz="1600" kern="100">
                          <a:effectLst/>
                        </a:rPr>
                        <a:t>index</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just">
                        <a:spcBef>
                          <a:spcPts val="240"/>
                        </a:spcBef>
                        <a:spcAft>
                          <a:spcPts val="240"/>
                        </a:spcAft>
                      </a:pPr>
                      <a:r>
                        <a:rPr lang="zh-CN" sz="1600" kern="100">
                          <a:effectLst/>
                        </a:rPr>
                        <a:t>索引</a:t>
                      </a:r>
                      <a:endParaRPr lang="zh-CN" sz="1600" kern="10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1204071714"/>
                  </a:ext>
                </a:extLst>
              </a:tr>
              <a:tr h="304800">
                <a:tc>
                  <a:txBody>
                    <a:bodyPr/>
                    <a:lstStyle/>
                    <a:p>
                      <a:pPr indent="254000" algn="ctr">
                        <a:spcBef>
                          <a:spcPts val="240"/>
                        </a:spcBef>
                        <a:spcAft>
                          <a:spcPts val="240"/>
                        </a:spcAft>
                      </a:pPr>
                      <a:r>
                        <a:rPr lang="en-US" sz="1600" kern="100">
                          <a:effectLst/>
                        </a:rPr>
                        <a:t>table joins</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ctr">
                        <a:spcBef>
                          <a:spcPts val="240"/>
                        </a:spcBef>
                        <a:spcAft>
                          <a:spcPts val="240"/>
                        </a:spcAft>
                      </a:pPr>
                      <a:r>
                        <a:rPr lang="en-US" sz="1600" kern="100">
                          <a:effectLst/>
                        </a:rPr>
                        <a:t> </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just">
                        <a:spcBef>
                          <a:spcPts val="240"/>
                        </a:spcBef>
                        <a:spcAft>
                          <a:spcPts val="240"/>
                        </a:spcAft>
                      </a:pPr>
                      <a:r>
                        <a:rPr lang="zh-CN" sz="1600" kern="100">
                          <a:effectLst/>
                        </a:rPr>
                        <a:t>表连接，</a:t>
                      </a:r>
                      <a:r>
                        <a:rPr lang="en-US" sz="1600" kern="100">
                          <a:effectLst/>
                        </a:rPr>
                        <a:t>MongoDB</a:t>
                      </a:r>
                      <a:r>
                        <a:rPr lang="zh-CN" sz="1600" kern="100">
                          <a:effectLst/>
                        </a:rPr>
                        <a:t>不支持</a:t>
                      </a:r>
                      <a:endParaRPr lang="zh-CN" sz="1600" kern="10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576380318"/>
                  </a:ext>
                </a:extLst>
              </a:tr>
              <a:tr h="304800">
                <a:tc>
                  <a:txBody>
                    <a:bodyPr/>
                    <a:lstStyle/>
                    <a:p>
                      <a:pPr indent="254000" algn="ctr">
                        <a:spcBef>
                          <a:spcPts val="240"/>
                        </a:spcBef>
                        <a:spcAft>
                          <a:spcPts val="240"/>
                        </a:spcAft>
                      </a:pPr>
                      <a:r>
                        <a:rPr lang="en-US" sz="1600" kern="100">
                          <a:effectLst/>
                        </a:rPr>
                        <a:t>primary key</a:t>
                      </a:r>
                      <a:endParaRPr lang="zh-CN" sz="1600" kern="100">
                        <a:effectLst/>
                        <a:latin typeface="Times New Roman" panose="02020603050405020304" pitchFamily="18" charset="0"/>
                        <a:ea typeface="方正宋一简体"/>
                      </a:endParaRPr>
                    </a:p>
                  </a:txBody>
                  <a:tcPr marL="68580" marR="68580" marT="0" marB="0" anchor="ctr"/>
                </a:tc>
                <a:tc>
                  <a:txBody>
                    <a:bodyPr/>
                    <a:lstStyle/>
                    <a:p>
                      <a:pPr indent="254000" algn="ctr">
                        <a:spcBef>
                          <a:spcPts val="240"/>
                        </a:spcBef>
                        <a:spcAft>
                          <a:spcPts val="240"/>
                        </a:spcAft>
                      </a:pPr>
                      <a:r>
                        <a:rPr lang="en-US" sz="1600" kern="100" dirty="0">
                          <a:effectLst/>
                        </a:rPr>
                        <a:t>primary key</a:t>
                      </a:r>
                      <a:endParaRPr lang="zh-CN" sz="1600" kern="100" dirty="0">
                        <a:effectLst/>
                        <a:latin typeface="Times New Roman" panose="02020603050405020304" pitchFamily="18" charset="0"/>
                        <a:ea typeface="方正宋一简体"/>
                      </a:endParaRPr>
                    </a:p>
                  </a:txBody>
                  <a:tcPr marL="68580" marR="68580" marT="0" marB="0" anchor="ctr"/>
                </a:tc>
                <a:tc>
                  <a:txBody>
                    <a:bodyPr/>
                    <a:lstStyle/>
                    <a:p>
                      <a:pPr indent="254000" algn="just">
                        <a:spcBef>
                          <a:spcPts val="240"/>
                        </a:spcBef>
                        <a:spcAft>
                          <a:spcPts val="240"/>
                        </a:spcAft>
                      </a:pPr>
                      <a:r>
                        <a:rPr lang="zh-CN" sz="1600" kern="100" dirty="0">
                          <a:effectLst/>
                        </a:rPr>
                        <a:t>主键，</a:t>
                      </a:r>
                      <a:r>
                        <a:rPr lang="en-US" sz="1600" kern="100" dirty="0">
                          <a:effectLst/>
                        </a:rPr>
                        <a:t>MongoDB</a:t>
                      </a:r>
                      <a:r>
                        <a:rPr lang="zh-CN" sz="1600" kern="100" dirty="0">
                          <a:effectLst/>
                        </a:rPr>
                        <a:t>自动将</a:t>
                      </a:r>
                      <a:r>
                        <a:rPr lang="en-US" sz="1600" kern="100" dirty="0">
                          <a:effectLst/>
                        </a:rPr>
                        <a:t>_id</a:t>
                      </a:r>
                      <a:r>
                        <a:rPr lang="zh-CN" sz="1600" kern="100" dirty="0">
                          <a:effectLst/>
                        </a:rPr>
                        <a:t>字段设置为主键</a:t>
                      </a:r>
                      <a:endParaRPr lang="zh-CN" sz="1600" kern="100" dirty="0">
                        <a:effectLst/>
                        <a:latin typeface="Times New Roman" panose="02020603050405020304" pitchFamily="18" charset="0"/>
                        <a:ea typeface="方正宋一简体"/>
                      </a:endParaRPr>
                    </a:p>
                  </a:txBody>
                  <a:tcPr marL="68580" marR="68580" marT="0" marB="0" anchor="ctr"/>
                </a:tc>
                <a:extLst>
                  <a:ext uri="{0D108BD9-81ED-4DB2-BD59-A6C34878D82A}">
                    <a16:rowId xmlns:a16="http://schemas.microsoft.com/office/drawing/2014/main" xmlns="" val="758430004"/>
                  </a:ext>
                </a:extLst>
              </a:tr>
            </a:tbl>
          </a:graphicData>
        </a:graphic>
      </p:graphicFrame>
      <p:sp>
        <p:nvSpPr>
          <p:cNvPr id="4" name="矩形 3"/>
          <p:cNvSpPr/>
          <p:nvPr/>
        </p:nvSpPr>
        <p:spPr>
          <a:xfrm>
            <a:off x="3657600" y="2896617"/>
            <a:ext cx="3416320" cy="307777"/>
          </a:xfrm>
          <a:prstGeom prst="rect">
            <a:avLst/>
          </a:prstGeom>
        </p:spPr>
        <p:txBody>
          <a:bodyPr wrap="none">
            <a:spAutoFit/>
          </a:bodyPr>
          <a:lstStyle/>
          <a:p>
            <a:r>
              <a:rPr lang="en-US" altLang="zh-CN" sz="1400" kern="1000" dirty="0" smtClean="0">
                <a:latin typeface="+mn-ea"/>
              </a:rPr>
              <a:t>SQL</a:t>
            </a:r>
            <a:r>
              <a:rPr lang="zh-CN" altLang="zh-CN" sz="1400" kern="1000" dirty="0">
                <a:latin typeface="+mn-ea"/>
                <a:cs typeface="Times New Roman" panose="02020603050405020304" pitchFamily="18" charset="0"/>
              </a:rPr>
              <a:t>术语概念与</a:t>
            </a:r>
            <a:r>
              <a:rPr lang="en-US" altLang="zh-CN" sz="1400" kern="1000" dirty="0">
                <a:latin typeface="+mn-ea"/>
              </a:rPr>
              <a:t>MongoDB</a:t>
            </a:r>
            <a:r>
              <a:rPr lang="zh-CN" altLang="zh-CN" sz="1400" kern="1000" dirty="0">
                <a:latin typeface="+mn-ea"/>
                <a:cs typeface="Times New Roman" panose="02020603050405020304" pitchFamily="18" charset="0"/>
              </a:rPr>
              <a:t>术语概念的</a:t>
            </a:r>
            <a:r>
              <a:rPr lang="zh-CN" altLang="zh-CN" sz="1400" kern="1000" dirty="0" smtClean="0">
                <a:latin typeface="+mn-ea"/>
                <a:cs typeface="Times New Roman" panose="02020603050405020304" pitchFamily="18" charset="0"/>
              </a:rPr>
              <a:t>比较</a:t>
            </a:r>
            <a:r>
              <a:rPr lang="zh-CN" altLang="en-US" sz="1400" kern="1000" dirty="0" smtClean="0">
                <a:latin typeface="+mn-ea"/>
                <a:cs typeface="Times New Roman" panose="02020603050405020304" pitchFamily="18" charset="0"/>
              </a:rPr>
              <a:t>表</a:t>
            </a:r>
            <a:endParaRPr lang="zh-CN" altLang="en-US" sz="1400" dirty="0">
              <a:latin typeface="+mn-ea"/>
            </a:endParaRPr>
          </a:p>
        </p:txBody>
      </p:sp>
      <p:sp>
        <p:nvSpPr>
          <p:cNvPr id="9"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12946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a:solidFill>
                  <a:srgbClr val="585858"/>
                </a:solidFill>
                <a:latin typeface="华文细黑"/>
                <a:cs typeface="华文细黑"/>
              </a:rPr>
              <a:t>MongoDB</a:t>
            </a:r>
            <a:r>
              <a:rPr lang="zh-CN" altLang="en-US" sz="3200" i="0" dirty="0">
                <a:solidFill>
                  <a:srgbClr val="585858"/>
                </a:solidFill>
                <a:latin typeface="华文细黑"/>
                <a:cs typeface="华文细黑"/>
              </a:rPr>
              <a:t>基本概念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45</a:t>
            </a:fld>
            <a:endParaRPr spc="5" dirty="0"/>
          </a:p>
        </p:txBody>
      </p:sp>
      <p:sp>
        <p:nvSpPr>
          <p:cNvPr id="10" name="文本框 9"/>
          <p:cNvSpPr txBox="1"/>
          <p:nvPr/>
        </p:nvSpPr>
        <p:spPr>
          <a:xfrm>
            <a:off x="498474" y="1263414"/>
            <a:ext cx="10169526" cy="1785104"/>
          </a:xfrm>
          <a:prstGeom prst="rect">
            <a:avLst/>
          </a:prstGeom>
          <a:noFill/>
        </p:spPr>
        <p:txBody>
          <a:bodyPr wrap="square" rtlCol="0">
            <a:spAutoFit/>
          </a:bodyPr>
          <a:lstStyle/>
          <a:p>
            <a:r>
              <a:rPr lang="zh-CN" altLang="zh-CN" sz="2400" spc="-10" dirty="0" smtClean="0">
                <a:latin typeface="+mn-ea"/>
                <a:cs typeface="微软雅黑"/>
              </a:rPr>
              <a:t>传统</a:t>
            </a:r>
            <a:r>
              <a:rPr lang="zh-CN" altLang="zh-CN" sz="2400" spc="-10" dirty="0">
                <a:latin typeface="+mn-ea"/>
                <a:cs typeface="微软雅黑"/>
              </a:rPr>
              <a:t>关系数据库的数据表与MongoDB中集合相对应，</a:t>
            </a:r>
            <a:r>
              <a:rPr lang="zh-CN" altLang="en-US" sz="2400" spc="-10" dirty="0">
                <a:latin typeface="+mn-ea"/>
                <a:cs typeface="微软雅黑"/>
              </a:rPr>
              <a:t>下</a:t>
            </a:r>
            <a:r>
              <a:rPr lang="zh-CN" altLang="zh-CN" sz="2400" spc="-10" dirty="0">
                <a:latin typeface="+mn-ea"/>
                <a:cs typeface="微软雅黑"/>
              </a:rPr>
              <a:t>图给出了一个记录用户信息的关系型数据库表与MongoDB集合的对应关系。用户记录包括id、用户名（user_name）、电子邮箱（email）、年龄（age）、城市（city）信息。</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18434" name="Picture 2" descr="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5944" y="2409071"/>
            <a:ext cx="839458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33800" y="6099175"/>
            <a:ext cx="3326552" cy="271869"/>
          </a:xfrm>
          <a:prstGeom prst="rect">
            <a:avLst/>
          </a:prstGeom>
        </p:spPr>
        <p:txBody>
          <a:bodyPr wrap="none">
            <a:spAutoFit/>
          </a:bodyPr>
          <a:lstStyle/>
          <a:p>
            <a:pPr algn="ctr">
              <a:lnSpc>
                <a:spcPts val="1400"/>
              </a:lnSpc>
              <a:spcAft>
                <a:spcPts val="600"/>
              </a:spcAft>
            </a:pPr>
            <a:r>
              <a:rPr lang="zh-CN" altLang="zh-CN" sz="1400" kern="100" dirty="0">
                <a:latin typeface="+mn-ea"/>
              </a:rPr>
              <a:t>关系数据库表与MongoDB的集合对应关系</a:t>
            </a:r>
          </a:p>
        </p:txBody>
      </p:sp>
      <p:sp>
        <p:nvSpPr>
          <p:cNvPr id="8"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6124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a:solidFill>
                  <a:srgbClr val="585858"/>
                </a:solidFill>
                <a:latin typeface="华文细黑"/>
                <a:cs typeface="华文细黑"/>
              </a:rPr>
              <a:t>MongoDB</a:t>
            </a:r>
            <a:r>
              <a:rPr lang="zh-CN" altLang="en-US" sz="3200" i="0" dirty="0">
                <a:solidFill>
                  <a:srgbClr val="585858"/>
                </a:solidFill>
                <a:latin typeface="华文细黑"/>
                <a:cs typeface="华文细黑"/>
              </a:rPr>
              <a:t>基本概念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46</a:t>
            </a:fld>
            <a:endParaRPr spc="5" dirty="0"/>
          </a:p>
        </p:txBody>
      </p:sp>
      <p:sp>
        <p:nvSpPr>
          <p:cNvPr id="10" name="文本框 9"/>
          <p:cNvSpPr txBox="1"/>
          <p:nvPr/>
        </p:nvSpPr>
        <p:spPr>
          <a:xfrm>
            <a:off x="533400" y="1374775"/>
            <a:ext cx="11201400" cy="4893647"/>
          </a:xfrm>
          <a:prstGeom prst="rect">
            <a:avLst/>
          </a:prstGeom>
          <a:noFill/>
        </p:spPr>
        <p:txBody>
          <a:bodyPr wrap="square" rtlCol="0">
            <a:spAutoFit/>
          </a:bodyPr>
          <a:lstStyle/>
          <a:p>
            <a:r>
              <a:rPr lang="zh-CN" altLang="zh-CN" sz="2400" spc="-10" dirty="0" smtClean="0">
                <a:latin typeface="+mn-ea"/>
                <a:cs typeface="微软雅黑"/>
              </a:rPr>
              <a:t>一</a:t>
            </a:r>
            <a:r>
              <a:rPr lang="zh-CN" altLang="zh-CN" sz="2400" spc="-10" dirty="0">
                <a:latin typeface="+mn-ea"/>
                <a:cs typeface="微软雅黑"/>
              </a:rPr>
              <a:t>个MongoDB实例可以包含一组数据库，一个数据库可以包含一组集合，一个集合可以包含一组文档，一个文档包含一组字段，每一个字段都是一个键值对。其中key必须为字符串类型，value可以包含如下类型：</a:t>
            </a:r>
          </a:p>
          <a:p>
            <a:r>
              <a:rPr lang="zh-CN" altLang="zh-CN" sz="2400" spc="-10" dirty="0">
                <a:latin typeface="+mn-ea"/>
                <a:cs typeface="微软雅黑"/>
              </a:rPr>
              <a:t>① 基本类型，例如，string、int、float、timestamp、binary等；</a:t>
            </a:r>
          </a:p>
          <a:p>
            <a:r>
              <a:rPr lang="zh-CN" altLang="zh-CN" sz="2400" spc="-10" dirty="0">
                <a:latin typeface="+mn-ea"/>
                <a:cs typeface="微软雅黑"/>
              </a:rPr>
              <a:t>② 一个文档；</a:t>
            </a:r>
          </a:p>
          <a:p>
            <a:r>
              <a:rPr lang="zh-CN" altLang="zh-CN" sz="2400" spc="-10" dirty="0">
                <a:latin typeface="+mn-ea"/>
                <a:cs typeface="微软雅黑"/>
              </a:rPr>
              <a:t>③ 数组类型。</a:t>
            </a:r>
          </a:p>
          <a:p>
            <a:r>
              <a:rPr lang="zh-CN" altLang="zh-CN" sz="2400" spc="-10" dirty="0">
                <a:latin typeface="+mn-ea"/>
                <a:cs typeface="微软雅黑"/>
              </a:rPr>
              <a:t>（1）文档</a:t>
            </a:r>
          </a:p>
          <a:p>
            <a:r>
              <a:rPr lang="zh-CN" altLang="zh-CN" sz="2400" spc="-10" dirty="0">
                <a:latin typeface="+mn-ea"/>
                <a:cs typeface="微软雅黑"/>
              </a:rPr>
              <a:t>文档是MongoDB中数据的基本单位，类似于关系数据库中的行（但是比行复杂）。必须提醒注意的是，MongoDB中</a:t>
            </a:r>
            <a:r>
              <a:rPr lang="zh-CN" altLang="zh-CN" sz="2400" spc="-10" dirty="0" smtClean="0">
                <a:latin typeface="+mn-ea"/>
                <a:cs typeface="微软雅黑"/>
              </a:rPr>
              <a:t>“文档”是</a:t>
            </a:r>
            <a:r>
              <a:rPr lang="zh-CN" altLang="zh-CN" sz="2400" spc="-10" dirty="0">
                <a:latin typeface="+mn-ea"/>
                <a:cs typeface="微软雅黑"/>
              </a:rPr>
              <a:t>由多个键及其关联的值有序地放在一起构成的一个文档</a:t>
            </a:r>
            <a:r>
              <a:rPr lang="zh-CN" altLang="zh-CN" sz="2400" spc="-10" dirty="0" smtClean="0">
                <a:latin typeface="+mn-ea"/>
                <a:cs typeface="微软雅黑"/>
              </a:rPr>
              <a:t>。不同</a:t>
            </a:r>
            <a:r>
              <a:rPr lang="zh-CN" altLang="zh-CN" sz="2400" spc="-10" dirty="0">
                <a:latin typeface="+mn-ea"/>
                <a:cs typeface="微软雅黑"/>
              </a:rPr>
              <a:t>的编程语言对文档的表示方法不同，在JavaScript中文档表示为：</a:t>
            </a:r>
          </a:p>
          <a:p>
            <a:r>
              <a:rPr lang="en-US" altLang="zh-CN" sz="2400" spc="-10" dirty="0">
                <a:latin typeface="+mn-ea"/>
                <a:cs typeface="微软雅黑"/>
              </a:rPr>
              <a:t>{"</a:t>
            </a:r>
            <a:r>
              <a:rPr lang="en-US" altLang="zh-CN" sz="2400" spc="-10" dirty="0" err="1">
                <a:latin typeface="+mn-ea"/>
                <a:cs typeface="微软雅黑"/>
              </a:rPr>
              <a:t>name":"Alex</a:t>
            </a:r>
            <a:r>
              <a:rPr lang="en-US" altLang="zh-CN" sz="2400" spc="-10" dirty="0">
                <a:latin typeface="+mn-ea"/>
                <a:cs typeface="微软雅黑"/>
              </a:rPr>
              <a:t>"}</a:t>
            </a:r>
            <a:endParaRPr lang="zh-CN" altLang="zh-CN" sz="2400" spc="-10" dirty="0">
              <a:latin typeface="+mn-ea"/>
              <a:cs typeface="微软雅黑"/>
            </a:endParaRPr>
          </a:p>
          <a:p>
            <a:r>
              <a:rPr lang="zh-CN" altLang="zh-CN" sz="2400" spc="-10" dirty="0">
                <a:latin typeface="+mn-ea"/>
                <a:cs typeface="微软雅黑"/>
              </a:rPr>
              <a:t>这个文档只有一个键“name”，对应的值为“Alex”</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216922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a:solidFill>
                  <a:srgbClr val="585858"/>
                </a:solidFill>
                <a:latin typeface="华文细黑"/>
                <a:cs typeface="华文细黑"/>
              </a:rPr>
              <a:t>MongoDB</a:t>
            </a:r>
            <a:r>
              <a:rPr lang="zh-CN" altLang="en-US" sz="3200" i="0" dirty="0">
                <a:solidFill>
                  <a:srgbClr val="585858"/>
                </a:solidFill>
                <a:latin typeface="华文细黑"/>
                <a:cs typeface="华文细黑"/>
              </a:rPr>
              <a:t>基本概念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47</a:t>
            </a:fld>
            <a:endParaRPr spc="5" dirty="0"/>
          </a:p>
        </p:txBody>
      </p:sp>
      <p:sp>
        <p:nvSpPr>
          <p:cNvPr id="10" name="文本框 9"/>
          <p:cNvSpPr txBox="1"/>
          <p:nvPr/>
        </p:nvSpPr>
        <p:spPr>
          <a:xfrm>
            <a:off x="533400" y="1374775"/>
            <a:ext cx="11201400" cy="4893647"/>
          </a:xfrm>
          <a:prstGeom prst="rect">
            <a:avLst/>
          </a:prstGeom>
          <a:noFill/>
        </p:spPr>
        <p:txBody>
          <a:bodyPr wrap="square" rtlCol="0">
            <a:spAutoFit/>
          </a:bodyPr>
          <a:lstStyle/>
          <a:p>
            <a:r>
              <a:rPr lang="zh-CN" altLang="zh-CN" sz="2400" spc="-10" dirty="0" smtClean="0">
                <a:latin typeface="+mn-ea"/>
                <a:cs typeface="微软雅黑"/>
              </a:rPr>
              <a:t>多数</a:t>
            </a:r>
            <a:r>
              <a:rPr lang="zh-CN" altLang="zh-CN" sz="2400" spc="-10" dirty="0">
                <a:latin typeface="+mn-ea"/>
                <a:cs typeface="微软雅黑"/>
              </a:rPr>
              <a:t>情况下，文档比这个更复杂，它包含多个键/值对。例如：</a:t>
            </a:r>
          </a:p>
          <a:p>
            <a:r>
              <a:rPr lang="en-US" altLang="zh-CN" sz="2400" spc="-10" dirty="0">
                <a:latin typeface="+mn-ea"/>
                <a:cs typeface="微软雅黑"/>
              </a:rPr>
              <a:t>{"name":"</a:t>
            </a:r>
            <a:r>
              <a:rPr lang="en-US" altLang="zh-CN" sz="2400" spc="-10" dirty="0" err="1">
                <a:latin typeface="+mn-ea"/>
                <a:cs typeface="微软雅黑"/>
              </a:rPr>
              <a:t>alex</a:t>
            </a:r>
            <a:r>
              <a:rPr lang="en-US" altLang="zh-CN" sz="2400" spc="-10" dirty="0">
                <a:latin typeface="+mn-ea"/>
                <a:cs typeface="微软雅黑"/>
              </a:rPr>
              <a:t>", "age": 3}</a:t>
            </a:r>
            <a:endParaRPr lang="zh-CN" altLang="zh-CN" sz="2400" spc="-10" dirty="0">
              <a:latin typeface="+mn-ea"/>
              <a:cs typeface="微软雅黑"/>
            </a:endParaRPr>
          </a:p>
          <a:p>
            <a:r>
              <a:rPr lang="zh-CN" altLang="zh-CN" sz="2400" spc="-10" dirty="0">
                <a:latin typeface="+mn-ea"/>
                <a:cs typeface="微软雅黑"/>
              </a:rPr>
              <a:t>文档中的键/值对是有序的，下面的文档与上面的文档是完全不同的两个文档。</a:t>
            </a:r>
          </a:p>
          <a:p>
            <a:r>
              <a:rPr lang="en-US" altLang="zh-CN" sz="2400" spc="-10" dirty="0">
                <a:latin typeface="+mn-ea"/>
                <a:cs typeface="微软雅黑"/>
              </a:rPr>
              <a:t>{"age": 3 , "name":"</a:t>
            </a:r>
            <a:r>
              <a:rPr lang="en-US" altLang="zh-CN" sz="2400" spc="-10" dirty="0" err="1">
                <a:latin typeface="+mn-ea"/>
                <a:cs typeface="微软雅黑"/>
              </a:rPr>
              <a:t>alex</a:t>
            </a:r>
            <a:r>
              <a:rPr lang="en-US" altLang="zh-CN" sz="2400" spc="-10" dirty="0">
                <a:latin typeface="+mn-ea"/>
                <a:cs typeface="微软雅黑"/>
              </a:rPr>
              <a:t>"}</a:t>
            </a:r>
            <a:endParaRPr lang="zh-CN" altLang="zh-CN" sz="2400" spc="-10" dirty="0">
              <a:latin typeface="+mn-ea"/>
              <a:cs typeface="微软雅黑"/>
            </a:endParaRPr>
          </a:p>
          <a:p>
            <a:r>
              <a:rPr lang="zh-CN" altLang="zh-CN" sz="2400" spc="-10" dirty="0">
                <a:latin typeface="+mn-ea"/>
                <a:cs typeface="微软雅黑"/>
              </a:rPr>
              <a:t>文档中的值不仅可以是双引号中的字符串，也可以是其他的数据类型，例如，整型、布尔型等，也可以是另外一个文档，即文档可以嵌套，文档中的键类型只能是字符串</a:t>
            </a:r>
            <a:r>
              <a:rPr lang="zh-CN" altLang="zh-CN" sz="2400" spc="-10" dirty="0" smtClean="0">
                <a:latin typeface="+mn-ea"/>
                <a:cs typeface="微软雅黑"/>
              </a:rPr>
              <a:t>。</a:t>
            </a:r>
            <a:endParaRPr lang="en-US" altLang="zh-CN" sz="2400" spc="-10" dirty="0" smtClean="0">
              <a:latin typeface="+mn-ea"/>
              <a:cs typeface="微软雅黑"/>
            </a:endParaRPr>
          </a:p>
          <a:p>
            <a:endParaRPr lang="zh-CN" altLang="zh-CN" sz="2400" spc="-10" dirty="0">
              <a:latin typeface="+mn-ea"/>
              <a:cs typeface="微软雅黑"/>
            </a:endParaRPr>
          </a:p>
          <a:p>
            <a:r>
              <a:rPr lang="zh-CN" altLang="zh-CN" sz="2400" spc="-10" dirty="0">
                <a:latin typeface="+mn-ea"/>
                <a:cs typeface="微软雅黑"/>
              </a:rPr>
              <a:t>（2）集合</a:t>
            </a:r>
          </a:p>
          <a:p>
            <a:r>
              <a:rPr lang="zh-CN" altLang="zh-CN" sz="2400" spc="-10" dirty="0">
                <a:latin typeface="+mn-ea"/>
                <a:cs typeface="微软雅黑"/>
              </a:rPr>
              <a:t>集合是一组文档，类似于关系数据库中的表。集合是无模式的，集合中的文档可以是各式各样的。例如，{"Alex":"name"}和{"age": 21}，它们的键不同，值的类型也不同，但是它们可以存放在同一个集合中，也就是不同模式的文档都可以放在同一个集合中</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2694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en-US" altLang="zh-CN" sz="3200" i="0" dirty="0">
                <a:solidFill>
                  <a:srgbClr val="585858"/>
                </a:solidFill>
                <a:latin typeface="华文细黑"/>
                <a:cs typeface="华文细黑"/>
              </a:rPr>
              <a:t>MongoDB</a:t>
            </a:r>
            <a:r>
              <a:rPr lang="zh-CN" altLang="en-US" sz="3200" i="0" dirty="0">
                <a:solidFill>
                  <a:srgbClr val="585858"/>
                </a:solidFill>
                <a:latin typeface="华文细黑"/>
                <a:cs typeface="华文细黑"/>
              </a:rPr>
              <a:t>基本概念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48</a:t>
            </a:fld>
            <a:endParaRPr spc="5" dirty="0"/>
          </a:p>
        </p:txBody>
      </p:sp>
      <p:sp>
        <p:nvSpPr>
          <p:cNvPr id="10" name="文本框 9"/>
          <p:cNvSpPr txBox="1"/>
          <p:nvPr/>
        </p:nvSpPr>
        <p:spPr>
          <a:xfrm>
            <a:off x="533400" y="1374775"/>
            <a:ext cx="11201400" cy="4585871"/>
          </a:xfrm>
          <a:prstGeom prst="rect">
            <a:avLst/>
          </a:prstGeom>
          <a:noFill/>
        </p:spPr>
        <p:txBody>
          <a:bodyPr wrap="square" rtlCol="0">
            <a:spAutoFit/>
          </a:bodyPr>
          <a:lstStyle/>
          <a:p>
            <a:r>
              <a:rPr lang="zh-CN" altLang="zh-CN" sz="2400" spc="-10" dirty="0" smtClean="0">
                <a:latin typeface="+mn-ea"/>
                <a:cs typeface="微软雅黑"/>
              </a:rPr>
              <a:t>（</a:t>
            </a:r>
            <a:r>
              <a:rPr lang="zh-CN" altLang="zh-CN" sz="2400" spc="-10" dirty="0">
                <a:latin typeface="+mn-ea"/>
                <a:cs typeface="微软雅黑"/>
              </a:rPr>
              <a:t>3）数据库</a:t>
            </a:r>
          </a:p>
          <a:p>
            <a:r>
              <a:rPr lang="zh-CN" altLang="zh-CN" sz="2400" spc="-10" dirty="0">
                <a:latin typeface="+mn-ea"/>
                <a:cs typeface="微软雅黑"/>
              </a:rPr>
              <a:t>MongoDB中多个文档组成集合，多个集合组成数据库。一个MongoDB实例可以承载多个数据库，它们之间可以看作是相互独立的，每个数据库都有独立的权限控制。在磁盘上，不同的数据库存放在不同的文件中。MongoDB中存在Admin、Local和Config三个系统数据库。</a:t>
            </a:r>
          </a:p>
          <a:p>
            <a:r>
              <a:rPr lang="zh-CN" altLang="zh-CN" sz="2400" spc="-10" dirty="0">
                <a:latin typeface="+mn-ea"/>
                <a:cs typeface="微软雅黑"/>
              </a:rPr>
              <a:t>Admin数据库：一个权限数据库，如果创建用户的时候将该用户添加到admin数据库中，那么该用户就自动继承了所有数据库的权限。</a:t>
            </a:r>
          </a:p>
          <a:p>
            <a:r>
              <a:rPr lang="zh-CN" altLang="zh-CN" sz="2400" spc="-10" dirty="0">
                <a:latin typeface="+mn-ea"/>
                <a:cs typeface="微软雅黑"/>
              </a:rPr>
              <a:t>Local数据库：这个数据库永远不会被复制，可以用来存储本地单台服务器的任意集合。</a:t>
            </a:r>
          </a:p>
          <a:p>
            <a:r>
              <a:rPr lang="zh-CN" altLang="zh-CN" sz="2400" spc="-10" dirty="0">
                <a:latin typeface="+mn-ea"/>
                <a:cs typeface="微软雅黑"/>
              </a:rPr>
              <a:t>Config数据库：当MongoDB使用分片模式时，Config数据库在内部使用，用于保存分片的信息。</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90500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图</a:t>
            </a:r>
            <a:r>
              <a:rPr lang="zh-CN" altLang="zh-CN" sz="3200" i="0" dirty="0">
                <a:solidFill>
                  <a:srgbClr val="585858"/>
                </a:solidFill>
                <a:latin typeface="华文细黑"/>
                <a:cs typeface="华文细黑"/>
              </a:rPr>
              <a:t>数据库Neo4</a:t>
            </a:r>
            <a:r>
              <a:rPr lang="zh-CN" altLang="zh-CN" sz="3200" i="0" dirty="0" smtClean="0">
                <a:solidFill>
                  <a:srgbClr val="585858"/>
                </a:solidFill>
                <a:latin typeface="华文细黑"/>
                <a:cs typeface="华文细黑"/>
              </a:rPr>
              <a:t>j</a:t>
            </a:r>
            <a:r>
              <a:rPr lang="zh-CN" altLang="zh-CN" sz="3200" i="0" dirty="0">
                <a:solidFill>
                  <a:srgbClr val="585858"/>
                </a:solidFill>
                <a:latin typeface="华文细黑"/>
                <a:cs typeface="华文细黑"/>
              </a:rPr>
              <a:t>与知识图谱</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49</a:t>
            </a:fld>
            <a:endParaRPr spc="5" dirty="0"/>
          </a:p>
        </p:txBody>
      </p:sp>
      <p:sp>
        <p:nvSpPr>
          <p:cNvPr id="10" name="文本框 9"/>
          <p:cNvSpPr txBox="1"/>
          <p:nvPr/>
        </p:nvSpPr>
        <p:spPr>
          <a:xfrm>
            <a:off x="498474" y="1450975"/>
            <a:ext cx="11201400" cy="4893647"/>
          </a:xfrm>
          <a:prstGeom prst="rect">
            <a:avLst/>
          </a:prstGeom>
          <a:noFill/>
        </p:spPr>
        <p:txBody>
          <a:bodyPr wrap="square" rtlCol="0">
            <a:spAutoFit/>
          </a:bodyPr>
          <a:lstStyle/>
          <a:p>
            <a:r>
              <a:rPr lang="zh-CN" altLang="zh-CN" sz="2400" b="1" spc="-10" dirty="0" smtClean="0">
                <a:latin typeface="+mn-ea"/>
                <a:cs typeface="微软雅黑"/>
              </a:rPr>
              <a:t>知识</a:t>
            </a:r>
            <a:r>
              <a:rPr lang="zh-CN" altLang="zh-CN" sz="2400" b="1" spc="-10" dirty="0">
                <a:latin typeface="+mn-ea"/>
                <a:cs typeface="微软雅黑"/>
              </a:rPr>
              <a:t>图谱</a:t>
            </a:r>
            <a:r>
              <a:rPr lang="zh-CN" altLang="zh-CN" sz="2400" spc="-10" dirty="0">
                <a:latin typeface="+mn-ea"/>
                <a:cs typeface="微软雅黑"/>
              </a:rPr>
              <a:t>是结构化的语义知识库，用于以符号形式描述物理世界中的概念及其相互关系，其基本组成单位是“实体-关系-实体”三元组，以及实体及其相关“属性-值”对，实体之间通过关系相互连接，构成网状的知识结构。</a:t>
            </a:r>
          </a:p>
          <a:p>
            <a:r>
              <a:rPr lang="zh-CN" altLang="zh-CN" sz="2400" spc="-10" dirty="0">
                <a:latin typeface="+mn-ea"/>
                <a:cs typeface="微软雅黑"/>
              </a:rPr>
              <a:t>在知识图谱的数据层，知识以事实（Fact）为单位存储在图数据库。如果以“实体-关系-实体”或者“实体-属性-值”三元组作为事实的基本表达方式，则存储在图数据库中的所有数据将构成庞大的实体关系网络，形成知识的图谱。</a:t>
            </a:r>
          </a:p>
          <a:p>
            <a:r>
              <a:rPr lang="zh-CN" altLang="zh-CN" sz="2400" b="1" spc="-10" dirty="0">
                <a:latin typeface="+mn-ea"/>
                <a:cs typeface="微软雅黑"/>
              </a:rPr>
              <a:t>Neo4j</a:t>
            </a:r>
            <a:r>
              <a:rPr lang="zh-CN" altLang="zh-CN" sz="2400" spc="-10" dirty="0">
                <a:latin typeface="+mn-ea"/>
                <a:cs typeface="微软雅黑"/>
              </a:rPr>
              <a:t>是一个将结构化数据存储在图（网络）而不是表中的NoSQL图数据库，它可以被看作是一个嵌入式的、基于磁盘的、具备完全事务特性的高性能Java持久化图引擎，该引擎具有成熟数据库的所有特性。</a:t>
            </a:r>
          </a:p>
          <a:p>
            <a:r>
              <a:rPr lang="zh-CN" altLang="zh-CN" sz="2400" spc="-10" dirty="0" smtClean="0">
                <a:latin typeface="+mn-ea"/>
                <a:cs typeface="微软雅黑"/>
              </a:rPr>
              <a:t>Neo</a:t>
            </a:r>
            <a:r>
              <a:rPr lang="zh-CN" altLang="zh-CN" sz="2400" spc="-10" dirty="0">
                <a:latin typeface="+mn-ea"/>
                <a:cs typeface="微软雅黑"/>
              </a:rPr>
              <a:t>4j重点解决了拥有大量连接的传统RDBMS在查询时出现的性能衰退问题。围绕图进行数据建模后，Neo4j会以相同的速度遍历节点与边，其遍历速度与构成图的数据规模没有关系。此外，Neo4j还提供了非常快的图算法、推荐系统和OLAP风格的分析</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7913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a:solidFill>
                  <a:srgbClr val="585858"/>
                </a:solidFill>
                <a:latin typeface="华文细黑"/>
                <a:cs typeface="华文细黑"/>
              </a:rPr>
              <a:t>HDFS的</a:t>
            </a:r>
            <a:r>
              <a:rPr lang="zh-CN" altLang="zh-CN" sz="3200" i="0" dirty="0" smtClean="0">
                <a:solidFill>
                  <a:srgbClr val="585858"/>
                </a:solidFill>
                <a:latin typeface="华文细黑"/>
                <a:cs typeface="华文细黑"/>
              </a:rPr>
              <a:t>局限性</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a:t>
            </a:fld>
            <a:endParaRPr spc="5" dirty="0"/>
          </a:p>
        </p:txBody>
      </p:sp>
      <p:sp>
        <p:nvSpPr>
          <p:cNvPr id="22" name="文本框 21"/>
          <p:cNvSpPr txBox="1"/>
          <p:nvPr/>
        </p:nvSpPr>
        <p:spPr>
          <a:xfrm>
            <a:off x="533400" y="1374775"/>
            <a:ext cx="9144000" cy="4524315"/>
          </a:xfrm>
          <a:prstGeom prst="rect">
            <a:avLst/>
          </a:prstGeom>
          <a:noFill/>
        </p:spPr>
        <p:txBody>
          <a:bodyPr wrap="square" rtlCol="0">
            <a:spAutoFit/>
          </a:bodyPr>
          <a:lstStyle/>
          <a:p>
            <a:r>
              <a:rPr lang="zh-CN" altLang="zh-CN" sz="2400" spc="-10" dirty="0">
                <a:latin typeface="+mn-ea"/>
                <a:cs typeface="微软雅黑"/>
              </a:rPr>
              <a:t>HDFS在处理一些特定问题上也存在着一定的</a:t>
            </a:r>
            <a:r>
              <a:rPr lang="zh-CN" altLang="zh-CN" sz="2400" b="1" spc="-10" dirty="0">
                <a:latin typeface="+mn-ea"/>
                <a:cs typeface="微软雅黑"/>
              </a:rPr>
              <a:t>局限性</a:t>
            </a:r>
            <a:r>
              <a:rPr lang="zh-CN" altLang="zh-CN" sz="2400" spc="-10" dirty="0">
                <a:latin typeface="+mn-ea"/>
                <a:cs typeface="微软雅黑"/>
              </a:rPr>
              <a:t>，并不适用所有情况，主要表现在以下三个</a:t>
            </a:r>
            <a:r>
              <a:rPr lang="zh-CN" altLang="zh-CN" sz="2400" spc="-10" dirty="0" smtClean="0">
                <a:latin typeface="+mn-ea"/>
                <a:cs typeface="微软雅黑"/>
              </a:rPr>
              <a:t>方面</a:t>
            </a:r>
            <a:r>
              <a:rPr lang="zh-CN" altLang="en-US" sz="2400" spc="-10" dirty="0">
                <a:latin typeface="+mn-ea"/>
                <a:cs typeface="微软雅黑"/>
              </a:rPr>
              <a:t>：</a:t>
            </a:r>
            <a:endParaRPr lang="zh-CN" altLang="zh-CN" sz="2400" spc="-10" dirty="0" smtClean="0">
              <a:latin typeface="+mn-ea"/>
              <a:cs typeface="微软雅黑"/>
            </a:endParaRPr>
          </a:p>
          <a:p>
            <a:r>
              <a:rPr lang="en-US" altLang="zh-CN" sz="2400" spc="-10" dirty="0" smtClean="0">
                <a:latin typeface="+mn-ea"/>
                <a:cs typeface="微软雅黑"/>
              </a:rPr>
              <a:t>1.</a:t>
            </a:r>
            <a:r>
              <a:rPr lang="zh-CN" altLang="zh-CN" sz="2400" spc="-10" dirty="0" smtClean="0">
                <a:latin typeface="+mn-ea"/>
                <a:cs typeface="微软雅黑"/>
              </a:rPr>
              <a:t>不适合低延迟的数据访问</a:t>
            </a:r>
            <a:r>
              <a:rPr lang="zh-CN" altLang="en-US" sz="2400" spc="-10" dirty="0" smtClean="0">
                <a:latin typeface="+mn-ea"/>
                <a:cs typeface="微软雅黑"/>
              </a:rPr>
              <a:t>：</a:t>
            </a:r>
            <a:r>
              <a:rPr lang="zh-CN" altLang="zh-CN" sz="2400" spc="-10" dirty="0" smtClean="0">
                <a:latin typeface="+mn-ea"/>
                <a:cs typeface="微软雅黑"/>
              </a:rPr>
              <a:t>因为HDFS是为了处理大型数据集任务，主要针对高数据吞吐设计的，会产生高时间延迟代价。</a:t>
            </a:r>
          </a:p>
          <a:p>
            <a:r>
              <a:rPr lang="en-US" altLang="zh-CN" sz="2400" spc="-10" dirty="0" smtClean="0">
                <a:latin typeface="+mn-ea"/>
                <a:cs typeface="Wingdings"/>
              </a:rPr>
              <a:t>2.</a:t>
            </a:r>
            <a:r>
              <a:rPr lang="zh-CN" altLang="zh-CN" sz="2400" spc="-10" dirty="0" smtClean="0">
                <a:latin typeface="+mn-ea"/>
                <a:cs typeface="微软雅黑"/>
              </a:rPr>
              <a:t>无法</a:t>
            </a:r>
            <a:r>
              <a:rPr lang="zh-CN" altLang="zh-CN" sz="2400" spc="-10" dirty="0">
                <a:latin typeface="+mn-ea"/>
                <a:cs typeface="微软雅黑"/>
              </a:rPr>
              <a:t>高效地存储大量小文件</a:t>
            </a:r>
            <a:r>
              <a:rPr lang="zh-CN" altLang="en-US" sz="2400" spc="-10" dirty="0" smtClean="0">
                <a:latin typeface="+mn-ea"/>
                <a:cs typeface="微软雅黑"/>
              </a:rPr>
              <a:t>：</a:t>
            </a:r>
            <a:r>
              <a:rPr lang="zh-CN" altLang="zh-CN" sz="2400" spc="-10" dirty="0" smtClean="0">
                <a:latin typeface="+mn-ea"/>
                <a:cs typeface="微软雅黑"/>
              </a:rPr>
              <a:t>为了</a:t>
            </a:r>
            <a:r>
              <a:rPr lang="zh-CN" altLang="zh-CN" sz="2400" spc="-10" dirty="0">
                <a:latin typeface="+mn-ea"/>
                <a:cs typeface="微软雅黑"/>
              </a:rPr>
              <a:t>快速响应文件请求，元数据存储在主节点的内存中，文件系统所能存储的文件总数受限于NameNode的内存容量。小文件数量过大，容易造成内存不足，导致系统错误。</a:t>
            </a:r>
          </a:p>
          <a:p>
            <a:r>
              <a:rPr lang="en-US" altLang="zh-CN" sz="2400" spc="-10" dirty="0" smtClean="0">
                <a:latin typeface="+mn-ea"/>
                <a:cs typeface="Wingdings"/>
              </a:rPr>
              <a:t>3.</a:t>
            </a:r>
            <a:r>
              <a:rPr lang="zh-CN" altLang="zh-CN" sz="2400" spc="-10" dirty="0" smtClean="0">
                <a:latin typeface="+mn-ea"/>
                <a:cs typeface="微软雅黑"/>
              </a:rPr>
              <a:t>不</a:t>
            </a:r>
            <a:r>
              <a:rPr lang="zh-CN" altLang="zh-CN" sz="2400" spc="-10" dirty="0">
                <a:latin typeface="+mn-ea"/>
                <a:cs typeface="微软雅黑"/>
              </a:rPr>
              <a:t>支持多用户写入以及任意修改文件</a:t>
            </a:r>
            <a:r>
              <a:rPr lang="zh-CN" altLang="en-US" sz="2400" spc="-10" dirty="0">
                <a:latin typeface="+mn-ea"/>
                <a:cs typeface="微软雅黑"/>
              </a:rPr>
              <a:t>：</a:t>
            </a:r>
            <a:r>
              <a:rPr lang="zh-CN" altLang="zh-CN" sz="2400" spc="-10" dirty="0">
                <a:latin typeface="+mn-ea"/>
                <a:cs typeface="微软雅黑"/>
              </a:rPr>
              <a:t>在HDFS中，一个文件同时只能被一个用户写入，而且写操作总是将数据添加在文件末尾，并不支持多个用户对同一文件的写操作，也不支持在文件的任意位置进行修改。</a:t>
            </a: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178261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图</a:t>
            </a:r>
            <a:r>
              <a:rPr lang="zh-CN" altLang="zh-CN" sz="3200" i="0" dirty="0">
                <a:solidFill>
                  <a:srgbClr val="585858"/>
                </a:solidFill>
                <a:latin typeface="华文细黑"/>
                <a:cs typeface="华文细黑"/>
              </a:rPr>
              <a:t>数据库Neo4</a:t>
            </a:r>
            <a:r>
              <a:rPr lang="zh-CN" altLang="zh-CN" sz="3200" i="0" dirty="0" smtClean="0">
                <a:solidFill>
                  <a:srgbClr val="585858"/>
                </a:solidFill>
                <a:latin typeface="华文细黑"/>
                <a:cs typeface="华文细黑"/>
              </a:rPr>
              <a:t>j</a:t>
            </a:r>
            <a:r>
              <a:rPr lang="zh-CN" altLang="zh-CN" sz="3200" i="0" dirty="0">
                <a:solidFill>
                  <a:srgbClr val="585858"/>
                </a:solidFill>
                <a:latin typeface="华文细黑"/>
                <a:cs typeface="华文细黑"/>
              </a:rPr>
              <a:t>与知识图谱</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50</a:t>
            </a:fld>
            <a:endParaRPr spc="5" dirty="0"/>
          </a:p>
        </p:txBody>
      </p:sp>
      <p:sp>
        <p:nvSpPr>
          <p:cNvPr id="10" name="文本框 9"/>
          <p:cNvSpPr txBox="1"/>
          <p:nvPr/>
        </p:nvSpPr>
        <p:spPr>
          <a:xfrm>
            <a:off x="533400" y="1374775"/>
            <a:ext cx="11201400" cy="4154984"/>
          </a:xfrm>
          <a:prstGeom prst="rect">
            <a:avLst/>
          </a:prstGeom>
          <a:noFill/>
        </p:spPr>
        <p:txBody>
          <a:bodyPr wrap="square" rtlCol="0">
            <a:spAutoFit/>
          </a:bodyPr>
          <a:lstStyle/>
          <a:p>
            <a:r>
              <a:rPr lang="zh-CN" altLang="zh-CN" sz="2400" b="1" spc="-10" dirty="0" smtClean="0">
                <a:latin typeface="+mn-ea"/>
                <a:cs typeface="微软雅黑"/>
              </a:rPr>
              <a:t>遍历</a:t>
            </a:r>
            <a:r>
              <a:rPr lang="zh-CN" altLang="zh-CN" sz="2400" spc="-10" dirty="0">
                <a:latin typeface="+mn-ea"/>
                <a:cs typeface="微软雅黑"/>
              </a:rPr>
              <a:t>是图数据库数据检索的一个基本操作，也是图模型中所特有的操作。遍历的重要概念是其本身的局域化，遍历查询数据时仅使用必需的数据，而不是像关系数据库中使用join操作那样对所有的数据集实施代价昂贵的分组操作。</a:t>
            </a:r>
          </a:p>
          <a:p>
            <a:r>
              <a:rPr lang="zh-CN" altLang="zh-CN" sz="2400" spc="-10" dirty="0">
                <a:latin typeface="+mn-ea"/>
                <a:cs typeface="微软雅黑"/>
              </a:rPr>
              <a:t>Neo4j在开始添加数据之前，不需要定义表和关系，一个节点可以具有任何属性，任何节点都可以与其他任何节点建立关系。Neo4j数据库中的数据模型隐含在它存储的数据中，而不是明确地将数据模型定义为数据库本身的一个部分，它是对存入数据的一个描述，而不是数据库的一系列方法来限制将要存储的内容。</a:t>
            </a:r>
          </a:p>
          <a:p>
            <a:r>
              <a:rPr lang="zh-CN" altLang="zh-CN" sz="2400" spc="-10" dirty="0" smtClean="0">
                <a:latin typeface="+mn-ea"/>
                <a:cs typeface="微软雅黑"/>
              </a:rPr>
              <a:t>Neo</a:t>
            </a:r>
            <a:r>
              <a:rPr lang="zh-CN" altLang="zh-CN" sz="2400" spc="-10" dirty="0">
                <a:latin typeface="+mn-ea"/>
                <a:cs typeface="微软雅黑"/>
              </a:rPr>
              <a:t>4j本身是用Java语言实现的，它也提供了Java API帮助用户来实现相关的数据库操作。同时Neo4j提供Cypher声明式图谱查询语言，用来可视化查询展示图谱里面的节点和关系。Cypher围绕图谱查询提供了可读性好和容易使用，功能强大的众多优点，并且是跨平台的，包括Java、Shell等其他所有平台</a:t>
            </a:r>
            <a:r>
              <a:rPr lang="zh-CN" altLang="zh-CN" sz="2400" spc="-10" dirty="0" smtClean="0">
                <a:latin typeface="+mn-ea"/>
                <a:cs typeface="微软雅黑"/>
              </a:rPr>
              <a:t>。</a:t>
            </a:r>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664403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Neo</a:t>
            </a:r>
            <a:r>
              <a:rPr lang="zh-CN" altLang="zh-CN" sz="3200" i="0" dirty="0">
                <a:solidFill>
                  <a:srgbClr val="585858"/>
                </a:solidFill>
                <a:latin typeface="华文细黑"/>
                <a:cs typeface="华文细黑"/>
              </a:rPr>
              <a:t>4</a:t>
            </a:r>
            <a:r>
              <a:rPr lang="zh-CN" altLang="zh-CN" sz="3200" i="0" dirty="0" smtClean="0">
                <a:solidFill>
                  <a:srgbClr val="585858"/>
                </a:solidFill>
                <a:latin typeface="华文细黑"/>
                <a:cs typeface="华文细黑"/>
              </a:rPr>
              <a:t>j</a:t>
            </a:r>
            <a:r>
              <a:rPr lang="zh-CN" altLang="en-US" sz="3200" i="0" dirty="0" smtClean="0">
                <a:solidFill>
                  <a:srgbClr val="585858"/>
                </a:solidFill>
                <a:latin typeface="华文细黑"/>
                <a:cs typeface="华文细黑"/>
              </a:rPr>
              <a:t>的核心概念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51</a:t>
            </a:fld>
            <a:endParaRPr spc="5" dirty="0"/>
          </a:p>
        </p:txBody>
      </p:sp>
      <p:sp>
        <p:nvSpPr>
          <p:cNvPr id="10" name="文本框 9"/>
          <p:cNvSpPr txBox="1"/>
          <p:nvPr/>
        </p:nvSpPr>
        <p:spPr>
          <a:xfrm>
            <a:off x="533400" y="1374775"/>
            <a:ext cx="11201400" cy="5262979"/>
          </a:xfrm>
          <a:prstGeom prst="rect">
            <a:avLst/>
          </a:prstGeom>
          <a:noFill/>
        </p:spPr>
        <p:txBody>
          <a:bodyPr wrap="square" rtlCol="0">
            <a:spAutoFit/>
          </a:bodyPr>
          <a:lstStyle/>
          <a:p>
            <a:r>
              <a:rPr lang="zh-CN" altLang="en-US" sz="2400" spc="-10" dirty="0" smtClean="0">
                <a:latin typeface="+mn-ea"/>
                <a:cs typeface="Wingdings"/>
              </a:rPr>
              <a:t>（</a:t>
            </a:r>
            <a:r>
              <a:rPr lang="en-US" altLang="zh-CN" sz="2400" spc="-10" dirty="0" smtClean="0">
                <a:latin typeface="+mn-ea"/>
                <a:cs typeface="Wingdings"/>
              </a:rPr>
              <a:t>1</a:t>
            </a:r>
            <a:r>
              <a:rPr lang="zh-CN" altLang="en-US" sz="2400" spc="-10" dirty="0" smtClean="0">
                <a:latin typeface="+mn-ea"/>
                <a:cs typeface="Wingdings"/>
              </a:rPr>
              <a:t>）</a:t>
            </a:r>
            <a:r>
              <a:rPr lang="zh-CN" altLang="zh-CN" sz="2400" spc="-10" dirty="0" smtClean="0">
                <a:latin typeface="+mn-ea"/>
                <a:cs typeface="微软雅黑"/>
              </a:rPr>
              <a:t>Nodes</a:t>
            </a:r>
            <a:r>
              <a:rPr lang="zh-CN" altLang="zh-CN" sz="2400" spc="-10" dirty="0">
                <a:latin typeface="+mn-ea"/>
                <a:cs typeface="微软雅黑"/>
              </a:rPr>
              <a:t>（节点）</a:t>
            </a:r>
          </a:p>
          <a:p>
            <a:r>
              <a:rPr lang="zh-CN" altLang="zh-CN" sz="2400" spc="-10" dirty="0">
                <a:latin typeface="+mn-ea"/>
                <a:cs typeface="微软雅黑"/>
              </a:rPr>
              <a:t>图谱的基本单位主要是节点和关系，它们都可以包含属性；一个节点就是一行数据，一个关系也是一行数据，里面的属性就是数据库里面的row里面的字段。除了属性之外，关系和节点还可以有零到多个标签，标签也可以认为是一个特殊分组方式。</a:t>
            </a:r>
          </a:p>
          <a:p>
            <a:r>
              <a:rPr lang="zh-CN" altLang="en-US" sz="2400" spc="-10" dirty="0" smtClean="0">
                <a:latin typeface="+mn-ea"/>
                <a:cs typeface="Wingdings"/>
              </a:rPr>
              <a:t>（</a:t>
            </a:r>
            <a:r>
              <a:rPr lang="en-US" altLang="zh-CN" sz="2400" spc="-10" dirty="0" smtClean="0">
                <a:latin typeface="+mn-ea"/>
                <a:cs typeface="Wingdings"/>
              </a:rPr>
              <a:t>2</a:t>
            </a:r>
            <a:r>
              <a:rPr lang="zh-CN" altLang="en-US" sz="2400" spc="-10" dirty="0" smtClean="0">
                <a:latin typeface="+mn-ea"/>
                <a:cs typeface="Wingdings"/>
              </a:rPr>
              <a:t>）</a:t>
            </a:r>
            <a:r>
              <a:rPr lang="en-US" altLang="zh-CN" sz="2400" spc="-10" dirty="0" smtClean="0">
                <a:latin typeface="+mn-ea"/>
                <a:cs typeface="微软雅黑"/>
              </a:rPr>
              <a:t>Relationships</a:t>
            </a:r>
            <a:r>
              <a:rPr lang="zh-CN" altLang="zh-CN" sz="2400" spc="-10" dirty="0">
                <a:latin typeface="+mn-ea"/>
                <a:cs typeface="微软雅黑"/>
              </a:rPr>
              <a:t>（关系）</a:t>
            </a:r>
          </a:p>
          <a:p>
            <a:r>
              <a:rPr lang="zh-CN" altLang="zh-CN" sz="2400" spc="-10" dirty="0">
                <a:latin typeface="+mn-ea"/>
                <a:cs typeface="微软雅黑"/>
              </a:rPr>
              <a:t>关系的功能是组织和连接节点，一个关系连接两个节点，一个开始节点和一个结束节点。当所有的点被连接起来，就形成了一张图谱，通过关系可以组织节点形成任意的结构，比如list、tree、map、tuple，或者更复杂的结构。关系拥有进和出两个方向，代表一种指向。</a:t>
            </a:r>
          </a:p>
          <a:p>
            <a:r>
              <a:rPr lang="zh-CN" altLang="en-US" sz="2400" spc="-10" dirty="0" smtClean="0">
                <a:latin typeface="+mn-ea"/>
                <a:cs typeface="Wingdings"/>
              </a:rPr>
              <a:t>（</a:t>
            </a:r>
            <a:r>
              <a:rPr lang="en-US" altLang="zh-CN" sz="2400" spc="-10" dirty="0" smtClean="0">
                <a:latin typeface="+mn-ea"/>
                <a:cs typeface="Wingdings"/>
              </a:rPr>
              <a:t>3</a:t>
            </a:r>
            <a:r>
              <a:rPr lang="zh-CN" altLang="en-US" sz="2400" spc="-10" dirty="0" smtClean="0">
                <a:latin typeface="+mn-ea"/>
                <a:cs typeface="Wingdings"/>
              </a:rPr>
              <a:t>）</a:t>
            </a:r>
            <a:r>
              <a:rPr lang="zh-CN" altLang="zh-CN" sz="2400" spc="-10" dirty="0" smtClean="0">
                <a:latin typeface="+mn-ea"/>
                <a:cs typeface="微软雅黑"/>
              </a:rPr>
              <a:t>Properties</a:t>
            </a:r>
            <a:r>
              <a:rPr lang="zh-CN" altLang="zh-CN" sz="2400" spc="-10" dirty="0">
                <a:latin typeface="+mn-ea"/>
                <a:cs typeface="微软雅黑"/>
              </a:rPr>
              <a:t>（属性）</a:t>
            </a:r>
          </a:p>
          <a:p>
            <a:r>
              <a:rPr lang="zh-CN" altLang="zh-CN" sz="2400" spc="-10" dirty="0">
                <a:latin typeface="+mn-ea"/>
                <a:cs typeface="微软雅黑"/>
              </a:rPr>
              <a:t>属性非常类似数据库里面的字段，只有节点和关系可以拥有0到多个属性，属性类型基本和Java的数据类型一致，分为数值、字符串、布尔，以及其他的一些类型，字段名必须是字符串。</a:t>
            </a:r>
          </a:p>
          <a:p>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199861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r>
              <a:rPr lang="zh-CN" altLang="zh-CN" sz="3200" i="0" dirty="0" smtClean="0">
                <a:solidFill>
                  <a:srgbClr val="585858"/>
                </a:solidFill>
                <a:latin typeface="华文细黑"/>
                <a:cs typeface="华文细黑"/>
              </a:rPr>
              <a:t>Neo</a:t>
            </a:r>
            <a:r>
              <a:rPr lang="zh-CN" altLang="zh-CN" sz="3200" i="0" dirty="0">
                <a:solidFill>
                  <a:srgbClr val="585858"/>
                </a:solidFill>
                <a:latin typeface="华文细黑"/>
                <a:cs typeface="华文细黑"/>
              </a:rPr>
              <a:t>4</a:t>
            </a:r>
            <a:r>
              <a:rPr lang="zh-CN" altLang="zh-CN" sz="3200" i="0" dirty="0" smtClean="0">
                <a:solidFill>
                  <a:srgbClr val="585858"/>
                </a:solidFill>
                <a:latin typeface="华文细黑"/>
                <a:cs typeface="华文细黑"/>
              </a:rPr>
              <a:t>j</a:t>
            </a:r>
            <a:r>
              <a:rPr lang="zh-CN" altLang="en-US" sz="3200" i="0" dirty="0" smtClean="0">
                <a:solidFill>
                  <a:srgbClr val="585858"/>
                </a:solidFill>
                <a:latin typeface="华文细黑"/>
                <a:cs typeface="华文细黑"/>
              </a:rPr>
              <a:t>的核心概念</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52</a:t>
            </a:fld>
            <a:endParaRPr spc="5" dirty="0"/>
          </a:p>
        </p:txBody>
      </p:sp>
      <p:sp>
        <p:nvSpPr>
          <p:cNvPr id="10" name="文本框 9"/>
          <p:cNvSpPr txBox="1"/>
          <p:nvPr/>
        </p:nvSpPr>
        <p:spPr>
          <a:xfrm>
            <a:off x="498474" y="1222375"/>
            <a:ext cx="11201400" cy="6001643"/>
          </a:xfrm>
          <a:prstGeom prst="rect">
            <a:avLst/>
          </a:prstGeom>
          <a:noFill/>
        </p:spPr>
        <p:txBody>
          <a:bodyPr wrap="square" rtlCol="0">
            <a:spAutoFit/>
          </a:bodyPr>
          <a:lstStyle/>
          <a:p>
            <a:r>
              <a:rPr lang="zh-CN" altLang="en-US" sz="2400" spc="-10" dirty="0" smtClean="0">
                <a:latin typeface="+mn-ea"/>
                <a:cs typeface="Wingdings"/>
              </a:rPr>
              <a:t>（</a:t>
            </a:r>
            <a:r>
              <a:rPr lang="en-US" altLang="zh-CN" sz="2400" spc="-10" dirty="0" smtClean="0">
                <a:latin typeface="+mn-ea"/>
                <a:cs typeface="Wingdings"/>
              </a:rPr>
              <a:t>4</a:t>
            </a:r>
            <a:r>
              <a:rPr lang="zh-CN" altLang="en-US" sz="2400" spc="-10" dirty="0" smtClean="0">
                <a:latin typeface="+mn-ea"/>
                <a:cs typeface="Wingdings"/>
              </a:rPr>
              <a:t>）</a:t>
            </a:r>
            <a:r>
              <a:rPr lang="zh-CN" altLang="zh-CN" sz="2400" spc="-10" dirty="0" smtClean="0">
                <a:latin typeface="+mn-ea"/>
                <a:cs typeface="微软雅黑"/>
              </a:rPr>
              <a:t>Labels</a:t>
            </a:r>
            <a:r>
              <a:rPr lang="zh-CN" altLang="zh-CN" sz="2400" spc="-10" dirty="0">
                <a:latin typeface="+mn-ea"/>
                <a:cs typeface="微软雅黑"/>
              </a:rPr>
              <a:t>（标签）</a:t>
            </a:r>
          </a:p>
          <a:p>
            <a:r>
              <a:rPr lang="zh-CN" altLang="zh-CN" sz="2400" spc="-10" dirty="0">
                <a:latin typeface="+mn-ea"/>
                <a:cs typeface="微软雅黑"/>
              </a:rPr>
              <a:t>可以通过标签给节点加上一种类型，一个节点可以有多个</a:t>
            </a:r>
            <a:r>
              <a:rPr lang="zh-CN" altLang="zh-CN" sz="2400" spc="-10" dirty="0" smtClean="0">
                <a:latin typeface="+mn-ea"/>
                <a:cs typeface="微软雅黑"/>
              </a:rPr>
              <a:t>类型</a:t>
            </a:r>
            <a:r>
              <a:rPr lang="zh-CN" altLang="en-US" sz="2400" spc="-10" dirty="0" smtClean="0">
                <a:latin typeface="+mn-ea"/>
                <a:cs typeface="微软雅黑"/>
              </a:rPr>
              <a:t>。</a:t>
            </a:r>
            <a:r>
              <a:rPr lang="zh-CN" altLang="zh-CN" sz="2400" spc="-10" dirty="0" smtClean="0">
                <a:latin typeface="+mn-ea"/>
                <a:cs typeface="微软雅黑"/>
              </a:rPr>
              <a:t>除此之外</a:t>
            </a:r>
            <a:r>
              <a:rPr lang="zh-CN" altLang="zh-CN" sz="2400" spc="-10" dirty="0">
                <a:latin typeface="+mn-ea"/>
                <a:cs typeface="微软雅黑"/>
              </a:rPr>
              <a:t>标签在给属性建立索引或者约束时也会用到。Label名称必须是非空的unicode字符串，其最大标记容量为231。</a:t>
            </a:r>
          </a:p>
          <a:p>
            <a:r>
              <a:rPr lang="zh-CN" altLang="en-US" sz="2400" spc="-10" dirty="0" smtClean="0">
                <a:latin typeface="+mn-ea"/>
                <a:cs typeface="Wingdings"/>
              </a:rPr>
              <a:t>（</a:t>
            </a:r>
            <a:r>
              <a:rPr lang="en-US" altLang="zh-CN" sz="2400" spc="-10" dirty="0" smtClean="0">
                <a:latin typeface="+mn-ea"/>
                <a:cs typeface="Wingdings"/>
              </a:rPr>
              <a:t>5</a:t>
            </a:r>
            <a:r>
              <a:rPr lang="zh-CN" altLang="en-US" sz="2400" spc="-10" dirty="0" smtClean="0">
                <a:latin typeface="+mn-ea"/>
                <a:cs typeface="Wingdings"/>
              </a:rPr>
              <a:t>）</a:t>
            </a:r>
            <a:r>
              <a:rPr lang="zh-CN" altLang="zh-CN" sz="2400" spc="-10" dirty="0" smtClean="0">
                <a:latin typeface="+mn-ea"/>
                <a:cs typeface="微软雅黑"/>
              </a:rPr>
              <a:t>Traversal</a:t>
            </a:r>
            <a:r>
              <a:rPr lang="zh-CN" altLang="zh-CN" sz="2400" spc="-10" dirty="0">
                <a:latin typeface="+mn-ea"/>
                <a:cs typeface="微软雅黑"/>
              </a:rPr>
              <a:t>（遍历）</a:t>
            </a:r>
          </a:p>
          <a:p>
            <a:r>
              <a:rPr lang="zh-CN" altLang="zh-CN" sz="2400" spc="-10" dirty="0">
                <a:latin typeface="+mn-ea"/>
                <a:cs typeface="微软雅黑"/>
              </a:rPr>
              <a:t>查询时候通常是遍历图谱然后找到路径，在遍历时通常会有一个开始节点，然后根据Cypher提供的查询语句，遍历相关路径上的节点和关系，从而得到最终的结果。</a:t>
            </a:r>
          </a:p>
          <a:p>
            <a:r>
              <a:rPr lang="zh-CN" altLang="en-US" sz="2400" spc="-10" dirty="0" smtClean="0">
                <a:latin typeface="+mn-ea"/>
                <a:cs typeface="Wingdings"/>
              </a:rPr>
              <a:t>（</a:t>
            </a:r>
            <a:r>
              <a:rPr lang="en-US" altLang="zh-CN" sz="2400" spc="-10" dirty="0" smtClean="0">
                <a:latin typeface="+mn-ea"/>
                <a:cs typeface="Wingdings"/>
              </a:rPr>
              <a:t>6</a:t>
            </a:r>
            <a:r>
              <a:rPr lang="zh-CN" altLang="en-US" sz="2400" spc="-10" dirty="0" smtClean="0">
                <a:latin typeface="+mn-ea"/>
                <a:cs typeface="Wingdings"/>
              </a:rPr>
              <a:t>）</a:t>
            </a:r>
            <a:r>
              <a:rPr lang="zh-CN" altLang="zh-CN" sz="2400" spc="-10" dirty="0" smtClean="0">
                <a:latin typeface="+mn-ea"/>
                <a:cs typeface="微软雅黑"/>
              </a:rPr>
              <a:t>Paths</a:t>
            </a:r>
            <a:r>
              <a:rPr lang="zh-CN" altLang="zh-CN" sz="2400" spc="-10" dirty="0">
                <a:latin typeface="+mn-ea"/>
                <a:cs typeface="微软雅黑"/>
              </a:rPr>
              <a:t>（路径）</a:t>
            </a:r>
          </a:p>
          <a:p>
            <a:r>
              <a:rPr lang="zh-CN" altLang="zh-CN" sz="2400" spc="-10" dirty="0">
                <a:latin typeface="+mn-ea"/>
                <a:cs typeface="微软雅黑"/>
              </a:rPr>
              <a:t>路径是一个或多个节点通过关系连接起来的产物，例如，得到图谱查询或者遍历的结果。</a:t>
            </a:r>
          </a:p>
          <a:p>
            <a:r>
              <a:rPr lang="zh-CN" altLang="en-US" sz="2400" spc="-10" dirty="0" smtClean="0">
                <a:latin typeface="+mn-ea"/>
                <a:cs typeface="Wingdings"/>
              </a:rPr>
              <a:t>（</a:t>
            </a:r>
            <a:r>
              <a:rPr lang="en-US" altLang="zh-CN" sz="2400" spc="-10" dirty="0" smtClean="0">
                <a:latin typeface="+mn-ea"/>
                <a:cs typeface="Wingdings"/>
              </a:rPr>
              <a:t>7</a:t>
            </a:r>
            <a:r>
              <a:rPr lang="zh-CN" altLang="en-US" sz="2400" spc="-10" dirty="0" smtClean="0">
                <a:latin typeface="+mn-ea"/>
                <a:cs typeface="Wingdings"/>
              </a:rPr>
              <a:t>）</a:t>
            </a:r>
            <a:r>
              <a:rPr lang="zh-CN" altLang="zh-CN" sz="2400" spc="-10" dirty="0" smtClean="0">
                <a:latin typeface="+mn-ea"/>
                <a:cs typeface="微软雅黑"/>
              </a:rPr>
              <a:t>Indexes</a:t>
            </a:r>
            <a:r>
              <a:rPr lang="zh-CN" altLang="zh-CN" sz="2400" spc="-10" dirty="0">
                <a:latin typeface="+mn-ea"/>
                <a:cs typeface="微软雅黑"/>
              </a:rPr>
              <a:t>（索引）</a:t>
            </a:r>
          </a:p>
          <a:p>
            <a:r>
              <a:rPr lang="zh-CN" altLang="zh-CN" sz="2400" spc="-10" dirty="0" smtClean="0">
                <a:latin typeface="+mn-ea"/>
                <a:cs typeface="微软雅黑"/>
              </a:rPr>
              <a:t>构建</a:t>
            </a:r>
            <a:r>
              <a:rPr lang="zh-CN" altLang="zh-CN" sz="2400" spc="-10" dirty="0">
                <a:latin typeface="+mn-ea"/>
                <a:cs typeface="微软雅黑"/>
              </a:rPr>
              <a:t>索引是一个异步请求，并不会立刻生效，会在后台创建直至成功后，才能最终生效</a:t>
            </a:r>
            <a:r>
              <a:rPr lang="zh-CN" altLang="zh-CN" sz="2400" spc="-10" dirty="0" smtClean="0">
                <a:latin typeface="+mn-ea"/>
                <a:cs typeface="微软雅黑"/>
              </a:rPr>
              <a:t>。</a:t>
            </a:r>
            <a:endParaRPr lang="en-US" altLang="zh-CN" sz="2400" spc="-10" dirty="0" smtClean="0">
              <a:latin typeface="+mn-ea"/>
              <a:cs typeface="微软雅黑"/>
            </a:endParaRPr>
          </a:p>
          <a:p>
            <a:r>
              <a:rPr lang="zh-CN" altLang="en-US" sz="2400" spc="-10" dirty="0" smtClean="0">
                <a:latin typeface="+mn-ea"/>
                <a:cs typeface="Wingdings"/>
              </a:rPr>
              <a:t>（</a:t>
            </a:r>
            <a:r>
              <a:rPr lang="en-US" altLang="zh-CN" sz="2400" spc="-10" dirty="0" smtClean="0">
                <a:latin typeface="+mn-ea"/>
                <a:cs typeface="Wingdings"/>
              </a:rPr>
              <a:t>8</a:t>
            </a:r>
            <a:r>
              <a:rPr lang="zh-CN" altLang="en-US" sz="2400" spc="-10" dirty="0" smtClean="0">
                <a:latin typeface="+mn-ea"/>
                <a:cs typeface="Wingdings"/>
              </a:rPr>
              <a:t>）</a:t>
            </a:r>
            <a:r>
              <a:rPr lang="zh-CN" altLang="zh-CN" sz="2400" spc="-10" dirty="0" smtClean="0">
                <a:latin typeface="+mn-ea"/>
                <a:cs typeface="微软雅黑"/>
              </a:rPr>
              <a:t>Constraints</a:t>
            </a:r>
            <a:r>
              <a:rPr lang="zh-CN" altLang="zh-CN" sz="2400" spc="-10" dirty="0">
                <a:latin typeface="+mn-ea"/>
                <a:cs typeface="微软雅黑"/>
              </a:rPr>
              <a:t>（约束）</a:t>
            </a:r>
          </a:p>
          <a:p>
            <a:r>
              <a:rPr lang="zh-CN" altLang="zh-CN" sz="2400" spc="-10" dirty="0">
                <a:latin typeface="+mn-ea"/>
                <a:cs typeface="微软雅黑"/>
              </a:rPr>
              <a:t>约束可以定义在某个字段上，限制字段值唯一，创建约束会自动创建索引。</a:t>
            </a:r>
          </a:p>
          <a:p>
            <a:endParaRPr lang="zh-CN" altLang="zh-CN" sz="2400" spc="-10" dirty="0">
              <a:latin typeface="+mn-ea"/>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22176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97145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53</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理解</a:t>
            </a:r>
            <a:r>
              <a:rPr lang="en-US" altLang="zh-CN" spc="5" dirty="0" smtClean="0">
                <a:solidFill>
                  <a:schemeClr val="tx1"/>
                </a:solidFill>
                <a:cs typeface="Wingdings"/>
              </a:rPr>
              <a:t>HDFS</a:t>
            </a:r>
            <a:r>
              <a:rPr lang="zh-CN" altLang="en-US" spc="5" dirty="0" smtClean="0">
                <a:solidFill>
                  <a:schemeClr val="tx1"/>
                </a:solidFill>
                <a:cs typeface="Wingdings"/>
              </a:rPr>
              <a:t>分布式文件系统</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NoSQL</a:t>
            </a:r>
            <a:r>
              <a:rPr lang="zh-CN" altLang="en-US" sz="2800" b="1" i="1" spc="5" dirty="0" smtClean="0">
                <a:latin typeface="微软雅黑"/>
                <a:cs typeface="Wingdings"/>
              </a:rPr>
              <a:t>数据库</a:t>
            </a:r>
            <a:endParaRPr sz="2800" dirty="0">
              <a:latin typeface="微软雅黑"/>
              <a:cs typeface="微软雅黑"/>
            </a:endParaRPr>
          </a:p>
          <a:p>
            <a:pPr marL="12700">
              <a:lnSpc>
                <a:spcPct val="100000"/>
              </a:lnSpc>
              <a:spcBef>
                <a:spcPts val="2350"/>
              </a:spcBef>
            </a:pPr>
            <a:r>
              <a:rPr sz="2800" spc="215" dirty="0" smtClean="0">
                <a:solidFill>
                  <a:schemeClr val="bg1"/>
                </a:solidFill>
                <a:latin typeface="Wingdings"/>
                <a:cs typeface="Wingdings"/>
              </a:rPr>
              <a:t></a:t>
            </a:r>
            <a:r>
              <a:rPr lang="en-US" altLang="zh-CN" sz="2800" b="1" i="1" spc="5" dirty="0" smtClean="0">
                <a:solidFill>
                  <a:schemeClr val="bg1"/>
                </a:solidFill>
                <a:latin typeface="微软雅黑"/>
                <a:cs typeface="Wingdings"/>
              </a:rPr>
              <a:t>Hadoop</a:t>
            </a:r>
            <a:r>
              <a:rPr lang="zh-CN" altLang="en-US" sz="2800" b="1" i="1" spc="5" dirty="0" smtClean="0">
                <a:solidFill>
                  <a:schemeClr val="bg1"/>
                </a:solidFill>
                <a:latin typeface="微软雅黑"/>
                <a:cs typeface="Wingdings"/>
              </a:rPr>
              <a:t>的安装与配置</a:t>
            </a:r>
            <a:endParaRPr lang="en-US" altLang="zh-CN" sz="2800" b="1" i="1" spc="5" dirty="0" smtClean="0">
              <a:solidFill>
                <a:schemeClr val="bg1"/>
              </a:solidFill>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HDFS</a:t>
            </a:r>
            <a:r>
              <a:rPr lang="zh-CN" altLang="en-US" sz="2800" b="1" i="1" spc="5" dirty="0" smtClean="0">
                <a:latin typeface="微软雅黑"/>
                <a:cs typeface="Wingdings"/>
              </a:rPr>
              <a:t>文件管理</a:t>
            </a:r>
            <a:endParaRPr sz="2800" dirty="0">
              <a:latin typeface="微软雅黑"/>
              <a:cs typeface="微软雅黑"/>
            </a:endParaRPr>
          </a:p>
        </p:txBody>
      </p:sp>
      <p:sp>
        <p:nvSpPr>
          <p:cNvPr id="9" name="object 6"/>
          <p:cNvSpPr txBox="1"/>
          <p:nvPr/>
        </p:nvSpPr>
        <p:spPr>
          <a:xfrm>
            <a:off x="1993972" y="4709968"/>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err="1" smtClean="0">
                <a:latin typeface="微软雅黑"/>
                <a:cs typeface="Wingdings"/>
              </a:rPr>
              <a:t>HBase</a:t>
            </a:r>
            <a:r>
              <a:rPr lang="zh-CN" altLang="en-US" sz="2800" b="1" i="1" spc="5" dirty="0" smtClean="0">
                <a:latin typeface="微软雅黑"/>
                <a:cs typeface="Wingdings"/>
              </a:rPr>
              <a:t>的安装与配置</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err="1" smtClean="0">
                <a:latin typeface="微软雅黑"/>
                <a:cs typeface="Wingdings"/>
              </a:rPr>
              <a:t>HBase</a:t>
            </a:r>
            <a:r>
              <a:rPr lang="zh-CN" altLang="en-US" sz="2800" b="1" i="1" spc="5" dirty="0" smtClean="0">
                <a:latin typeface="微软雅黑"/>
                <a:cs typeface="Wingdings"/>
              </a:rPr>
              <a:t>的使用</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15324568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Hadoop</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54</a:t>
            </a:fld>
            <a:endParaRPr spc="5" dirty="0"/>
          </a:p>
        </p:txBody>
      </p:sp>
      <p:sp>
        <p:nvSpPr>
          <p:cNvPr id="22" name="文本框 21"/>
          <p:cNvSpPr txBox="1"/>
          <p:nvPr/>
        </p:nvSpPr>
        <p:spPr>
          <a:xfrm>
            <a:off x="955674" y="1264844"/>
            <a:ext cx="10287000" cy="4493538"/>
          </a:xfrm>
          <a:prstGeom prst="rect">
            <a:avLst/>
          </a:prstGeom>
          <a:noFill/>
        </p:spPr>
        <p:txBody>
          <a:bodyPr wrap="square" rtlCol="0">
            <a:spAutoFit/>
          </a:bodyPr>
          <a:lstStyle/>
          <a:p>
            <a:pPr marR="5080" indent="360000" algn="just"/>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基于</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Hadoop进行开发时，Hadoop存在着三种部署方式，分别对应着单机、伪分布式、完全分布式等三种运行模式。</a:t>
            </a:r>
          </a:p>
          <a:p>
            <a:pPr marR="5080" indent="360000" algn="just"/>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1. </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单机模式</a:t>
            </a:r>
          </a:p>
          <a:p>
            <a:pPr indent="360000"/>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单机模式是</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的默认模式，不对配置文件进行修改，使用本地文件系统，而不是分布式文件系统</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2．伪分布式模式</a:t>
            </a:r>
          </a:p>
          <a:p>
            <a:pPr indent="360000"/>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在这种模式下，</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守护进程运行在本地机器上，模拟一个小规模的集群，在一台主机上模拟多主机。</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indent="360000"/>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3</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．完全分布式模式</a:t>
            </a:r>
          </a:p>
          <a:p>
            <a:pPr indent="360000"/>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在这种模式下，Hadoop的守护进程运行在由多台主机搭建的集群上，是真正的生产环境</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indent="360000"/>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所谓</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分布式要启动守护进程，是指使用分布式</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时，要先启动一些准备程序进程，然后才能使用脚本程序</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，而</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本地模式不需要启动这些守护进程</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08091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Hadoop</a:t>
            </a:r>
            <a:r>
              <a:rPr lang="zh-CN" altLang="en-US" sz="3200" i="0" dirty="0" smtClean="0">
                <a:solidFill>
                  <a:srgbClr val="585858"/>
                </a:solidFill>
                <a:latin typeface="华文细黑"/>
                <a:cs typeface="华文细黑"/>
              </a:rPr>
              <a:t>的配置部署</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55</a:t>
            </a:fld>
            <a:endParaRPr spc="5" dirty="0"/>
          </a:p>
        </p:txBody>
      </p:sp>
      <p:sp>
        <p:nvSpPr>
          <p:cNvPr id="22" name="文本框 21"/>
          <p:cNvSpPr txBox="1"/>
          <p:nvPr/>
        </p:nvSpPr>
        <p:spPr>
          <a:xfrm>
            <a:off x="1143000" y="1374775"/>
            <a:ext cx="10058400" cy="3102388"/>
          </a:xfrm>
          <a:prstGeom prst="rect">
            <a:avLst/>
          </a:prstGeom>
          <a:noFill/>
        </p:spPr>
        <p:txBody>
          <a:bodyPr wrap="square" rtlCol="0">
            <a:spAutoFit/>
          </a:bodyPr>
          <a:lstStyle/>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在安装配置</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之前按照</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2.4</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节中的介绍，准备好</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集群</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要确保集群的主机上都安装了</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JDK1.8</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环境，并且实现了网络互连，且配置了</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SSH</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免密钥登录，具有只使用主机名就能相互登录的能力</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每个节点上的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配置基本相同，可以在一个</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节点进行配置操作，然后完全复制到另一个节点。从</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官网下载</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安装包，复制到</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 Master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节点，本次实验使</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用的版本为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Hadoop-2.7.3</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，安装在</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用户的家目录</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下，并假设当前用户为</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，按照</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2.4</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节创建</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用户，并用</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su</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命令从</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root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切换到</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用户。</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L="194945" marR="5080" indent="360000" algn="just">
              <a:lnSpc>
                <a:spcPct val="140100"/>
              </a:lnSpc>
            </a:pPr>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47365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56</a:t>
            </a:fld>
            <a:endParaRPr spc="5" dirty="0"/>
          </a:p>
        </p:txBody>
      </p:sp>
      <p:sp>
        <p:nvSpPr>
          <p:cNvPr id="22" name="文本框 21"/>
          <p:cNvSpPr txBox="1"/>
          <p:nvPr/>
        </p:nvSpPr>
        <p:spPr>
          <a:xfrm>
            <a:off x="533400" y="1374775"/>
            <a:ext cx="10744200" cy="4832092"/>
          </a:xfrm>
          <a:prstGeom prst="rect">
            <a:avLst/>
          </a:prstGeom>
          <a:noFill/>
        </p:spPr>
        <p:txBody>
          <a:bodyPr wrap="square" rtlCol="0">
            <a:spAutoFit/>
          </a:bodyPr>
          <a:lstStyle/>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安装包解压，命令步骤如下：</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~]$tar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xzvf</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~/hadoop-2.7.3.tar.gz</a:t>
            </a: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）修改</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hadoop-env.sh</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yarn-env.sh</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文件，设置正确的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 JDK</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安装路径。</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假设Java JDK安装目录在/usr/java/jdk1.8.0_161</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，打开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对应配置文件，修改与JAVA_HOME相关的两行。具体如下。</a:t>
            </a:r>
          </a:p>
          <a:p>
            <a:pPr marR="5080" lvl="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① 配置环境变量文件hadoop-env.sh。</a:t>
            </a:r>
          </a:p>
          <a:p>
            <a:pPr marR="5080" lvl="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使用Vim命令打开配置文件hadoop-env.sh：</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vim /home/hadoop/hadoop-2.7.3/etc/hadoop/hadoop-env.sh</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在文件靠前的部分找到下面的一行代码：</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export JAVA_HOME=${JAVA_HOME}</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将这行代码修改为下面的代码：</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export JAVA_HOME=/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usr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/java/jdk1.8.0_161   #JDK</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安装目录</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然后保存文件</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p:txBody>
      </p:sp>
      <p:sp>
        <p:nvSpPr>
          <p:cNvPr id="7"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913507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57</a:t>
            </a:fld>
            <a:endParaRPr spc="5" dirty="0"/>
          </a:p>
        </p:txBody>
      </p:sp>
      <p:pic>
        <p:nvPicPr>
          <p:cNvPr id="5" name="图片 1073741872" descr="D:\下载\462060879\Image\Group\F5A1KK2$W(EZ~C%VN]5AA%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86544"/>
            <a:ext cx="6101623" cy="20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914400" y="1450975"/>
            <a:ext cx="10744200" cy="3139321"/>
          </a:xfrm>
          <a:prstGeom prst="rect">
            <a:avLst/>
          </a:prstGeom>
          <a:noFill/>
        </p:spPr>
        <p:txBody>
          <a:bodyPr wrap="square" rtlCol="0">
            <a:spAutoFit/>
          </a:bodyPr>
          <a:lstStyle/>
          <a:p>
            <a:pPr marR="5080" lvl="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② 配置环境文件yarn-env.sh。</a:t>
            </a:r>
          </a:p>
          <a:p>
            <a:pPr marR="5080" lvl="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环境变量文件中，只需要配置JDK的路径</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。使用</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Vim命令打开yarn-env.sh文件：</a:t>
            </a:r>
            <a:endParaRPr lang="zh-CN" altLang="en-US" sz="2200" spc="-10" dirty="0">
              <a:solidFill>
                <a:srgbClr val="585858"/>
              </a:solidFill>
              <a:latin typeface="微软雅黑" panose="020B0503020204020204" pitchFamily="34" charset="-122"/>
              <a:ea typeface="微软雅黑" panose="020B0503020204020204" pitchFamily="34" charset="-122"/>
              <a:cs typeface="微软雅黑"/>
            </a:endParaRPr>
          </a:p>
          <a:p>
            <a:pPr marR="5080" lvl="0"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vim /</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home/</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/Hadoop-2.7.3/</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etc</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p>
          <a:p>
            <a:pPr marR="5080" lvl="0" fontAlgn="base">
              <a:spcBef>
                <a:spcPct val="0"/>
              </a:spcBef>
              <a:spcAft>
                <a:spcPct val="0"/>
              </a:spcAft>
            </a:pP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Yarn-env.sh</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在文件靠前的部分找到下面的一行代码：</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export JAVA_HOME=/home/y/</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libexec</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/jdk1.6.0/</a:t>
            </a:r>
          </a:p>
          <a:p>
            <a:pPr marR="508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将这行代码修改为下面的代码（将</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号去掉）：</a:t>
            </a:r>
          </a:p>
          <a:p>
            <a:pPr marR="508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export JAVA_HOME=/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usr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/java/jdk1.8.0_161/</a:t>
            </a:r>
          </a:p>
          <a:p>
            <a:pPr marR="5080" algn="just" fontAlgn="base">
              <a:spcBef>
                <a:spcPct val="0"/>
              </a:spcBef>
              <a:spcAft>
                <a:spcPct val="0"/>
              </a:spcAft>
            </a:pP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保存文件</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如下图所</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示。</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920555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58</a:t>
            </a:fld>
            <a:endParaRPr spc="5" dirty="0"/>
          </a:p>
        </p:txBody>
      </p:sp>
      <p:sp>
        <p:nvSpPr>
          <p:cNvPr id="22" name="文本框 21"/>
          <p:cNvSpPr txBox="1"/>
          <p:nvPr/>
        </p:nvSpPr>
        <p:spPr>
          <a:xfrm>
            <a:off x="762001" y="1374775"/>
            <a:ext cx="4952999" cy="4832092"/>
          </a:xfrm>
          <a:prstGeom prst="rect">
            <a:avLst/>
          </a:prstGeom>
          <a:noFill/>
        </p:spPr>
        <p:txBody>
          <a:bodyPr wrap="square" rtlCol="0">
            <a:spAutoFit/>
          </a:bodyPr>
          <a:lstStyle/>
          <a:p>
            <a:pPr marR="5080" indent="360000" fontAlgn="base">
              <a:spcBef>
                <a:spcPct val="0"/>
              </a:spcBef>
              <a:spcAft>
                <a:spcPct val="0"/>
              </a:spcAft>
            </a:pP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3</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）配置核心组件</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core-site.xml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core-site.xml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用来配置</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集群的通用属性，包括指定</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namenode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的地址</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、指定使用</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时临时文件的存放路径、指定检查点备份日志的最长时间等</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lvl="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使用Vim命令</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打开</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右边的</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文件：</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lvl="0" indent="360000" algn="just" fontAlgn="base">
              <a:spcBef>
                <a:spcPct val="0"/>
              </a:spcBef>
              <a:spcAft>
                <a:spcPct val="0"/>
              </a:spcAft>
            </a:pP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其中</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6</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9</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行，配置</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fs.defaultFS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的属性为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hdfs://master:9000</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master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是主机名；第</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11</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14</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行指定</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的临时文件夹为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hadoopdata</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，此文件夹用户可以自己指定</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 name="文本框 2"/>
          <p:cNvSpPr txBox="1"/>
          <p:nvPr/>
        </p:nvSpPr>
        <p:spPr>
          <a:xfrm>
            <a:off x="5943600" y="1275524"/>
            <a:ext cx="5796473" cy="5601533"/>
          </a:xfrm>
          <a:prstGeom prst="rect">
            <a:avLst/>
          </a:prstGeom>
          <a:noFill/>
        </p:spPr>
        <p:txBody>
          <a:bodyPr wrap="square" rtlCol="0">
            <a:spAutoFit/>
          </a:bodyPr>
          <a:lstStyle/>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~]$vim  ~/hadoop-2.7.3/</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etc</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/core-site.xml</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用下面的代码替换</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core-site.xml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中的内容：</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 &lt;?xml version="1.0" encoding="UTF-8"?&gt;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 &lt;?xml-stylesheet type="text/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xsl</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href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="configuration.xsl"?&gt;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3. &lt;!-- Put site-specific property overrides in this file. --&gt;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4. &lt;configuration&gt;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5.         &lt;!--</a:t>
            </a:r>
            <a:r>
              <a:rPr lang="zh-CN" altLang="en-US" sz="1600" spc="-10" dirty="0">
                <a:solidFill>
                  <a:srgbClr val="585858"/>
                </a:solidFill>
                <a:latin typeface="微软雅黑" panose="020B0503020204020204" pitchFamily="34" charset="-122"/>
                <a:ea typeface="微软雅黑" panose="020B0503020204020204" pitchFamily="34" charset="-122"/>
                <a:cs typeface="微软雅黑"/>
              </a:rPr>
              <a:t>指定</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namenode</a:t>
            </a:r>
            <a:r>
              <a:rPr lang="zh-CN" altLang="en-US" sz="1600" spc="-10" dirty="0">
                <a:solidFill>
                  <a:srgbClr val="585858"/>
                </a:solidFill>
                <a:latin typeface="微软雅黑" panose="020B0503020204020204" pitchFamily="34" charset="-122"/>
                <a:ea typeface="微软雅黑" panose="020B0503020204020204" pitchFamily="34" charset="-122"/>
                <a:cs typeface="微软雅黑"/>
              </a:rPr>
              <a:t>的地址</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6.         &lt;property&gt;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7.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fs.defaultFS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8.                 &lt;value&gt;hdfs://master:9000&lt;/value&gt;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9.         &lt;/property&gt;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&lt;!--</a:t>
            </a:r>
            <a:r>
              <a:rPr lang="zh-CN" altLang="en-US" sz="1600" spc="-10" dirty="0">
                <a:solidFill>
                  <a:srgbClr val="585858"/>
                </a:solidFill>
                <a:latin typeface="微软雅黑" panose="020B0503020204020204" pitchFamily="34" charset="-122"/>
                <a:ea typeface="微软雅黑" panose="020B0503020204020204" pitchFamily="34" charset="-122"/>
                <a:cs typeface="微软雅黑"/>
              </a:rPr>
              <a:t>用来指定使用</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1600" spc="-10" dirty="0">
                <a:solidFill>
                  <a:srgbClr val="585858"/>
                </a:solidFill>
                <a:latin typeface="微软雅黑" panose="020B0503020204020204" pitchFamily="34" charset="-122"/>
                <a:ea typeface="微软雅黑" panose="020B0503020204020204" pitchFamily="34" charset="-122"/>
                <a:cs typeface="微软雅黑"/>
              </a:rPr>
              <a:t>时产生文件的存放目录</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&lt;property&gt;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hadoop.tmp.dir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&lt;value&gt;/home/</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hadoopdata</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&lt;/value&gt;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&lt;/property&gt;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&lt;/configuration&gt; </a:t>
            </a:r>
          </a:p>
        </p:txBody>
      </p:sp>
    </p:spTree>
    <p:extLst>
      <p:ext uri="{BB962C8B-B14F-4D97-AF65-F5344CB8AC3E}">
        <p14:creationId xmlns:p14="http://schemas.microsoft.com/office/powerpoint/2010/main" val="20923258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59</a:t>
            </a:fld>
            <a:endParaRPr spc="5" dirty="0"/>
          </a:p>
        </p:txBody>
      </p:sp>
      <p:sp>
        <p:nvSpPr>
          <p:cNvPr id="22" name="文本框 21"/>
          <p:cNvSpPr txBox="1"/>
          <p:nvPr/>
        </p:nvSpPr>
        <p:spPr>
          <a:xfrm>
            <a:off x="533400" y="1374775"/>
            <a:ext cx="4343400" cy="5170646"/>
          </a:xfrm>
          <a:prstGeom prst="rect">
            <a:avLst/>
          </a:prstGeom>
          <a:noFill/>
        </p:spPr>
        <p:txBody>
          <a:bodyPr wrap="square" rtlCol="0">
            <a:spAutoFit/>
          </a:bodyPr>
          <a:lstStyle/>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（4）配置文件系统hdfs-site.xml。</a:t>
            </a:r>
          </a:p>
          <a:p>
            <a:pPr marR="5080" lvl="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hdfs-site.xml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用来配置分布式文件系统</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的属性，包括指定</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保存数据的副本数量，指定</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NameNode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的存储位置，指定</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DataNode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的存储位置等。使用Vim命令打开hdfs-site.xml</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文件：</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lvl="0" indent="360000" algn="just" fontAlgn="base">
              <a:spcBef>
                <a:spcPct val="0"/>
              </a:spcBef>
              <a:spcAft>
                <a:spcPct val="0"/>
              </a:spcAft>
            </a:pP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lvl="0" indent="360000" algn="just" fontAlgn="base">
              <a:spcBef>
                <a:spcPct val="0"/>
              </a:spcBef>
              <a:spcAft>
                <a:spcPct val="0"/>
              </a:spcAft>
            </a:pP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其中</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7</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8</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行，指定</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文件块的副本数</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。一般情况下，数据块副本一般为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以上，此处考虑是学习环境，指定文件的副本数为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 </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 name="文本框 2"/>
          <p:cNvSpPr txBox="1"/>
          <p:nvPr/>
        </p:nvSpPr>
        <p:spPr>
          <a:xfrm>
            <a:off x="5257800" y="1374775"/>
            <a:ext cx="6400800" cy="3631763"/>
          </a:xfrm>
          <a:prstGeom prst="rect">
            <a:avLst/>
          </a:prstGeom>
          <a:noFill/>
        </p:spPr>
        <p:txBody>
          <a:bodyPr wrap="square" rtlCol="0">
            <a:spAutoFit/>
          </a:bodyPr>
          <a:lstStyle/>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 vim /home/</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/hadoop-2.7.3/</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etc</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/hdfs-site.xml</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用下面的代码替换</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hdfs-site.xml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中的内容：</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 &lt;?xml version="1.0" encoding="UTF-8"?&gt;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 &lt;?xml-stylesheet type="text/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xsl</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href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="configuration.xsl"?&gt;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3. &lt;!-- Put site-specific property overrides in this file. --&gt;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4. &lt;configuration&gt;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5.     &lt;!--</a:t>
            </a:r>
            <a:r>
              <a:rPr lang="zh-CN" altLang="en-US" sz="1600" spc="-10" dirty="0">
                <a:solidFill>
                  <a:srgbClr val="585858"/>
                </a:solidFill>
                <a:latin typeface="微软雅黑" panose="020B0503020204020204" pitchFamily="34" charset="-122"/>
                <a:ea typeface="微软雅黑" panose="020B0503020204020204" pitchFamily="34" charset="-122"/>
                <a:cs typeface="微软雅黑"/>
              </a:rPr>
              <a:t>指定</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hdfs</a:t>
            </a:r>
            <a:r>
              <a:rPr lang="zh-CN" altLang="en-US" sz="1600" spc="-10" dirty="0">
                <a:solidFill>
                  <a:srgbClr val="585858"/>
                </a:solidFill>
                <a:latin typeface="微软雅黑" panose="020B0503020204020204" pitchFamily="34" charset="-122"/>
                <a:ea typeface="微软雅黑" panose="020B0503020204020204" pitchFamily="34" charset="-122"/>
                <a:cs typeface="微软雅黑"/>
              </a:rPr>
              <a:t>保存数据的副本数量</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6.     &lt;property&gt;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7.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dfs.replication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8.             &lt;value&gt;1&lt;/value&gt;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9.     &lt;/property&gt;</a:t>
            </a:r>
          </a:p>
          <a:p>
            <a:pPr marR="5080" lvl="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&lt;/configuration&gt;</a:t>
            </a:r>
          </a:p>
        </p:txBody>
      </p:sp>
    </p:spTree>
    <p:extLst>
      <p:ext uri="{BB962C8B-B14F-4D97-AF65-F5344CB8AC3E}">
        <p14:creationId xmlns:p14="http://schemas.microsoft.com/office/powerpoint/2010/main" val="17957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a:solidFill>
                  <a:srgbClr val="585858"/>
                </a:solidFill>
                <a:latin typeface="华文细黑"/>
                <a:cs typeface="华文细黑"/>
              </a:rPr>
              <a:t>HDFS</a:t>
            </a:r>
            <a:r>
              <a:rPr lang="zh-CN" altLang="zh-CN" sz="3200" i="0" dirty="0" smtClean="0">
                <a:solidFill>
                  <a:srgbClr val="585858"/>
                </a:solidFill>
                <a:latin typeface="华文细黑"/>
                <a:cs typeface="华文细黑"/>
              </a:rPr>
              <a:t>的</a:t>
            </a:r>
            <a:r>
              <a:rPr lang="zh-CN" altLang="en-US" sz="3200" i="0" dirty="0" smtClean="0">
                <a:solidFill>
                  <a:srgbClr val="585858"/>
                </a:solidFill>
                <a:latin typeface="华文细黑"/>
                <a:cs typeface="华文细黑"/>
              </a:rPr>
              <a:t>体系结构</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a:t>
            </a:fld>
            <a:endParaRPr spc="5" dirty="0"/>
          </a:p>
        </p:txBody>
      </p:sp>
      <p:sp>
        <p:nvSpPr>
          <p:cNvPr id="22" name="文本框 21"/>
          <p:cNvSpPr txBox="1"/>
          <p:nvPr/>
        </p:nvSpPr>
        <p:spPr>
          <a:xfrm>
            <a:off x="555650" y="1231464"/>
            <a:ext cx="11015624" cy="1415772"/>
          </a:xfrm>
          <a:prstGeom prst="rect">
            <a:avLst/>
          </a:prstGeom>
          <a:noFill/>
        </p:spPr>
        <p:txBody>
          <a:bodyPr wrap="square" rtlCol="0">
            <a:spAutoFit/>
          </a:bodyPr>
          <a:lstStyle/>
          <a:p>
            <a:r>
              <a:rPr lang="zh-CN" altLang="zh-CN" sz="2400" spc="-10" dirty="0" smtClean="0">
                <a:latin typeface="+mn-ea"/>
                <a:cs typeface="微软雅黑"/>
              </a:rPr>
              <a:t>HDFS的存储策略是把大数据文件分块并存储在不同的计算机节点（Nodes），通过NameNode管理文件分块存储信息（即文件的元信息）。</a:t>
            </a:r>
            <a:r>
              <a:rPr lang="zh-CN" altLang="en-US" sz="2400" spc="-10" dirty="0" smtClean="0">
                <a:latin typeface="+mn-ea"/>
                <a:cs typeface="微软雅黑"/>
              </a:rPr>
              <a:t>下图</a:t>
            </a:r>
            <a:r>
              <a:rPr lang="zh-CN" altLang="zh-CN" sz="2400" spc="-10" dirty="0" smtClean="0">
                <a:latin typeface="+mn-ea"/>
                <a:cs typeface="微软雅黑"/>
              </a:rPr>
              <a:t>给</a:t>
            </a:r>
            <a:r>
              <a:rPr lang="zh-CN" altLang="en-US" sz="2400" spc="-10" dirty="0" smtClean="0">
                <a:latin typeface="+mn-ea"/>
                <a:cs typeface="微软雅黑"/>
              </a:rPr>
              <a:t>出</a:t>
            </a:r>
            <a:r>
              <a:rPr lang="zh-CN" altLang="zh-CN" sz="2400" spc="-10" dirty="0" smtClean="0">
                <a:latin typeface="+mn-ea"/>
                <a:cs typeface="微软雅黑"/>
              </a:rPr>
              <a:t>了HDFS的体系结构图。</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1026" name="Picture 2" desc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76610"/>
            <a:ext cx="5562600" cy="375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17159" y="6099175"/>
            <a:ext cx="1261884" cy="307777"/>
          </a:xfrm>
          <a:prstGeom prst="rect">
            <a:avLst/>
          </a:prstGeom>
        </p:spPr>
        <p:txBody>
          <a:bodyPr wrap="none">
            <a:spAutoFit/>
          </a:bodyPr>
          <a:lstStyle/>
          <a:p>
            <a:r>
              <a:rPr lang="en-US" altLang="zh-CN" sz="1400" kern="1000" dirty="0">
                <a:latin typeface="+mn-ea"/>
              </a:rPr>
              <a:t>HDFS</a:t>
            </a:r>
            <a:r>
              <a:rPr lang="zh-CN" altLang="zh-CN" sz="1400" kern="1000" dirty="0">
                <a:latin typeface="+mn-ea"/>
                <a:cs typeface="Times New Roman" panose="02020603050405020304" pitchFamily="18" charset="0"/>
              </a:rPr>
              <a:t>体系结构</a:t>
            </a:r>
            <a:endParaRPr lang="zh-CN" altLang="en-US" sz="1400" dirty="0">
              <a:latin typeface="+mn-ea"/>
            </a:endParaRPr>
          </a:p>
        </p:txBody>
      </p:sp>
      <p:sp>
        <p:nvSpPr>
          <p:cNvPr id="6" name="矩形 5"/>
          <p:cNvSpPr/>
          <p:nvPr/>
        </p:nvSpPr>
        <p:spPr>
          <a:xfrm>
            <a:off x="6959600" y="2314707"/>
            <a:ext cx="4611674" cy="4154984"/>
          </a:xfrm>
          <a:prstGeom prst="rect">
            <a:avLst/>
          </a:prstGeom>
          <a:noFill/>
        </p:spPr>
        <p:txBody>
          <a:bodyPr wrap="square" rtlCol="0">
            <a:spAutoFit/>
          </a:bodyPr>
          <a:lstStyle/>
          <a:p>
            <a:r>
              <a:rPr lang="zh-CN" altLang="zh-CN" sz="2400" spc="-10" dirty="0">
                <a:latin typeface="+mn-ea"/>
                <a:cs typeface="微软雅黑"/>
              </a:rPr>
              <a:t>HDFS采用了典型的Master/Slave系统架构，一个HDFS集群通常包含一个NameNode节点和若干个DataNodes节点。一个文件被分成了一个或者多个数据块，并存储在一组DataNode上，DataNode节点可分布在不同的机架。在NameNode的统一调度下，DataNode负责处理文件系统客户端的读/写请求，完成数据块的创建、删除和复制。</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33639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60</a:t>
            </a:fld>
            <a:endParaRPr spc="5" dirty="0"/>
          </a:p>
        </p:txBody>
      </p:sp>
      <p:sp>
        <p:nvSpPr>
          <p:cNvPr id="22" name="文本框 21"/>
          <p:cNvSpPr txBox="1"/>
          <p:nvPr/>
        </p:nvSpPr>
        <p:spPr>
          <a:xfrm>
            <a:off x="533400" y="1374775"/>
            <a:ext cx="11037874" cy="2462213"/>
          </a:xfrm>
          <a:prstGeom prst="rect">
            <a:avLst/>
          </a:prstGeom>
          <a:noFill/>
        </p:spPr>
        <p:txBody>
          <a:bodyPr wrap="square" rtlCol="0">
            <a:spAutoFit/>
          </a:bodyPr>
          <a:lstStyle/>
          <a:p>
            <a:pPr marR="5080" lvl="0" indent="360000" algn="just" fontAlgn="base">
              <a:spcBef>
                <a:spcPct val="0"/>
              </a:spcBef>
              <a:spcAft>
                <a:spcPct val="0"/>
              </a:spcAft>
            </a:pP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5）配置文件系统yarn-site.xml。</a:t>
            </a:r>
          </a:p>
          <a:p>
            <a:pPr marR="5080" lvl="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文件yarn-site.xml用于配置YARN的属性，包括指定namenodeManager获取数据的方式，指定resourceManager的地址，配置YARN打印工作日志等。</a:t>
            </a:r>
          </a:p>
          <a:p>
            <a:pPr marR="5080" lvl="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使用Vim命令打开yarn-site.xml文件：</a:t>
            </a:r>
            <a:endParaRPr lang="zh-CN" altLang="en-US" sz="2200" spc="-10" dirty="0">
              <a:solidFill>
                <a:srgbClr val="585858"/>
              </a:solidFill>
              <a:latin typeface="微软雅黑" panose="020B0503020204020204" pitchFamily="34" charset="-122"/>
              <a:ea typeface="微软雅黑" panose="020B0503020204020204" pitchFamily="34" charset="-122"/>
              <a:cs typeface="微软雅黑"/>
            </a:endParaRP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vim /home/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/hadoop-2.7.3/</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etc</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/yarn-site.xml </a:t>
            </a: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用下面的代码替换yarn-site.xml中的内容</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6" name="文本框 5"/>
          <p:cNvSpPr txBox="1"/>
          <p:nvPr/>
        </p:nvSpPr>
        <p:spPr>
          <a:xfrm>
            <a:off x="914400" y="3836988"/>
            <a:ext cx="10744200" cy="3046988"/>
          </a:xfrm>
          <a:prstGeom prst="rect">
            <a:avLst/>
          </a:prstGeom>
          <a:noFill/>
        </p:spPr>
        <p:txBody>
          <a:bodyPr wrap="square" rtlCol="0">
            <a:spAutoFit/>
          </a:bodyPr>
          <a:lstStyle/>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 &lt;?xml version="1.0"?&gt;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 &lt;configuration&gt;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3. &lt;!--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nomenodeManager</a:t>
            </a:r>
            <a:r>
              <a:rPr lang="zh-CN" altLang="zh-CN" sz="1600" spc="-10" dirty="0">
                <a:solidFill>
                  <a:srgbClr val="585858"/>
                </a:solidFill>
                <a:latin typeface="微软雅黑" panose="020B0503020204020204" pitchFamily="34" charset="-122"/>
                <a:ea typeface="微软雅黑" panose="020B0503020204020204" pitchFamily="34" charset="-122"/>
                <a:cs typeface="微软雅黑"/>
              </a:rPr>
              <a:t>获取数据的方式是</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shuffle--&gt;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4.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5.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yarn.nodemanager.aux</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-services&lt;/name&gt;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6. 		&lt;value&gt;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mapreduce_shuffle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&lt;/value&gt;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7. 	&lt;/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property</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&gt;</a:t>
            </a:r>
          </a:p>
          <a:p>
            <a:pPr marR="5080" indent="360000" algn="just" fontAlgn="base">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8.      &lt;!--</a:t>
            </a:r>
            <a:r>
              <a:rPr lang="zh-CN" altLang="zh-CN" sz="1600" spc="-10" dirty="0">
                <a:solidFill>
                  <a:srgbClr val="585858"/>
                </a:solidFill>
                <a:latin typeface="微软雅黑" panose="020B0503020204020204" pitchFamily="34" charset="-122"/>
                <a:ea typeface="微软雅黑" panose="020B0503020204020204" pitchFamily="34" charset="-122"/>
                <a:cs typeface="微软雅黑"/>
              </a:rPr>
              <a:t>指定</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Yarn</a:t>
            </a:r>
            <a:r>
              <a:rPr lang="zh-CN" altLang="zh-CN" sz="1600" spc="-10" dirty="0">
                <a:solidFill>
                  <a:srgbClr val="585858"/>
                </a:solidFill>
                <a:latin typeface="微软雅黑" panose="020B0503020204020204" pitchFamily="34" charset="-122"/>
                <a:ea typeface="微软雅黑" panose="020B0503020204020204" pitchFamily="34" charset="-122"/>
                <a:cs typeface="微软雅黑"/>
              </a:rPr>
              <a:t>中</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ResourceManager</a:t>
            </a:r>
            <a:r>
              <a:rPr lang="zh-CN" altLang="zh-CN" sz="1600" spc="-10" dirty="0">
                <a:solidFill>
                  <a:srgbClr val="585858"/>
                </a:solidFill>
                <a:latin typeface="微软雅黑" panose="020B0503020204020204" pitchFamily="34" charset="-122"/>
                <a:ea typeface="微软雅黑" panose="020B0503020204020204" pitchFamily="34" charset="-122"/>
                <a:cs typeface="微软雅黑"/>
              </a:rPr>
              <a:t>的地址</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9.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yarn.resourcemanager.address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&lt;value&gt;master:18040&lt;/value&gt;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&lt;/property</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13339678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61</a:t>
            </a:fld>
            <a:endParaRPr spc="5" dirty="0"/>
          </a:p>
        </p:txBody>
      </p:sp>
      <p:sp>
        <p:nvSpPr>
          <p:cNvPr id="22" name="文本框 21"/>
          <p:cNvSpPr txBox="1"/>
          <p:nvPr/>
        </p:nvSpPr>
        <p:spPr>
          <a:xfrm>
            <a:off x="533400" y="1374775"/>
            <a:ext cx="10744200" cy="4278094"/>
          </a:xfrm>
          <a:prstGeom prst="rect">
            <a:avLst/>
          </a:prstGeom>
          <a:noFill/>
        </p:spPr>
        <p:txBody>
          <a:bodyPr wrap="square" rtlCol="0">
            <a:spAutoFit/>
          </a:bodyPr>
          <a:lstStyle/>
          <a:p>
            <a:pPr marR="5080" indent="360000" algn="just" fontAlgn="base">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13</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&lt;property&gt;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yarn.resourcemanager.scheduler.address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&lt;value&gt;master:18030&lt;/value&gt;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algn="just" fontAlgn="base">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17.   &lt;property&gt;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yarn.resourcemanager.resource-tracker.address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&lt;value&gt;master:18025&lt;/value&gt;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&lt;property&gt;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22.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yarn.resourcemanager.admin.address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23.            &lt;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value&gt;master:18141&lt;/value</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&gt;</a:t>
            </a: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24.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25.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26.            &lt;name&gt;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yarn.resourcemanager.webapp.address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&lt;/name&gt;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27.            &lt;value&gt;master:18088&lt;/value&gt;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28.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29. &lt;/configuration</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&gt;</a:t>
            </a:r>
            <a:endParaRPr lang="en-US"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845302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62</a:t>
            </a:fld>
            <a:endParaRPr spc="5" dirty="0"/>
          </a:p>
        </p:txBody>
      </p:sp>
      <p:sp>
        <p:nvSpPr>
          <p:cNvPr id="22" name="文本框 21"/>
          <p:cNvSpPr txBox="1"/>
          <p:nvPr/>
        </p:nvSpPr>
        <p:spPr>
          <a:xfrm>
            <a:off x="533400" y="1374775"/>
            <a:ext cx="6248400" cy="4832092"/>
          </a:xfrm>
          <a:prstGeom prst="rect">
            <a:avLst/>
          </a:prstGeom>
          <a:noFill/>
        </p:spPr>
        <p:txBody>
          <a:bodyPr wrap="square" rtlCol="0">
            <a:spAutoFit/>
          </a:bodyPr>
          <a:lstStyle/>
          <a:p>
            <a:pPr marR="5080" lvl="0" indent="360000" algn="just" fontAlgn="base">
              <a:spcBef>
                <a:spcPct val="0"/>
              </a:spcBef>
              <a:spcAft>
                <a:spcPct val="0"/>
              </a:spcAft>
            </a:pP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6</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）配置计算框架</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mapred-site.xml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文件</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mapred-site.xml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主要是配置</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的属性</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，是</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系统提交的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Map/Reduce</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程序运行在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YARN</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上。</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使用</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cp</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命令复制</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mapred-site-template.xml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文件为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mapred-site.xml</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a:t>
            </a:r>
          </a:p>
          <a:p>
            <a:pPr marR="5080" lvl="0" indent="360000" algn="just" fontAlgn="base">
              <a:spcBef>
                <a:spcPct val="0"/>
              </a:spcBef>
              <a:spcAft>
                <a:spcPct val="0"/>
              </a:spcAft>
            </a:pP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 </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cp</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~/hadoop-2.7.3/</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etc</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mapred-site.xml.template</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hadoop-2.7.3/</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etc</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/mapred-site.xml</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使用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Vim</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命令打开</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mapred-site.xml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文件</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a:t>
            </a:r>
          </a:p>
          <a:p>
            <a:pPr marR="5080" lvl="0" indent="360000" algn="just" fontAlgn="base">
              <a:spcBef>
                <a:spcPct val="0"/>
              </a:spcBef>
              <a:spcAft>
                <a:spcPct val="0"/>
              </a:spcAft>
            </a:pP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 vim /home/</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/hadoop-2.7.3/</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etc</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/mapred-site.xml</a:t>
            </a:r>
          </a:p>
          <a:p>
            <a:pPr marR="5080" lvl="0" indent="360000" algn="just" fontAlgn="base">
              <a:spcBef>
                <a:spcPct val="0"/>
              </a:spcBef>
              <a:spcAft>
                <a:spcPct val="0"/>
              </a:spcAft>
            </a:pP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用右边的</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代码替换</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mapred-site.xml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中的内容。 </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 name="文本框 2"/>
          <p:cNvSpPr txBox="1"/>
          <p:nvPr/>
        </p:nvSpPr>
        <p:spPr>
          <a:xfrm>
            <a:off x="7086600" y="1450975"/>
            <a:ext cx="4733163" cy="3539430"/>
          </a:xfrm>
          <a:prstGeom prst="rect">
            <a:avLst/>
          </a:prstGeom>
          <a:noFill/>
        </p:spPr>
        <p:txBody>
          <a:bodyPr wrap="square" rtlCol="0">
            <a:spAutoFit/>
          </a:bodyPr>
          <a:lstStyle/>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 &lt;?xml version="1.0"?&gt;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 &lt;?xml-stylesheet type="text/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xsl</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href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="configuration.xsl"?&gt;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3. &lt;configuration&gt;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4.     &lt;!</a:t>
            </a:r>
            <a:r>
              <a:rPr lang="zh-CN" altLang="zh-CN" sz="1600" spc="-10" dirty="0">
                <a:solidFill>
                  <a:srgbClr val="585858"/>
                </a:solidFill>
                <a:latin typeface="微软雅黑" panose="020B0503020204020204" pitchFamily="34" charset="-122"/>
                <a:ea typeface="微软雅黑" panose="020B0503020204020204" pitchFamily="34" charset="-122"/>
                <a:cs typeface="微软雅黑"/>
              </a:rPr>
              <a:t>—指定</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MR(Map/Reduce)</a:t>
            </a:r>
            <a:r>
              <a:rPr lang="zh-CN" altLang="zh-CN" sz="1600" spc="-10" dirty="0">
                <a:solidFill>
                  <a:srgbClr val="585858"/>
                </a:solidFill>
                <a:latin typeface="微软雅黑" panose="020B0503020204020204" pitchFamily="34" charset="-122"/>
                <a:ea typeface="微软雅黑" panose="020B0503020204020204" pitchFamily="34" charset="-122"/>
                <a:cs typeface="微软雅黑"/>
              </a:rPr>
              <a:t>运行在</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YARN</a:t>
            </a:r>
            <a:r>
              <a:rPr lang="zh-CN" altLang="zh-CN" sz="1600" spc="-10" dirty="0">
                <a:solidFill>
                  <a:srgbClr val="585858"/>
                </a:solidFill>
                <a:latin typeface="微软雅黑" panose="020B0503020204020204" pitchFamily="34" charset="-122"/>
                <a:ea typeface="微软雅黑" panose="020B0503020204020204" pitchFamily="34" charset="-122"/>
                <a:cs typeface="微软雅黑"/>
              </a:rPr>
              <a:t>上</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5.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6. 		&lt;name&gt;mapreduce.framework.name&lt;/name&gt;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7. 		&lt;value&gt;yarn&lt;/value&gt;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8. 	&lt;/property&gt;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9. &lt;/configuration</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&gt;</a:t>
            </a:r>
          </a:p>
          <a:p>
            <a:pPr marR="5080" indent="360000" algn="just" fontAlgn="base">
              <a:spcBef>
                <a:spcPct val="0"/>
              </a:spcBef>
              <a:spcAft>
                <a:spcPct val="0"/>
              </a:spcAft>
            </a:pPr>
            <a:endParaRPr lang="en-US"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4" name="文本框 3"/>
          <p:cNvSpPr txBox="1"/>
          <p:nvPr/>
        </p:nvSpPr>
        <p:spPr>
          <a:xfrm>
            <a:off x="533400" y="6170787"/>
            <a:ext cx="9525000" cy="707886"/>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其中，第</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6</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7</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行为</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指定任务调度框架为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YARN</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en-US" dirty="0"/>
          </a:p>
        </p:txBody>
      </p:sp>
    </p:spTree>
    <p:extLst>
      <p:ext uri="{BB962C8B-B14F-4D97-AF65-F5344CB8AC3E}">
        <p14:creationId xmlns:p14="http://schemas.microsoft.com/office/powerpoint/2010/main" val="30104302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63</a:t>
            </a:fld>
            <a:endParaRPr spc="5" dirty="0"/>
          </a:p>
        </p:txBody>
      </p:sp>
      <p:sp>
        <p:nvSpPr>
          <p:cNvPr id="22" name="文本框 21"/>
          <p:cNvSpPr txBox="1"/>
          <p:nvPr/>
        </p:nvSpPr>
        <p:spPr>
          <a:xfrm>
            <a:off x="533400" y="1256661"/>
            <a:ext cx="10744200" cy="3477875"/>
          </a:xfrm>
          <a:prstGeom prst="rect">
            <a:avLst/>
          </a:prstGeom>
          <a:noFill/>
        </p:spPr>
        <p:txBody>
          <a:bodyPr wrap="square" rtlCol="0">
            <a:spAutoFit/>
          </a:bodyPr>
          <a:lstStyle/>
          <a:p>
            <a:pPr marR="508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7</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master</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节点配置</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slaves</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文件。</a:t>
            </a:r>
          </a:p>
          <a:p>
            <a:pPr marR="508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使用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Vim</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命令打开</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slaves</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文件：</a:t>
            </a: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vim /home/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/hadoop-2.7.3/</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etc</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/slaves</a:t>
            </a:r>
          </a:p>
          <a:p>
            <a:pPr marR="508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用下面代码替换</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slaves</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中的内容：</a:t>
            </a: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slave1</a:t>
            </a: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slave2</a:t>
            </a:r>
          </a:p>
          <a:p>
            <a:pPr marR="508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8</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）使用下面的命令将</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文件复制到其他节点，本实验中为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slave1</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slave2</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，命令如下：</a:t>
            </a: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scp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-r hadoop-2.7.3 hadoop@slave1:/home/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scp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-r hadoop-2.7.3 hadoop@slave2:/home/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33701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伪分布式安装与配置步骤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64</a:t>
            </a:fld>
            <a:endParaRPr spc="5" dirty="0"/>
          </a:p>
        </p:txBody>
      </p:sp>
      <p:sp>
        <p:nvSpPr>
          <p:cNvPr id="22" name="文本框 21"/>
          <p:cNvSpPr txBox="1"/>
          <p:nvPr/>
        </p:nvSpPr>
        <p:spPr>
          <a:xfrm>
            <a:off x="533400" y="1256661"/>
            <a:ext cx="10744200" cy="4832092"/>
          </a:xfrm>
          <a:prstGeom prst="rect">
            <a:avLst/>
          </a:prstGeom>
          <a:noFill/>
        </p:spPr>
        <p:txBody>
          <a:bodyPr wrap="square" rtlCol="0">
            <a:spAutoFit/>
          </a:bodyPr>
          <a:lstStyle/>
          <a:p>
            <a:pPr marR="5080" lvl="0" indent="360000" algn="just" fontAlgn="base">
              <a:spcBef>
                <a:spcPct val="0"/>
              </a:spcBef>
              <a:spcAft>
                <a:spcPct val="0"/>
              </a:spcAft>
            </a:pP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9）配置Hadoop启动的系统环境变量，需要同时在3个节点（master、slave1、slave2）上进行操作，操作命令如下：</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vim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bash_profile</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将下面的代码追加到</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bash_profile</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末尾：</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export HADOOP_HOME=/home/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/hadoop-2.7.3</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export PATH=$HADOOP_HOME/bin:$HADOOP_HOME/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sbin</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:$PATH</a:t>
            </a:r>
          </a:p>
          <a:p>
            <a:pPr marR="5080" lvl="0" indent="360000" algn="just" fontAlgn="base">
              <a:spcBef>
                <a:spcPct val="0"/>
              </a:spcBef>
              <a:spcAft>
                <a:spcPct val="0"/>
              </a:spcAf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然后执行命令：</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source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bash_profile</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（10）创建数据目录，需要同时在三个节点（master、slave1、slave2）上进行操作。</a:t>
            </a: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在hadoop的用户主目录下，创建名为hadoopdata的数据目录，命令如下：</a:t>
            </a: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mkdir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/home/</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hadoopdata</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至此，</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配置与部署完毕</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147113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启动</a:t>
            </a:r>
            <a:r>
              <a:rPr lang="en-US" altLang="zh-CN" sz="3200" i="0" dirty="0" smtClean="0">
                <a:solidFill>
                  <a:srgbClr val="585858"/>
                </a:solidFill>
                <a:latin typeface="华文细黑"/>
                <a:cs typeface="华文细黑"/>
              </a:rPr>
              <a:t>Hadoop</a:t>
            </a:r>
            <a:r>
              <a:rPr lang="zh-CN" altLang="en-US" sz="3200" i="0" dirty="0" smtClean="0">
                <a:solidFill>
                  <a:srgbClr val="585858"/>
                </a:solidFill>
                <a:latin typeface="华文细黑"/>
                <a:cs typeface="华文细黑"/>
              </a:rPr>
              <a:t>集群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65</a:t>
            </a:fld>
            <a:endParaRPr spc="5" dirty="0"/>
          </a:p>
        </p:txBody>
      </p:sp>
      <p:sp>
        <p:nvSpPr>
          <p:cNvPr id="22" name="文本框 21"/>
          <p:cNvSpPr txBox="1"/>
          <p:nvPr/>
        </p:nvSpPr>
        <p:spPr>
          <a:xfrm>
            <a:off x="533400" y="1256661"/>
            <a:ext cx="11037874" cy="1446550"/>
          </a:xfrm>
          <a:prstGeom prst="rect">
            <a:avLst/>
          </a:prstGeom>
          <a:noFill/>
        </p:spPr>
        <p:txBody>
          <a:bodyPr wrap="square" rtlCol="0">
            <a:spAutoFit/>
          </a:bodyPr>
          <a:lstStyle/>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（1）格式化文件系统。</a:t>
            </a: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格式化命令如下，该操作需要在master节点上执行如下命令：</a:t>
            </a:r>
          </a:p>
          <a:p>
            <a:pPr marR="508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hdfs</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namenode</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–format</a:t>
            </a: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执行结果</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如</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6" name="图片 10737418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39080"/>
            <a:ext cx="6324600" cy="270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08000" y="5493119"/>
            <a:ext cx="10334626" cy="984885"/>
          </a:xfrm>
          <a:prstGeom prst="rect">
            <a:avLst/>
          </a:prstGeom>
          <a:noFill/>
        </p:spPr>
        <p:txBody>
          <a:bodyPr wrap="square" rtlCol="0">
            <a:spAutoFit/>
          </a:bodyPr>
          <a:lstStyle/>
          <a:p>
            <a:pPr marR="5080" lvl="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（2）启动Hadoop集群，切换到/home/hadoop/hadoop-2.7.3/目录下：</a:t>
            </a:r>
          </a:p>
          <a:p>
            <a:pPr marR="5080" lvl="0" indent="360000" algn="just" fontAlgn="base">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hadoop-2.7.3]$ sbin/start-all.sh</a:t>
            </a:r>
          </a:p>
          <a:p>
            <a:pPr marR="5080" indent="360000" algn="just" fontAlgn="base">
              <a:spcBef>
                <a:spcPct val="0"/>
              </a:spcBef>
              <a:spcAft>
                <a:spcPct val="0"/>
              </a:spcAft>
            </a:pP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13"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237477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启动</a:t>
            </a:r>
            <a:r>
              <a:rPr lang="en-US" altLang="zh-CN" sz="3200" i="0" dirty="0" smtClean="0">
                <a:solidFill>
                  <a:srgbClr val="585858"/>
                </a:solidFill>
                <a:latin typeface="华文细黑"/>
                <a:cs typeface="华文细黑"/>
              </a:rPr>
              <a:t>Hadoop</a:t>
            </a:r>
            <a:r>
              <a:rPr lang="zh-CN" altLang="en-US" sz="3200" i="0" dirty="0" smtClean="0">
                <a:solidFill>
                  <a:srgbClr val="585858"/>
                </a:solidFill>
                <a:latin typeface="华文细黑"/>
                <a:cs typeface="华文细黑"/>
              </a:rPr>
              <a:t>集群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66</a:t>
            </a:fld>
            <a:endParaRPr spc="5" dirty="0"/>
          </a:p>
        </p:txBody>
      </p:sp>
      <p:sp>
        <p:nvSpPr>
          <p:cNvPr id="3" name="文本框 2"/>
          <p:cNvSpPr txBox="1"/>
          <p:nvPr/>
        </p:nvSpPr>
        <p:spPr>
          <a:xfrm>
            <a:off x="438727" y="1450975"/>
            <a:ext cx="10838873" cy="1661993"/>
          </a:xfrm>
          <a:prstGeom prst="rect">
            <a:avLst/>
          </a:prstGeom>
          <a:noFill/>
        </p:spPr>
        <p:txBody>
          <a:bodyPr wrap="square" rtlCol="0">
            <a:spAutoFit/>
          </a:bodyPr>
          <a:lstStyle/>
          <a:p>
            <a:pPr marR="5080" lvl="0" indent="360000" algn="just" fontAlgn="base">
              <a:spcBef>
                <a:spcPct val="0"/>
              </a:spcBef>
              <a:spcAft>
                <a:spcPct val="0"/>
              </a:spcAft>
            </a:pP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）查看进程是否启动</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master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的终端执行</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jps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命令，在打印结果中会看到四个进程，分别是</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ResourceManager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SecondaryNameNode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Jps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NameNode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如</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示。如果出现了这四个进程表示主节点进程成功启动。</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 </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indent="360000" algn="just" fontAlgn="base">
              <a:spcBef>
                <a:spcPct val="0"/>
              </a:spcBef>
              <a:spcAft>
                <a:spcPct val="0"/>
              </a:spcAft>
            </a:pP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10" name="图片 10737418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46505"/>
            <a:ext cx="8229600" cy="106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56615"/>
            <a:ext cx="8153400" cy="84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bject 3"/>
          <p:cNvSpPr/>
          <p:nvPr/>
        </p:nvSpPr>
        <p:spPr>
          <a:xfrm flipV="1">
            <a:off x="627075" y="1036836"/>
            <a:ext cx="11031525" cy="125305"/>
          </a:xfrm>
          <a:prstGeom prst="rect">
            <a:avLst/>
          </a:prstGeom>
          <a:blipFill>
            <a:blip r:embed="rId4" cstate="print"/>
            <a:stretch>
              <a:fillRect/>
            </a:stretch>
          </a:blipFill>
        </p:spPr>
        <p:txBody>
          <a:bodyPr wrap="square" lIns="0" tIns="0" rIns="0" bIns="0" rtlCol="0"/>
          <a:lstStyle/>
          <a:p>
            <a:endParaRPr/>
          </a:p>
        </p:txBody>
      </p:sp>
      <p:sp>
        <p:nvSpPr>
          <p:cNvPr id="4" name="文本框 3"/>
          <p:cNvSpPr txBox="1"/>
          <p:nvPr/>
        </p:nvSpPr>
        <p:spPr>
          <a:xfrm>
            <a:off x="438727" y="4081244"/>
            <a:ext cx="11037874" cy="1107996"/>
          </a:xfrm>
          <a:prstGeom prst="rect">
            <a:avLst/>
          </a:prstGeom>
          <a:noFill/>
        </p:spPr>
        <p:txBody>
          <a:bodyPr wrap="square" rtlCol="0">
            <a:spAutoFit/>
          </a:bodyPr>
          <a:lstStyle/>
          <a:p>
            <a:pPr marR="5080" indent="360000" algn="just" fontAlgn="base">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在slave1和slave2的终端执行jps命令，在打印结果中会看到三个进程，分别是Jps、NodeManager、DataNode，</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如</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示。如果出现了这三个进程表示从节点进程启动成功。</a:t>
            </a:r>
          </a:p>
        </p:txBody>
      </p:sp>
    </p:spTree>
    <p:extLst>
      <p:ext uri="{BB962C8B-B14F-4D97-AF65-F5344CB8AC3E}">
        <p14:creationId xmlns:p14="http://schemas.microsoft.com/office/powerpoint/2010/main" val="3737644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启动</a:t>
            </a:r>
            <a:r>
              <a:rPr lang="en-US" altLang="zh-CN" sz="3200" i="0" dirty="0" smtClean="0">
                <a:solidFill>
                  <a:srgbClr val="585858"/>
                </a:solidFill>
                <a:latin typeface="华文细黑"/>
                <a:cs typeface="华文细黑"/>
              </a:rPr>
              <a:t>Hadoop</a:t>
            </a:r>
            <a:r>
              <a:rPr lang="zh-CN" altLang="en-US" sz="3200" i="0" dirty="0" smtClean="0">
                <a:solidFill>
                  <a:srgbClr val="585858"/>
                </a:solidFill>
                <a:latin typeface="华文细黑"/>
                <a:cs typeface="华文细黑"/>
              </a:rPr>
              <a:t>集群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67</a:t>
            </a:fld>
            <a:endParaRPr spc="5" dirty="0"/>
          </a:p>
        </p:txBody>
      </p:sp>
      <p:sp>
        <p:nvSpPr>
          <p:cNvPr id="22" name="文本框 21"/>
          <p:cNvSpPr txBox="1"/>
          <p:nvPr/>
        </p:nvSpPr>
        <p:spPr>
          <a:xfrm>
            <a:off x="533400" y="1256661"/>
            <a:ext cx="5638800" cy="3816429"/>
          </a:xfrm>
          <a:prstGeom prst="rect">
            <a:avLst/>
          </a:prstGeom>
          <a:noFill/>
        </p:spPr>
        <p:txBody>
          <a:bodyPr wrap="square" rtlCol="0">
            <a:spAutoFit/>
          </a:bodyPr>
          <a:lstStyle/>
          <a:p>
            <a:pPr lvl="0" indent="254000" eaLnBrk="0" fontAlgn="base" hangingPunct="0">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查看集群信息，</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如</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右图</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a:t>
            </a:r>
            <a:endParaRPr lang="zh-CN" altLang="en-US" sz="2200" spc="-10" dirty="0">
              <a:solidFill>
                <a:srgbClr val="585858"/>
              </a:solidFill>
              <a:latin typeface="微软雅黑" panose="020B0503020204020204" pitchFamily="34" charset="-122"/>
              <a:ea typeface="微软雅黑" panose="020B0503020204020204" pitchFamily="34" charset="-122"/>
              <a:cs typeface="微软雅黑"/>
            </a:endParaRPr>
          </a:p>
          <a:p>
            <a:pPr lvl="0" indent="254000" eaLnBrk="0" fontAlgn="base" hangingPunct="0">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hadoop-2.7.3]$ bin/</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dfsadmin</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-report </a:t>
            </a:r>
          </a:p>
          <a:p>
            <a:pPr indent="254000" eaLnBrk="0" fontAlgn="base" hangingPunct="0">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（4）Web UI查看集群是否成功启动。</a:t>
            </a:r>
          </a:p>
          <a:p>
            <a:pPr indent="254000" eaLnBrk="0" fontAlgn="base" hangingPunct="0">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master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上启动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Firefox</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浏览器，在浏览器地址栏中输入</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http://master:50070/</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，检查</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namenode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datanode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是否正常。</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indent="254000" eaLnBrk="0" fontAlgn="base" hangingPunct="0">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 master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上启动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Firefox</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浏览器，在浏览器地址栏中输入</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http://master:18088/</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，检查</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YARN</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是否正常</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 </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3" name="文本框 2"/>
          <p:cNvSpPr txBox="1"/>
          <p:nvPr/>
        </p:nvSpPr>
        <p:spPr>
          <a:xfrm>
            <a:off x="472499" y="4956175"/>
            <a:ext cx="11151465" cy="1446550"/>
          </a:xfrm>
          <a:prstGeom prst="rect">
            <a:avLst/>
          </a:prstGeom>
          <a:noFill/>
        </p:spPr>
        <p:txBody>
          <a:bodyPr wrap="square" rtlCol="0">
            <a:spAutoFit/>
          </a:bodyPr>
          <a:lstStyle/>
          <a:p>
            <a:pPr indent="254000" eaLnBrk="0" fontAlgn="base" hangingPunct="0">
              <a:spcBef>
                <a:spcPct val="0"/>
              </a:spcBef>
              <a:spcAft>
                <a:spcPct val="0"/>
              </a:spcAft>
            </a:pP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5）运行PI实例检查集群是否成功。</a:t>
            </a:r>
          </a:p>
          <a:p>
            <a:pPr indent="254000" eaLnBrk="0" fontAlgn="base" hangingPunct="0">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在数学领域，计算PI（圆周率π）的方法有很多，在Hadoop自带的examples中就存在着一种利用分布式系统计算圆周率的方法，采用的是Quasi-Monte Carlo算法来对PI的值进行估算。下面通过运行程序来检验Hadoop集群是否安装配置</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成功。</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13" name="图片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500833"/>
            <a:ext cx="5948918" cy="330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542765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启动</a:t>
            </a:r>
            <a:r>
              <a:rPr lang="en-US" altLang="zh-CN" sz="3200" i="0" dirty="0" smtClean="0">
                <a:solidFill>
                  <a:srgbClr val="585858"/>
                </a:solidFill>
                <a:latin typeface="华文细黑"/>
                <a:cs typeface="华文细黑"/>
              </a:rPr>
              <a:t>Hadoop</a:t>
            </a:r>
            <a:r>
              <a:rPr lang="zh-CN" altLang="en-US" sz="3200" i="0" dirty="0" smtClean="0">
                <a:solidFill>
                  <a:srgbClr val="585858"/>
                </a:solidFill>
                <a:latin typeface="华文细黑"/>
                <a:cs typeface="华文细黑"/>
              </a:rPr>
              <a:t>集群</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68</a:t>
            </a:fld>
            <a:endParaRPr spc="5" dirty="0"/>
          </a:p>
        </p:txBody>
      </p:sp>
      <p:sp>
        <p:nvSpPr>
          <p:cNvPr id="22" name="文本框 21"/>
          <p:cNvSpPr txBox="1"/>
          <p:nvPr/>
        </p:nvSpPr>
        <p:spPr>
          <a:xfrm>
            <a:off x="533400" y="1256661"/>
            <a:ext cx="10744200" cy="2339102"/>
          </a:xfrm>
          <a:prstGeom prst="rect">
            <a:avLst/>
          </a:prstGeom>
          <a:noFill/>
        </p:spPr>
        <p:txBody>
          <a:bodyPr wrap="square" rtlCol="0">
            <a:spAutoFit/>
          </a:bodyPr>
          <a:lstStyle/>
          <a:p>
            <a:pPr lvl="0" indent="254000" eaLnBrk="0" fontAlgn="base" hangingPunct="0">
              <a:spcBef>
                <a:spcPct val="0"/>
              </a:spcBef>
              <a:spcAft>
                <a:spcPct val="0"/>
              </a:spcAf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进入Hadoop安装主目录，执行下面的命令</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lvl="0" indent="254000" eaLnBrk="0" fontAlgn="base" hangingPunct="0">
              <a:spcBef>
                <a:spcPct val="0"/>
              </a:spcBef>
              <a:spcAft>
                <a:spcPct val="0"/>
              </a:spcAft>
            </a:pP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jar ~/</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hadoop-2.7.3/share/</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mapreduce</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/hadoop-mapreduce-examples-2.7.3.jar </a:t>
            </a:r>
            <a:r>
              <a:rPr lang="en-US" altLang="zh-CN" spc="-10" dirty="0">
                <a:solidFill>
                  <a:srgbClr val="585858"/>
                </a:solidFill>
                <a:latin typeface="微软雅黑" panose="020B0503020204020204" pitchFamily="34" charset="-122"/>
                <a:ea typeface="微软雅黑" panose="020B0503020204020204" pitchFamily="34" charset="-122"/>
                <a:cs typeface="微软雅黑"/>
              </a:rPr>
              <a:t>pi 100 100000000</a:t>
            </a:r>
          </a:p>
          <a:p>
            <a:pPr lvl="0" indent="254000" eaLnBrk="0" fontAlgn="base" hangingPunct="0">
              <a:spcBef>
                <a:spcPct val="0"/>
              </a:spcBef>
              <a:spcAft>
                <a:spcPct val="0"/>
              </a:spcAf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的命令类似</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命令，通过</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jar</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指定要运行的程序所在的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jar</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包</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hadoop-mapreduce-examples-2.7.3.jar</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。参数</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pi</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表示需要计算的圆周率</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π</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。再看后面的两个参数，第一个</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100</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指的是要运行</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100</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次</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任务，第二个参数指的是每个</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map</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的任务次数，即每个节点要投掷飞镖</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100000000</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次。执行结果</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如右下图所</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示。</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3" name="文本框 2"/>
          <p:cNvSpPr txBox="1"/>
          <p:nvPr/>
        </p:nvSpPr>
        <p:spPr>
          <a:xfrm>
            <a:off x="472209" y="3866354"/>
            <a:ext cx="4648200" cy="430887"/>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最后输出结果</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如</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a:t>
            </a:r>
            <a:r>
              <a:rPr lang="zh-CN" altLang="zh-CN" dirty="0"/>
              <a:t>  </a:t>
            </a:r>
          </a:p>
        </p:txBody>
      </p:sp>
      <p:pic>
        <p:nvPicPr>
          <p:cNvPr id="7" name="图片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595763"/>
            <a:ext cx="5447336" cy="221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89" y="4510534"/>
            <a:ext cx="5464820" cy="27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02581" y="4946556"/>
            <a:ext cx="5617220" cy="769441"/>
          </a:xfrm>
          <a:prstGeom prst="rect">
            <a:avLst/>
          </a:prstGeom>
        </p:spPr>
        <p:txBody>
          <a:bodyPr wrap="square">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如果以上的验证步骤都没有问题，说明集群正常启动。</a:t>
            </a:r>
            <a:endParaRPr lang="zh-CN" altLang="en-US"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9" name="object 3"/>
          <p:cNvSpPr/>
          <p:nvPr/>
        </p:nvSpPr>
        <p:spPr>
          <a:xfrm flipV="1">
            <a:off x="627075" y="1036836"/>
            <a:ext cx="11031525" cy="12530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287860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3"/>
          <p:cNvSpPr/>
          <p:nvPr/>
        </p:nvSpPr>
        <p:spPr>
          <a:xfrm>
            <a:off x="1886839" y="3707791"/>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69</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理解</a:t>
            </a:r>
            <a:r>
              <a:rPr lang="en-US" altLang="zh-CN" spc="5" dirty="0" smtClean="0">
                <a:solidFill>
                  <a:schemeClr val="tx1"/>
                </a:solidFill>
                <a:cs typeface="Wingdings"/>
              </a:rPr>
              <a:t>HDFS</a:t>
            </a:r>
            <a:r>
              <a:rPr lang="zh-CN" altLang="en-US" spc="5" dirty="0" smtClean="0">
                <a:solidFill>
                  <a:schemeClr val="tx1"/>
                </a:solidFill>
                <a:cs typeface="Wingdings"/>
              </a:rPr>
              <a:t>分布式文件系统</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NoSQL</a:t>
            </a:r>
            <a:r>
              <a:rPr lang="zh-CN" altLang="en-US" sz="2800" b="1" i="1" spc="5" dirty="0" smtClean="0">
                <a:latin typeface="微软雅黑"/>
                <a:cs typeface="Wingdings"/>
              </a:rPr>
              <a:t>数据库</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smtClean="0">
                <a:latin typeface="微软雅黑"/>
                <a:cs typeface="Wingdings"/>
              </a:rPr>
              <a:t>Hadoop</a:t>
            </a:r>
            <a:r>
              <a:rPr lang="zh-CN" altLang="en-US" sz="2800" b="1" i="1" spc="5" dirty="0" smtClean="0">
                <a:latin typeface="微软雅黑"/>
                <a:cs typeface="Wingdings"/>
              </a:rPr>
              <a:t>的安装与配置</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en-US" altLang="zh-CN" sz="2800" b="1" i="1" spc="5" dirty="0" smtClean="0">
                <a:solidFill>
                  <a:schemeClr val="bg1"/>
                </a:solidFill>
                <a:latin typeface="微软雅黑"/>
                <a:cs typeface="Wingdings"/>
              </a:rPr>
              <a:t>HDFS</a:t>
            </a:r>
            <a:r>
              <a:rPr lang="zh-CN" altLang="en-US" sz="2800" b="1" i="1" spc="5" dirty="0" smtClean="0">
                <a:solidFill>
                  <a:schemeClr val="bg1"/>
                </a:solidFill>
                <a:latin typeface="微软雅黑"/>
                <a:cs typeface="Wingdings"/>
              </a:rPr>
              <a:t>文件管理</a:t>
            </a:r>
            <a:endParaRPr sz="2800" dirty="0">
              <a:solidFill>
                <a:schemeClr val="bg1"/>
              </a:solidFill>
              <a:latin typeface="微软雅黑"/>
              <a:cs typeface="微软雅黑"/>
            </a:endParaRPr>
          </a:p>
        </p:txBody>
      </p:sp>
      <p:sp>
        <p:nvSpPr>
          <p:cNvPr id="9" name="object 6"/>
          <p:cNvSpPr txBox="1"/>
          <p:nvPr/>
        </p:nvSpPr>
        <p:spPr>
          <a:xfrm>
            <a:off x="1993972" y="4709968"/>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err="1" smtClean="0">
                <a:latin typeface="微软雅黑"/>
                <a:cs typeface="Wingdings"/>
              </a:rPr>
              <a:t>HBase</a:t>
            </a:r>
            <a:r>
              <a:rPr lang="zh-CN" altLang="en-US" sz="2800" b="1" i="1" spc="5" dirty="0" smtClean="0">
                <a:latin typeface="微软雅黑"/>
                <a:cs typeface="Wingdings"/>
              </a:rPr>
              <a:t>的安装与配置</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err="1" smtClean="0">
                <a:latin typeface="微软雅黑"/>
                <a:cs typeface="Wingdings"/>
              </a:rPr>
              <a:t>HBase</a:t>
            </a:r>
            <a:r>
              <a:rPr lang="zh-CN" altLang="en-US" sz="2800" b="1" i="1" spc="5" dirty="0" smtClean="0">
                <a:latin typeface="微软雅黑"/>
                <a:cs typeface="Wingdings"/>
              </a:rPr>
              <a:t>的使用</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47061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a:t>
            </a:fld>
            <a:endParaRPr spc="5" dirty="0"/>
          </a:p>
        </p:txBody>
      </p:sp>
      <p:sp>
        <p:nvSpPr>
          <p:cNvPr id="22" name="文本框 21"/>
          <p:cNvSpPr txBox="1"/>
          <p:nvPr/>
        </p:nvSpPr>
        <p:spPr>
          <a:xfrm>
            <a:off x="533400" y="1374775"/>
            <a:ext cx="11201400" cy="4739759"/>
          </a:xfrm>
          <a:prstGeom prst="rect">
            <a:avLst/>
          </a:prstGeom>
          <a:noFill/>
        </p:spPr>
        <p:txBody>
          <a:bodyPr wrap="square" rtlCol="0">
            <a:spAutoFit/>
          </a:bodyPr>
          <a:lstStyle/>
          <a:p>
            <a:r>
              <a:rPr lang="en-US" altLang="zh-CN" sz="2400" spc="-10" dirty="0" smtClean="0">
                <a:latin typeface="+mn-ea"/>
                <a:cs typeface="Wingdings"/>
              </a:rPr>
              <a:t>1.</a:t>
            </a:r>
            <a:r>
              <a:rPr lang="zh-CN" altLang="zh-CN" sz="2400" spc="-10" dirty="0" smtClean="0">
                <a:latin typeface="+mn-ea"/>
                <a:cs typeface="微软雅黑"/>
              </a:rPr>
              <a:t>NameNode</a:t>
            </a:r>
            <a:r>
              <a:rPr lang="zh-CN" altLang="zh-CN" sz="2400" spc="-10" dirty="0">
                <a:latin typeface="+mn-ea"/>
                <a:cs typeface="微软雅黑"/>
              </a:rPr>
              <a:t>和DataNode</a:t>
            </a:r>
          </a:p>
          <a:p>
            <a:r>
              <a:rPr lang="en-US" altLang="zh-CN" sz="2400" spc="-10" dirty="0">
                <a:latin typeface="+mn-ea"/>
                <a:cs typeface="微软雅黑"/>
              </a:rPr>
              <a:t> </a:t>
            </a:r>
            <a:r>
              <a:rPr lang="en-US" altLang="zh-CN" sz="2400" spc="-10" dirty="0" smtClean="0">
                <a:latin typeface="+mn-ea"/>
                <a:cs typeface="微软雅黑"/>
              </a:rPr>
              <a:t>   </a:t>
            </a:r>
            <a:r>
              <a:rPr lang="zh-CN" altLang="zh-CN" sz="2400" spc="-10" dirty="0" smtClean="0">
                <a:latin typeface="+mn-ea"/>
                <a:cs typeface="微软雅黑"/>
              </a:rPr>
              <a:t>HDFS</a:t>
            </a:r>
            <a:r>
              <a:rPr lang="zh-CN" altLang="zh-CN" sz="2400" spc="-10" dirty="0">
                <a:latin typeface="+mn-ea"/>
                <a:cs typeface="微软雅黑"/>
              </a:rPr>
              <a:t>采用主从结构存储数据，NameNode节点负责集群任务调度，DataNode负责执行任务和存储数据块。NameNode管理文件系统的命名空间，维护着整个文件系统的文件目录树以及这些文件的索引目录。这些信息以两种形式存储在本地文件系统中，一种是命名空间镜像，一种是编辑日志</a:t>
            </a:r>
            <a:r>
              <a:rPr lang="zh-CN" altLang="zh-CN" sz="2400" spc="-10" dirty="0" smtClean="0">
                <a:latin typeface="+mn-ea"/>
                <a:cs typeface="微软雅黑"/>
              </a:rPr>
              <a:t>。</a:t>
            </a:r>
            <a:endParaRPr lang="en-US" altLang="zh-CN" sz="2400" spc="-10" dirty="0" smtClean="0">
              <a:latin typeface="+mn-ea"/>
              <a:cs typeface="微软雅黑"/>
            </a:endParaRPr>
          </a:p>
          <a:p>
            <a:endParaRPr lang="en-US" altLang="zh-CN" sz="2400" spc="-10" dirty="0" smtClean="0">
              <a:latin typeface="+mn-ea"/>
              <a:cs typeface="微软雅黑"/>
            </a:endParaRPr>
          </a:p>
          <a:p>
            <a:r>
              <a:rPr lang="en-US" altLang="zh-CN" sz="2400" spc="-10" dirty="0" smtClean="0">
                <a:latin typeface="+mn-ea"/>
                <a:cs typeface="Wingdings"/>
              </a:rPr>
              <a:t>2.</a:t>
            </a:r>
            <a:r>
              <a:rPr lang="zh-CN" altLang="zh-CN" sz="2400" spc="-10" dirty="0" smtClean="0">
                <a:latin typeface="+mn-ea"/>
                <a:cs typeface="微软雅黑"/>
              </a:rPr>
              <a:t>数据</a:t>
            </a:r>
            <a:r>
              <a:rPr lang="zh-CN" altLang="zh-CN" sz="2400" spc="-10" dirty="0">
                <a:latin typeface="+mn-ea"/>
                <a:cs typeface="微软雅黑"/>
              </a:rPr>
              <a:t>块</a:t>
            </a:r>
          </a:p>
          <a:p>
            <a:r>
              <a:rPr lang="en-US" altLang="zh-CN" sz="2400" spc="-10" dirty="0" smtClean="0">
                <a:latin typeface="+mn-ea"/>
                <a:cs typeface="微软雅黑"/>
              </a:rPr>
              <a:t>    </a:t>
            </a:r>
            <a:r>
              <a:rPr lang="zh-CN" altLang="zh-CN" sz="2400" spc="-10" dirty="0" smtClean="0">
                <a:latin typeface="+mn-ea"/>
                <a:cs typeface="微软雅黑"/>
              </a:rPr>
              <a:t>数据</a:t>
            </a:r>
            <a:r>
              <a:rPr lang="zh-CN" altLang="zh-CN" sz="2400" spc="-10" dirty="0">
                <a:latin typeface="+mn-ea"/>
                <a:cs typeface="微软雅黑"/>
              </a:rPr>
              <a:t>块是磁盘进行数据读/写操作的最小单元。文件以块的形式存储在磁盘中，文件系统每次都能操作磁盘数据块大小整数倍的数据</a:t>
            </a:r>
            <a:r>
              <a:rPr lang="zh-CN" altLang="zh-CN" sz="2400" spc="-10" dirty="0" smtClean="0">
                <a:latin typeface="+mn-ea"/>
                <a:cs typeface="微软雅黑"/>
              </a:rPr>
              <a:t>。HDFS</a:t>
            </a:r>
            <a:r>
              <a:rPr lang="zh-CN" altLang="zh-CN" sz="2400" spc="-10" dirty="0">
                <a:latin typeface="+mn-ea"/>
                <a:cs typeface="微软雅黑"/>
              </a:rPr>
              <a:t>中的数据块的大小，影响到寻址开销。数据块越小，寻址开销越大</a:t>
            </a:r>
            <a:r>
              <a:rPr lang="zh-CN" altLang="zh-CN" sz="2400" spc="-10" dirty="0" smtClean="0">
                <a:latin typeface="+mn-ea"/>
                <a:cs typeface="微软雅黑"/>
              </a:rPr>
              <a:t>。传输</a:t>
            </a:r>
            <a:r>
              <a:rPr lang="zh-CN" altLang="zh-CN" sz="2400" spc="-10" dirty="0">
                <a:latin typeface="+mn-ea"/>
                <a:cs typeface="微软雅黑"/>
              </a:rPr>
              <a:t>一个由多个数据块组成的文件的时间取决于磁盘传输速率，用户必须在数据块大小设置上做出优化选择。HDFS系统当前默认数据块大小为128MB</a:t>
            </a:r>
            <a:r>
              <a:rPr lang="zh-CN" altLang="zh-CN" sz="2400" spc="-10" dirty="0" smtClean="0">
                <a:latin typeface="+mn-ea"/>
                <a:cs typeface="微软雅黑"/>
              </a:rPr>
              <a:t>。</a:t>
            </a:r>
            <a:endParaRPr lang="en-US" altLang="zh-CN" sz="2400" spc="-10" dirty="0" smtClean="0">
              <a:latin typeface="+mn-ea"/>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166755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en-US" sz="3200" i="0" dirty="0" smtClean="0">
                <a:solidFill>
                  <a:srgbClr val="585858"/>
                </a:solidFill>
                <a:latin typeface="华文细黑"/>
                <a:cs typeface="华文细黑"/>
              </a:rPr>
              <a:t>文件管理</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70</a:t>
            </a:fld>
            <a:endParaRPr spc="5" dirty="0"/>
          </a:p>
        </p:txBody>
      </p:sp>
      <p:sp>
        <p:nvSpPr>
          <p:cNvPr id="22" name="文本框 21"/>
          <p:cNvSpPr txBox="1"/>
          <p:nvPr/>
        </p:nvSpPr>
        <p:spPr>
          <a:xfrm>
            <a:off x="990600" y="1374775"/>
            <a:ext cx="10287000" cy="4493538"/>
          </a:xfrm>
          <a:prstGeom prst="rect">
            <a:avLst/>
          </a:prstGeom>
          <a:noFill/>
        </p:spPr>
        <p:txBody>
          <a:bodyPr wrap="square" rtlCol="0">
            <a:spAutoFit/>
          </a:bodyPr>
          <a:lstStyle/>
          <a:p>
            <a:pPr marR="5080" indent="360000" algn="just"/>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提供多种</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客户端访问方式，用户可以根据情况选择不同的方式。下面介绍常用的通过命令行和</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 API</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两种方式访问</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的方法</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indent="360000" algn="just"/>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命令行是最简单、最直接操作文件的方式。这里介绍通过诸如读取文件、新建目录、移动文件、删除数据、列出目录等命令来进一步认识</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。也可以输入</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fs –help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命令获取每个命令的详细帮助。若熟悉</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Linux</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命令，</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命令看起来非常直观且易于使用。</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注意：Hadoop的如下命令是操作存储HDFS文件系统，以及HDFS文件与其他文件系统的数据传输的，不是操作Linux本地文件系统</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1．对文件和目录的操作</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通过命令行对HDFS文件和目录的操作主要包括：创建、浏览、删除文件和目录，以及从本地文件系统与HDFS文件系统互相拷贝等。常用命令格式如下</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090929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命令行访问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71</a:t>
            </a:fld>
            <a:endParaRPr spc="5" dirty="0"/>
          </a:p>
        </p:txBody>
      </p:sp>
      <p:sp>
        <p:nvSpPr>
          <p:cNvPr id="22" name="文本框 21"/>
          <p:cNvSpPr txBox="1"/>
          <p:nvPr/>
        </p:nvSpPr>
        <p:spPr>
          <a:xfrm>
            <a:off x="914400" y="1450975"/>
            <a:ext cx="10287000" cy="4801314"/>
          </a:xfrm>
          <a:prstGeom prst="rect">
            <a:avLst/>
          </a:prstGeom>
          <a:noFill/>
        </p:spPr>
        <p:txBody>
          <a:bodyPr wrap="square" rtlCol="0">
            <a:spAutoFit/>
          </a:bodyPr>
          <a:lstStyle/>
          <a:p>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a:solidFill>
                  <a:srgbClr val="585858"/>
                </a:solidFill>
                <a:latin typeface="微软雅黑" panose="020B0503020204020204" pitchFamily="34" charset="-122"/>
                <a:ea typeface="微软雅黑" panose="020B0503020204020204" pitchFamily="34" charset="-122"/>
                <a:cs typeface="微软雅黑"/>
              </a:rPr>
              <a:t>fs –ls &lt;path&gt;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列出文件或目录</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内容</a:t>
            </a:r>
            <a:endParaRPr lang="en-US"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a:solidFill>
                  <a:srgbClr val="585858"/>
                </a:solidFill>
                <a:latin typeface="微软雅黑" panose="020B0503020204020204" pitchFamily="34" charset="-122"/>
                <a:ea typeface="微软雅黑" panose="020B0503020204020204" pitchFamily="34" charset="-122"/>
                <a:cs typeface="微软雅黑"/>
              </a:rPr>
              <a:t>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lsr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递归列出目录内容</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df</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查看目录的使用情况</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–du &lt;path&gt;      	</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pc="-10" dirty="0">
                <a:solidFill>
                  <a:srgbClr val="585858"/>
                </a:solidFill>
                <a:latin typeface="微软雅黑" panose="020B0503020204020204" pitchFamily="34" charset="-122"/>
                <a:ea typeface="微软雅黑" panose="020B0503020204020204" pitchFamily="34" charset="-122"/>
                <a:cs typeface="微软雅黑"/>
              </a:rPr>
              <a:t>显示目录中所有文件及目录大小</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touchz</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&lt;path&gt;  	</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pc="-10" dirty="0">
                <a:solidFill>
                  <a:srgbClr val="585858"/>
                </a:solidFill>
                <a:latin typeface="微软雅黑" panose="020B0503020204020204" pitchFamily="34" charset="-122"/>
                <a:ea typeface="微软雅黑" panose="020B0503020204020204" pitchFamily="34" charset="-122"/>
                <a:cs typeface="微软雅黑"/>
              </a:rPr>
              <a:t>创建一个路径为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pc="-10" dirty="0">
                <a:solidFill>
                  <a:srgbClr val="585858"/>
                </a:solidFill>
                <a:latin typeface="微软雅黑" panose="020B0503020204020204" pitchFamily="34" charset="-122"/>
                <a:ea typeface="微软雅黑" panose="020B0503020204020204" pitchFamily="34" charset="-122"/>
                <a:cs typeface="微软雅黑"/>
              </a:rPr>
              <a:t>0</a:t>
            </a:r>
            <a:r>
              <a:rPr lang="zh-CN" altLang="zh-CN" spc="-10" dirty="0">
                <a:solidFill>
                  <a:srgbClr val="585858"/>
                </a:solidFill>
                <a:latin typeface="微软雅黑" panose="020B0503020204020204" pitchFamily="34" charset="-122"/>
                <a:ea typeface="微软雅黑" panose="020B0503020204020204" pitchFamily="34" charset="-122"/>
                <a:cs typeface="微软雅黑"/>
              </a:rPr>
              <a:t>字节的</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空文件</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mkdir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&lt;path&gt;   	</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上创建路径为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的目录</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rm</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skipTrash</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的文件移动到回收站，</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加上</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skipTrash</a:t>
            </a:r>
            <a:r>
              <a:rPr lang="zh-CN" altLang="zh-CN" spc="-10" dirty="0">
                <a:solidFill>
                  <a:srgbClr val="585858"/>
                </a:solidFill>
                <a:latin typeface="微软雅黑" panose="020B0503020204020204" pitchFamily="34" charset="-122"/>
                <a:ea typeface="微软雅黑" panose="020B0503020204020204" pitchFamily="34" charset="-122"/>
                <a:cs typeface="微软雅黑"/>
              </a:rPr>
              <a:t>，则直接删除</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rmr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skipTrash</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的目录以及目录下的文件移动到</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回</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收</a:t>
            </a:r>
            <a:r>
              <a:rPr lang="zh-CN" altLang="zh-CN" spc="-10" dirty="0">
                <a:solidFill>
                  <a:srgbClr val="585858"/>
                </a:solidFill>
                <a:latin typeface="微软雅黑" panose="020B0503020204020204" pitchFamily="34" charset="-122"/>
                <a:ea typeface="微软雅黑" panose="020B0503020204020204" pitchFamily="34" charset="-122"/>
                <a:cs typeface="微软雅黑"/>
              </a:rPr>
              <a:t>站。如果加上</a:t>
            </a: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skipTrash</a:t>
            </a:r>
            <a:r>
              <a:rPr lang="zh-CN" altLang="zh-CN" spc="-10" dirty="0">
                <a:solidFill>
                  <a:srgbClr val="585858"/>
                </a:solidFill>
                <a:latin typeface="微软雅黑" panose="020B0503020204020204" pitchFamily="34" charset="-122"/>
                <a:ea typeface="微软雅黑" panose="020B0503020204020204" pitchFamily="34" charset="-122"/>
                <a:cs typeface="微软雅黑"/>
              </a:rPr>
              <a:t>，则直接删除。</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moveFromLocal</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本地文件移动到</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dst</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&gt;						</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目录</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下</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moveToLocal</a:t>
            </a: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的文件移动到</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本地</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路径下</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–put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从本地文件系统中复制单个或者多个源路径到目标</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文</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件</a:t>
            </a:r>
            <a:r>
              <a:rPr lang="zh-CN" altLang="zh-CN" spc="-10" dirty="0">
                <a:solidFill>
                  <a:srgbClr val="585858"/>
                </a:solidFill>
                <a:latin typeface="微软雅黑" panose="020B0503020204020204" pitchFamily="34" charset="-122"/>
                <a:ea typeface="微软雅黑" panose="020B0503020204020204" pitchFamily="34" charset="-122"/>
                <a:cs typeface="微软雅黑"/>
              </a:rPr>
              <a:t>系统。</a:t>
            </a:r>
          </a:p>
          <a:p>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–cat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浏览</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的文件的</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内容</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553412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命令行访问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72</a:t>
            </a:fld>
            <a:endParaRPr spc="5" dirty="0"/>
          </a:p>
        </p:txBody>
      </p:sp>
      <p:sp>
        <p:nvSpPr>
          <p:cNvPr id="22" name="文本框 21"/>
          <p:cNvSpPr txBox="1"/>
          <p:nvPr/>
        </p:nvSpPr>
        <p:spPr>
          <a:xfrm>
            <a:off x="990600" y="1374775"/>
            <a:ext cx="10287000" cy="4493538"/>
          </a:xfrm>
          <a:prstGeom prst="rect">
            <a:avLst/>
          </a:prstGeom>
          <a:noFill/>
        </p:spPr>
        <p:txBody>
          <a:bodyPr wrap="square" rtlCol="0">
            <a:spAutoFit/>
          </a:bodyPr>
          <a:lstStyle/>
          <a:p>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．修改权限或用户组</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HDFS提供了一些命令可以用来修改文件的权限、所属用户以及所属组别，具体格式如下</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1</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chmod</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 &lt;MODE [,MODE]... |OCTALMODE&gt; PATH...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改变</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PATH</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的文件的权限，</a:t>
            </a:r>
            <a:r>
              <a:rPr lang="en-US" altLang="zh-CN" spc="-10" dirty="0">
                <a:solidFill>
                  <a:srgbClr val="585858"/>
                </a:solidFill>
                <a:latin typeface="微软雅黑" panose="020B0503020204020204" pitchFamily="34" charset="-122"/>
                <a:ea typeface="微软雅黑" panose="020B0503020204020204" pitchFamily="34" charset="-122"/>
                <a:cs typeface="微软雅黑"/>
              </a:rPr>
              <a:t>-R</a:t>
            </a:r>
            <a:r>
              <a:rPr lang="zh-CN" altLang="zh-CN" spc="-10" dirty="0">
                <a:solidFill>
                  <a:srgbClr val="585858"/>
                </a:solidFill>
                <a:latin typeface="微软雅黑" panose="020B0503020204020204" pitchFamily="34" charset="-122"/>
                <a:ea typeface="微软雅黑" panose="020B0503020204020204" pitchFamily="34" charset="-122"/>
                <a:cs typeface="微软雅黑"/>
              </a:rPr>
              <a:t>选项表示递归执行该操作。</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chmod</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 +r /user/test</a:t>
            </a:r>
            <a:r>
              <a:rPr lang="zh-CN" altLang="zh-CN" spc="-10" dirty="0">
                <a:solidFill>
                  <a:srgbClr val="585858"/>
                </a:solidFill>
                <a:latin typeface="微软雅黑" panose="020B0503020204020204" pitchFamily="34" charset="-122"/>
                <a:ea typeface="微软雅黑" panose="020B0503020204020204" pitchFamily="34" charset="-122"/>
                <a:cs typeface="微软雅黑"/>
              </a:rPr>
              <a:t>，表示将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/user/test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目录下的所有文件赋予读的权限</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chown</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[-R][OWNER][:[GROUP]]PATH...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改变</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PATH</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的文件的所属用户，</a:t>
            </a:r>
            <a:r>
              <a:rPr lang="en-US" altLang="zh-CN" spc="-10" dirty="0">
                <a:solidFill>
                  <a:srgbClr val="585858"/>
                </a:solidFill>
                <a:latin typeface="微软雅黑" panose="020B0503020204020204" pitchFamily="34" charset="-122"/>
                <a:ea typeface="微软雅黑" panose="020B0503020204020204" pitchFamily="34" charset="-122"/>
                <a:cs typeface="微软雅黑"/>
              </a:rPr>
              <a:t>-R</a:t>
            </a:r>
            <a:r>
              <a:rPr lang="zh-CN" altLang="zh-CN" spc="-10" dirty="0">
                <a:solidFill>
                  <a:srgbClr val="585858"/>
                </a:solidFill>
                <a:latin typeface="微软雅黑" panose="020B0503020204020204" pitchFamily="34" charset="-122"/>
                <a:ea typeface="微软雅黑" panose="020B0503020204020204" pitchFamily="34" charset="-122"/>
                <a:cs typeface="微软雅黑"/>
              </a:rPr>
              <a:t>选项表示递归执行该操作。</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chown</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/user/test</a:t>
            </a:r>
            <a:r>
              <a:rPr lang="zh-CN" altLang="zh-CN" spc="-10" dirty="0">
                <a:solidFill>
                  <a:srgbClr val="585858"/>
                </a:solidFill>
                <a:latin typeface="微软雅黑" panose="020B0503020204020204" pitchFamily="34" charset="-122"/>
                <a:ea typeface="微软雅黑" panose="020B0503020204020204" pitchFamily="34" charset="-122"/>
                <a:cs typeface="微软雅黑"/>
              </a:rPr>
              <a:t>，表示将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/user/test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目录下所有文件的所属用户和所属组别改为</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3</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chgrp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 GROUP PATH...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改变</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PATH</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的文件的所属组别，</a:t>
            </a:r>
            <a:r>
              <a:rPr lang="en-US" altLang="zh-CN" spc="-10" dirty="0">
                <a:solidFill>
                  <a:srgbClr val="585858"/>
                </a:solidFill>
                <a:latin typeface="微软雅黑" panose="020B0503020204020204" pitchFamily="34" charset="-122"/>
                <a:ea typeface="微软雅黑" panose="020B0503020204020204" pitchFamily="34" charset="-122"/>
                <a:cs typeface="微软雅黑"/>
              </a:rPr>
              <a:t>-R</a:t>
            </a:r>
            <a:r>
              <a:rPr lang="zh-CN" altLang="zh-CN" spc="-10" dirty="0">
                <a:solidFill>
                  <a:srgbClr val="585858"/>
                </a:solidFill>
                <a:latin typeface="微软雅黑" panose="020B0503020204020204" pitchFamily="34" charset="-122"/>
                <a:ea typeface="微软雅黑" panose="020B0503020204020204" pitchFamily="34" charset="-122"/>
                <a:cs typeface="微软雅黑"/>
              </a:rPr>
              <a:t>选项表示递归执行该操作</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chown</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/user/test</a:t>
            </a:r>
            <a:r>
              <a:rPr lang="zh-CN" altLang="zh-CN" spc="-10" dirty="0">
                <a:solidFill>
                  <a:srgbClr val="585858"/>
                </a:solidFill>
                <a:latin typeface="微软雅黑" panose="020B0503020204020204" pitchFamily="34" charset="-122"/>
                <a:ea typeface="微软雅黑" panose="020B0503020204020204" pitchFamily="34" charset="-122"/>
                <a:cs typeface="微软雅黑"/>
              </a:rPr>
              <a:t>，表示将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/user/test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目录下所有文件的所属组别改为</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957648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命令行访问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73</a:t>
            </a:fld>
            <a:endParaRPr spc="5" dirty="0"/>
          </a:p>
        </p:txBody>
      </p:sp>
      <p:sp>
        <p:nvSpPr>
          <p:cNvPr id="22" name="文本框 21"/>
          <p:cNvSpPr txBox="1"/>
          <p:nvPr/>
        </p:nvSpPr>
        <p:spPr>
          <a:xfrm>
            <a:off x="990600" y="1374775"/>
            <a:ext cx="10287000" cy="4493538"/>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3．其他命令</a:t>
            </a:r>
          </a:p>
          <a:p>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除了提供上述两类操作之外，还提供许多实用性较强的操作，如显示指定路径上的内容，上传本地文件到</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指定文件夹，以及从</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上下载文件到本地等命令。</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1</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–tail [-f]&lt;file&gt;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显示</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&lt;file&gt;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的文件的最后</a:t>
            </a:r>
            <a:r>
              <a:rPr lang="en-US" altLang="zh-CN" spc="-10" dirty="0">
                <a:solidFill>
                  <a:srgbClr val="585858"/>
                </a:solidFill>
                <a:latin typeface="微软雅黑" panose="020B0503020204020204" pitchFamily="34" charset="-122"/>
                <a:ea typeface="微软雅黑" panose="020B0503020204020204" pitchFamily="34" charset="-122"/>
                <a:cs typeface="微软雅黑"/>
              </a:rPr>
              <a:t>1KB</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的字节，</a:t>
            </a:r>
            <a:r>
              <a:rPr lang="en-US" altLang="zh-CN" spc="-10" dirty="0">
                <a:solidFill>
                  <a:srgbClr val="585858"/>
                </a:solidFill>
                <a:latin typeface="微软雅黑" panose="020B0503020204020204" pitchFamily="34" charset="-122"/>
                <a:ea typeface="微软雅黑" panose="020B0503020204020204" pitchFamily="34" charset="-122"/>
                <a:cs typeface="微软雅黑"/>
              </a:rPr>
              <a:t>-f</a:t>
            </a:r>
            <a:r>
              <a:rPr lang="zh-CN" altLang="zh-CN" spc="-10" dirty="0">
                <a:solidFill>
                  <a:srgbClr val="585858"/>
                </a:solidFill>
                <a:latin typeface="微软雅黑" panose="020B0503020204020204" pitchFamily="34" charset="-122"/>
                <a:ea typeface="微软雅黑" panose="020B0503020204020204" pitchFamily="34" charset="-122"/>
                <a:cs typeface="微软雅黑"/>
              </a:rPr>
              <a:t>选项会使显示的内容随着文件内容更新而更新。</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–tail –f /user/test.txt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–stat[format]&lt;path&gt;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显示</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的文件或目录的统计信息。格式为：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%b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文件大小</a:t>
            </a:r>
            <a:r>
              <a:rPr lang="en-US" altLang="zh-CN" spc="-10" dirty="0">
                <a:solidFill>
                  <a:srgbClr val="585858"/>
                </a:solidFill>
                <a:latin typeface="微软雅黑" panose="020B0503020204020204" pitchFamily="34" charset="-122"/>
                <a:ea typeface="微软雅黑" panose="020B0503020204020204" pitchFamily="34" charset="-122"/>
                <a:cs typeface="微软雅黑"/>
              </a:rPr>
              <a:t>  %n</a:t>
            </a:r>
            <a:r>
              <a:rPr lang="zh-CN" altLang="zh-CN" spc="-10" dirty="0">
                <a:solidFill>
                  <a:srgbClr val="585858"/>
                </a:solidFill>
                <a:latin typeface="微软雅黑" panose="020B0503020204020204" pitchFamily="34" charset="-122"/>
                <a:ea typeface="微软雅黑" panose="020B0503020204020204" pitchFamily="34" charset="-122"/>
                <a:cs typeface="微软雅黑"/>
              </a:rPr>
              <a:t>文件名</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a:t>
            </a:r>
            <a:r>
              <a:rPr lang="zh-CN" altLang="zh-CN" spc="-10" dirty="0">
                <a:solidFill>
                  <a:srgbClr val="585858"/>
                </a:solidFill>
                <a:latin typeface="微软雅黑" panose="020B0503020204020204" pitchFamily="34" charset="-122"/>
                <a:ea typeface="微软雅黑" panose="020B0503020204020204" pitchFamily="34" charset="-122"/>
                <a:cs typeface="微软雅黑"/>
              </a:rPr>
              <a:t>复制因子</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y,%Y</a:t>
            </a:r>
            <a:r>
              <a:rPr lang="zh-CN" altLang="zh-CN" spc="-10" dirty="0">
                <a:solidFill>
                  <a:srgbClr val="585858"/>
                </a:solidFill>
                <a:latin typeface="微软雅黑" panose="020B0503020204020204" pitchFamily="34" charset="-122"/>
                <a:ea typeface="微软雅黑" panose="020B0503020204020204" pitchFamily="34" charset="-122"/>
                <a:cs typeface="微软雅黑"/>
              </a:rPr>
              <a:t>修改日期</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–stat %b %n %o %r /user/test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3</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–put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本地文件上传到</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目录下</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–put /home/</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/test.txt /user/</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4</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–count[-q] &lt;path&gt;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显示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下的目录数及文件数，输出格式为“目录数 文件数 大小 文件名”，加上</a:t>
            </a:r>
            <a:r>
              <a:rPr lang="en-US" altLang="zh-CN" spc="-10" dirty="0">
                <a:solidFill>
                  <a:srgbClr val="585858"/>
                </a:solidFill>
                <a:latin typeface="微软雅黑" panose="020B0503020204020204" pitchFamily="34" charset="-122"/>
                <a:ea typeface="微软雅黑" panose="020B0503020204020204" pitchFamily="34" charset="-122"/>
                <a:cs typeface="微软雅黑"/>
              </a:rPr>
              <a:t>-q</a:t>
            </a:r>
            <a:r>
              <a:rPr lang="zh-CN" altLang="zh-CN" spc="-10" dirty="0">
                <a:solidFill>
                  <a:srgbClr val="585858"/>
                </a:solidFill>
                <a:latin typeface="微软雅黑" panose="020B0503020204020204" pitchFamily="34" charset="-122"/>
                <a:ea typeface="微软雅黑" panose="020B0503020204020204" pitchFamily="34" charset="-122"/>
                <a:cs typeface="微软雅黑"/>
              </a:rPr>
              <a:t>可以查看文件索引的情况</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–count </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07819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命令行访问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74</a:t>
            </a:fld>
            <a:endParaRPr spc="5" dirty="0"/>
          </a:p>
        </p:txBody>
      </p:sp>
      <p:sp>
        <p:nvSpPr>
          <p:cNvPr id="22" name="文本框 21"/>
          <p:cNvSpPr txBox="1"/>
          <p:nvPr/>
        </p:nvSpPr>
        <p:spPr>
          <a:xfrm>
            <a:off x="990600" y="1374775"/>
            <a:ext cx="10287000" cy="3416320"/>
          </a:xfrm>
          <a:prstGeom prst="rect">
            <a:avLst/>
          </a:prstGeom>
          <a:noFill/>
        </p:spPr>
        <p:txBody>
          <a:bodyPr wrap="square" rtlCol="0">
            <a:spAutoFit/>
          </a:bodyPr>
          <a:lstStyle/>
          <a:p>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5</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fs –get [-</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ignoreCrc</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crc</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&gt;&lt;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localdst</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&gt; #</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将</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上</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的文件下载到本地的</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localdst</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目录，可用</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ignorecrc</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选项复制</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CRC</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校验失败的文件，使用</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crc</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选项复制文件以及</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CRC</a:t>
            </a:r>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信息</a:t>
            </a:r>
          </a:p>
          <a:p>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fs –get /user/</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/a.txt /home/</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hadoop</a:t>
            </a:r>
            <a:endParaRPr lang="zh-CN"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6</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getmerge</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addnl</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将</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src</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目录下的所有文件按文件名排序并合并成一个文件输出到本地的</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localdst</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目录，</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addnl</a:t>
            </a:r>
            <a:r>
              <a:rPr lang="zh-CN" altLang="zh-CN" spc="-10" dirty="0">
                <a:solidFill>
                  <a:srgbClr val="585858"/>
                </a:solidFill>
                <a:latin typeface="微软雅黑" panose="020B0503020204020204" pitchFamily="34" charset="-122"/>
                <a:ea typeface="微软雅黑" panose="020B0503020204020204" pitchFamily="34" charset="-122"/>
                <a:cs typeface="微软雅黑"/>
              </a:rPr>
              <a:t>是可选的，用于指定在每个文件结尾添加一个换行符</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getmerge</a:t>
            </a:r>
            <a:r>
              <a:rPr lang="en-US" altLang="zh-CN" spc="-10" dirty="0">
                <a:solidFill>
                  <a:srgbClr val="585858"/>
                </a:solidFill>
                <a:latin typeface="微软雅黑" panose="020B0503020204020204" pitchFamily="34" charset="-122"/>
                <a:ea typeface="微软雅黑" panose="020B0503020204020204" pitchFamily="34" charset="-122"/>
                <a:cs typeface="微软雅黑"/>
              </a:rPr>
              <a:t> /user/test /home/</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/o</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7</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–test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ezd</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  #</a:t>
            </a:r>
            <a:r>
              <a:rPr lang="zh-CN" altLang="zh-CN" spc="-10" dirty="0">
                <a:solidFill>
                  <a:srgbClr val="585858"/>
                </a:solidFill>
                <a:latin typeface="微软雅黑" panose="020B0503020204020204" pitchFamily="34" charset="-122"/>
                <a:ea typeface="微软雅黑" panose="020B0503020204020204" pitchFamily="34" charset="-122"/>
                <a:cs typeface="微软雅黑"/>
              </a:rPr>
              <a:t>检查</a:t>
            </a:r>
            <a:r>
              <a:rPr lang="en-US" altLang="zh-CN"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pc="-10" dirty="0">
                <a:solidFill>
                  <a:srgbClr val="585858"/>
                </a:solidFill>
                <a:latin typeface="微软雅黑" panose="020B0503020204020204" pitchFamily="34" charset="-122"/>
                <a:ea typeface="微软雅黑" panose="020B0503020204020204" pitchFamily="34" charset="-122"/>
                <a:cs typeface="微软雅黑"/>
              </a:rPr>
              <a:t>上路径为</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&lt;path&gt;</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的文件。</a:t>
            </a:r>
            <a:r>
              <a:rPr lang="en-US" altLang="zh-CN" spc="-10" dirty="0">
                <a:solidFill>
                  <a:srgbClr val="585858"/>
                </a:solidFill>
                <a:latin typeface="微软雅黑" panose="020B0503020204020204" pitchFamily="34" charset="-122"/>
                <a:ea typeface="微软雅黑" panose="020B0503020204020204" pitchFamily="34" charset="-122"/>
                <a:cs typeface="微软雅黑"/>
              </a:rPr>
              <a:t>-e</a:t>
            </a:r>
            <a:r>
              <a:rPr lang="zh-CN" altLang="zh-CN" spc="-10" dirty="0">
                <a:solidFill>
                  <a:srgbClr val="585858"/>
                </a:solidFill>
                <a:latin typeface="微软雅黑" panose="020B0503020204020204" pitchFamily="34" charset="-122"/>
                <a:ea typeface="微软雅黑" panose="020B0503020204020204" pitchFamily="34" charset="-122"/>
                <a:cs typeface="微软雅黑"/>
              </a:rPr>
              <a:t>检查文件是否存在，如果存在则返回</a:t>
            </a:r>
            <a:r>
              <a:rPr lang="en-US" altLang="zh-CN" spc="-10" dirty="0">
                <a:solidFill>
                  <a:srgbClr val="585858"/>
                </a:solidFill>
                <a:latin typeface="微软雅黑" panose="020B0503020204020204" pitchFamily="34" charset="-122"/>
                <a:ea typeface="微软雅黑" panose="020B0503020204020204" pitchFamily="34" charset="-122"/>
                <a:cs typeface="微软雅黑"/>
              </a:rPr>
              <a:t>0</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-z</a:t>
            </a:r>
            <a:r>
              <a:rPr lang="zh-CN" altLang="zh-CN" spc="-10" dirty="0">
                <a:solidFill>
                  <a:srgbClr val="585858"/>
                </a:solidFill>
                <a:latin typeface="微软雅黑" panose="020B0503020204020204" pitchFamily="34" charset="-122"/>
                <a:ea typeface="微软雅黑" panose="020B0503020204020204" pitchFamily="34" charset="-122"/>
                <a:cs typeface="微软雅黑"/>
              </a:rPr>
              <a:t>检查文件是否是</a:t>
            </a:r>
            <a:r>
              <a:rPr lang="en-US" altLang="zh-CN" spc="-10" dirty="0">
                <a:solidFill>
                  <a:srgbClr val="585858"/>
                </a:solidFill>
                <a:latin typeface="微软雅黑" panose="020B0503020204020204" pitchFamily="34" charset="-122"/>
                <a:ea typeface="微软雅黑" panose="020B0503020204020204" pitchFamily="34" charset="-122"/>
                <a:cs typeface="微软雅黑"/>
              </a:rPr>
              <a:t>0</a:t>
            </a:r>
            <a:r>
              <a:rPr lang="zh-CN" altLang="zh-CN" spc="-10" dirty="0">
                <a:solidFill>
                  <a:srgbClr val="585858"/>
                </a:solidFill>
                <a:latin typeface="微软雅黑" panose="020B0503020204020204" pitchFamily="34" charset="-122"/>
                <a:ea typeface="微软雅黑" panose="020B0503020204020204" pitchFamily="34" charset="-122"/>
                <a:cs typeface="微软雅黑"/>
              </a:rPr>
              <a:t>字节，如果是则返回</a:t>
            </a:r>
            <a:r>
              <a:rPr lang="en-US" altLang="zh-CN" spc="-10" dirty="0">
                <a:solidFill>
                  <a:srgbClr val="585858"/>
                </a:solidFill>
                <a:latin typeface="微软雅黑" panose="020B0503020204020204" pitchFamily="34" charset="-122"/>
                <a:ea typeface="微软雅黑" panose="020B0503020204020204" pitchFamily="34" charset="-122"/>
                <a:cs typeface="微软雅黑"/>
              </a:rPr>
              <a:t>0</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a:solidFill>
                  <a:srgbClr val="585858"/>
                </a:solidFill>
                <a:latin typeface="微软雅黑" panose="020B0503020204020204" pitchFamily="34" charset="-122"/>
                <a:ea typeface="微软雅黑" panose="020B0503020204020204" pitchFamily="34" charset="-122"/>
                <a:cs typeface="微软雅黑"/>
              </a:rPr>
              <a:t>-d</a:t>
            </a:r>
            <a:r>
              <a:rPr lang="zh-CN" altLang="zh-CN" spc="-10" dirty="0">
                <a:solidFill>
                  <a:srgbClr val="585858"/>
                </a:solidFill>
                <a:latin typeface="微软雅黑" panose="020B0503020204020204" pitchFamily="34" charset="-122"/>
                <a:ea typeface="微软雅黑" panose="020B0503020204020204" pitchFamily="34" charset="-122"/>
                <a:cs typeface="微软雅黑"/>
              </a:rPr>
              <a:t>检查路径是否是目录，如果路径是个目录，则返回</a:t>
            </a:r>
            <a:r>
              <a:rPr lang="en-US" altLang="zh-CN" spc="-10" dirty="0">
                <a:solidFill>
                  <a:srgbClr val="585858"/>
                </a:solidFill>
                <a:latin typeface="微软雅黑" panose="020B0503020204020204" pitchFamily="34" charset="-122"/>
                <a:ea typeface="微软雅黑" panose="020B0503020204020204" pitchFamily="34" charset="-122"/>
                <a:cs typeface="微软雅黑"/>
              </a:rPr>
              <a:t>1</a:t>
            </a:r>
            <a:r>
              <a:rPr lang="zh-CN" altLang="zh-CN" spc="-10" dirty="0">
                <a:solidFill>
                  <a:srgbClr val="585858"/>
                </a:solidFill>
                <a:latin typeface="微软雅黑" panose="020B0503020204020204" pitchFamily="34" charset="-122"/>
                <a:ea typeface="微软雅黑" panose="020B0503020204020204" pitchFamily="34" charset="-122"/>
                <a:cs typeface="微软雅黑"/>
              </a:rPr>
              <a:t>，否则返回</a:t>
            </a:r>
            <a:r>
              <a:rPr lang="en-US" altLang="zh-CN" spc="-10" dirty="0">
                <a:solidFill>
                  <a:srgbClr val="585858"/>
                </a:solidFill>
                <a:latin typeface="微软雅黑" panose="020B0503020204020204" pitchFamily="34" charset="-122"/>
                <a:ea typeface="微软雅黑" panose="020B0503020204020204" pitchFamily="34" charset="-122"/>
                <a:cs typeface="微软雅黑"/>
              </a:rPr>
              <a:t>0</a:t>
            </a:r>
            <a:r>
              <a:rPr lang="zh-CN" altLang="zh-CN" spc="-10" dirty="0">
                <a:solidFill>
                  <a:srgbClr val="585858"/>
                </a:solidFill>
                <a:latin typeface="微软雅黑" panose="020B0503020204020204" pitchFamily="34" charset="-122"/>
                <a:ea typeface="微软雅黑" panose="020B0503020204020204" pitchFamily="34" charset="-122"/>
                <a:cs typeface="微软雅黑"/>
              </a:rPr>
              <a:t>。</a:t>
            </a:r>
          </a:p>
          <a:p>
            <a:r>
              <a:rPr lang="zh-CN" altLang="zh-CN" spc="-10" dirty="0">
                <a:solidFill>
                  <a:srgbClr val="585858"/>
                </a:solidFill>
                <a:latin typeface="微软雅黑" panose="020B0503020204020204" pitchFamily="34" charset="-122"/>
                <a:ea typeface="微软雅黑" panose="020B0503020204020204" pitchFamily="34" charset="-122"/>
                <a:cs typeface="微软雅黑"/>
              </a:rPr>
              <a:t>例如：</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fs –test –e /user/test.txt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626083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75</a:t>
            </a:fld>
            <a:endParaRPr spc="5" dirty="0"/>
          </a:p>
        </p:txBody>
      </p:sp>
      <p:sp>
        <p:nvSpPr>
          <p:cNvPr id="22" name="文本框 21"/>
          <p:cNvSpPr txBox="1"/>
          <p:nvPr/>
        </p:nvSpPr>
        <p:spPr>
          <a:xfrm>
            <a:off x="990600" y="1374775"/>
            <a:ext cx="10744200" cy="5478423"/>
          </a:xfrm>
          <a:prstGeom prst="rect">
            <a:avLst/>
          </a:prstGeom>
          <a:noFill/>
        </p:spPr>
        <p:txBody>
          <a:bodyPr wrap="square" rtlCol="0">
            <a:spAutoFit/>
          </a:bodyPr>
          <a:lstStyle/>
          <a:p>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提供的</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Java API</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是本地访问</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最重要的方式，所有的文件访问方式都建立在这些应用接口之上。</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FileSystem</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类是与</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的文件系统进行交互的</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API</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，也是使用最为频繁的</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API</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1．使用Hadoop URL读取数据</a:t>
            </a:r>
          </a:p>
          <a:p>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要从Hadoop文件系统读取数据，最简单的方法是使用java.net.URL对象打开数据流，从中读取数据。代码如下：</a:t>
            </a:r>
          </a:p>
          <a:p>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1. </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inputStream</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 in=null;</a:t>
            </a:r>
            <a:endParaRPr lang="zh-CN"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2. try {</a:t>
            </a:r>
            <a:endParaRPr lang="zh-CN"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3. 	  in= new URL("</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hdfs</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://host/path").</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openStream</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4. }finally{</a:t>
            </a:r>
            <a:endParaRPr lang="zh-CN"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5. 	</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IOUtils.closeStream</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(in);</a:t>
            </a:r>
            <a:endParaRPr lang="zh-CN"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6. }</a:t>
            </a:r>
            <a:endParaRPr lang="zh-CN" altLang="zh-CN"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让</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程序能够识别</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 URL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方案还需要一些额外的工作</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，采用</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的方法是通过</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org.apache.hadoop.fs.FsUrlStreamHandlerFactor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实例调用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java.net.URL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对象的</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setURLStreamHandler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Factory</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实例方法。每个</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虚拟机只能调用一次这个方法，因此通常在静态方法中调用。下述范例展示的程序以标准输出方式显示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文件系统中的文件，类似于</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UNIX</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cat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命令</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104588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76</a:t>
            </a:fld>
            <a:endParaRPr spc="5" dirty="0"/>
          </a:p>
        </p:txBody>
      </p:sp>
      <p:sp>
        <p:nvSpPr>
          <p:cNvPr id="22" name="文本框 21"/>
          <p:cNvSpPr txBox="1"/>
          <p:nvPr/>
        </p:nvSpPr>
        <p:spPr>
          <a:xfrm>
            <a:off x="990599" y="1374775"/>
            <a:ext cx="5257801" cy="5016758"/>
          </a:xfrm>
          <a:prstGeom prst="rect">
            <a:avLst/>
          </a:prstGeom>
          <a:noFill/>
        </p:spPr>
        <p:txBody>
          <a:bodyPr wrap="square" rtlCol="0">
            <a:spAutoFit/>
          </a:bodyPr>
          <a:lstStyle/>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8</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URLcat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9. 	static{</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URL.setURLStreamHandlerFactory</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FsUrlStreamHandlerFactory</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throws</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MalformedURLException,IOException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InputStream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in =null;</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try{</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in = new URL(</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[0]).</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openStream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IOUtils.copyBytes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(in,System.out,4096,false);</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}finally{</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IOUtils.closeStream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 name="文本框 2"/>
          <p:cNvSpPr txBox="1"/>
          <p:nvPr/>
        </p:nvSpPr>
        <p:spPr>
          <a:xfrm>
            <a:off x="6324600" y="1352550"/>
            <a:ext cx="5674233" cy="4832092"/>
          </a:xfrm>
          <a:prstGeom prst="rect">
            <a:avLst/>
          </a:prstGeom>
          <a:noFill/>
        </p:spPr>
        <p:txBody>
          <a:bodyPr wrap="square" rtlCol="0">
            <a:spAutoFit/>
          </a:bodyPr>
          <a:lstStyle/>
          <a:p>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编译</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代码，导出为URLcat.jar文件，执行命令：</a:t>
            </a:r>
          </a:p>
          <a:p>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jar URLcat.jar </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hdfs</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://master:9000/user/hadoop/test</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执行完成后，屏幕上输出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/user/</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/test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中的内容。该程序是从</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读取文件的最简单的方式，即用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java.net.URL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对象打开数据流。其中，第</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8</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10</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行静态代码块的作用是设置</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URL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类能够识别</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url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。第</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16</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IOUtils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是</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中定义的类，调用其静态方法</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copyBytes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实现从</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文件系统拷贝文件到标准输出流。</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4096</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表示用来拷贝的缓冲区大小，</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false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表明拷贝完成后并不关闭拷贝源</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2489560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77</a:t>
            </a:fld>
            <a:endParaRPr spc="5" dirty="0"/>
          </a:p>
        </p:txBody>
      </p:sp>
      <p:sp>
        <p:nvSpPr>
          <p:cNvPr id="22" name="文本框 21"/>
          <p:cNvSpPr txBox="1"/>
          <p:nvPr/>
        </p:nvSpPr>
        <p:spPr>
          <a:xfrm>
            <a:off x="990600" y="1374775"/>
            <a:ext cx="10287000" cy="4647426"/>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2．通过FileSystem API读取数据</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在实际开发中，访问</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最常用的类是</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FileSystem</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类。</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文件系统中通过</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 Path</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对象来定位文件。可以将路径视为一个</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文件系统</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URI</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，如</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hdfs://localhost/user/tom/test.txt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FileSystem是一个通用的文件系统API，获取FileSystem实例有下面几个静态方法：</a:t>
            </a:r>
          </a:p>
          <a:p>
            <a:r>
              <a:rPr lang="en-US" altLang="zh-CN" spc="-10" dirty="0">
                <a:solidFill>
                  <a:srgbClr val="585858"/>
                </a:solidFill>
                <a:latin typeface="微软雅黑" panose="020B0503020204020204" pitchFamily="34" charset="-122"/>
                <a:ea typeface="微软雅黑" panose="020B0503020204020204" pitchFamily="34" charset="-122"/>
                <a:cs typeface="微软雅黑"/>
              </a:rPr>
              <a:t>public static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FileSystem</a:t>
            </a:r>
            <a:r>
              <a:rPr lang="en-US" altLang="zh-CN" spc="-10" dirty="0">
                <a:solidFill>
                  <a:srgbClr val="585858"/>
                </a:solidFill>
                <a:latin typeface="微软雅黑" panose="020B0503020204020204" pitchFamily="34" charset="-122"/>
                <a:ea typeface="微软雅黑" panose="020B0503020204020204" pitchFamily="34" charset="-122"/>
                <a:cs typeface="微软雅黑"/>
              </a:rPr>
              <a:t> get(Configuration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IOException</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a:solidFill>
                  <a:srgbClr val="585858"/>
                </a:solidFill>
                <a:latin typeface="微软雅黑" panose="020B0503020204020204" pitchFamily="34" charset="-122"/>
                <a:ea typeface="微软雅黑" panose="020B0503020204020204" pitchFamily="34" charset="-122"/>
                <a:cs typeface="微软雅黑"/>
              </a:rPr>
              <a:t>public static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FileSystem</a:t>
            </a:r>
            <a:r>
              <a:rPr lang="en-US" altLang="zh-CN" spc="-10" dirty="0">
                <a:solidFill>
                  <a:srgbClr val="585858"/>
                </a:solidFill>
                <a:latin typeface="微软雅黑" panose="020B0503020204020204" pitchFamily="34" charset="-122"/>
                <a:ea typeface="微软雅黑" panose="020B0503020204020204" pitchFamily="34" charset="-122"/>
                <a:cs typeface="微软雅黑"/>
              </a:rPr>
              <a:t> get(URI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uri,Configuration</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IOException</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pc="-10" dirty="0">
                <a:solidFill>
                  <a:srgbClr val="585858"/>
                </a:solidFill>
                <a:latin typeface="微软雅黑" panose="020B0503020204020204" pitchFamily="34" charset="-122"/>
                <a:ea typeface="微软雅黑" panose="020B0503020204020204" pitchFamily="34" charset="-122"/>
                <a:cs typeface="微软雅黑"/>
              </a:rPr>
              <a:t>public static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FileSystem</a:t>
            </a:r>
            <a:r>
              <a:rPr lang="en-US" altLang="zh-CN" spc="-10" dirty="0">
                <a:solidFill>
                  <a:srgbClr val="585858"/>
                </a:solidFill>
                <a:latin typeface="微软雅黑" panose="020B0503020204020204" pitchFamily="34" charset="-122"/>
                <a:ea typeface="微软雅黑" panose="020B0503020204020204" pitchFamily="34" charset="-122"/>
                <a:cs typeface="微软雅黑"/>
              </a:rPr>
              <a:t> get(URI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uri,Configuration</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conf,String</a:t>
            </a:r>
            <a:r>
              <a:rPr lang="en-US" altLang="zh-CN" spc="-10" dirty="0">
                <a:solidFill>
                  <a:srgbClr val="585858"/>
                </a:solidFill>
                <a:latin typeface="微软雅黑" panose="020B0503020204020204" pitchFamily="34" charset="-122"/>
                <a:ea typeface="微软雅黑" panose="020B0503020204020204" pitchFamily="34" charset="-122"/>
                <a:cs typeface="微软雅黑"/>
              </a:rPr>
              <a:t> user) throw </a:t>
            </a:r>
            <a:r>
              <a:rPr lang="en-US" altLang="zh-CN" spc="-10" dirty="0" err="1" smtClean="0">
                <a:solidFill>
                  <a:srgbClr val="585858"/>
                </a:solidFill>
                <a:latin typeface="微软雅黑" panose="020B0503020204020204" pitchFamily="34" charset="-122"/>
                <a:ea typeface="微软雅黑" panose="020B0503020204020204" pitchFamily="34" charset="-122"/>
                <a:cs typeface="微软雅黑"/>
              </a:rPr>
              <a:t>IOException</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第一个方法返回的是默认文件系统。第二个方法通过给定的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URI</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方案和权限来确定要使用的文件系统，如果给定</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URI</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中没有指定方案，则返回默认文件系统。第三个方法作为给定用户来访问文件系统，对安全来说是至关重要。下面分别给出几个常用操作的代码示例。</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（1）读取文件</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代码示例如下</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61668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78</a:t>
            </a:fld>
            <a:endParaRPr spc="5" dirty="0"/>
          </a:p>
        </p:txBody>
      </p:sp>
      <p:sp>
        <p:nvSpPr>
          <p:cNvPr id="22" name="文本框 21"/>
          <p:cNvSpPr txBox="1"/>
          <p:nvPr/>
        </p:nvSpPr>
        <p:spPr>
          <a:xfrm>
            <a:off x="773546" y="1374775"/>
            <a:ext cx="6324600" cy="3539430"/>
          </a:xfrm>
          <a:prstGeom prst="rect">
            <a:avLst/>
          </a:prstGeom>
          <a:noFill/>
        </p:spPr>
        <p:txBody>
          <a:bodyPr wrap="square" rtlCol="0">
            <a:spAutoFit/>
          </a:bodyPr>
          <a:lstStyle/>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9</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FileSystemCat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hdfs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://master:9000/user/</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/test”;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Configuration();</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fs=</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FileSystem.get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InputStream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in=null;</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try{</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in =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fs.open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Path(</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IOUtils.copyBytes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(in,System.out,4096,false);</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}finally{</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IOUtils.closeStream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22.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 name="文本框 2"/>
          <p:cNvSpPr txBox="1"/>
          <p:nvPr/>
        </p:nvSpPr>
        <p:spPr>
          <a:xfrm>
            <a:off x="7086601" y="1267154"/>
            <a:ext cx="4733162" cy="5170646"/>
          </a:xfrm>
          <a:prstGeom prst="rect">
            <a:avLst/>
          </a:prstGeom>
          <a:noFill/>
        </p:spPr>
        <p:txBody>
          <a:bodyPr wrap="square" rtlCol="0">
            <a:spAutoFit/>
          </a:bodyPr>
          <a:lstStyle/>
          <a:p>
            <a:pPr indent="457200"/>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左边</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代码</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直接使用</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FileSystem</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以标准输出格式显示</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文件系统中的文件。</a:t>
            </a:r>
          </a:p>
          <a:p>
            <a:pPr indent="457200"/>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第</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12</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行产生一个</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Configruation</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类的实例，代表了</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平台的配置信息，并在第</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13</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行作为引用传递到</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FileSystem</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的静态方法</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get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中，产生</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FileSystem</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对象。</a:t>
            </a:r>
          </a:p>
          <a:p>
            <a:pPr indent="457200"/>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第</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17</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行与上例类似，调用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中</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IOUtils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类，并在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finally</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字句中关闭数据流，同时也可以在输入流和输出流之间复制数据。</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copyBytes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方法的最后两个参数，第一个设置用于复制的缓冲区大小，第二个设置复制结束后是否关闭数据流</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11265624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79</a:t>
            </a:fld>
            <a:endParaRPr spc="5" dirty="0"/>
          </a:p>
        </p:txBody>
      </p:sp>
      <p:sp>
        <p:nvSpPr>
          <p:cNvPr id="22" name="文本框 21"/>
          <p:cNvSpPr txBox="1"/>
          <p:nvPr/>
        </p:nvSpPr>
        <p:spPr>
          <a:xfrm>
            <a:off x="990600" y="1374775"/>
            <a:ext cx="10287000" cy="3477875"/>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（2）写入文件</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代码示例如下：</a:t>
            </a: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12</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FileCopyFromLocal</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throws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String source="/home/</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/test";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String destination =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hdfs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://master:9000/user/</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/test2";</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InputStream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in = new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BufferedInputStream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FileInputStream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(source));</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 new Configuration();</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fs =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FileSystem.get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(destination),</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OutputStream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out=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fs.create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Path(destination));</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IOUtils.copyBytes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(in,out,4096,true);</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22.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3" name="文本框 2"/>
          <p:cNvSpPr txBox="1"/>
          <p:nvPr/>
        </p:nvSpPr>
        <p:spPr>
          <a:xfrm>
            <a:off x="917574" y="5065284"/>
            <a:ext cx="10363200" cy="1107996"/>
          </a:xfrm>
          <a:prstGeom prst="rect">
            <a:avLst/>
          </a:prstGeom>
          <a:noFill/>
        </p:spPr>
        <p:txBody>
          <a:bodyPr wrap="square" rtlCol="0">
            <a:spAutoFit/>
          </a:bodyPr>
          <a:lstStyle/>
          <a:p>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上述</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代码</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显示了如何将本地文件复制到</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文件系统，每次</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调用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progress()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方法时，也就是每次将</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64KB</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数据包写入</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datanode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管线后，打印一个时间点来显示整个运行过程。</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39507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a:t>
            </a:fld>
            <a:endParaRPr spc="5" dirty="0"/>
          </a:p>
        </p:txBody>
      </p:sp>
      <p:sp>
        <p:nvSpPr>
          <p:cNvPr id="22" name="文本框 21"/>
          <p:cNvSpPr txBox="1"/>
          <p:nvPr/>
        </p:nvSpPr>
        <p:spPr>
          <a:xfrm>
            <a:off x="533400" y="1374775"/>
            <a:ext cx="11201400" cy="3262432"/>
          </a:xfrm>
          <a:prstGeom prst="rect">
            <a:avLst/>
          </a:prstGeom>
          <a:noFill/>
        </p:spPr>
        <p:txBody>
          <a:bodyPr wrap="square" rtlCol="0">
            <a:spAutoFit/>
          </a:bodyPr>
          <a:lstStyle/>
          <a:p>
            <a:r>
              <a:rPr lang="zh-CN" altLang="zh-CN" sz="2400" spc="-10" dirty="0" smtClean="0">
                <a:latin typeface="+mn-ea"/>
                <a:cs typeface="微软雅黑"/>
              </a:rPr>
              <a:t>HDFS</a:t>
            </a:r>
            <a:r>
              <a:rPr lang="zh-CN" altLang="zh-CN" sz="2400" spc="-10" dirty="0">
                <a:latin typeface="+mn-ea"/>
                <a:cs typeface="微软雅黑"/>
              </a:rPr>
              <a:t>作为一个分布式文件系统，使用抽象的数据块具有以下</a:t>
            </a:r>
            <a:r>
              <a:rPr lang="zh-CN" altLang="zh-CN" sz="2400" b="1" spc="-10" dirty="0">
                <a:latin typeface="+mn-ea"/>
                <a:cs typeface="微软雅黑"/>
              </a:rPr>
              <a:t>优势</a:t>
            </a:r>
            <a:r>
              <a:rPr lang="zh-CN" altLang="zh-CN" sz="2400" spc="-10" dirty="0">
                <a:latin typeface="+mn-ea"/>
                <a:cs typeface="微软雅黑"/>
              </a:rPr>
              <a:t>：</a:t>
            </a:r>
          </a:p>
          <a:p>
            <a:r>
              <a:rPr lang="zh-CN" altLang="zh-CN" sz="2400" spc="-10" dirty="0">
                <a:latin typeface="+mn-ea"/>
                <a:cs typeface="微软雅黑"/>
              </a:rPr>
              <a:t>（1）通过集群扩展能力可以存储大于网络中任意一个磁盘容量的任意大小文件；</a:t>
            </a:r>
          </a:p>
          <a:p>
            <a:r>
              <a:rPr lang="zh-CN" altLang="zh-CN" sz="2400" spc="-10" dirty="0">
                <a:latin typeface="+mn-ea"/>
                <a:cs typeface="微软雅黑"/>
              </a:rPr>
              <a:t>（2）使用抽象块而非整个文件作为存储单元，可简化存储子系统，固定的块大小可方便元数据和文件数据块内容的分开存储；</a:t>
            </a:r>
          </a:p>
          <a:p>
            <a:r>
              <a:rPr lang="zh-CN" altLang="zh-CN" sz="2400" spc="-10" dirty="0">
                <a:latin typeface="+mn-ea"/>
                <a:cs typeface="微软雅黑"/>
              </a:rPr>
              <a:t>（</a:t>
            </a:r>
            <a:r>
              <a:rPr lang="en-US" altLang="zh-CN" sz="2400" spc="-10" dirty="0">
                <a:latin typeface="+mn-ea"/>
                <a:cs typeface="微软雅黑"/>
              </a:rPr>
              <a:t>3</a:t>
            </a:r>
            <a:r>
              <a:rPr lang="zh-CN" altLang="zh-CN" sz="2400" spc="-10" dirty="0">
                <a:latin typeface="+mn-ea"/>
                <a:cs typeface="微软雅黑"/>
              </a:rPr>
              <a:t>）便于数据备份和数据容错提高系统可用性。</a:t>
            </a:r>
            <a:r>
              <a:rPr lang="en-US" altLang="zh-CN" sz="2400" spc="-10" dirty="0">
                <a:latin typeface="+mn-ea"/>
                <a:cs typeface="微软雅黑"/>
              </a:rPr>
              <a:t>HDFS</a:t>
            </a:r>
            <a:r>
              <a:rPr lang="zh-CN" altLang="zh-CN" sz="2400" spc="-10" dirty="0">
                <a:latin typeface="+mn-ea"/>
                <a:cs typeface="微软雅黑"/>
              </a:rPr>
              <a:t>默认将文件块副本数设定为</a:t>
            </a:r>
            <a:r>
              <a:rPr lang="en-US" altLang="zh-CN" sz="2400" spc="-10" dirty="0">
                <a:latin typeface="+mn-ea"/>
                <a:cs typeface="微软雅黑"/>
              </a:rPr>
              <a:t>3</a:t>
            </a:r>
            <a:r>
              <a:rPr lang="zh-CN" altLang="zh-CN" sz="2400" spc="-10" dirty="0">
                <a:latin typeface="+mn-ea"/>
                <a:cs typeface="微软雅黑"/>
              </a:rPr>
              <a:t>份，分别存储在集群不同的节点上。当一个块损坏时，系统会通过</a:t>
            </a:r>
            <a:r>
              <a:rPr lang="en-US" altLang="zh-CN" sz="2400" spc="-10" dirty="0" err="1">
                <a:latin typeface="+mn-ea"/>
                <a:cs typeface="微软雅黑"/>
              </a:rPr>
              <a:t>NameNode</a:t>
            </a:r>
            <a:r>
              <a:rPr lang="zh-CN" altLang="zh-CN" sz="2400" spc="-10" dirty="0">
                <a:latin typeface="+mn-ea"/>
                <a:cs typeface="微软雅黑"/>
              </a:rPr>
              <a:t>获取元数据信息，在其他机器上读取一个副本并自动进行备份，以保证副本的数量维持在正常水平</a:t>
            </a: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892063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80</a:t>
            </a:fld>
            <a:endParaRPr spc="5" dirty="0"/>
          </a:p>
        </p:txBody>
      </p:sp>
      <p:sp>
        <p:nvSpPr>
          <p:cNvPr id="22" name="文本框 21"/>
          <p:cNvSpPr txBox="1"/>
          <p:nvPr/>
        </p:nvSpPr>
        <p:spPr>
          <a:xfrm>
            <a:off x="990600" y="1374775"/>
            <a:ext cx="10896600" cy="5324535"/>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（3）创建HDFS目录</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代码示例如下：</a:t>
            </a: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7</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CreateDir</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8. 	public 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9.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hdfs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://master:9000/user/test";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Configuration();</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try{</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fs=</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FileSystem.get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Path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dfs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Path("</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hdfs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://master:9000/user/test");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fs.mkdirs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dfs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}catch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e)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e.printStackTrace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18.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19.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Filesystem实例提供了创建目录的方法：</a:t>
            </a:r>
          </a:p>
          <a:p>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public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boolean</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mkdir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(Path f) throws </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IOException</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可以</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一次性新建所有必要但还没有的</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父目录。</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如果目录都已经创建成功，则返回</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true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。通常，你不需要显示创建一个目录，因为调用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create()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方法写入文件时会自动创建父目录。</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797294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81</a:t>
            </a:fld>
            <a:endParaRPr spc="5" dirty="0"/>
          </a:p>
        </p:txBody>
      </p:sp>
      <p:sp>
        <p:nvSpPr>
          <p:cNvPr id="22" name="文本框 21"/>
          <p:cNvSpPr txBox="1"/>
          <p:nvPr/>
        </p:nvSpPr>
        <p:spPr>
          <a:xfrm>
            <a:off x="990600" y="1374775"/>
            <a:ext cx="10287000" cy="4893647"/>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（4）删除HDFS上的文件或目录</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示例代码如下：</a:t>
            </a: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7. public class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DeleteFile</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8. 	public static void main(String[]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9. 	String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hdfs</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://master:9000/user/</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/test";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10. 		Configuration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 new Configuration();</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11. 		try{</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12.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FileSystem</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fs =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FileSystem.get</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URI.create</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13. 			Path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delef</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=new Path("Path://master:9000/user/</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hadoop</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14.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boolean</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isDeleted</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fs.delete</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delef,true</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15.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System.out.println</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isDeleted</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16. 			} catch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e){</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17.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e.printStackTrace</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18. 			}</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19. 		}</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20. 	}</a:t>
            </a:r>
            <a:endParaRPr lang="zh-CN" altLang="zh-CN" sz="16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使用</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FileSystem</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的</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delete()</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方法可以永久性删除文件或目录。如果需要递归删除文件夹，则需要将</a:t>
            </a:r>
            <a:r>
              <a:rPr lang="en-US" altLang="zh-CN" sz="2200" spc="-10" dirty="0" err="1" smtClean="0">
                <a:solidFill>
                  <a:srgbClr val="585858"/>
                </a:solidFill>
                <a:latin typeface="微软雅黑" panose="020B0503020204020204" pitchFamily="34" charset="-122"/>
                <a:ea typeface="微软雅黑" panose="020B0503020204020204" pitchFamily="34" charset="-122"/>
                <a:cs typeface="微软雅黑"/>
              </a:rPr>
              <a:t>fs.delete</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(arg0,arg1)</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方法的第二个参数设为</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true</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60009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使用</a:t>
            </a:r>
            <a:r>
              <a:rPr lang="en-US" altLang="zh-CN" sz="3200" i="0" dirty="0" err="1" smtClean="0">
                <a:solidFill>
                  <a:srgbClr val="585858"/>
                </a:solidFill>
                <a:latin typeface="华文细黑"/>
                <a:cs typeface="华文细黑"/>
              </a:rPr>
              <a:t>JavaAPI</a:t>
            </a:r>
            <a:r>
              <a:rPr lang="zh-CN" altLang="en-US" sz="3200" i="0" dirty="0" smtClean="0">
                <a:solidFill>
                  <a:srgbClr val="585858"/>
                </a:solidFill>
                <a:latin typeface="华文细黑"/>
                <a:cs typeface="华文细黑"/>
              </a:rPr>
              <a:t>访问</a:t>
            </a:r>
            <a:r>
              <a:rPr lang="en-US" altLang="zh-CN" sz="3200" i="0" dirty="0" smtClean="0">
                <a:solidFill>
                  <a:srgbClr val="585858"/>
                </a:solidFill>
                <a:latin typeface="华文细黑"/>
                <a:cs typeface="华文细黑"/>
              </a:rPr>
              <a:t>HDFS</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82</a:t>
            </a:fld>
            <a:endParaRPr spc="5" dirty="0"/>
          </a:p>
        </p:txBody>
      </p:sp>
      <p:sp>
        <p:nvSpPr>
          <p:cNvPr id="22" name="文本框 21"/>
          <p:cNvSpPr txBox="1"/>
          <p:nvPr/>
        </p:nvSpPr>
        <p:spPr>
          <a:xfrm>
            <a:off x="685800" y="1277887"/>
            <a:ext cx="10287000" cy="4955203"/>
          </a:xfrm>
          <a:prstGeom prst="rect">
            <a:avLst/>
          </a:prstGeom>
          <a:noFill/>
        </p:spPr>
        <p:txBody>
          <a:bodyPr wrap="square" rtlCol="0">
            <a:spAutoFit/>
          </a:bodyPr>
          <a:lstStyle/>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（5）列出目录下的文件或目录名称</a:t>
            </a:r>
          </a:p>
          <a:p>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示例代码如下：</a:t>
            </a:r>
          </a:p>
          <a:p>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8</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public class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ListFiles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9.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public </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static void main(String[]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args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10.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String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hdfs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://master:9000/user";</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11.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Configuration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=new Configuration();</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12.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try</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13.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FileSystem</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fs=</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FileSystem.get</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URI.create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14.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Path </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path=new Path(</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uri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15.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FileStatus</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stats[]=</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fs.listStatus</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(path);</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16.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for(</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int</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=0;i&lt;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stats.length;i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17.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System.out.println</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(stats[</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i</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getPath.toString</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pPr marL="342900" indent="-342900">
              <a:buAutoNum type="arabicPeriod" startAt="18"/>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 </a:t>
            </a:r>
          </a:p>
          <a:p>
            <a:pPr marL="342900" indent="-342900">
              <a:buAutoNum type="arabicPeriod" startAt="18"/>
            </a:pP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fs.close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20.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}catch </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1600" spc="-10" dirty="0" err="1">
                <a:solidFill>
                  <a:srgbClr val="585858"/>
                </a:solidFill>
                <a:latin typeface="微软雅黑" panose="020B0503020204020204" pitchFamily="34" charset="-122"/>
                <a:ea typeface="微软雅黑" panose="020B0503020204020204" pitchFamily="34" charset="-122"/>
                <a:cs typeface="微软雅黑"/>
              </a:rPr>
              <a:t>IOException</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 e)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21.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r>
              <a:rPr lang="en-US" altLang="zh-CN" sz="1600" spc="-10" dirty="0" err="1" smtClean="0">
                <a:solidFill>
                  <a:srgbClr val="585858"/>
                </a:solidFill>
                <a:latin typeface="微软雅黑" panose="020B0503020204020204" pitchFamily="34" charset="-122"/>
                <a:ea typeface="微软雅黑" panose="020B0503020204020204" pitchFamily="34" charset="-122"/>
                <a:cs typeface="微软雅黑"/>
              </a:rPr>
              <a:t>e.printStackTrace</a:t>
            </a:r>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22.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23.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        }</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1600" spc="-10" dirty="0">
                <a:solidFill>
                  <a:srgbClr val="585858"/>
                </a:solidFill>
                <a:latin typeface="微软雅黑" panose="020B0503020204020204" pitchFamily="34" charset="-122"/>
                <a:ea typeface="微软雅黑" panose="020B0503020204020204" pitchFamily="34" charset="-122"/>
                <a:cs typeface="微软雅黑"/>
              </a:rPr>
              <a:t>24. </a:t>
            </a:r>
            <a:r>
              <a:rPr lang="en-US" altLang="zh-CN" sz="16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6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3" name="文本框 2"/>
          <p:cNvSpPr txBox="1"/>
          <p:nvPr/>
        </p:nvSpPr>
        <p:spPr>
          <a:xfrm>
            <a:off x="7391400" y="1984375"/>
            <a:ext cx="4495800" cy="3139321"/>
          </a:xfrm>
          <a:prstGeom prst="rect">
            <a:avLst/>
          </a:prstGeom>
          <a:noFill/>
        </p:spPr>
        <p:txBody>
          <a:bodyPr wrap="square" rtlCol="0">
            <a:spAutoFit/>
          </a:bodyPr>
          <a:lstStyle/>
          <a:p>
            <a:pPr indent="457200"/>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任何一个文件系统的重要特性都是提供浏览和检索其目录结构下所存文件与目录相关信息的功能。FileStatus类封装了文件系统中文件和目录的元数据，包括文件长度、块大小、副本、修改时间、所有者以及权限信息。执行上述代码后，控制台将会打印出/user目录下的名称或者文件名。</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481992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4538840"/>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83</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理解</a:t>
            </a:r>
            <a:r>
              <a:rPr lang="en-US" altLang="zh-CN" spc="5" dirty="0" smtClean="0">
                <a:solidFill>
                  <a:schemeClr val="tx1"/>
                </a:solidFill>
                <a:cs typeface="Wingdings"/>
              </a:rPr>
              <a:t>HDFS</a:t>
            </a:r>
            <a:r>
              <a:rPr lang="zh-CN" altLang="en-US" spc="5" dirty="0" smtClean="0">
                <a:solidFill>
                  <a:schemeClr val="tx1"/>
                </a:solidFill>
                <a:cs typeface="Wingdings"/>
              </a:rPr>
              <a:t>分布式文件系统</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NoSQL</a:t>
            </a:r>
            <a:r>
              <a:rPr lang="zh-CN" altLang="en-US" sz="2800" b="1" i="1" spc="5" dirty="0" smtClean="0">
                <a:latin typeface="微软雅黑"/>
                <a:cs typeface="Wingdings"/>
              </a:rPr>
              <a:t>数据库</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smtClean="0">
                <a:latin typeface="微软雅黑"/>
                <a:cs typeface="Wingdings"/>
              </a:rPr>
              <a:t>Hadoop</a:t>
            </a:r>
            <a:r>
              <a:rPr lang="zh-CN" altLang="en-US" sz="2800" b="1" i="1" spc="5" dirty="0" smtClean="0">
                <a:latin typeface="微软雅黑"/>
                <a:cs typeface="Wingdings"/>
              </a:rPr>
              <a:t>的安装与配置</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HDFS</a:t>
            </a:r>
            <a:r>
              <a:rPr lang="zh-CN" altLang="en-US" sz="2800" b="1" i="1" spc="5" dirty="0" smtClean="0">
                <a:latin typeface="微软雅黑"/>
                <a:cs typeface="Wingdings"/>
              </a:rPr>
              <a:t>文件管理</a:t>
            </a:r>
            <a:endParaRPr sz="2800" dirty="0">
              <a:latin typeface="微软雅黑"/>
              <a:cs typeface="微软雅黑"/>
            </a:endParaRPr>
          </a:p>
        </p:txBody>
      </p:sp>
      <p:sp>
        <p:nvSpPr>
          <p:cNvPr id="9" name="object 6"/>
          <p:cNvSpPr txBox="1"/>
          <p:nvPr/>
        </p:nvSpPr>
        <p:spPr>
          <a:xfrm>
            <a:off x="1993972" y="4709968"/>
            <a:ext cx="5363210" cy="1169551"/>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en-US" altLang="zh-CN" sz="2800" b="1" i="1" spc="5" dirty="0" err="1" smtClean="0">
                <a:solidFill>
                  <a:schemeClr val="bg1"/>
                </a:solidFill>
                <a:latin typeface="微软雅黑"/>
                <a:cs typeface="Wingdings"/>
              </a:rPr>
              <a:t>HBase</a:t>
            </a:r>
            <a:r>
              <a:rPr lang="zh-CN" altLang="en-US" sz="2800" b="1" i="1" spc="5" dirty="0" smtClean="0">
                <a:solidFill>
                  <a:schemeClr val="bg1"/>
                </a:solidFill>
                <a:latin typeface="微软雅黑"/>
                <a:cs typeface="Wingdings"/>
              </a:rPr>
              <a:t>的安装与配置</a:t>
            </a:r>
            <a:endParaRPr sz="2800" dirty="0">
              <a:solidFill>
                <a:schemeClr val="bg1"/>
              </a:solidFill>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err="1" smtClean="0">
                <a:latin typeface="微软雅黑"/>
                <a:cs typeface="Wingdings"/>
              </a:rPr>
              <a:t>HBase</a:t>
            </a:r>
            <a:r>
              <a:rPr lang="zh-CN" altLang="en-US" sz="2800" b="1" i="1" spc="5" dirty="0" smtClean="0">
                <a:latin typeface="微软雅黑"/>
                <a:cs typeface="Wingdings"/>
              </a:rPr>
              <a:t>的使用</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14065289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84</a:t>
            </a:fld>
            <a:endParaRPr spc="5" dirty="0"/>
          </a:p>
        </p:txBody>
      </p:sp>
      <p:sp>
        <p:nvSpPr>
          <p:cNvPr id="22" name="文本框 21"/>
          <p:cNvSpPr txBox="1"/>
          <p:nvPr/>
        </p:nvSpPr>
        <p:spPr>
          <a:xfrm>
            <a:off x="990600" y="1374775"/>
            <a:ext cx="10287000" cy="3354765"/>
          </a:xfrm>
          <a:prstGeom prst="rect">
            <a:avLst/>
          </a:prstGeom>
          <a:noFill/>
        </p:spPr>
        <p:txBody>
          <a:bodyPr wrap="square" rtlCol="0">
            <a:spAutoFit/>
          </a:bodyPr>
          <a:lstStyle/>
          <a:p>
            <a:pPr marR="5080" indent="360000"/>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该部分的安装需要在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已经成功安装的基础上，并且要求</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Hadoop</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已经正常启动。</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需要部署在主节点和从节点上，以下操作都是通过</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master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节点进行的。</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lvl="0" indent="257175" fontAlgn="base">
              <a:spcBef>
                <a:spcPct val="0"/>
              </a:spcBef>
              <a:spcAft>
                <a:spcPct val="0"/>
              </a:spcAft>
              <a:tabLst>
                <a:tab pos="558800" algn="l"/>
                <a:tab pos="2476500" algn="r"/>
              </a:tabLs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解压并安装HBase</a:t>
            </a:r>
          </a:p>
          <a:p>
            <a:pPr lvl="0" indent="2540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每个节点上的HBase配置相同，可以在master节点上操作，然后完整复制到另外两个slave节点上，从HBase官网上下载HBase安装包，复制到master节点，本次实验使用的版本为hbase-1.2.6。</a:t>
            </a:r>
          </a:p>
          <a:p>
            <a:pPr lvl="0" indent="2540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（1）进入hadoop家目录/home/hadoop中，解压hbase压缩包，命令如下：</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cd ~</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tar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zxvf</a:t>
            </a:r>
            <a:r>
              <a:rPr lang="en-US" altLang="zh-CN" spc="-10" dirty="0">
                <a:solidFill>
                  <a:srgbClr val="585858"/>
                </a:solidFill>
                <a:latin typeface="微软雅黑" panose="020B0503020204020204" pitchFamily="34" charset="-122"/>
                <a:ea typeface="微软雅黑" panose="020B0503020204020204" pitchFamily="34" charset="-122"/>
                <a:cs typeface="微软雅黑"/>
              </a:rPr>
              <a:t>  ~/hbase-1.2.6-bin.tar.gz </a:t>
            </a: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98335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85</a:t>
            </a:fld>
            <a:endParaRPr spc="5" dirty="0"/>
          </a:p>
        </p:txBody>
      </p:sp>
      <p:sp>
        <p:nvSpPr>
          <p:cNvPr id="22" name="文本框 21"/>
          <p:cNvSpPr txBox="1"/>
          <p:nvPr/>
        </p:nvSpPr>
        <p:spPr>
          <a:xfrm>
            <a:off x="990600" y="1374775"/>
            <a:ext cx="10287000" cy="1538883"/>
          </a:xfrm>
          <a:prstGeom prst="rect">
            <a:avLst/>
          </a:prstGeom>
          <a:noFill/>
        </p:spPr>
        <p:txBody>
          <a:bodyPr wrap="square" rtlCol="0">
            <a:spAutoFit/>
          </a:bodyPr>
          <a:lstStyle/>
          <a:p>
            <a:pPr lvl="0" indent="254000" fontAlgn="base">
              <a:spcBef>
                <a:spcPct val="0"/>
              </a:spcBef>
              <a:spcAft>
                <a:spcPct val="0"/>
              </a:spcAft>
              <a:tabLst>
                <a:tab pos="558800" algn="l"/>
                <a:tab pos="2476500" algn="r"/>
              </a:tabLst>
            </a:pP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）进入</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目录，执行一下</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ls -l</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命令会看到如下图所示的内容，这些内容是</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包含的文件：</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cd hbase-1.2.6 </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hbase-1.2.6]$ ls -l </a:t>
            </a:r>
          </a:p>
          <a:p>
            <a:pPr marR="5080" indent="360000" algn="just"/>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15362" name="图片 10737418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6375"/>
            <a:ext cx="8610600" cy="2998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257416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86</a:t>
            </a:fld>
            <a:endParaRPr spc="5" dirty="0"/>
          </a:p>
        </p:txBody>
      </p:sp>
      <p:sp>
        <p:nvSpPr>
          <p:cNvPr id="22" name="文本框 21"/>
          <p:cNvSpPr txBox="1"/>
          <p:nvPr/>
        </p:nvSpPr>
        <p:spPr>
          <a:xfrm>
            <a:off x="990600" y="1374775"/>
            <a:ext cx="9601200" cy="5139869"/>
          </a:xfrm>
          <a:prstGeom prst="rect">
            <a:avLst/>
          </a:prstGeom>
          <a:noFill/>
        </p:spPr>
        <p:txBody>
          <a:bodyPr wrap="square" rtlCol="0">
            <a:spAutoFit/>
          </a:bodyPr>
          <a:lstStyle/>
          <a:p>
            <a:pPr indent="257175" fontAlgn="base">
              <a:spcBef>
                <a:spcPct val="0"/>
              </a:spcBef>
              <a:spcAft>
                <a:spcPct val="0"/>
              </a:spcAft>
              <a:tabLst>
                <a:tab pos="558800" algn="l"/>
                <a:tab pos="2476500" algn="r"/>
              </a:tabLs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2</a:t>
            </a: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配置HBase</a:t>
            </a:r>
          </a:p>
          <a:p>
            <a:pPr indent="2540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进入HBase安装主目录的配置文件夹，然后修改配置文件：</a:t>
            </a:r>
          </a:p>
          <a:p>
            <a:pPr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cd /home/</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/hbase-1.2.6/</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p>
          <a:p>
            <a:pPr indent="254000" fontAlgn="base">
              <a:spcBef>
                <a:spcPct val="0"/>
              </a:spcBef>
              <a:spcAft>
                <a:spcPct val="0"/>
              </a:spcAft>
              <a:tabLst>
                <a:tab pos="558800" algn="l"/>
                <a:tab pos="2476500" algn="r"/>
              </a:tabLs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）修改环境变量</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hbase-env.sh</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，使用下面的命令打开文件：</a:t>
            </a:r>
          </a:p>
          <a:p>
            <a:pPr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vim hbase-env.sh </a:t>
            </a:r>
          </a:p>
          <a:p>
            <a:pPr indent="254000" fontAlgn="base">
              <a:spcBef>
                <a:spcPct val="0"/>
              </a:spcBef>
              <a:spcAft>
                <a:spcPct val="0"/>
              </a:spcAft>
              <a:tabLst>
                <a:tab pos="558800" algn="l"/>
                <a:tab pos="2476500" algn="r"/>
              </a:tabLs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该文件的靠前部分有下面一行内容：</a:t>
            </a:r>
          </a:p>
          <a:p>
            <a:pPr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 export JAVA_HOME=/</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usr</a:t>
            </a:r>
            <a:r>
              <a:rPr lang="en-US" altLang="zh-CN" spc="-10" dirty="0">
                <a:solidFill>
                  <a:srgbClr val="585858"/>
                </a:solidFill>
                <a:latin typeface="微软雅黑" panose="020B0503020204020204" pitchFamily="34" charset="-122"/>
                <a:ea typeface="微软雅黑" panose="020B0503020204020204" pitchFamily="34" charset="-122"/>
                <a:cs typeface="微软雅黑"/>
              </a:rPr>
              <a:t>/java/jdk1.6.0/ </a:t>
            </a:r>
          </a:p>
          <a:p>
            <a:pPr indent="254000" fontAlgn="base">
              <a:spcBef>
                <a:spcPct val="0"/>
              </a:spcBef>
              <a:spcAft>
                <a:spcPct val="0"/>
              </a:spcAft>
              <a:tabLst>
                <a:tab pos="558800" algn="l"/>
                <a:tab pos="2476500" algn="r"/>
              </a:tabLs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将改行内容修改为：</a:t>
            </a:r>
          </a:p>
          <a:p>
            <a:pPr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export JAVA_HOME=/</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usr</a:t>
            </a:r>
            <a:r>
              <a:rPr lang="en-US" altLang="zh-CN" spc="-10" dirty="0">
                <a:solidFill>
                  <a:srgbClr val="585858"/>
                </a:solidFill>
                <a:latin typeface="微软雅黑" panose="020B0503020204020204" pitchFamily="34" charset="-122"/>
                <a:ea typeface="微软雅黑" panose="020B0503020204020204" pitchFamily="34" charset="-122"/>
                <a:cs typeface="微软雅黑"/>
              </a:rPr>
              <a:t>/java/jdk1.8.0_131/</a:t>
            </a:r>
          </a:p>
          <a:p>
            <a:pPr indent="257175" fontAlgn="base">
              <a:spcBef>
                <a:spcPct val="0"/>
              </a:spcBef>
              <a:spcAft>
                <a:spcPct val="0"/>
              </a:spcAft>
              <a:tabLst>
                <a:tab pos="558800" algn="l"/>
                <a:tab pos="2476500" algn="r"/>
              </a:tabLst>
            </a:pP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注意：去掉行首的</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p>
          <a:p>
            <a:pPr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（2）修改配置文件hbase-site.xml。</a:t>
            </a:r>
          </a:p>
          <a:p>
            <a:pPr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该文档是用HBase默认配置文件生成的，文件源是hbase-default.xml，在实际的HBase生产环境中应用于%HBASE_HOME%/conf/hbase-site.xml中，用以对HBase集群进行配置。</a:t>
            </a:r>
          </a:p>
          <a:p>
            <a:pPr fontAlgn="base">
              <a:spcBef>
                <a:spcPct val="0"/>
              </a:spcBef>
              <a:spcAft>
                <a:spcPct val="0"/>
              </a:spcAft>
              <a:tabLst>
                <a:tab pos="558800" algn="l"/>
                <a:tab pos="2476500" algn="r"/>
              </a:tabLst>
            </a:pP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用</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下面</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的</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内容替换原</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hbase-site.xml</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文件中的内容：</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marR="5080" indent="360000" algn="just"/>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10789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87</a:t>
            </a:fld>
            <a:endParaRPr spc="5" dirty="0"/>
          </a:p>
        </p:txBody>
      </p:sp>
      <p:sp>
        <p:nvSpPr>
          <p:cNvPr id="4" name="文本框 3"/>
          <p:cNvSpPr txBox="1"/>
          <p:nvPr/>
        </p:nvSpPr>
        <p:spPr>
          <a:xfrm>
            <a:off x="664021" y="1207073"/>
            <a:ext cx="5965380" cy="5078313"/>
          </a:xfrm>
          <a:prstGeom prst="rect">
            <a:avLst/>
          </a:prstGeom>
          <a:noFill/>
        </p:spPr>
        <p:txBody>
          <a:bodyPr wrap="square" rtlCol="0">
            <a:spAutoFit/>
          </a:bodyPr>
          <a:lstStyle/>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 &lt;?xml version="1.0"?&gt;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2. &lt;?xml-stylesheet type="text/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xsl</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href</a:t>
            </a:r>
            <a:r>
              <a:rPr lang="en-US" altLang="zh-CN" spc="-10" dirty="0">
                <a:solidFill>
                  <a:srgbClr val="585858"/>
                </a:solidFill>
                <a:latin typeface="微软雅黑" panose="020B0503020204020204" pitchFamily="34" charset="-122"/>
                <a:ea typeface="微软雅黑" panose="020B0503020204020204" pitchFamily="34" charset="-122"/>
                <a:cs typeface="微软雅黑"/>
              </a:rPr>
              <a:t>="configuration.xsl"?&gt;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3. &lt;configuration&gt;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4.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的运行模式，</a:t>
            </a:r>
            <a:r>
              <a:rPr lang="en-US" altLang="zh-CN" spc="-10" dirty="0">
                <a:solidFill>
                  <a:srgbClr val="585858"/>
                </a:solidFill>
                <a:latin typeface="微软雅黑" panose="020B0503020204020204" pitchFamily="34" charset="-122"/>
                <a:ea typeface="微软雅黑" panose="020B0503020204020204" pitchFamily="34" charset="-122"/>
                <a:cs typeface="微软雅黑"/>
              </a:rPr>
              <a:t>false</a:t>
            </a:r>
            <a:r>
              <a:rPr lang="zh-CN" altLang="zh-CN" spc="-10" dirty="0">
                <a:solidFill>
                  <a:srgbClr val="585858"/>
                </a:solidFill>
                <a:latin typeface="微软雅黑" panose="020B0503020204020204" pitchFamily="34" charset="-122"/>
                <a:ea typeface="微软雅黑" panose="020B0503020204020204" pitchFamily="34" charset="-122"/>
                <a:cs typeface="微软雅黑"/>
              </a:rPr>
              <a:t>是单机模式，</a:t>
            </a:r>
            <a:r>
              <a:rPr lang="en-US" altLang="zh-CN" spc="-10" dirty="0">
                <a:solidFill>
                  <a:srgbClr val="585858"/>
                </a:solidFill>
                <a:latin typeface="微软雅黑" panose="020B0503020204020204" pitchFamily="34" charset="-122"/>
                <a:ea typeface="微软雅黑" panose="020B0503020204020204" pitchFamily="34" charset="-122"/>
                <a:cs typeface="微软雅黑"/>
              </a:rPr>
              <a:t>true</a:t>
            </a:r>
            <a:r>
              <a:rPr lang="zh-CN" altLang="zh-CN" spc="-10" dirty="0">
                <a:solidFill>
                  <a:srgbClr val="585858"/>
                </a:solidFill>
                <a:latin typeface="微软雅黑" panose="020B0503020204020204" pitchFamily="34" charset="-122"/>
                <a:ea typeface="微软雅黑" panose="020B0503020204020204" pitchFamily="34" charset="-122"/>
                <a:cs typeface="微软雅黑"/>
              </a:rPr>
              <a:t>是分布式模式。若为</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false,HBase</a:t>
            </a:r>
            <a:r>
              <a:rPr lang="zh-CN" altLang="zh-CN"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pc="-10" dirty="0">
                <a:solidFill>
                  <a:srgbClr val="585858"/>
                </a:solidFill>
                <a:latin typeface="微软雅黑" panose="020B0503020204020204" pitchFamily="34" charset="-122"/>
                <a:ea typeface="微软雅黑" panose="020B0503020204020204" pitchFamily="34" charset="-122"/>
                <a:cs typeface="微软雅黑"/>
              </a:rPr>
              <a:t>Zookeeper</a:t>
            </a:r>
            <a:r>
              <a:rPr lang="zh-CN" altLang="zh-CN" spc="-10" dirty="0">
                <a:solidFill>
                  <a:srgbClr val="585858"/>
                </a:solidFill>
                <a:latin typeface="微软雅黑" panose="020B0503020204020204" pitchFamily="34" charset="-122"/>
                <a:ea typeface="微软雅黑" panose="020B0503020204020204" pitchFamily="34" charset="-122"/>
                <a:cs typeface="微软雅黑"/>
              </a:rPr>
              <a:t>会运行在同一个</a:t>
            </a:r>
            <a:r>
              <a:rPr lang="en-US" altLang="zh-CN" spc="-10" dirty="0">
                <a:solidFill>
                  <a:srgbClr val="585858"/>
                </a:solidFill>
                <a:latin typeface="微软雅黑" panose="020B0503020204020204" pitchFamily="34" charset="-122"/>
                <a:ea typeface="微软雅黑" panose="020B0503020204020204" pitchFamily="34" charset="-122"/>
                <a:cs typeface="微软雅黑"/>
              </a:rPr>
              <a:t>JVM</a:t>
            </a:r>
            <a:r>
              <a:rPr lang="zh-CN" altLang="zh-CN" spc="-10" dirty="0">
                <a:solidFill>
                  <a:srgbClr val="585858"/>
                </a:solidFill>
                <a:latin typeface="微软雅黑" panose="020B0503020204020204" pitchFamily="34" charset="-122"/>
                <a:ea typeface="微软雅黑" panose="020B0503020204020204" pitchFamily="34" charset="-122"/>
                <a:cs typeface="微软雅黑"/>
              </a:rPr>
              <a:t>里面</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5.     &lt;property&gt;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6.         &lt;name&gt;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hbase.cluster.distributed</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&lt;/name&gt;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7.         &lt;value&gt;true&lt;/value&gt;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8.     &lt;/property&gt;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9.      &lt;!-region server</a:t>
            </a:r>
            <a:r>
              <a:rPr lang="zh-CN" altLang="zh-CN" spc="-10" dirty="0">
                <a:solidFill>
                  <a:srgbClr val="585858"/>
                </a:solidFill>
                <a:latin typeface="微软雅黑" panose="020B0503020204020204" pitchFamily="34" charset="-122"/>
                <a:ea typeface="微软雅黑" panose="020B0503020204020204" pitchFamily="34" charset="-122"/>
                <a:cs typeface="微软雅黑"/>
              </a:rPr>
              <a:t>的共享目录，用来持久化</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10.    &lt;property&gt;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11.        &lt;name&gt;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hbase.rootdir</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&lt;/name&gt;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12.        &lt;value&gt;hdfs://master:9000/hbase&lt;/value&gt;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13.    &lt;/property&gt;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14.    &lt;property&gt;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 name="文本框 2"/>
          <p:cNvSpPr txBox="1"/>
          <p:nvPr/>
        </p:nvSpPr>
        <p:spPr>
          <a:xfrm>
            <a:off x="6477001" y="1275524"/>
            <a:ext cx="5714999" cy="2862322"/>
          </a:xfrm>
          <a:prstGeom prst="rect">
            <a:avLst/>
          </a:prstGeom>
          <a:noFill/>
        </p:spPr>
        <p:txBody>
          <a:bodyPr wrap="square" rtlCol="0">
            <a:spAutoFit/>
          </a:bodyPr>
          <a:lstStyle/>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15.     &lt;!-Zookeeper</a:t>
            </a:r>
            <a:r>
              <a:rPr lang="zh-CN" altLang="zh-CN" spc="-10" dirty="0">
                <a:solidFill>
                  <a:srgbClr val="585858"/>
                </a:solidFill>
                <a:latin typeface="微软雅黑" panose="020B0503020204020204" pitchFamily="34" charset="-122"/>
                <a:ea typeface="微软雅黑" panose="020B0503020204020204" pitchFamily="34" charset="-122"/>
                <a:cs typeface="微软雅黑"/>
              </a:rPr>
              <a:t>集群的地址列表</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16.       </a:t>
            </a: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&lt;</a:t>
            </a:r>
            <a:r>
              <a:rPr lang="en-US" altLang="zh-CN" spc="-10" dirty="0">
                <a:solidFill>
                  <a:srgbClr val="585858"/>
                </a:solidFill>
                <a:latin typeface="微软雅黑" panose="020B0503020204020204" pitchFamily="34" charset="-122"/>
                <a:ea typeface="微软雅黑" panose="020B0503020204020204" pitchFamily="34" charset="-122"/>
                <a:cs typeface="微软雅黑"/>
              </a:rPr>
              <a:t>name&gt;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hbase.zookeeper.quorum</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&lt;/name&gt; </a:t>
            </a:r>
            <a:endParaRPr lang="en-US" altLang="zh-CN" spc="-10" dirty="0" smtClean="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smtClean="0">
                <a:solidFill>
                  <a:srgbClr val="585858"/>
                </a:solidFill>
                <a:latin typeface="微软雅黑" panose="020B0503020204020204" pitchFamily="34" charset="-122"/>
                <a:ea typeface="微软雅黑" panose="020B0503020204020204" pitchFamily="34" charset="-122"/>
                <a:cs typeface="微软雅黑"/>
              </a:rPr>
              <a:t>17</a:t>
            </a:r>
            <a:r>
              <a:rPr lang="en-US" altLang="zh-CN" spc="-10" dirty="0">
                <a:solidFill>
                  <a:srgbClr val="585858"/>
                </a:solidFill>
                <a:latin typeface="微软雅黑" panose="020B0503020204020204" pitchFamily="34" charset="-122"/>
                <a:ea typeface="微软雅黑" panose="020B0503020204020204" pitchFamily="34" charset="-122"/>
                <a:cs typeface="微软雅黑"/>
              </a:rPr>
              <a:t>.         &lt;value&gt;master&lt;/value&gt;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18.     &lt;/property&gt;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19.     &lt;!-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pc="-10" dirty="0">
                <a:solidFill>
                  <a:srgbClr val="585858"/>
                </a:solidFill>
                <a:latin typeface="微软雅黑" panose="020B0503020204020204" pitchFamily="34" charset="-122"/>
                <a:ea typeface="微软雅黑" panose="020B0503020204020204" pitchFamily="34" charset="-122"/>
                <a:cs typeface="微软雅黑"/>
              </a:rPr>
              <a:t> Master web </a:t>
            </a:r>
            <a:r>
              <a:rPr lang="zh-CN" altLang="zh-CN" spc="-10" dirty="0">
                <a:solidFill>
                  <a:srgbClr val="585858"/>
                </a:solidFill>
                <a:latin typeface="微软雅黑" panose="020B0503020204020204" pitchFamily="34" charset="-122"/>
                <a:ea typeface="微软雅黑" panose="020B0503020204020204" pitchFamily="34" charset="-122"/>
                <a:cs typeface="微软雅黑"/>
              </a:rPr>
              <a:t>界面端口</a:t>
            </a:r>
            <a:r>
              <a:rPr lang="en-US" altLang="zh-CN" spc="-10" dirty="0">
                <a:solidFill>
                  <a:srgbClr val="585858"/>
                </a:solidFill>
                <a:latin typeface="微软雅黑" panose="020B0503020204020204" pitchFamily="34" charset="-122"/>
                <a:ea typeface="微软雅黑" panose="020B0503020204020204" pitchFamily="34" charset="-122"/>
                <a:cs typeface="微软雅黑"/>
              </a:rPr>
              <a:t>--&gt;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20.     &lt;property&gt;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21.         &lt;name&gt;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hbase.master.info.port</a:t>
            </a:r>
            <a:r>
              <a:rPr lang="en-US" altLang="zh-CN" spc="-10" dirty="0">
                <a:solidFill>
                  <a:srgbClr val="585858"/>
                </a:solidFill>
                <a:latin typeface="微软雅黑" panose="020B0503020204020204" pitchFamily="34" charset="-122"/>
                <a:ea typeface="微软雅黑" panose="020B0503020204020204" pitchFamily="34" charset="-122"/>
                <a:cs typeface="微软雅黑"/>
              </a:rPr>
              <a:t>&lt;/name&gt;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22.         &lt;value&gt;60010&lt;/value&gt;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23.     &lt;/property&gt;</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24. &lt;/configuration&gt;</a:t>
            </a:r>
            <a:endParaRPr lang="zh-CN" altLang="en-US" spc="-10" dirty="0">
              <a:solidFill>
                <a:srgbClr val="585858"/>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8999710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88</a:t>
            </a:fld>
            <a:endParaRPr spc="5" dirty="0"/>
          </a:p>
        </p:txBody>
      </p:sp>
      <p:sp>
        <p:nvSpPr>
          <p:cNvPr id="22" name="文本框 21"/>
          <p:cNvSpPr txBox="1"/>
          <p:nvPr/>
        </p:nvSpPr>
        <p:spPr>
          <a:xfrm>
            <a:off x="990600" y="1374775"/>
            <a:ext cx="10439400" cy="4801314"/>
          </a:xfrm>
          <a:prstGeom prst="rect">
            <a:avLst/>
          </a:prstGeom>
          <a:noFill/>
        </p:spPr>
        <p:txBody>
          <a:bodyPr wrap="square" rtlCol="0">
            <a:spAutoFit/>
          </a:bodyPr>
          <a:lstStyle/>
          <a:p>
            <a:pPr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（3）设置regionservers。</a:t>
            </a:r>
          </a:p>
          <a:p>
            <a:pPr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HRegionServer是HBase中最主要的组件，负责Table数据的实际读写，管理Region。在分布式集群中，HRegionServer一般跟DataNode在同一个节点上，目的是实现数据的本地性，提高读写效率。将regionservers中的localhost修改为下面的内容：</a:t>
            </a: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conf</a:t>
            </a:r>
            <a:r>
              <a:rPr lang="en-US" altLang="zh-CN" spc="-10" dirty="0">
                <a:solidFill>
                  <a:srgbClr val="585858"/>
                </a:solidFill>
                <a:latin typeface="微软雅黑" panose="020B0503020204020204" pitchFamily="34" charset="-122"/>
                <a:ea typeface="微软雅黑" panose="020B0503020204020204" pitchFamily="34" charset="-122"/>
                <a:cs typeface="微软雅黑"/>
              </a:rPr>
              <a:t>]$ vim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regionservers</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slave1</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slave2 </a:t>
            </a:r>
            <a:endParaRPr lang="zh-CN" altLang="zh-CN"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（4）设置环境变量。</a:t>
            </a:r>
          </a:p>
          <a:p>
            <a:pPr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执行下面命令，编辑系统配置文件：</a:t>
            </a:r>
          </a:p>
          <a:p>
            <a:pPr fontAlgn="base">
              <a:spcBef>
                <a:spcPct val="0"/>
              </a:spcBef>
              <a:spcAft>
                <a:spcPct val="0"/>
              </a:spcAft>
              <a:tabLst>
                <a:tab pos="558800" algn="l"/>
                <a:tab pos="2476500" algn="r"/>
              </a:tabLst>
            </a:pP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 vim ~/.</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bash_profile</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 </a:t>
            </a:r>
            <a:endParaRPr lang="zh-CN" altLang="zh-CN" sz="2200"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将下面代码添加到文件末尾</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export HBASE_HOME=/home/</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/hbase-1.2.6 </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export PATH=$HBASE_HOME/bin:$PATH </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export HADOOP_CLASSPATH=$HBASE_HOME/lib/* </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746803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89</a:t>
            </a:fld>
            <a:endParaRPr spc="5" dirty="0"/>
          </a:p>
        </p:txBody>
      </p:sp>
      <p:sp>
        <p:nvSpPr>
          <p:cNvPr id="22" name="文本框 21"/>
          <p:cNvSpPr txBox="1"/>
          <p:nvPr/>
        </p:nvSpPr>
        <p:spPr>
          <a:xfrm>
            <a:off x="990600" y="1374775"/>
            <a:ext cx="10439400" cy="3447098"/>
          </a:xfrm>
          <a:prstGeom prst="rect">
            <a:avLst/>
          </a:prstGeom>
          <a:noFill/>
        </p:spPr>
        <p:txBody>
          <a:bodyPr wrap="square" rtlCol="0">
            <a:spAutoFit/>
          </a:bodyPr>
          <a:lstStyle/>
          <a:p>
            <a:pPr fontAlgn="base">
              <a:spcBef>
                <a:spcPct val="0"/>
              </a:spcBef>
              <a:spcAft>
                <a:spcPct val="0"/>
              </a:spcAft>
              <a:tabLst>
                <a:tab pos="558800" algn="l"/>
                <a:tab pos="2476500" algn="r"/>
              </a:tabLst>
            </a:pP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执行</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下面命令使配置生效：</a:t>
            </a:r>
          </a:p>
          <a:p>
            <a:pPr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source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bash_profile</a:t>
            </a:r>
            <a:endParaRPr lang="en-US" altLang="zh-CN" spc="-10" dirty="0">
              <a:solidFill>
                <a:srgbClr val="585858"/>
              </a:solidFill>
              <a:latin typeface="微软雅黑" panose="020B0503020204020204" pitchFamily="34" charset="-122"/>
              <a:ea typeface="微软雅黑" panose="020B0503020204020204" pitchFamily="34" charset="-122"/>
              <a:cs typeface="微软雅黑"/>
            </a:endParaRPr>
          </a:p>
          <a:p>
            <a:pPr lvl="0" indent="2540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（5）执行下面的命令，将HBase安装文件复制到另外两个节点slave1和slave2上。</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scp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 ~/hbase-1.2.6  slave1:~/ </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scp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-r ~/hbase-1.2.6  slave2:~/ </a:t>
            </a:r>
            <a:endParaRPr lang="en-US" altLang="zh-CN" spc="-10" dirty="0" smtClean="0">
              <a:solidFill>
                <a:srgbClr val="585858"/>
              </a:solidFill>
              <a:latin typeface="微软雅黑" panose="020B0503020204020204" pitchFamily="34" charset="-122"/>
              <a:ea typeface="微软雅黑" panose="020B0503020204020204" pitchFamily="34" charset="-122"/>
              <a:cs typeface="微软雅黑"/>
            </a:endParaRPr>
          </a:p>
          <a:p>
            <a:pPr lvl="0" indent="2540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（6）启动并验证HBase。</a:t>
            </a:r>
          </a:p>
          <a:p>
            <a:pPr lvl="0" indent="2540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进入HBase安装主目录，执行下面命令启动HBase：</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pc="-10" dirty="0">
                <a:solidFill>
                  <a:srgbClr val="585858"/>
                </a:solidFill>
                <a:latin typeface="微软雅黑" panose="020B0503020204020204" pitchFamily="34" charset="-122"/>
                <a:ea typeface="微软雅黑" panose="020B0503020204020204" pitchFamily="34" charset="-122"/>
                <a:cs typeface="微软雅黑"/>
              </a:rPr>
              <a:t> ~]$ cd /home/</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/hbase-1.2.6 </a:t>
            </a:r>
          </a:p>
          <a:p>
            <a:pPr lvl="0" indent="257175" fontAlgn="base">
              <a:spcBef>
                <a:spcPct val="0"/>
              </a:spcBef>
              <a:spcAft>
                <a:spcPct val="0"/>
              </a:spcAft>
              <a:tabLst>
                <a:tab pos="558800" algn="l"/>
                <a:tab pos="2476500" algn="r"/>
              </a:tabLst>
            </a:pPr>
            <a:r>
              <a:rPr lang="en-US" altLang="zh-CN"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pc="-10" dirty="0">
                <a:solidFill>
                  <a:srgbClr val="585858"/>
                </a:solidFill>
                <a:latin typeface="微软雅黑" panose="020B0503020204020204" pitchFamily="34" charset="-122"/>
                <a:ea typeface="微软雅黑" panose="020B0503020204020204" pitchFamily="34" charset="-122"/>
                <a:cs typeface="微软雅黑"/>
              </a:rPr>
              <a:t> @master hbase-1.2.6]$ bin/start-hbase.sh </a:t>
            </a:r>
          </a:p>
          <a:p>
            <a:pPr indent="257175"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执行命令后会看到</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所示的打印输出。</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lvl="0" indent="257175" fontAlgn="base">
              <a:spcBef>
                <a:spcPct val="0"/>
              </a:spcBef>
              <a:spcAft>
                <a:spcPct val="0"/>
              </a:spcAft>
              <a:tabLst>
                <a:tab pos="558800" algn="l"/>
                <a:tab pos="2476500" algn="r"/>
              </a:tabLst>
            </a:pPr>
            <a:endParaRPr lang="en-US" altLang="zh-CN"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7940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HDFS</a:t>
            </a:r>
            <a:r>
              <a:rPr lang="zh-CN" altLang="zh-CN" sz="3200" i="0" dirty="0">
                <a:solidFill>
                  <a:srgbClr val="585858"/>
                </a:solidFill>
                <a:latin typeface="华文细黑"/>
                <a:cs typeface="华文细黑"/>
              </a:rPr>
              <a:t>集群</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a:t>
            </a:fld>
            <a:endParaRPr spc="5" dirty="0"/>
          </a:p>
        </p:txBody>
      </p:sp>
      <p:sp>
        <p:nvSpPr>
          <p:cNvPr id="22" name="文本框 21"/>
          <p:cNvSpPr txBox="1"/>
          <p:nvPr/>
        </p:nvSpPr>
        <p:spPr>
          <a:xfrm>
            <a:off x="498474" y="1161990"/>
            <a:ext cx="11201400" cy="461665"/>
          </a:xfrm>
          <a:prstGeom prst="rect">
            <a:avLst/>
          </a:prstGeom>
          <a:noFill/>
        </p:spPr>
        <p:txBody>
          <a:bodyPr wrap="square" rtlCol="0">
            <a:spAutoFit/>
          </a:bodyPr>
          <a:lstStyle/>
          <a:p>
            <a:r>
              <a:rPr lang="en-US" altLang="zh-CN" sz="2400" spc="-10" dirty="0" smtClean="0">
                <a:latin typeface="+mn-ea"/>
                <a:cs typeface="微软雅黑"/>
              </a:rPr>
              <a:t>3.</a:t>
            </a:r>
            <a:r>
              <a:rPr lang="zh-CN" altLang="zh-CN" sz="2400" spc="-10" dirty="0" smtClean="0">
                <a:latin typeface="+mn-ea"/>
                <a:cs typeface="微软雅黑"/>
              </a:rPr>
              <a:t>机架</a:t>
            </a:r>
            <a:r>
              <a:rPr lang="zh-CN" altLang="zh-CN" sz="2400" spc="-10" dirty="0">
                <a:latin typeface="+mn-ea"/>
                <a:cs typeface="微软雅黑"/>
              </a:rPr>
              <a:t>感知</a:t>
            </a:r>
            <a:r>
              <a:rPr lang="zh-CN" altLang="zh-CN" sz="2400" spc="-10" dirty="0" smtClean="0">
                <a:latin typeface="+mn-ea"/>
                <a:cs typeface="微软雅黑"/>
              </a:rPr>
              <a:t>策略</a:t>
            </a:r>
            <a:endParaRPr lang="zh-CN" altLang="zh-CN" sz="2400" spc="-10" dirty="0">
              <a:latin typeface="+mn-ea"/>
              <a:cs typeface="微软雅黑"/>
            </a:endParaRPr>
          </a:p>
        </p:txBody>
      </p:sp>
      <p:pic>
        <p:nvPicPr>
          <p:cNvPr id="2050" name="Picture 2" descr="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786" y="1871716"/>
            <a:ext cx="6557477" cy="435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048000" y="6325517"/>
            <a:ext cx="1890261" cy="307777"/>
          </a:xfrm>
          <a:prstGeom prst="rect">
            <a:avLst/>
          </a:prstGeom>
        </p:spPr>
        <p:txBody>
          <a:bodyPr wrap="none">
            <a:spAutoFit/>
          </a:bodyPr>
          <a:lstStyle/>
          <a:p>
            <a:r>
              <a:rPr lang="zh-CN" altLang="zh-CN" sz="1400" kern="1000" dirty="0">
                <a:latin typeface="+mn-ea"/>
              </a:rPr>
              <a:t> </a:t>
            </a:r>
            <a:r>
              <a:rPr lang="zh-CN" altLang="zh-CN" sz="1400" kern="1000" dirty="0">
                <a:latin typeface="+mn-ea"/>
                <a:cs typeface="Times New Roman" panose="02020603050405020304" pitchFamily="18" charset="0"/>
              </a:rPr>
              <a:t>数据副本存储示意图</a:t>
            </a:r>
            <a:endParaRPr lang="zh-CN" altLang="en-US" sz="1400" dirty="0">
              <a:latin typeface="+mn-ea"/>
            </a:endParaRPr>
          </a:p>
        </p:txBody>
      </p:sp>
      <p:sp>
        <p:nvSpPr>
          <p:cNvPr id="5" name="矩形 4"/>
          <p:cNvSpPr/>
          <p:nvPr/>
        </p:nvSpPr>
        <p:spPr>
          <a:xfrm>
            <a:off x="7723174" y="1450975"/>
            <a:ext cx="3810000" cy="4524315"/>
          </a:xfrm>
          <a:prstGeom prst="rect">
            <a:avLst/>
          </a:prstGeom>
        </p:spPr>
        <p:txBody>
          <a:bodyPr wrap="square">
            <a:spAutoFit/>
          </a:bodyPr>
          <a:lstStyle/>
          <a:p>
            <a:r>
              <a:rPr lang="zh-CN" altLang="zh-CN" sz="2400" spc="-10" dirty="0" smtClean="0">
                <a:latin typeface="+mn-ea"/>
                <a:cs typeface="微软雅黑"/>
              </a:rPr>
              <a:t>大规模</a:t>
            </a:r>
            <a:r>
              <a:rPr lang="zh-CN" altLang="zh-CN" sz="2400" spc="-10" dirty="0">
                <a:latin typeface="+mn-ea"/>
                <a:cs typeface="微软雅黑"/>
              </a:rPr>
              <a:t>Hadoop集群节点分布在不同的机架上，同一机架上节点往往通过同一网络交换机连接，在网络带宽方面比跨机架通信有较大优势；但若某一文件数据块同时存储在同一机架上，可能由于电力或网络故障，导致文件不可用。HDFS采用机架感知技术来改进数据的可靠性、可用性和网络带宽的利用率。</a:t>
            </a:r>
          </a:p>
        </p:txBody>
      </p:sp>
      <p:sp>
        <p:nvSpPr>
          <p:cNvPr id="9"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406949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90</a:t>
            </a:fld>
            <a:endParaRPr spc="5" dirty="0"/>
          </a:p>
        </p:txBody>
      </p:sp>
      <p:sp>
        <p:nvSpPr>
          <p:cNvPr id="22" name="文本框 21"/>
          <p:cNvSpPr txBox="1"/>
          <p:nvPr/>
        </p:nvSpPr>
        <p:spPr>
          <a:xfrm>
            <a:off x="990600" y="1374775"/>
            <a:ext cx="10439400" cy="3970318"/>
          </a:xfrm>
          <a:prstGeom prst="rect">
            <a:avLst/>
          </a:prstGeom>
          <a:noFill/>
        </p:spPr>
        <p:txBody>
          <a:bodyPr wrap="square" rtlCol="0">
            <a:spAutoFit/>
          </a:bodyPr>
          <a:lstStyle/>
          <a:p>
            <a:pPr indent="257175" fontAlgn="base">
              <a:spcBef>
                <a:spcPct val="0"/>
              </a:spcBef>
              <a:spcAft>
                <a:spcPct val="0"/>
              </a:spcAft>
              <a:tabLst>
                <a:tab pos="558800" algn="l"/>
                <a:tab pos="2476500" algn="r"/>
              </a:tabLst>
            </a:pP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pPr fontAlgn="base">
              <a:spcBef>
                <a:spcPct val="0"/>
              </a:spcBef>
              <a:spcAft>
                <a:spcPct val="0"/>
              </a:spcAft>
              <a:tabLst>
                <a:tab pos="558800" algn="l"/>
                <a:tab pos="2476500" algn="r"/>
              </a:tabLst>
            </a:pPr>
            <a:r>
              <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rPr>
              <a:t>   </a:t>
            </a:r>
          </a:p>
          <a:p>
            <a:pPr fontAlgn="base">
              <a:spcBef>
                <a:spcPct val="0"/>
              </a:spcBef>
              <a:spcAft>
                <a:spcPct val="0"/>
              </a:spcAft>
              <a:tabLst>
                <a:tab pos="558800" algn="l"/>
                <a:tab pos="2476500" algn="r"/>
              </a:tabLst>
            </a:pPr>
            <a:r>
              <a:rPr lang="en-US" altLang="zh-CN" sz="2200" spc="-10" dirty="0" smtClean="0">
                <a:solidFill>
                  <a:srgbClr val="585858"/>
                </a:solidFill>
                <a:latin typeface="微软雅黑" panose="020B0503020204020204" pitchFamily="34" charset="-122"/>
                <a:ea typeface="微软雅黑" panose="020B0503020204020204" pitchFamily="34" charset="-122"/>
                <a:cs typeface="微软雅黑"/>
              </a:rPr>
              <a:t> </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在</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master节点上执行jps查看java进程，会发现多了HMaster和HQuorumPeer两个进程，</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如</a:t>
            </a:r>
            <a:r>
              <a:rPr lang="zh-CN" altLang="en-US" sz="2200" spc="-10" dirty="0" smtClean="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a:t>
            </a:r>
          </a:p>
          <a:p>
            <a:pPr lvl="0" indent="254000" eaLnBrk="0" fontAlgn="base" hangingPunct="0">
              <a:spcBef>
                <a:spcPct val="0"/>
              </a:spcBef>
              <a:spcAft>
                <a:spcPct val="0"/>
              </a:spcAft>
            </a:pPr>
            <a:endParaRPr lang="zh-CN" altLang="en-US" sz="4000" dirty="0">
              <a:latin typeface="Arial" panose="020B0604020202020204" pitchFamily="34" charset="0"/>
            </a:endParaRPr>
          </a:p>
        </p:txBody>
      </p:sp>
      <p:pic>
        <p:nvPicPr>
          <p:cNvPr id="9" name="图片 10737418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4775"/>
            <a:ext cx="7647709"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0737418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908" y="4770340"/>
            <a:ext cx="8252691" cy="1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bject 3"/>
          <p:cNvSpPr/>
          <p:nvPr/>
        </p:nvSpPr>
        <p:spPr>
          <a:xfrm flipV="1">
            <a:off x="627075" y="1036836"/>
            <a:ext cx="11031525" cy="12530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552979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的安装与配置</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91</a:t>
            </a:fld>
            <a:endParaRPr spc="5" dirty="0"/>
          </a:p>
        </p:txBody>
      </p:sp>
      <p:sp>
        <p:nvSpPr>
          <p:cNvPr id="22" name="文本框 21"/>
          <p:cNvSpPr txBox="1"/>
          <p:nvPr/>
        </p:nvSpPr>
        <p:spPr>
          <a:xfrm>
            <a:off x="990600" y="1374775"/>
            <a:ext cx="10439400" cy="1384995"/>
          </a:xfrm>
          <a:prstGeom prst="rect">
            <a:avLst/>
          </a:prstGeom>
          <a:noFill/>
        </p:spPr>
        <p:txBody>
          <a:bodyPr wrap="square" rtlCol="0">
            <a:spAutoFit/>
          </a:bodyPr>
          <a:lstStyle/>
          <a:p>
            <a:pPr lvl="0" indent="2540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slave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节点上执行</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jps</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查看</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进程，会发现多了</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HRegionServer</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进程，如</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所示。</a:t>
            </a:r>
            <a:endParaRPr lang="en-US" altLang="zh-CN" sz="2200" spc="-10" dirty="0">
              <a:solidFill>
                <a:srgbClr val="585858"/>
              </a:solidFill>
              <a:latin typeface="微软雅黑" panose="020B0503020204020204" pitchFamily="34" charset="-122"/>
              <a:ea typeface="微软雅黑" panose="020B0503020204020204" pitchFamily="34" charset="-122"/>
              <a:cs typeface="微软雅黑"/>
            </a:endParaRPr>
          </a:p>
          <a:p>
            <a:pPr lvl="0" indent="254000" fontAlgn="base">
              <a:spcBef>
                <a:spcPct val="0"/>
              </a:spcBef>
              <a:spcAft>
                <a:spcPct val="0"/>
              </a:spcAft>
              <a:tabLst>
                <a:tab pos="558800" algn="l"/>
                <a:tab pos="2476500" algn="r"/>
              </a:tabLst>
            </a:pPr>
            <a:endParaRPr lang="zh-CN" altLang="en-US" sz="4000" dirty="0">
              <a:latin typeface="Arial" panose="020B0604020202020204" pitchFamily="34" charset="0"/>
            </a:endParaRPr>
          </a:p>
        </p:txBody>
      </p:sp>
      <p:pic>
        <p:nvPicPr>
          <p:cNvPr id="7" name="图片 10737418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332" y="1947454"/>
            <a:ext cx="8961935" cy="118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66800" y="3351788"/>
            <a:ext cx="4648200" cy="1785104"/>
          </a:xfrm>
          <a:prstGeom prst="rect">
            <a:avLst/>
          </a:prstGeom>
          <a:noFill/>
        </p:spPr>
        <p:txBody>
          <a:bodyPr wrap="square" rtlCol="0">
            <a:spAutoFit/>
          </a:bodyPr>
          <a:lstStyle/>
          <a:p>
            <a:pPr indent="457200" fontAlgn="base">
              <a:spcBef>
                <a:spcPct val="0"/>
              </a:spcBef>
              <a:spcAft>
                <a:spcPct val="0"/>
              </a:spcAft>
              <a:tabLst>
                <a:tab pos="558800" algn="l"/>
                <a:tab pos="2476500" algn="r"/>
              </a:tabLst>
            </a:pP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使用</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Web UI</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界面查看启动情况：打开</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Firefox</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浏览器，在地址栏中输入</a:t>
            </a:r>
            <a:r>
              <a:rPr lang="en-US" altLang="zh-CN" sz="2200" spc="-10" dirty="0">
                <a:solidFill>
                  <a:srgbClr val="585858"/>
                </a:solidFill>
                <a:latin typeface="微软雅黑" panose="020B0503020204020204" pitchFamily="34" charset="-122"/>
                <a:ea typeface="微软雅黑" panose="020B0503020204020204" pitchFamily="34" charset="-122"/>
                <a:cs typeface="微软雅黑"/>
              </a:rPr>
              <a:t>http://master:60010</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，会看到</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如</a:t>
            </a:r>
            <a:r>
              <a:rPr lang="zh-CN" altLang="en-US" sz="2200" spc="-10" dirty="0">
                <a:solidFill>
                  <a:srgbClr val="585858"/>
                </a:solidFill>
                <a:latin typeface="微软雅黑" panose="020B0503020204020204" pitchFamily="34" charset="-122"/>
                <a:ea typeface="微软雅黑" panose="020B0503020204020204" pitchFamily="34" charset="-122"/>
                <a:cs typeface="微软雅黑"/>
              </a:rPr>
              <a:t>下图</a:t>
            </a:r>
            <a:r>
              <a:rPr lang="zh-CN" altLang="zh-CN" sz="2200" spc="-10" dirty="0" smtClean="0">
                <a:solidFill>
                  <a:srgbClr val="585858"/>
                </a:solidFill>
                <a:latin typeface="微软雅黑" panose="020B0503020204020204" pitchFamily="34" charset="-122"/>
                <a:ea typeface="微软雅黑" panose="020B0503020204020204" pitchFamily="34" charset="-122"/>
                <a:cs typeface="微软雅黑"/>
              </a:rPr>
              <a:t>所</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示的</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管理页面，看到这些表明</a:t>
            </a:r>
            <a:r>
              <a:rPr lang="en-US" altLang="zh-CN" sz="22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200" spc="-10" dirty="0">
                <a:solidFill>
                  <a:srgbClr val="585858"/>
                </a:solidFill>
                <a:latin typeface="微软雅黑" panose="020B0503020204020204" pitchFamily="34" charset="-122"/>
                <a:ea typeface="微软雅黑" panose="020B0503020204020204" pitchFamily="34" charset="-122"/>
                <a:cs typeface="微软雅黑"/>
              </a:rPr>
              <a:t>已经启动成功</a:t>
            </a:r>
            <a:r>
              <a:rPr lang="zh-CN" altLang="zh-CN" sz="1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p:txBody>
      </p:sp>
      <p:pic>
        <p:nvPicPr>
          <p:cNvPr id="22529" name="图片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137473"/>
            <a:ext cx="5206824" cy="336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bject 3"/>
          <p:cNvSpPr/>
          <p:nvPr/>
        </p:nvSpPr>
        <p:spPr>
          <a:xfrm flipV="1">
            <a:off x="627075" y="1036836"/>
            <a:ext cx="11031525" cy="12530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036151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5277600"/>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理解</a:t>
            </a:r>
            <a:r>
              <a:rPr lang="en-US" altLang="zh-CN" spc="5" dirty="0" smtClean="0">
                <a:solidFill>
                  <a:schemeClr val="tx1"/>
                </a:solidFill>
                <a:cs typeface="Wingdings"/>
              </a:rPr>
              <a:t>HDFS</a:t>
            </a:r>
            <a:r>
              <a:rPr lang="zh-CN" altLang="en-US" spc="5" dirty="0" smtClean="0">
                <a:solidFill>
                  <a:schemeClr val="tx1"/>
                </a:solidFill>
                <a:cs typeface="Wingdings"/>
              </a:rPr>
              <a:t>分布式文件系统</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NoSQL</a:t>
            </a:r>
            <a:r>
              <a:rPr lang="zh-CN" altLang="en-US" sz="2800" b="1" i="1" spc="5" dirty="0" smtClean="0">
                <a:latin typeface="微软雅黑"/>
                <a:cs typeface="Wingdings"/>
              </a:rPr>
              <a:t>数据库</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en-US" altLang="zh-CN" sz="2800" b="1" i="1" spc="5" dirty="0" smtClean="0">
                <a:latin typeface="微软雅黑"/>
                <a:cs typeface="Wingdings"/>
              </a:rPr>
              <a:t>Hadoop</a:t>
            </a:r>
            <a:r>
              <a:rPr lang="zh-CN" altLang="en-US" sz="2800" b="1" i="1" spc="5" dirty="0" smtClean="0">
                <a:latin typeface="微软雅黑"/>
                <a:cs typeface="Wingdings"/>
              </a:rPr>
              <a:t>的安装与配置</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smtClean="0">
                <a:latin typeface="微软雅黑"/>
                <a:cs typeface="Wingdings"/>
              </a:rPr>
              <a:t>HDFS</a:t>
            </a:r>
            <a:r>
              <a:rPr lang="zh-CN" altLang="en-US" sz="2800" b="1" i="1" spc="5" dirty="0" smtClean="0">
                <a:latin typeface="微软雅黑"/>
                <a:cs typeface="Wingdings"/>
              </a:rPr>
              <a:t>文件管理</a:t>
            </a:r>
            <a:endParaRPr sz="2800" dirty="0">
              <a:latin typeface="微软雅黑"/>
              <a:cs typeface="微软雅黑"/>
            </a:endParaRPr>
          </a:p>
        </p:txBody>
      </p:sp>
      <p:sp>
        <p:nvSpPr>
          <p:cNvPr id="9" name="object 6"/>
          <p:cNvSpPr txBox="1"/>
          <p:nvPr/>
        </p:nvSpPr>
        <p:spPr>
          <a:xfrm>
            <a:off x="1993972" y="4709968"/>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en-US" altLang="zh-CN" sz="2800" b="1" i="1" spc="5" dirty="0" err="1" smtClean="0">
                <a:latin typeface="微软雅黑"/>
                <a:cs typeface="Wingdings"/>
              </a:rPr>
              <a:t>HBase</a:t>
            </a:r>
            <a:r>
              <a:rPr lang="zh-CN" altLang="en-US" sz="2800" b="1" i="1" spc="5" dirty="0" smtClean="0">
                <a:latin typeface="微软雅黑"/>
                <a:cs typeface="Wingdings"/>
              </a:rPr>
              <a:t>的安装与配置</a:t>
            </a:r>
            <a:endParaRPr sz="2800" dirty="0">
              <a:latin typeface="微软雅黑"/>
              <a:cs typeface="微软雅黑"/>
            </a:endParaRPr>
          </a:p>
          <a:p>
            <a:pPr marL="12700">
              <a:lnSpc>
                <a:spcPct val="100000"/>
              </a:lnSpc>
              <a:spcBef>
                <a:spcPts val="2350"/>
              </a:spcBef>
            </a:pPr>
            <a:r>
              <a:rPr sz="2800" spc="215" dirty="0" smtClean="0">
                <a:solidFill>
                  <a:schemeClr val="bg1"/>
                </a:solidFill>
                <a:latin typeface="Wingdings"/>
                <a:cs typeface="Wingdings"/>
              </a:rPr>
              <a:t></a:t>
            </a:r>
            <a:r>
              <a:rPr lang="en-US" altLang="zh-CN" sz="2800" b="1" i="1" spc="5" dirty="0" err="1" smtClean="0">
                <a:solidFill>
                  <a:schemeClr val="bg1"/>
                </a:solidFill>
                <a:latin typeface="微软雅黑"/>
                <a:cs typeface="Wingdings"/>
              </a:rPr>
              <a:t>HBase</a:t>
            </a:r>
            <a:r>
              <a:rPr lang="zh-CN" altLang="en-US" sz="2800" b="1" i="1" spc="5" dirty="0" smtClean="0">
                <a:solidFill>
                  <a:schemeClr val="bg1"/>
                </a:solidFill>
                <a:latin typeface="微软雅黑"/>
                <a:cs typeface="Wingdings"/>
              </a:rPr>
              <a:t>的使用</a:t>
            </a:r>
            <a:endParaRPr lang="en-US" altLang="zh-CN" sz="2800" b="1" i="1" spc="5" dirty="0" smtClean="0">
              <a:solidFill>
                <a:schemeClr val="bg1"/>
              </a:solidFill>
              <a:latin typeface="微软雅黑"/>
              <a:cs typeface="Wingdings"/>
            </a:endParaRPr>
          </a:p>
        </p:txBody>
      </p:sp>
    </p:spTree>
    <p:extLst>
      <p:ext uri="{BB962C8B-B14F-4D97-AF65-F5344CB8AC3E}">
        <p14:creationId xmlns:p14="http://schemas.microsoft.com/office/powerpoint/2010/main" val="20667177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zh-CN" altLang="en-US" sz="3200" i="0" dirty="0" smtClean="0">
                <a:solidFill>
                  <a:srgbClr val="585858"/>
                </a:solidFill>
                <a:latin typeface="华文细黑"/>
                <a:cs typeface="华文细黑"/>
              </a:rPr>
              <a:t>的使用</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93</a:t>
            </a:fld>
            <a:endParaRPr spc="5" dirty="0"/>
          </a:p>
        </p:txBody>
      </p:sp>
      <p:sp>
        <p:nvSpPr>
          <p:cNvPr id="22" name="文本框 21"/>
          <p:cNvSpPr txBox="1"/>
          <p:nvPr/>
        </p:nvSpPr>
        <p:spPr>
          <a:xfrm>
            <a:off x="990600" y="1374775"/>
            <a:ext cx="10287000" cy="1046440"/>
          </a:xfrm>
          <a:prstGeom prst="rect">
            <a:avLst/>
          </a:prstGeom>
          <a:noFill/>
        </p:spPr>
        <p:txBody>
          <a:bodyPr wrap="square" rtlCol="0">
            <a:spAutoFit/>
          </a:bodyPr>
          <a:lstStyle/>
          <a:p>
            <a:pPr marR="5080" indent="360000"/>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提供了多种</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API</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来操作</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，本节只介绍其中的</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-shell</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Java API</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等</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pPr marR="5080" indent="360000"/>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
        <p:nvSpPr>
          <p:cNvPr id="3" name="矩形 2"/>
          <p:cNvSpPr/>
          <p:nvPr/>
        </p:nvSpPr>
        <p:spPr>
          <a:xfrm>
            <a:off x="1295400" y="2658795"/>
            <a:ext cx="6096000" cy="2308324"/>
          </a:xfrm>
          <a:prstGeom prst="rect">
            <a:avLst/>
          </a:prstGeom>
        </p:spPr>
        <p:txBody>
          <a:bodyPr>
            <a:spAutoFit/>
          </a:bodyPr>
          <a:lstStyle/>
          <a:p>
            <a:r>
              <a:rPr lang="en-US" altLang="zh-CN" sz="2400" dirty="0"/>
              <a:t>1</a:t>
            </a:r>
            <a:r>
              <a:rPr lang="zh-CN" altLang="en-US" sz="2400" dirty="0"/>
              <a:t>．进入</a:t>
            </a:r>
            <a:r>
              <a:rPr lang="en-US" altLang="zh-CN" sz="2400" dirty="0" err="1"/>
              <a:t>HBase</a:t>
            </a:r>
            <a:r>
              <a:rPr lang="en-US" altLang="zh-CN" sz="2400" dirty="0"/>
              <a:t> shell console</a:t>
            </a:r>
          </a:p>
          <a:p>
            <a:r>
              <a:rPr lang="zh-CN" altLang="en-US" sz="2400" dirty="0"/>
              <a:t>命令如下：</a:t>
            </a:r>
          </a:p>
          <a:p>
            <a:r>
              <a:rPr lang="en-US" altLang="zh-CN" sz="2400" dirty="0"/>
              <a:t>[</a:t>
            </a:r>
            <a:r>
              <a:rPr lang="en-US" altLang="zh-CN" sz="2400" dirty="0" err="1"/>
              <a:t>hadoop@master</a:t>
            </a:r>
            <a:r>
              <a:rPr lang="en-US" altLang="zh-CN" sz="2400" dirty="0"/>
              <a:t> ~]$ cd /home/</a:t>
            </a:r>
            <a:r>
              <a:rPr lang="en-US" altLang="zh-CN" sz="2400" dirty="0" err="1"/>
              <a:t>hadoop</a:t>
            </a:r>
            <a:r>
              <a:rPr lang="en-US" altLang="zh-CN" sz="2400" dirty="0"/>
              <a:t>/hbase-1.2.6/</a:t>
            </a:r>
          </a:p>
          <a:p>
            <a:r>
              <a:rPr lang="en-US" altLang="zh-CN" sz="2400" dirty="0"/>
              <a:t>[</a:t>
            </a:r>
            <a:r>
              <a:rPr lang="en-US" altLang="zh-CN" sz="2400" dirty="0" err="1"/>
              <a:t>hadoop@master</a:t>
            </a:r>
            <a:r>
              <a:rPr lang="en-US" altLang="zh-CN" sz="2400" dirty="0"/>
              <a:t> hbase-1.2.6]$ bin/</a:t>
            </a:r>
            <a:r>
              <a:rPr lang="en-US" altLang="zh-CN" sz="2400" dirty="0" err="1"/>
              <a:t>hbase</a:t>
            </a:r>
            <a:r>
              <a:rPr lang="en-US" altLang="zh-CN" sz="2400" dirty="0"/>
              <a:t> shell</a:t>
            </a:r>
          </a:p>
          <a:p>
            <a:r>
              <a:rPr lang="en-US" altLang="zh-CN" sz="2400" dirty="0" err="1"/>
              <a:t>hbase</a:t>
            </a:r>
            <a:r>
              <a:rPr lang="en-US" altLang="zh-CN" sz="2400" dirty="0"/>
              <a:t>(main):001:0&gt; </a:t>
            </a:r>
            <a:r>
              <a:rPr lang="en-US" altLang="zh-CN" sz="2400" dirty="0" err="1"/>
              <a:t>whoami</a:t>
            </a:r>
            <a:r>
              <a:rPr lang="en-US" altLang="zh-CN" sz="2400" dirty="0"/>
              <a:t> </a:t>
            </a:r>
          </a:p>
        </p:txBody>
      </p:sp>
    </p:spTree>
    <p:extLst>
      <p:ext uri="{BB962C8B-B14F-4D97-AF65-F5344CB8AC3E}">
        <p14:creationId xmlns:p14="http://schemas.microsoft.com/office/powerpoint/2010/main" val="11699566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94</a:t>
            </a:fld>
            <a:endParaRPr spc="5" dirty="0"/>
          </a:p>
        </p:txBody>
      </p:sp>
      <p:sp>
        <p:nvSpPr>
          <p:cNvPr id="22" name="文本框 21"/>
          <p:cNvSpPr txBox="1"/>
          <p:nvPr/>
        </p:nvSpPr>
        <p:spPr>
          <a:xfrm>
            <a:off x="990600" y="1374775"/>
            <a:ext cx="10287000" cy="461665"/>
          </a:xfrm>
          <a:prstGeom prst="rect">
            <a:avLst/>
          </a:prstGeom>
          <a:noFill/>
        </p:spPr>
        <p:txBody>
          <a:bodyPr wrap="square" rtlCol="0">
            <a:spAutoFit/>
          </a:bodyPr>
          <a:lstStyle/>
          <a:p>
            <a:pPr lvl="0" indent="257175"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进入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shell</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界面，如</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下图</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所示。</a:t>
            </a:r>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6" name="图片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4375"/>
            <a:ext cx="7086600" cy="3166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762000" y="5376554"/>
            <a:ext cx="10809274" cy="1200329"/>
          </a:xfrm>
          <a:prstGeom prst="rect">
            <a:avLst/>
          </a:prstGeom>
          <a:noFill/>
        </p:spPr>
        <p:txBody>
          <a:bodyPr wrap="square" rtlCol="0">
            <a:spAutoFit/>
          </a:bodyPr>
          <a:lstStyle/>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注意：如果有</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kerberos</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认证，需要事先使用相应的</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keytab</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进行认证（使用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kinit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命令），认证成功之后再使用</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shell</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进入，然后可以使用</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whoami</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命令查看当前用户。</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7" name="object 3"/>
          <p:cNvSpPr/>
          <p:nvPr/>
        </p:nvSpPr>
        <p:spPr>
          <a:xfrm flipV="1">
            <a:off x="627075" y="1036836"/>
            <a:ext cx="11031525" cy="1253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019607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95</a:t>
            </a:fld>
            <a:endParaRPr spc="5" dirty="0"/>
          </a:p>
        </p:txBody>
      </p:sp>
      <p:sp>
        <p:nvSpPr>
          <p:cNvPr id="22" name="文本框 21"/>
          <p:cNvSpPr txBox="1"/>
          <p:nvPr/>
        </p:nvSpPr>
        <p:spPr>
          <a:xfrm>
            <a:off x="990600" y="1374775"/>
            <a:ext cx="10287000" cy="4154984"/>
          </a:xfrm>
          <a:prstGeom prst="rect">
            <a:avLst/>
          </a:prstGeom>
          <a:noFill/>
        </p:spPr>
        <p:txBody>
          <a:bodyPr wrap="square" rtlCol="0">
            <a:spAutoFit/>
          </a:bodyPr>
          <a:lstStyle/>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2．表的管理</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（1）列举表</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list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）创建表</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create &lt;table&gt;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{NAME =&gt; &lt;family&gt;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VERSIONS =&gt; &lt;VERSIONS&gt;}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例如，创建表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t1</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，有两个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family name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f1</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f2</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，且版本数均为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create 't1',{NAME =&gt; 'f1', VERSIONS =&gt; 2},{NAME =&gt; 'f2', VERSIONS =&gt; 2</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324803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96</a:t>
            </a:fld>
            <a:endParaRPr spc="5" dirty="0"/>
          </a:p>
        </p:txBody>
      </p:sp>
      <p:sp>
        <p:nvSpPr>
          <p:cNvPr id="22" name="文本框 21"/>
          <p:cNvSpPr txBox="1"/>
          <p:nvPr/>
        </p:nvSpPr>
        <p:spPr>
          <a:xfrm>
            <a:off x="990600" y="1374775"/>
            <a:ext cx="10287000" cy="3416320"/>
          </a:xfrm>
          <a:prstGeom prst="rect">
            <a:avLst/>
          </a:prstGeom>
          <a:noFill/>
        </p:spPr>
        <p:txBody>
          <a:bodyPr wrap="square" rtlCol="0">
            <a:spAutoFit/>
          </a:bodyPr>
          <a:lstStyle/>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）删除表</a:t>
            </a:r>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删除表分两步：首先使用disable 禁用表，然后再用drop命令删除表。例如，删除表t1操作如下： </a:t>
            </a:r>
          </a:p>
          <a:p>
            <a:pPr eaLnBrk="0" fontAlgn="base" hangingPunct="0">
              <a:spcBef>
                <a:spcPct val="0"/>
              </a:spcBef>
              <a:spcAft>
                <a:spcPct val="0"/>
              </a:spcAft>
            </a:pP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(main</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)&gt; disable 't1'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drop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't1‘</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（4）查看表的结构</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语法格式：describe &lt;table&gt;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例如，查看表t1的结构，命令如下：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describe 't1</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265747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97</a:t>
            </a:fld>
            <a:endParaRPr spc="5" dirty="0"/>
          </a:p>
        </p:txBody>
      </p:sp>
      <p:sp>
        <p:nvSpPr>
          <p:cNvPr id="22" name="文本框 21"/>
          <p:cNvSpPr txBox="1"/>
          <p:nvPr/>
        </p:nvSpPr>
        <p:spPr>
          <a:xfrm>
            <a:off x="990600" y="1374775"/>
            <a:ext cx="10287000" cy="3785652"/>
          </a:xfrm>
          <a:prstGeom prst="rect">
            <a:avLst/>
          </a:prstGeom>
          <a:noFill/>
        </p:spPr>
        <p:txBody>
          <a:bodyPr wrap="square" rtlCol="0">
            <a:spAutoFit/>
          </a:bodyPr>
          <a:lstStyle/>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5）修改表的结构</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修改表结构必须用disable禁用表，才能修改。</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语法格式：alter 't1'，{NAME =&gt; 'f1'}，{NAME =&gt; 'f2'，METHOD =&gt; 'delete'}</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例如，修改表test1的cf的TTL为180天，命令如下：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disable 'test1'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alter 'test1',{NAME=&gt;'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body',TTL</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=&gt;'15552000'},{NAME=&gt;'meta', TTL=&gt;'15552000'}</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enable 'test1'</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51404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98</a:t>
            </a:fld>
            <a:endParaRPr spc="5" dirty="0"/>
          </a:p>
        </p:txBody>
      </p:sp>
      <p:sp>
        <p:nvSpPr>
          <p:cNvPr id="22" name="文本框 21"/>
          <p:cNvSpPr txBox="1"/>
          <p:nvPr/>
        </p:nvSpPr>
        <p:spPr>
          <a:xfrm>
            <a:off x="990600" y="1374775"/>
            <a:ext cx="10287000" cy="3416320"/>
          </a:xfrm>
          <a:prstGeom prst="rect">
            <a:avLst/>
          </a:prstGeom>
          <a:noFill/>
        </p:spPr>
        <p:txBody>
          <a:bodyPr wrap="square" rtlCol="0">
            <a:spAutoFit/>
          </a:bodyPr>
          <a:lstStyle/>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（6）权限管理</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① 分配权限</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语法格式：grant &lt;user&gt; &lt;permissions&gt; &lt;table&gt; &lt;column family&gt; &lt;column qualifier&gt;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说明：参数后面用逗号分隔。</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权限用“RWXCA”五个字母表示，其对应关系为：</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READ('R')、WRITE('W')、EXEC('X')、CREATE('C')、ADMIN('A')。</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例如，为用户‘test’分配对表t1有读写的权限，命令如下：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grant 'test','RW','t1</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0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3199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HBase</a:t>
            </a:r>
            <a:r>
              <a:rPr lang="en-US" altLang="zh-CN" sz="3200" i="0" dirty="0" smtClean="0">
                <a:solidFill>
                  <a:srgbClr val="585858"/>
                </a:solidFill>
                <a:latin typeface="华文细黑"/>
                <a:cs typeface="华文细黑"/>
              </a:rPr>
              <a:t>-shell</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99</a:t>
            </a:fld>
            <a:endParaRPr spc="5" dirty="0"/>
          </a:p>
        </p:txBody>
      </p:sp>
      <p:sp>
        <p:nvSpPr>
          <p:cNvPr id="22" name="文本框 21"/>
          <p:cNvSpPr txBox="1"/>
          <p:nvPr/>
        </p:nvSpPr>
        <p:spPr>
          <a:xfrm>
            <a:off x="990600" y="1374775"/>
            <a:ext cx="10287000" cy="3416320"/>
          </a:xfrm>
          <a:prstGeom prst="rect">
            <a:avLst/>
          </a:prstGeom>
          <a:noFill/>
        </p:spPr>
        <p:txBody>
          <a:bodyPr wrap="square" rtlCol="0">
            <a:spAutoFit/>
          </a:bodyPr>
          <a:lstStyle/>
          <a:p>
            <a:pPr eaLnBrk="0" fontAlgn="base" hangingPunct="0">
              <a:spcBef>
                <a:spcPct val="0"/>
              </a:spcBef>
              <a:spcAft>
                <a:spcPct val="0"/>
              </a:spcAft>
            </a:pP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② </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查看权限</a:t>
            </a:r>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语法格式：user_permission &lt;table&gt;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例如，查看表t1的权限列表，命令如下：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user_permission</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't1'</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③ 收回权限</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与分配权限类似，语法格式：revoke &lt;user&gt; &lt;table&gt; &lt;column family&gt; &lt;column qualifier&gt;</a:t>
            </a:r>
          </a:p>
          <a:p>
            <a:pPr eaLnBrk="0" fontAlgn="base" hangingPunct="0">
              <a:spcBef>
                <a:spcPct val="0"/>
              </a:spcBef>
              <a:spcAft>
                <a:spcPct val="0"/>
              </a:spcAft>
            </a:pP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例如，收回test用户在表t1上的权限，命令如下：</a:t>
            </a:r>
          </a:p>
          <a:p>
            <a:pPr eaLnBrk="0" fontAlgn="base" hangingPunct="0">
              <a:spcBef>
                <a:spcPct val="0"/>
              </a:spcBef>
              <a:spcAft>
                <a:spcPct val="0"/>
              </a:spcAft>
            </a:pP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(main)&gt; revoke 'test','t1'</a:t>
            </a:r>
          </a:p>
        </p:txBody>
      </p:sp>
      <p:sp>
        <p:nvSpPr>
          <p:cNvPr id="5" name="object 3"/>
          <p:cNvSpPr/>
          <p:nvPr/>
        </p:nvSpPr>
        <p:spPr>
          <a:xfrm flipV="1">
            <a:off x="627075" y="1036836"/>
            <a:ext cx="11031525" cy="1253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4375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TotalTime>
  <Words>14718</Words>
  <Application>Microsoft Office PowerPoint</Application>
  <PresentationFormat>自定义</PresentationFormat>
  <Paragraphs>1160</Paragraphs>
  <Slides>111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111</vt:i4>
      </vt:variant>
    </vt:vector>
  </HeadingPairs>
  <TitlesOfParts>
    <vt:vector size="122" baseType="lpstr">
      <vt:lpstr>方正书宋简体</vt:lpstr>
      <vt:lpstr>方正宋一简体</vt:lpstr>
      <vt:lpstr>黑体</vt:lpstr>
      <vt:lpstr>华文细黑</vt:lpstr>
      <vt:lpstr>宋体</vt:lpstr>
      <vt:lpstr>微软雅黑</vt:lpstr>
      <vt:lpstr>Arial</vt:lpstr>
      <vt:lpstr>Calibri</vt:lpstr>
      <vt:lpstr>Times New Roman</vt:lpstr>
      <vt:lpstr>Wingdings</vt:lpstr>
      <vt:lpstr>Office Theme</vt:lpstr>
      <vt:lpstr>PowerPoint 演示文稿</vt:lpstr>
      <vt:lpstr>理解HDFS分布式文件系统</vt:lpstr>
      <vt:lpstr>HDFS简介</vt:lpstr>
      <vt:lpstr>HDFS简介</vt:lpstr>
      <vt:lpstr>HDFS的局限性</vt:lpstr>
      <vt:lpstr>HDFS的体系结构</vt:lpstr>
      <vt:lpstr>HDFS集群</vt:lpstr>
      <vt:lpstr>HDFS集群</vt:lpstr>
      <vt:lpstr>HDFS集群</vt:lpstr>
      <vt:lpstr>HDFS集群</vt:lpstr>
      <vt:lpstr>HDFS集群</vt:lpstr>
      <vt:lpstr>HDFS集群</vt:lpstr>
      <vt:lpstr>HDFS集群</vt:lpstr>
      <vt:lpstr>HDFS集群</vt:lpstr>
      <vt:lpstr>HDFS集群</vt:lpstr>
      <vt:lpstr>HDFS中的数据流</vt:lpstr>
      <vt:lpstr>HDFS中的数据流</vt:lpstr>
      <vt:lpstr>文件的读取</vt:lpstr>
      <vt:lpstr>文件的读取</vt:lpstr>
      <vt:lpstr>文件的读取</vt:lpstr>
      <vt:lpstr>文件的写入</vt:lpstr>
      <vt:lpstr>文件的写入</vt:lpstr>
      <vt:lpstr>文件的写入</vt:lpstr>
      <vt:lpstr>一致性模型</vt:lpstr>
      <vt:lpstr>数据完整性</vt:lpstr>
      <vt:lpstr>数据完整性</vt:lpstr>
      <vt:lpstr>理解HDFS分布式文件系统</vt:lpstr>
      <vt:lpstr>NoSQL数据库</vt:lpstr>
      <vt:lpstr>键值数据库Redis简介</vt:lpstr>
      <vt:lpstr>键值数据库Redis简介</vt:lpstr>
      <vt:lpstr>Redis数据类型</vt:lpstr>
      <vt:lpstr>Redis数据类型</vt:lpstr>
      <vt:lpstr>Redis持久化</vt:lpstr>
      <vt:lpstr>列存储数据库HBase简介</vt:lpstr>
      <vt:lpstr>HBase集群中的角色</vt:lpstr>
      <vt:lpstr>HBase集群中的角色</vt:lpstr>
      <vt:lpstr>HBase数据表</vt:lpstr>
      <vt:lpstr>HBase数据表</vt:lpstr>
      <vt:lpstr>Hbase物理存储</vt:lpstr>
      <vt:lpstr>Hbase物理存储</vt:lpstr>
      <vt:lpstr>文档数据库MongoDB简介</vt:lpstr>
      <vt:lpstr>文档数据库MongoDB简介</vt:lpstr>
      <vt:lpstr>文档数据库MongoDB简介</vt:lpstr>
      <vt:lpstr>MongoDB基本概念</vt:lpstr>
      <vt:lpstr>MongoDB基本概念</vt:lpstr>
      <vt:lpstr>MongoDB基本概念</vt:lpstr>
      <vt:lpstr>MongoDB基本概念</vt:lpstr>
      <vt:lpstr>MongoDB基本概念</vt:lpstr>
      <vt:lpstr>图数据库Neo4j与知识图谱</vt:lpstr>
      <vt:lpstr>图数据库Neo4j与知识图谱</vt:lpstr>
      <vt:lpstr>Neo4j的核心概念</vt:lpstr>
      <vt:lpstr>Neo4j的核心概念</vt:lpstr>
      <vt:lpstr>理解HDFS分布式文件系统</vt:lpstr>
      <vt:lpstr>Hadoop的安装与配置</vt:lpstr>
      <vt:lpstr>Hadoop的配置部署</vt:lpstr>
      <vt:lpstr>伪分布式安装与配置步骤</vt:lpstr>
      <vt:lpstr>伪分布式安装与配置步骤</vt:lpstr>
      <vt:lpstr>伪分布式安装与配置步骤</vt:lpstr>
      <vt:lpstr>伪分布式安装与配置步骤</vt:lpstr>
      <vt:lpstr>伪分布式安装与配置步骤</vt:lpstr>
      <vt:lpstr>伪分布式安装与配置步骤</vt:lpstr>
      <vt:lpstr>伪分布式安装与配置步骤</vt:lpstr>
      <vt:lpstr>伪分布式安装与配置步骤</vt:lpstr>
      <vt:lpstr>伪分布式安装与配置步骤</vt:lpstr>
      <vt:lpstr>启动Hadoop集群</vt:lpstr>
      <vt:lpstr>启动Hadoop集群</vt:lpstr>
      <vt:lpstr>启动Hadoop集群</vt:lpstr>
      <vt:lpstr>启动Hadoop集群</vt:lpstr>
      <vt:lpstr>理解HDFS分布式文件系统</vt:lpstr>
      <vt:lpstr>HDFS文件管理</vt:lpstr>
      <vt:lpstr>命令行访问HDFS</vt:lpstr>
      <vt:lpstr>命令行访问HDFS</vt:lpstr>
      <vt:lpstr>命令行访问HDFS</vt:lpstr>
      <vt:lpstr>命令行访问HDFS</vt:lpstr>
      <vt:lpstr>使用JavaAPI访问HDFS</vt:lpstr>
      <vt:lpstr>使用JavaAPI访问HDFS</vt:lpstr>
      <vt:lpstr>使用JavaAPI访问HDFS</vt:lpstr>
      <vt:lpstr>使用JavaAPI访问HDFS</vt:lpstr>
      <vt:lpstr>使用JavaAPI访问HDFS</vt:lpstr>
      <vt:lpstr>使用JavaAPI访问HDFS</vt:lpstr>
      <vt:lpstr>使用JavaAPI访问HDFS</vt:lpstr>
      <vt:lpstr>使用JavaAPI访问HDFS</vt:lpstr>
      <vt:lpstr>理解HDFS分布式文件系统</vt:lpstr>
      <vt:lpstr>HBase的安装与配置</vt:lpstr>
      <vt:lpstr>HBase的安装与配置</vt:lpstr>
      <vt:lpstr>HBase的安装与配置</vt:lpstr>
      <vt:lpstr>HBase的安装与配置</vt:lpstr>
      <vt:lpstr>HBase的安装与配置</vt:lpstr>
      <vt:lpstr>HBase的安装与配置</vt:lpstr>
      <vt:lpstr>HBase的安装与配置</vt:lpstr>
      <vt:lpstr>HBase的安装与配置</vt:lpstr>
      <vt:lpstr>理解HDFS分布式文件系统</vt:lpstr>
      <vt:lpstr>HBase的使用</vt:lpstr>
      <vt:lpstr>HBase-shell</vt:lpstr>
      <vt:lpstr>HBase-shell</vt:lpstr>
      <vt:lpstr>HBase-shell</vt:lpstr>
      <vt:lpstr>HBase-shell</vt:lpstr>
      <vt:lpstr>HBase-shell</vt:lpstr>
      <vt:lpstr>HBase-shell</vt:lpstr>
      <vt:lpstr>HBase-shell</vt:lpstr>
      <vt:lpstr>HBase-shell</vt:lpstr>
      <vt:lpstr>HBase-shell</vt:lpstr>
      <vt:lpstr>HBase-shell</vt:lpstr>
      <vt:lpstr>HBase-shell</vt:lpstr>
      <vt:lpstr>HBase-shell</vt:lpstr>
      <vt:lpstr>HBase-shell</vt:lpstr>
      <vt:lpstr>Java API</vt:lpstr>
      <vt:lpstr>Java API</vt:lpstr>
      <vt:lpstr>Java API</vt:lpstr>
      <vt:lpstr>Java API</vt:lpstr>
      <vt:lpstr>习题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华为大数据安全解决方案主打胶片</dc:title>
  <dc:subject>大数据安全解决方案</dc:subject>
  <dc:creator>zhangruigang</dc:creator>
  <cp:lastModifiedBy>Amber</cp:lastModifiedBy>
  <cp:revision>60</cp:revision>
  <dcterms:created xsi:type="dcterms:W3CDTF">2018-06-19T13:51:19Z</dcterms:created>
  <dcterms:modified xsi:type="dcterms:W3CDTF">2018-07-02T13:13:19Z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2018-01-16T00:00:00Z</vt:filetime>
  </property>
  <property fmtid="{D5CDD505-2E9C-101B-9397-08002B2CF9AE}" pid="3" name="Creator">
    <vt:lpwstr>Microsoft® PowerPoint® 2013</vt:lpwstr>
  </property>
  <property fmtid="{D5CDD505-2E9C-101B-9397-08002B2CF9AE}" pid="4" name="LastSaved">
    <vt:filetime>2018-06-19T00:00:00Z</vt:filetime>
  </property>
</Properties>
</file>