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292" r:id="rId3"/>
    <p:sldId id="301" r:id="rId4"/>
    <p:sldId id="331" r:id="rId5"/>
    <p:sldId id="302" r:id="rId6"/>
    <p:sldId id="332" r:id="rId7"/>
    <p:sldId id="303" r:id="rId8"/>
    <p:sldId id="333" r:id="rId9"/>
    <p:sldId id="304" r:id="rId10"/>
    <p:sldId id="305" r:id="rId11"/>
    <p:sldId id="306" r:id="rId12"/>
    <p:sldId id="335" r:id="rId13"/>
    <p:sldId id="334" r:id="rId14"/>
    <p:sldId id="308" r:id="rId15"/>
    <p:sldId id="336" r:id="rId16"/>
    <p:sldId id="337" r:id="rId17"/>
    <p:sldId id="310" r:id="rId18"/>
    <p:sldId id="338" r:id="rId19"/>
    <p:sldId id="311" r:id="rId20"/>
    <p:sldId id="339" r:id="rId21"/>
    <p:sldId id="340" r:id="rId22"/>
    <p:sldId id="321" r:id="rId23"/>
    <p:sldId id="312" r:id="rId24"/>
    <p:sldId id="313" r:id="rId25"/>
    <p:sldId id="314" r:id="rId26"/>
    <p:sldId id="315" r:id="rId27"/>
    <p:sldId id="341" r:id="rId28"/>
    <p:sldId id="342" r:id="rId29"/>
    <p:sldId id="344" r:id="rId30"/>
    <p:sldId id="345" r:id="rId31"/>
    <p:sldId id="346" r:id="rId32"/>
    <p:sldId id="347" r:id="rId33"/>
    <p:sldId id="348" r:id="rId34"/>
    <p:sldId id="316" r:id="rId35"/>
    <p:sldId id="317" r:id="rId36"/>
    <p:sldId id="349" r:id="rId37"/>
    <p:sldId id="322" r:id="rId38"/>
    <p:sldId id="318" r:id="rId39"/>
    <p:sldId id="319" r:id="rId40"/>
    <p:sldId id="350" r:id="rId41"/>
    <p:sldId id="351" r:id="rId42"/>
    <p:sldId id="320" r:id="rId43"/>
    <p:sldId id="352" r:id="rId44"/>
    <p:sldId id="323" r:id="rId45"/>
    <p:sldId id="353" r:id="rId46"/>
    <p:sldId id="354" r:id="rId47"/>
    <p:sldId id="355" r:id="rId48"/>
    <p:sldId id="356" r:id="rId49"/>
    <p:sldId id="357" r:id="rId50"/>
    <p:sldId id="358" r:id="rId51"/>
    <p:sldId id="326" r:id="rId52"/>
    <p:sldId id="359" r:id="rId53"/>
    <p:sldId id="327" r:id="rId54"/>
    <p:sldId id="361" r:id="rId55"/>
    <p:sldId id="329" r:id="rId56"/>
    <p:sldId id="360" r:id="rId57"/>
    <p:sldId id="330" r:id="rId58"/>
  </p:sldIdLst>
  <p:sldSz cx="12192000" cy="6864350"/>
  <p:notesSz cx="12192000" cy="68643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24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7948"/>
            <a:ext cx="10368597" cy="14415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4036"/>
            <a:ext cx="8538844" cy="17160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sz="half" idx="2"/>
          </p:nvPr>
        </p:nvSpPr>
        <p:spPr>
          <a:xfrm>
            <a:off x="609917" y="1578800"/>
            <a:ext cx="5306282" cy="45304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8800"/>
            <a:ext cx="5306282" cy="45304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7" name="Holder 7"/>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1">
                <a:solidFill>
                  <a:srgbClr val="0D0D0D"/>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5" name="Holder 5"/>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7/2/2018</a:t>
            </a:fld>
            <a:endParaRPr lang="en-US"/>
          </a:p>
        </p:txBody>
      </p:sp>
      <p:sp>
        <p:nvSpPr>
          <p:cNvPr id="4" name="Holder 4"/>
          <p:cNvSpPr>
            <a:spLocks noGrp="1"/>
          </p:cNvSpPr>
          <p:nvPr>
            <p:ph type="sldNum" sz="quarter" idx="7"/>
          </p:nvPr>
        </p:nvSpPr>
        <p:spPr/>
        <p:txBody>
          <a:bodyPr lIns="0" tIns="0" rIns="0" bIns="0"/>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47" y="0"/>
            <a:ext cx="12191999"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27075" y="431010"/>
            <a:ext cx="10944199" cy="1672589"/>
          </a:xfrm>
          <a:prstGeom prst="rect">
            <a:avLst/>
          </a:prstGeom>
        </p:spPr>
        <p:txBody>
          <a:bodyPr wrap="square" lIns="0" tIns="0" rIns="0" bIns="0">
            <a:spAutoFit/>
          </a:bodyPr>
          <a:lstStyle>
            <a:lvl1pPr>
              <a:defRPr sz="2800" b="1" i="1">
                <a:solidFill>
                  <a:srgbClr val="0D0D0D"/>
                </a:solidFill>
                <a:latin typeface="微软雅黑"/>
                <a:cs typeface="微软雅黑"/>
              </a:defRPr>
            </a:lvl1pPr>
          </a:lstStyle>
          <a:p>
            <a:endParaRPr/>
          </a:p>
        </p:txBody>
      </p:sp>
      <p:sp>
        <p:nvSpPr>
          <p:cNvPr id="3" name="Holder 3"/>
          <p:cNvSpPr>
            <a:spLocks noGrp="1"/>
          </p:cNvSpPr>
          <p:nvPr>
            <p:ph type="body" idx="1"/>
          </p:nvPr>
        </p:nvSpPr>
        <p:spPr>
          <a:xfrm>
            <a:off x="678052" y="1089659"/>
            <a:ext cx="10842244" cy="1469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7439" y="6383845"/>
            <a:ext cx="3903471" cy="34321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83845"/>
            <a:ext cx="2805620" cy="34321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7/2/2018</a:t>
            </a:fld>
            <a:endParaRPr lang="en-US"/>
          </a:p>
        </p:txBody>
      </p:sp>
      <p:sp>
        <p:nvSpPr>
          <p:cNvPr id="6" name="Holder 6"/>
          <p:cNvSpPr>
            <a:spLocks noGrp="1"/>
          </p:cNvSpPr>
          <p:nvPr>
            <p:ph type="sldNum" sz="quarter" idx="7"/>
          </p:nvPr>
        </p:nvSpPr>
        <p:spPr>
          <a:xfrm>
            <a:off x="11819763" y="6506081"/>
            <a:ext cx="179070" cy="141604"/>
          </a:xfrm>
          <a:prstGeom prst="rect">
            <a:avLst/>
          </a:prstGeom>
        </p:spPr>
        <p:txBody>
          <a:bodyPr wrap="square" lIns="0" tIns="0" rIns="0" bIns="0">
            <a:spAutoFit/>
          </a:bodyPr>
          <a:lstStyle>
            <a:lvl1pPr>
              <a:defRPr sz="900" b="0" i="0">
                <a:solidFill>
                  <a:srgbClr val="7E7E7E"/>
                </a:solidFill>
                <a:latin typeface="Arial"/>
                <a:cs typeface="Arial"/>
              </a:defRPr>
            </a:lvl1pPr>
          </a:lstStyle>
          <a:p>
            <a:pPr marL="254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
            <a:ext cx="12192000" cy="6851904"/>
          </a:xfrm>
          <a:prstGeom prst="rect">
            <a:avLst/>
          </a:prstGeom>
        </p:spPr>
      </p:pic>
      <p:sp>
        <p:nvSpPr>
          <p:cNvPr id="4" name="object 4"/>
          <p:cNvSpPr txBox="1"/>
          <p:nvPr/>
        </p:nvSpPr>
        <p:spPr>
          <a:xfrm>
            <a:off x="2197100" y="2162156"/>
            <a:ext cx="7654925" cy="615553"/>
          </a:xfrm>
          <a:prstGeom prst="rect">
            <a:avLst/>
          </a:prstGeom>
        </p:spPr>
        <p:txBody>
          <a:bodyPr vert="horz" wrap="square" lIns="0" tIns="0" rIns="0" bIns="0" rtlCol="0">
            <a:spAutoFit/>
          </a:bodyPr>
          <a:lstStyle/>
          <a:p>
            <a:pPr marL="12700" algn="ctr">
              <a:lnSpc>
                <a:spcPct val="100000"/>
              </a:lnSpc>
            </a:pPr>
            <a:r>
              <a:rPr lang="zh-CN" altLang="en-US" sz="4000" b="1" i="1" spc="5" dirty="0" smtClean="0">
                <a:solidFill>
                  <a:srgbClr val="0D0D0D"/>
                </a:solidFill>
                <a:latin typeface="微软雅黑"/>
                <a:cs typeface="微软雅黑"/>
              </a:rPr>
              <a:t>第</a:t>
            </a:r>
            <a:r>
              <a:rPr lang="en-US" altLang="zh-CN" sz="4000" b="1" i="1" spc="5" dirty="0">
                <a:solidFill>
                  <a:srgbClr val="0D0D0D"/>
                </a:solidFill>
                <a:latin typeface="微软雅黑"/>
                <a:cs typeface="微软雅黑"/>
              </a:rPr>
              <a:t>5</a:t>
            </a:r>
            <a:r>
              <a:rPr lang="zh-CN" altLang="en-US" sz="4000" b="1" i="1" spc="5" dirty="0" smtClean="0">
                <a:solidFill>
                  <a:srgbClr val="0D0D0D"/>
                </a:solidFill>
                <a:latin typeface="微软雅黑"/>
                <a:cs typeface="微软雅黑"/>
              </a:rPr>
              <a:t>章 </a:t>
            </a:r>
            <a:r>
              <a:rPr lang="zh-CN" altLang="zh-CN" sz="4000" b="1" i="1" dirty="0" smtClean="0"/>
              <a:t>数据采集</a:t>
            </a:r>
            <a:r>
              <a:rPr lang="zh-CN" altLang="zh-CN" sz="4000" b="1" i="1" dirty="0"/>
              <a:t>与预处理</a:t>
            </a:r>
            <a:endParaRPr sz="4000" b="1" i="1" dirty="0">
              <a:latin typeface="微软雅黑"/>
              <a:cs typeface="微软雅黑"/>
            </a:endParaRPr>
          </a:p>
        </p:txBody>
      </p:sp>
      <p:sp>
        <p:nvSpPr>
          <p:cNvPr id="5" name="object 5"/>
          <p:cNvSpPr txBox="1"/>
          <p:nvPr/>
        </p:nvSpPr>
        <p:spPr>
          <a:xfrm>
            <a:off x="4855209" y="4326637"/>
            <a:ext cx="2049780" cy="733534"/>
          </a:xfrm>
          <a:prstGeom prst="rect">
            <a:avLst/>
          </a:prstGeom>
        </p:spPr>
        <p:txBody>
          <a:bodyPr vert="horz" wrap="square" lIns="0" tIns="0" rIns="0" bIns="0" rtlCol="0">
            <a:spAutoFit/>
          </a:bodyPr>
          <a:lstStyle/>
          <a:p>
            <a:pPr algn="ctr">
              <a:lnSpc>
                <a:spcPct val="100000"/>
              </a:lnSpc>
            </a:pPr>
            <a:r>
              <a:rPr lang="zh-CN" altLang="en-US" sz="2000" b="1" spc="-10" dirty="0">
                <a:solidFill>
                  <a:srgbClr val="0D0D0D"/>
                </a:solidFill>
                <a:latin typeface="微软雅黑"/>
                <a:cs typeface="微软雅黑"/>
              </a:rPr>
              <a:t>大</a:t>
            </a:r>
            <a:r>
              <a:rPr lang="zh-CN" altLang="en-US" sz="2000" b="1" spc="-10" dirty="0" smtClean="0">
                <a:solidFill>
                  <a:srgbClr val="0D0D0D"/>
                </a:solidFill>
                <a:latin typeface="微软雅黑"/>
                <a:cs typeface="微软雅黑"/>
              </a:rPr>
              <a:t>数据项目组</a:t>
            </a:r>
            <a:endParaRPr sz="2000" b="1" dirty="0">
              <a:latin typeface="微软雅黑"/>
              <a:cs typeface="微软雅黑"/>
            </a:endParaRPr>
          </a:p>
          <a:p>
            <a:pPr marL="3175" algn="ctr">
              <a:lnSpc>
                <a:spcPct val="100000"/>
              </a:lnSpc>
              <a:spcBef>
                <a:spcPts val="1430"/>
              </a:spcBef>
            </a:pPr>
            <a:r>
              <a:rPr sz="1600" spc="-10" dirty="0" smtClean="0">
                <a:solidFill>
                  <a:srgbClr val="0D0D0D"/>
                </a:solidFill>
                <a:latin typeface="Arial"/>
                <a:cs typeface="Arial"/>
              </a:rPr>
              <a:t>201</a:t>
            </a:r>
            <a:r>
              <a:rPr lang="en-US" sz="1600" spc="-5" dirty="0">
                <a:solidFill>
                  <a:srgbClr val="0D0D0D"/>
                </a:solidFill>
                <a:latin typeface="Arial"/>
                <a:cs typeface="Arial"/>
              </a:rPr>
              <a:t>8</a:t>
            </a:r>
            <a:r>
              <a:rPr sz="1600" spc="5" dirty="0" smtClean="0">
                <a:solidFill>
                  <a:srgbClr val="0D0D0D"/>
                </a:solidFill>
                <a:latin typeface="微软雅黑"/>
                <a:cs typeface="微软雅黑"/>
              </a:rPr>
              <a:t>年</a:t>
            </a:r>
            <a:r>
              <a:rPr lang="en-US" sz="1600" spc="-10" dirty="0">
                <a:solidFill>
                  <a:srgbClr val="0D0D0D"/>
                </a:solidFill>
                <a:latin typeface="Arial"/>
                <a:cs typeface="Arial"/>
              </a:rPr>
              <a:t>7</a:t>
            </a:r>
            <a:r>
              <a:rPr sz="1600" spc="5" dirty="0" smtClean="0">
                <a:solidFill>
                  <a:srgbClr val="0D0D0D"/>
                </a:solidFill>
                <a:latin typeface="微软雅黑"/>
                <a:cs typeface="微软雅黑"/>
              </a:rPr>
              <a:t>月</a:t>
            </a:r>
            <a:endParaRPr sz="1600" dirty="0">
              <a:latin typeface="微软雅黑"/>
              <a:cs typeface="微软雅黑"/>
            </a:endParaRPr>
          </a:p>
        </p:txBody>
      </p:sp>
      <p:sp>
        <p:nvSpPr>
          <p:cNvPr id="6" name="页脚占位符 1"/>
          <p:cNvSpPr>
            <a:spLocks noGrp="1"/>
          </p:cNvSpPr>
          <p:nvPr>
            <p:ph type="ftr" sz="quarter" idx="5"/>
          </p:nvPr>
        </p:nvSpPr>
        <p:spPr>
          <a:xfrm>
            <a:off x="8839200" y="6546203"/>
            <a:ext cx="3903471" cy="276999"/>
          </a:xfrm>
        </p:spPr>
        <p:txBody>
          <a:bodyPr/>
          <a:lstStyle/>
          <a:p>
            <a:r>
              <a:rPr lang="zh-CN" altLang="en-US" b="1" dirty="0" smtClean="0">
                <a:solidFill>
                  <a:schemeClr val="tx1"/>
                </a:solidFill>
              </a:rPr>
              <a:t>华中科技大学软件学院</a:t>
            </a:r>
            <a:endParaRPr lang="zh-CN" altLang="en-US" b="1" dirty="0">
              <a:solidFill>
                <a:schemeClr val="tx1"/>
              </a:solidFill>
            </a:endParaRPr>
          </a:p>
        </p:txBody>
      </p:sp>
    </p:spTree>
    <p:extLst>
      <p:ext uri="{BB962C8B-B14F-4D97-AF65-F5344CB8AC3E}">
        <p14:creationId xmlns:p14="http://schemas.microsoft.com/office/powerpoint/2010/main" val="263812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Flume</a:t>
            </a:r>
            <a:r>
              <a:rPr lang="zh-CN" altLang="zh-CN" sz="3200" i="0" dirty="0">
                <a:solidFill>
                  <a:srgbClr val="585858"/>
                </a:solidFill>
                <a:latin typeface="华文细黑"/>
                <a:cs typeface="华文细黑"/>
              </a:rPr>
              <a:t>的安装</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a:t>
            </a:fld>
            <a:endParaRPr spc="5" dirty="0"/>
          </a:p>
        </p:txBody>
      </p:sp>
      <p:sp>
        <p:nvSpPr>
          <p:cNvPr id="22" name="文本框 21"/>
          <p:cNvSpPr txBox="1"/>
          <p:nvPr/>
        </p:nvSpPr>
        <p:spPr>
          <a:xfrm>
            <a:off x="533400" y="1374775"/>
            <a:ext cx="9525000" cy="2154436"/>
          </a:xfrm>
          <a:prstGeom prst="rect">
            <a:avLst/>
          </a:prstGeom>
          <a:noFill/>
        </p:spPr>
        <p:txBody>
          <a:bodyPr wrap="square" rtlCol="0">
            <a:spAutoFit/>
          </a:bodyPr>
          <a:lstStyle/>
          <a:p>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1）解压并修改</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名字</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）配置环境变量，修改</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vi /</a:t>
            </a:r>
            <a:r>
              <a:rPr lang="en-US" altLang="zh-CN" sz="2400" spc="-10" dirty="0" err="1" smtClean="0">
                <a:solidFill>
                  <a:srgbClr val="585858"/>
                </a:solidFill>
                <a:latin typeface="微软雅黑" panose="020B0503020204020204" pitchFamily="34" charset="-122"/>
                <a:ea typeface="微软雅黑" panose="020B0503020204020204" pitchFamily="34" charset="-122"/>
                <a:cs typeface="微软雅黑"/>
              </a:rPr>
              <a:t>etc</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/profile</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文件，添加环境变量</a:t>
            </a:r>
          </a:p>
          <a:p>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）运行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ng</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version</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10" name="图片 9"/>
          <p:cNvPicPr>
            <a:picLocks noChangeAspect="1"/>
          </p:cNvPicPr>
          <p:nvPr/>
        </p:nvPicPr>
        <p:blipFill>
          <a:blip r:embed="rId2"/>
          <a:stretch>
            <a:fillRect/>
          </a:stretch>
        </p:blipFill>
        <p:spPr>
          <a:xfrm>
            <a:off x="648846" y="3736975"/>
            <a:ext cx="8939602" cy="1371600"/>
          </a:xfrm>
          <a:prstGeom prst="rect">
            <a:avLst/>
          </a:prstGeom>
        </p:spPr>
      </p:pic>
      <p:sp>
        <p:nvSpPr>
          <p:cNvPr id="6" name="object 3"/>
          <p:cNvSpPr/>
          <p:nvPr/>
        </p:nvSpPr>
        <p:spPr>
          <a:xfrm flipV="1">
            <a:off x="627075" y="1034814"/>
            <a:ext cx="8357235" cy="76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66603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Flume</a:t>
            </a:r>
            <a:r>
              <a:rPr lang="zh-CN" altLang="zh-CN" sz="3200" i="0" dirty="0">
                <a:solidFill>
                  <a:srgbClr val="585858"/>
                </a:solidFill>
                <a:latin typeface="华文细黑"/>
                <a:cs typeface="华文细黑"/>
              </a:rPr>
              <a:t>的配置与运行</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11</a:t>
            </a:fld>
            <a:endParaRPr spc="5" dirty="0"/>
          </a:p>
        </p:txBody>
      </p:sp>
      <p:sp>
        <p:nvSpPr>
          <p:cNvPr id="22" name="文本框 21"/>
          <p:cNvSpPr txBox="1"/>
          <p:nvPr/>
        </p:nvSpPr>
        <p:spPr>
          <a:xfrm>
            <a:off x="533400" y="1374775"/>
            <a:ext cx="9525000" cy="1569660"/>
          </a:xfrm>
          <a:prstGeom prst="rect">
            <a:avLst/>
          </a:prstGeom>
          <a:noFill/>
        </p:spPr>
        <p:txBody>
          <a:bodyPr wrap="square" rtlCol="0">
            <a:spAutoFit/>
          </a:bodyPr>
          <a:lstStyle/>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安装好</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后，使用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的步骤分为如下两步：</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）在配置文件中描述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Source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Channel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Sink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的具体实现；</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）运行一个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Agent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实例，在运行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Agent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实例的过程中会读取配置文件的内容，这样</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就会采集到数据</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146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Flume</a:t>
            </a:r>
            <a:r>
              <a:rPr lang="zh-CN" altLang="zh-CN" sz="3200" i="0" dirty="0">
                <a:solidFill>
                  <a:srgbClr val="585858"/>
                </a:solidFill>
                <a:latin typeface="华文细黑"/>
                <a:cs typeface="华文细黑"/>
              </a:rPr>
              <a:t>的配置与运行</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12</a:t>
            </a:fld>
            <a:endParaRPr spc="5" dirty="0"/>
          </a:p>
        </p:txBody>
      </p:sp>
      <p:sp>
        <p:nvSpPr>
          <p:cNvPr id="22" name="文本框 21"/>
          <p:cNvSpPr txBox="1"/>
          <p:nvPr/>
        </p:nvSpPr>
        <p:spPr>
          <a:xfrm>
            <a:off x="533400" y="1374775"/>
            <a:ext cx="9525000" cy="2308324"/>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使用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监听指定文件目录的变化，并通过将信息写入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logger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接收器的</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示例。</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其</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关键是通过配置一个配置文件，将数据源</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指定为</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spooldir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类型，将数据槽</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接收器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指定为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logger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，配置一个通道</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，并指定</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的下游单元和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的上游单元均为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，实现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Source-&gt;Channel-&gt;Sink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的事件传送通道</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3605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smtClean="0">
                <a:solidFill>
                  <a:srgbClr val="585858"/>
                </a:solidFill>
                <a:latin typeface="华文细黑"/>
                <a:cs typeface="华文细黑"/>
              </a:rPr>
              <a:t>Flume</a:t>
            </a:r>
            <a:r>
              <a:rPr lang="zh-CN" altLang="zh-CN" sz="3200" i="0" dirty="0">
                <a:solidFill>
                  <a:srgbClr val="585858"/>
                </a:solidFill>
                <a:latin typeface="华文细黑"/>
                <a:cs typeface="华文细黑"/>
              </a:rPr>
              <a:t>的配置与运行</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13</a:t>
            </a:fld>
            <a:endParaRPr spc="5" dirty="0"/>
          </a:p>
        </p:txBody>
      </p:sp>
      <p:sp>
        <p:nvSpPr>
          <p:cNvPr id="22" name="文本框 21"/>
          <p:cNvSpPr txBox="1"/>
          <p:nvPr/>
        </p:nvSpPr>
        <p:spPr>
          <a:xfrm>
            <a:off x="533400" y="1374775"/>
            <a:ext cx="9525000" cy="4524315"/>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具体</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步骤</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如下：</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）首先进入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/flume-1.8.0/</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conf</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目录下，创建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配置文件</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my.conf</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）从整体上描述代理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Agent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Sources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Sinks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Channels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所涉及的组件。</a:t>
            </a: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）具体指定代理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Source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Sink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Channel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的属性特征</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4</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）通过通道</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将源</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r1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与槽</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连接起来。</a:t>
            </a: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5</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）启动</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Flume Agent</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，编辑完毕</a:t>
            </a:r>
            <a:r>
              <a:rPr lang="en-US" altLang="zh-CN" sz="2400" spc="-10" dirty="0" err="1" smtClean="0">
                <a:solidFill>
                  <a:srgbClr val="585858"/>
                </a:solidFill>
                <a:latin typeface="微软雅黑" panose="020B0503020204020204" pitchFamily="34" charset="-122"/>
                <a:ea typeface="微软雅黑" panose="020B0503020204020204" pitchFamily="34" charset="-122"/>
                <a:cs typeface="微软雅黑"/>
              </a:rPr>
              <a:t>myFlume.conf</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6</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）写入日志文件，在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testFlume.log</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文件中写入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Hello World</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，作为测试内容，然后将文件复制到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的监听路径上</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 </a:t>
            </a: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7</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）当数据写入监听路径后，在控制台上就会显示监听目录收集到的</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数据</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99762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Flume</a:t>
            </a:r>
            <a:r>
              <a:rPr lang="zh-CN" altLang="en-US" sz="3200" i="0" dirty="0">
                <a:solidFill>
                  <a:srgbClr val="585858"/>
                </a:solidFill>
                <a:latin typeface="华文细黑"/>
                <a:cs typeface="华文细黑"/>
              </a:rPr>
              <a:t>源</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14</a:t>
            </a:fld>
            <a:endParaRPr spc="5" dirty="0"/>
          </a:p>
        </p:txBody>
      </p:sp>
      <p:sp>
        <p:nvSpPr>
          <p:cNvPr id="22" name="文本框 21"/>
          <p:cNvSpPr txBox="1"/>
          <p:nvPr/>
        </p:nvSpPr>
        <p:spPr>
          <a:xfrm>
            <a:off x="533400" y="1374775"/>
            <a:ext cx="9525000" cy="3416320"/>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Exec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Exec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源在启动时运行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Unix</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命令，并且期望它会不断地在标准输出中产生数据</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Exec</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源可以实时搜集数据，但是在</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不运行或者</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Shell</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命令出错的情况下，数据将会丢失。</a:t>
            </a:r>
          </a:p>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Spool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目录源</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Spool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目录源允许将要收集的数据放置到“自动搜集”目录中，通过监视该目录，解析新文件的出现。事件处理逻辑是可插拔的，当一个文件被完全读入通道，</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Flune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会重命名为以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COMPLETED</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为扩展名的文件，或通过配置立即删除该文件</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29717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Flume</a:t>
            </a:r>
            <a:r>
              <a:rPr lang="zh-CN" altLang="en-US" sz="3200" i="0" dirty="0">
                <a:solidFill>
                  <a:srgbClr val="585858"/>
                </a:solidFill>
                <a:latin typeface="华文细黑"/>
                <a:cs typeface="华文细黑"/>
              </a:rPr>
              <a:t>源</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15</a:t>
            </a:fld>
            <a:endParaRPr spc="5" dirty="0"/>
          </a:p>
        </p:txBody>
      </p:sp>
      <p:sp>
        <p:nvSpPr>
          <p:cNvPr id="22" name="文本框 21"/>
          <p:cNvSpPr txBox="1"/>
          <p:nvPr/>
        </p:nvSpPr>
        <p:spPr>
          <a:xfrm>
            <a:off x="533400" y="1374775"/>
            <a:ext cx="9525000" cy="2677656"/>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通过配置</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源，指定</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监听端口，从外部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客户端接受事件流。</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源可以与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内置的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槽结合，实现更紧密的多级代理机制</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4</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NetCat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TCP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一个</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NetCat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TCP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源用来监听一个指定端口，并将接收到的数据的每一行转换为一个事件。必须配置的属性跟</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源类似，包括</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Channels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type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bind</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port</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1754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Flume</a:t>
            </a:r>
            <a:r>
              <a:rPr lang="zh-CN" altLang="en-US" sz="3200" i="0" dirty="0">
                <a:solidFill>
                  <a:srgbClr val="585858"/>
                </a:solidFill>
                <a:latin typeface="华文细黑"/>
                <a:cs typeface="华文细黑"/>
              </a:rPr>
              <a:t>源</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16</a:t>
            </a:fld>
            <a:endParaRPr spc="5" dirty="0"/>
          </a:p>
        </p:txBody>
      </p:sp>
      <p:sp>
        <p:nvSpPr>
          <p:cNvPr id="22" name="文本框 21"/>
          <p:cNvSpPr txBox="1"/>
          <p:nvPr/>
        </p:nvSpPr>
        <p:spPr>
          <a:xfrm>
            <a:off x="533400" y="1374775"/>
            <a:ext cx="9525000" cy="2308324"/>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5</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Syslog TCP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Syslog</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是一种用来在互联网协议（</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TCP/IP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）的网络中传递记录档信息的标准</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Flume </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syslog</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源包括</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UDP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TCP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和多端口</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TCP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源三种。在传递消息的负载较小的情况下，可以选择</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UDP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源，否则应选择</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TCP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或多端口</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TCP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Syslog</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源必须设置的属性有</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Channels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host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port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（多端口</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TCP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ports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1500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Flume</a:t>
            </a:r>
            <a:r>
              <a:rPr lang="zh-CN" altLang="en-US" sz="3200" i="0" dirty="0">
                <a:solidFill>
                  <a:srgbClr val="585858"/>
                </a:solidFill>
                <a:latin typeface="华文细黑"/>
                <a:cs typeface="华文细黑"/>
              </a:rPr>
              <a:t>槽</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17</a:t>
            </a:fld>
            <a:endParaRPr spc="5" dirty="0"/>
          </a:p>
        </p:txBody>
      </p:sp>
      <p:sp>
        <p:nvSpPr>
          <p:cNvPr id="22" name="文本框 21"/>
          <p:cNvSpPr txBox="1"/>
          <p:nvPr/>
        </p:nvSpPr>
        <p:spPr>
          <a:xfrm>
            <a:off x="533400" y="1374775"/>
            <a:ext cx="9525000" cy="3785652"/>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File Roll Sink</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在本地文件系统中存储事件。每隔指定时长生成文件，并保存这段时间内收集到的日志信息。必要属性包括</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type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directory</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；间隔时间使用</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rollInterval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属性。</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 Sink</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 Sink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在实现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分层数据采集系统中有重要作用，是实现多级流动、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出流和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N∶1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入流的基础。可以使用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 RPC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实现多个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节点的连接，将进入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槽的事件转换为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形式的事件，并送到配置好的主机端口。其中，必要属性包括</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type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hostname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port</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7"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92442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Flume</a:t>
            </a:r>
            <a:r>
              <a:rPr lang="zh-CN" altLang="en-US" sz="3200" i="0" dirty="0">
                <a:solidFill>
                  <a:srgbClr val="585858"/>
                </a:solidFill>
                <a:latin typeface="华文细黑"/>
                <a:cs typeface="华文细黑"/>
              </a:rPr>
              <a:t>槽</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18</a:t>
            </a:fld>
            <a:endParaRPr spc="5" dirty="0"/>
          </a:p>
        </p:txBody>
      </p:sp>
      <p:pic>
        <p:nvPicPr>
          <p:cNvPr id="4" name="图片 3"/>
          <p:cNvPicPr>
            <a:picLocks noChangeAspect="1"/>
          </p:cNvPicPr>
          <p:nvPr/>
        </p:nvPicPr>
        <p:blipFill>
          <a:blip r:embed="rId2"/>
          <a:stretch>
            <a:fillRect/>
          </a:stretch>
        </p:blipFill>
        <p:spPr>
          <a:xfrm>
            <a:off x="6110060" y="2441575"/>
            <a:ext cx="5202369" cy="3520310"/>
          </a:xfrm>
          <a:prstGeom prst="rect">
            <a:avLst/>
          </a:prstGeom>
        </p:spPr>
      </p:pic>
      <p:sp>
        <p:nvSpPr>
          <p:cNvPr id="5" name="文本框 4"/>
          <p:cNvSpPr txBox="1"/>
          <p:nvPr/>
        </p:nvSpPr>
        <p:spPr>
          <a:xfrm>
            <a:off x="627075" y="1450975"/>
            <a:ext cx="5190363" cy="3046988"/>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 Sink</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 Sink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将事件写到</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分布式文件系统</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中，当前支持创建文本和序列化文件，并支持文件压缩。这些文件可以依据指定的时间、数据量或事件数量进行分卷，且通过类似时间戳或机器属性对数据进行分区（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Buckets/Partitions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）操作</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7" name="object 3"/>
          <p:cNvSpPr/>
          <p:nvPr/>
        </p:nvSpPr>
        <p:spPr>
          <a:xfrm flipV="1">
            <a:off x="627075" y="1034814"/>
            <a:ext cx="8357235" cy="76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19603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通道、拦截器与处理器</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19</a:t>
            </a:fld>
            <a:endParaRPr spc="5" dirty="0"/>
          </a:p>
        </p:txBody>
      </p:sp>
      <p:sp>
        <p:nvSpPr>
          <p:cNvPr id="22" name="文本框 21"/>
          <p:cNvSpPr txBox="1"/>
          <p:nvPr/>
        </p:nvSpPr>
        <p:spPr>
          <a:xfrm>
            <a:off x="533400" y="1374775"/>
            <a:ext cx="9525000" cy="2308324"/>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．通道</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代理中，通道是位于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源和槽之间，为流动的事件提供缓存的一个中间区域，是事件暂存的地方，源负责往通道中添加事件，槽负责从通道中移出事件，其提供了多种可供选择的通道，如</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Memory Channel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File Channel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JDBC Channel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Psuedo</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Transaction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Channel</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12282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923850" y="155643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bg1"/>
                </a:solidFill>
                <a:latin typeface="Wingdings"/>
                <a:cs typeface="Wingdings"/>
              </a:rPr>
              <a:t></a:t>
            </a:r>
            <a:r>
              <a:rPr lang="zh-CN" altLang="en-US" spc="5" dirty="0" smtClean="0">
                <a:solidFill>
                  <a:schemeClr val="bg1"/>
                </a:solidFill>
                <a:cs typeface="Wingdings"/>
              </a:rPr>
              <a:t>流数据采集工具</a:t>
            </a:r>
            <a:r>
              <a:rPr lang="en-US" altLang="zh-CN" spc="5" dirty="0" smtClean="0">
                <a:solidFill>
                  <a:schemeClr val="bg1"/>
                </a:solidFill>
                <a:cs typeface="Wingdings"/>
              </a:rPr>
              <a:t>Flume</a:t>
            </a:r>
            <a:endParaRPr spc="5" dirty="0">
              <a:solidFill>
                <a:schemeClr val="bg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数据传输工具</a:t>
            </a:r>
            <a:r>
              <a:rPr lang="en-US" altLang="zh-CN" sz="2800" b="1" i="1" spc="5" dirty="0" err="1" smtClean="0">
                <a:latin typeface="微软雅黑"/>
                <a:cs typeface="Wingdings"/>
              </a:rPr>
              <a:t>Sqoop</a:t>
            </a:r>
            <a:endParaRPr sz="2800" dirty="0">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smtClean="0">
                <a:latin typeface="微软雅黑"/>
                <a:cs typeface="Wingdings"/>
              </a:rPr>
              <a:t>数据接入工具</a:t>
            </a:r>
            <a:r>
              <a:rPr lang="en-US" altLang="zh-CN" sz="2800" b="1" i="1" spc="5" dirty="0" smtClean="0">
                <a:latin typeface="微软雅黑"/>
                <a:cs typeface="Wingdings"/>
              </a:rPr>
              <a:t>Kafka</a:t>
            </a:r>
          </a:p>
        </p:txBody>
      </p:sp>
    </p:spTree>
    <p:extLst>
      <p:ext uri="{BB962C8B-B14F-4D97-AF65-F5344CB8AC3E}">
        <p14:creationId xmlns:p14="http://schemas.microsoft.com/office/powerpoint/2010/main" val="170590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通道、拦截器与处理器</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20</a:t>
            </a:fld>
            <a:endParaRPr spc="5" dirty="0"/>
          </a:p>
        </p:txBody>
      </p:sp>
      <p:sp>
        <p:nvSpPr>
          <p:cNvPr id="22" name="文本框 21"/>
          <p:cNvSpPr txBox="1"/>
          <p:nvPr/>
        </p:nvSpPr>
        <p:spPr>
          <a:xfrm>
            <a:off x="533400" y="1374775"/>
            <a:ext cx="9525000" cy="1569660"/>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．拦截器</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拦截器（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Interceptor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）是简单插件式组件，设置在源和通道之间，源接收到事件在写入到对应的通道之前，可以通过调用的拦截器转换或者删除过滤掉一部分事件</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31196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通道、拦截器与处理器</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21</a:t>
            </a:fld>
            <a:endParaRPr spc="5" dirty="0"/>
          </a:p>
        </p:txBody>
      </p:sp>
      <p:sp>
        <p:nvSpPr>
          <p:cNvPr id="22" name="文本框 21"/>
          <p:cNvSpPr txBox="1"/>
          <p:nvPr/>
        </p:nvSpPr>
        <p:spPr>
          <a:xfrm>
            <a:off x="533400" y="1374775"/>
            <a:ext cx="9525000" cy="1938992"/>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．处理器</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为了在数据处理管道中消除单点失败，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提供了通过负载均衡以及故障恢复机制将事件发送到不同槽的能力，这里需要引入一个逻辑概念</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Sink groups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Sink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组），用于创建逻辑槽分组，该行为由槽处理器来控制，决定了事件的路由方式</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49166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2248150"/>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22</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流数据采集工具</a:t>
            </a:r>
            <a:r>
              <a:rPr lang="en-US" altLang="zh-CN" spc="5" dirty="0" smtClean="0">
                <a:solidFill>
                  <a:schemeClr val="tx1"/>
                </a:solidFill>
                <a:cs typeface="Wingdings"/>
              </a:rPr>
              <a:t>Flume</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solidFill>
                  <a:schemeClr val="bg1"/>
                </a:solidFill>
                <a:latin typeface="Wingdings"/>
                <a:cs typeface="Wingdings"/>
              </a:rPr>
              <a:t></a:t>
            </a:r>
            <a:r>
              <a:rPr lang="zh-CN" altLang="en-US" sz="2800" b="1" i="1" spc="5" dirty="0" smtClean="0">
                <a:solidFill>
                  <a:schemeClr val="bg1"/>
                </a:solidFill>
                <a:latin typeface="微软雅黑"/>
                <a:cs typeface="Wingdings"/>
              </a:rPr>
              <a:t>数据传输工具</a:t>
            </a:r>
            <a:r>
              <a:rPr lang="en-US" altLang="zh-CN" sz="2800" b="1" i="1" spc="5" dirty="0" err="1" smtClean="0">
                <a:solidFill>
                  <a:schemeClr val="bg1"/>
                </a:solidFill>
                <a:latin typeface="微软雅黑"/>
                <a:cs typeface="Wingdings"/>
              </a:rPr>
              <a:t>Sqoop</a:t>
            </a:r>
            <a:endParaRPr sz="2800" dirty="0">
              <a:solidFill>
                <a:schemeClr val="bg1"/>
              </a:solidFill>
              <a:latin typeface="微软雅黑"/>
              <a:cs typeface="微软雅黑"/>
            </a:endParaRPr>
          </a:p>
          <a:p>
            <a:pPr marL="12700">
              <a:lnSpc>
                <a:spcPct val="100000"/>
              </a:lnSpc>
              <a:spcBef>
                <a:spcPts val="2350"/>
              </a:spcBef>
            </a:pPr>
            <a:r>
              <a:rPr sz="2800" spc="215" dirty="0" smtClean="0">
                <a:latin typeface="Wingdings"/>
                <a:cs typeface="Wingdings"/>
              </a:rPr>
              <a:t></a:t>
            </a:r>
            <a:r>
              <a:rPr lang="zh-CN" altLang="en-US" sz="2800" b="1" i="1" spc="5" dirty="0" smtClean="0">
                <a:latin typeface="微软雅黑"/>
                <a:cs typeface="Wingdings"/>
              </a:rPr>
              <a:t>数据接入工具</a:t>
            </a:r>
            <a:r>
              <a:rPr lang="en-US" altLang="zh-CN" sz="2800" b="1" i="1" spc="5" dirty="0" smtClean="0">
                <a:latin typeface="微软雅黑"/>
                <a:cs typeface="Wingdings"/>
              </a:rPr>
              <a:t>Kafka</a:t>
            </a:r>
          </a:p>
        </p:txBody>
      </p:sp>
    </p:spTree>
    <p:extLst>
      <p:ext uri="{BB962C8B-B14F-4D97-AF65-F5344CB8AC3E}">
        <p14:creationId xmlns:p14="http://schemas.microsoft.com/office/powerpoint/2010/main" val="3109787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a:t>
            </a:r>
            <a:r>
              <a:rPr lang="zh-CN" altLang="en-US" sz="3200" i="0" dirty="0">
                <a:solidFill>
                  <a:srgbClr val="585858"/>
                </a:solidFill>
                <a:latin typeface="华文细黑"/>
                <a:cs typeface="华文细黑"/>
              </a:rPr>
              <a:t>传输工具</a:t>
            </a:r>
            <a:r>
              <a:rPr lang="en-US" altLang="zh-CN" sz="3200" i="0" dirty="0" err="1">
                <a:solidFill>
                  <a:srgbClr val="585858"/>
                </a:solidFill>
                <a:latin typeface="华文细黑"/>
                <a:cs typeface="华文细黑"/>
              </a:rPr>
              <a:t>Sqoop</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23</a:t>
            </a:fld>
            <a:endParaRPr spc="5" dirty="0"/>
          </a:p>
        </p:txBody>
      </p:sp>
      <p:sp>
        <p:nvSpPr>
          <p:cNvPr id="22" name="文本框 21"/>
          <p:cNvSpPr txBox="1"/>
          <p:nvPr/>
        </p:nvSpPr>
        <p:spPr>
          <a:xfrm>
            <a:off x="533400" y="1374775"/>
            <a:ext cx="9525000" cy="1569660"/>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Apache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是一个开源的数据库导入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导出工具，允许用户将关系型数据库中的数据导入</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文件系统，或将数据从</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导入到关系型数据库。</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整合了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Hive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Oozie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，通过</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MapReduce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任务来传输数据，具有高并发性和高可靠性的特点</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3" name="图片 2"/>
          <p:cNvPicPr>
            <a:picLocks noChangeAspect="1"/>
          </p:cNvPicPr>
          <p:nvPr/>
        </p:nvPicPr>
        <p:blipFill>
          <a:blip r:embed="rId2"/>
          <a:stretch>
            <a:fillRect/>
          </a:stretch>
        </p:blipFill>
        <p:spPr>
          <a:xfrm>
            <a:off x="1523999" y="3432175"/>
            <a:ext cx="5971661" cy="3215510"/>
          </a:xfrm>
          <a:prstGeom prst="rect">
            <a:avLst/>
          </a:prstGeom>
        </p:spPr>
      </p:pic>
      <p:sp>
        <p:nvSpPr>
          <p:cNvPr id="6" name="object 3"/>
          <p:cNvSpPr/>
          <p:nvPr/>
        </p:nvSpPr>
        <p:spPr>
          <a:xfrm flipV="1">
            <a:off x="627075" y="1034814"/>
            <a:ext cx="8357235" cy="76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33101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a:solidFill>
                  <a:srgbClr val="585858"/>
                </a:solidFill>
                <a:latin typeface="华文细黑"/>
                <a:cs typeface="华文细黑"/>
              </a:rPr>
              <a:t>Sqoop</a:t>
            </a:r>
            <a:r>
              <a:rPr lang="zh-CN" altLang="en-US" sz="3200" i="0" dirty="0">
                <a:solidFill>
                  <a:srgbClr val="585858"/>
                </a:solidFill>
                <a:latin typeface="华文细黑"/>
                <a:cs typeface="华文细黑"/>
              </a:rPr>
              <a:t>的安装</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24</a:t>
            </a:fld>
            <a:endParaRPr spc="5" dirty="0"/>
          </a:p>
        </p:txBody>
      </p:sp>
      <p:sp>
        <p:nvSpPr>
          <p:cNvPr id="22" name="文本框 21"/>
          <p:cNvSpPr txBox="1"/>
          <p:nvPr/>
        </p:nvSpPr>
        <p:spPr>
          <a:xfrm>
            <a:off x="533400" y="1374775"/>
            <a:ext cx="9525000" cy="2308324"/>
          </a:xfrm>
          <a:prstGeom prst="rect">
            <a:avLst/>
          </a:prstGeom>
          <a:noFill/>
        </p:spPr>
        <p:txBody>
          <a:bodyPr wrap="square" rtlCol="0">
            <a:spAutoFit/>
          </a:bodyPr>
          <a:lstStyle/>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在安装</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之前，请确保已经安装了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JDK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。从官网下载地址下载</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Sqoop1.99.7</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版本</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）安装前环境检测，查看</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JDK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版本。</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官网下载，解压缩到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local</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目录 </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）进入到解压缩目录，创建两个相关</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目录</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4</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）配置环境变量并使之</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生效</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63834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a:solidFill>
                  <a:srgbClr val="585858"/>
                </a:solidFill>
                <a:latin typeface="华文细黑"/>
                <a:cs typeface="华文细黑"/>
              </a:rPr>
              <a:t>Sqoop</a:t>
            </a:r>
            <a:r>
              <a:rPr lang="zh-CN" altLang="en-US" sz="3200" i="0" dirty="0">
                <a:solidFill>
                  <a:srgbClr val="585858"/>
                </a:solidFill>
                <a:latin typeface="华文细黑"/>
                <a:cs typeface="华文细黑"/>
              </a:rPr>
              <a:t>的配置与运行</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25</a:t>
            </a:fld>
            <a:endParaRPr spc="5" dirty="0"/>
          </a:p>
        </p:txBody>
      </p:sp>
      <p:sp>
        <p:nvSpPr>
          <p:cNvPr id="22" name="文本框 21"/>
          <p:cNvSpPr txBox="1"/>
          <p:nvPr/>
        </p:nvSpPr>
        <p:spPr>
          <a:xfrm>
            <a:off x="533400" y="1374775"/>
            <a:ext cx="9525000" cy="3046988"/>
          </a:xfrm>
          <a:prstGeom prst="rect">
            <a:avLst/>
          </a:prstGeom>
          <a:noFill/>
        </p:spPr>
        <p:txBody>
          <a:bodyPr wrap="square" rtlCol="0">
            <a:spAutoFit/>
          </a:bodyPr>
          <a:lstStyle/>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）配置</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sqoop.properties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文件，指定</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的安装</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路径</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conf</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目录下，添加</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catalina.properties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文件，加入本机</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相关的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jar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文件路径</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的运行模式不再是</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的一个小工具，而是加入了服务器，这样只要能访问到</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MapReduce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配置文件及其开发包，</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服务器部署在哪里都无所谓，而客户端</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Shell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是不需要任何配置的，可直接使用。</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4</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）启动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sqoop2</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客户端</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29716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Sqoop</a:t>
            </a:r>
            <a:r>
              <a:rPr lang="zh-CN" altLang="en-US" sz="3200" i="0" dirty="0">
                <a:solidFill>
                  <a:srgbClr val="585858"/>
                </a:solidFill>
                <a:latin typeface="华文细黑"/>
                <a:cs typeface="华文细黑"/>
              </a:rPr>
              <a:t>实例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26</a:t>
            </a:fld>
            <a:endParaRPr spc="5" dirty="0"/>
          </a:p>
        </p:txBody>
      </p:sp>
      <p:sp>
        <p:nvSpPr>
          <p:cNvPr id="22" name="文本框 21"/>
          <p:cNvSpPr txBox="1"/>
          <p:nvPr/>
        </p:nvSpPr>
        <p:spPr>
          <a:xfrm>
            <a:off x="533400" y="1374775"/>
            <a:ext cx="9525000" cy="2677656"/>
          </a:xfrm>
          <a:prstGeom prst="rect">
            <a:avLst/>
          </a:prstGeom>
          <a:noFill/>
        </p:spPr>
        <p:txBody>
          <a:bodyPr wrap="square" rtlCol="0">
            <a:spAutoFit/>
          </a:bodyPr>
          <a:lstStyle/>
          <a:p>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本实例主要讲解如何从MySQL数据库导出数据到HDFS文件系统。从MySQL官网下载JDBC驱动压缩包，并解压其中的jar包文件，到Sqoop的server/lib和shell/lib目录下</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）登陆</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平台，进入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MySQL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数据库，新建数据库</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test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，新建表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user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name,age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），添加两条数据到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user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表</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）进入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sqoop-1.99.7-bin-hadoop200/bin</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目录</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72215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Sqoop</a:t>
            </a:r>
            <a:r>
              <a:rPr lang="zh-CN" altLang="en-US" sz="3200" i="0" dirty="0">
                <a:solidFill>
                  <a:srgbClr val="585858"/>
                </a:solidFill>
                <a:latin typeface="华文细黑"/>
                <a:cs typeface="华文细黑"/>
              </a:rPr>
              <a:t>实例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27</a:t>
            </a:fld>
            <a:endParaRPr spc="5" dirty="0"/>
          </a:p>
        </p:txBody>
      </p:sp>
      <p:sp>
        <p:nvSpPr>
          <p:cNvPr id="22" name="文本框 21"/>
          <p:cNvSpPr txBox="1"/>
          <p:nvPr/>
        </p:nvSpPr>
        <p:spPr>
          <a:xfrm>
            <a:off x="533400" y="1374775"/>
            <a:ext cx="9525000" cy="461665"/>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）连接服务器，配置参数如</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表所</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示</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3" name="图片 2"/>
          <p:cNvPicPr>
            <a:picLocks noChangeAspect="1"/>
          </p:cNvPicPr>
          <p:nvPr/>
        </p:nvPicPr>
        <p:blipFill>
          <a:blip r:embed="rId3"/>
          <a:stretch>
            <a:fillRect/>
          </a:stretch>
        </p:blipFill>
        <p:spPr>
          <a:xfrm>
            <a:off x="938640" y="1946313"/>
            <a:ext cx="8078327" cy="1638529"/>
          </a:xfrm>
          <a:prstGeom prst="rect">
            <a:avLst/>
          </a:prstGeom>
        </p:spPr>
      </p:pic>
    </p:spTree>
    <p:extLst>
      <p:ext uri="{BB962C8B-B14F-4D97-AF65-F5344CB8AC3E}">
        <p14:creationId xmlns:p14="http://schemas.microsoft.com/office/powerpoint/2010/main" val="962391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Sqoop</a:t>
            </a:r>
            <a:r>
              <a:rPr lang="zh-CN" altLang="en-US" sz="3200" i="0" dirty="0">
                <a:solidFill>
                  <a:srgbClr val="585858"/>
                </a:solidFill>
                <a:latin typeface="华文细黑"/>
                <a:cs typeface="华文细黑"/>
              </a:rPr>
              <a:t>实例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28</a:t>
            </a:fld>
            <a:endParaRPr spc="5" dirty="0"/>
          </a:p>
        </p:txBody>
      </p:sp>
      <p:sp>
        <p:nvSpPr>
          <p:cNvPr id="22" name="文本框 21"/>
          <p:cNvSpPr txBox="1"/>
          <p:nvPr/>
        </p:nvSpPr>
        <p:spPr>
          <a:xfrm>
            <a:off x="533400" y="1374775"/>
            <a:ext cx="9525000" cy="1569660"/>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4</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导入数据需要建立两条链接，一条链接到关系型数据库，另一条链接到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。而每一条链接都要基于一个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Connector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。可以通过如下命令查看</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服务中已存在的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Connector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sqoop:000&gt; show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connector</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4" name="图片 3"/>
          <p:cNvPicPr>
            <a:picLocks noChangeAspect="1"/>
          </p:cNvPicPr>
          <p:nvPr/>
        </p:nvPicPr>
        <p:blipFill>
          <a:blip r:embed="rId3"/>
          <a:stretch>
            <a:fillRect/>
          </a:stretch>
        </p:blipFill>
        <p:spPr>
          <a:xfrm>
            <a:off x="838200" y="3127375"/>
            <a:ext cx="8964350" cy="2220857"/>
          </a:xfrm>
          <a:prstGeom prst="rect">
            <a:avLst/>
          </a:prstGeom>
        </p:spPr>
      </p:pic>
    </p:spTree>
    <p:extLst>
      <p:ext uri="{BB962C8B-B14F-4D97-AF65-F5344CB8AC3E}">
        <p14:creationId xmlns:p14="http://schemas.microsoft.com/office/powerpoint/2010/main" val="975562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Sqoop</a:t>
            </a:r>
            <a:r>
              <a:rPr lang="zh-CN" altLang="en-US" sz="3200" i="0" dirty="0">
                <a:solidFill>
                  <a:srgbClr val="585858"/>
                </a:solidFill>
                <a:latin typeface="华文细黑"/>
                <a:cs typeface="华文细黑"/>
              </a:rPr>
              <a:t>实例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29</a:t>
            </a:fld>
            <a:endParaRPr spc="5" dirty="0"/>
          </a:p>
        </p:txBody>
      </p:sp>
      <p:sp>
        <p:nvSpPr>
          <p:cNvPr id="22" name="文本框 21"/>
          <p:cNvSpPr txBox="1"/>
          <p:nvPr/>
        </p:nvSpPr>
        <p:spPr>
          <a:xfrm>
            <a:off x="533400" y="1374775"/>
            <a:ext cx="9525000" cy="1569660"/>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5</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）创建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MySQL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链接，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默认提供了支持</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JDBC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connector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，执行：</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sqoop:000&gt; create link -connector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generic-</a:t>
            </a:r>
            <a:r>
              <a:rPr lang="en-US" altLang="zh-CN" sz="2400" spc="-10" dirty="0" err="1" smtClean="0">
                <a:solidFill>
                  <a:srgbClr val="585858"/>
                </a:solidFill>
                <a:latin typeface="微软雅黑" panose="020B0503020204020204" pitchFamily="34" charset="-122"/>
                <a:ea typeface="微软雅黑" panose="020B0503020204020204" pitchFamily="34" charset="-122"/>
                <a:cs typeface="微软雅黑"/>
              </a:rPr>
              <a:t>jdbc</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-connector</a:t>
            </a:r>
          </a:p>
          <a:p>
            <a:r>
              <a:rPr lang="zh-CN" altLang="zh-CN" sz="2400" dirty="0"/>
              <a:t>执行以上命令会进入到一个交互界面，依次配置表5. 2中的信息</a:t>
            </a:r>
            <a:r>
              <a:rPr lang="zh-CN" altLang="zh-CN" sz="2400" dirty="0" smtClean="0"/>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3" name="图片 2"/>
          <p:cNvPicPr>
            <a:picLocks noChangeAspect="1"/>
          </p:cNvPicPr>
          <p:nvPr/>
        </p:nvPicPr>
        <p:blipFill>
          <a:blip r:embed="rId3"/>
          <a:stretch>
            <a:fillRect/>
          </a:stretch>
        </p:blipFill>
        <p:spPr>
          <a:xfrm>
            <a:off x="762000" y="3252271"/>
            <a:ext cx="8458200" cy="3253810"/>
          </a:xfrm>
          <a:prstGeom prst="rect">
            <a:avLst/>
          </a:prstGeom>
        </p:spPr>
      </p:pic>
    </p:spTree>
    <p:extLst>
      <p:ext uri="{BB962C8B-B14F-4D97-AF65-F5344CB8AC3E}">
        <p14:creationId xmlns:p14="http://schemas.microsoft.com/office/powerpoint/2010/main" val="2160253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流</a:t>
            </a:r>
            <a:r>
              <a:rPr lang="zh-CN" altLang="zh-CN" sz="3200" i="0" dirty="0">
                <a:solidFill>
                  <a:srgbClr val="585858"/>
                </a:solidFill>
                <a:latin typeface="华文细黑"/>
                <a:cs typeface="华文细黑"/>
              </a:rPr>
              <a:t>数据采集工具</a:t>
            </a:r>
            <a:r>
              <a:rPr lang="en-US" altLang="zh-CN" sz="3200" i="0" dirty="0">
                <a:solidFill>
                  <a:srgbClr val="585858"/>
                </a:solidFill>
                <a:latin typeface="华文细黑"/>
                <a:cs typeface="华文细黑"/>
              </a:rPr>
              <a:t>Flume</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a:t>
            </a:fld>
            <a:endParaRPr spc="5" dirty="0"/>
          </a:p>
        </p:txBody>
      </p:sp>
      <p:sp>
        <p:nvSpPr>
          <p:cNvPr id="22" name="文本框 21"/>
          <p:cNvSpPr txBox="1"/>
          <p:nvPr/>
        </p:nvSpPr>
        <p:spPr>
          <a:xfrm>
            <a:off x="594418" y="1735337"/>
            <a:ext cx="9525000" cy="2308324"/>
          </a:xfrm>
          <a:prstGeom prst="rect">
            <a:avLst/>
          </a:prstGeom>
          <a:noFill/>
        </p:spPr>
        <p:txBody>
          <a:bodyPr wrap="square" rtlCol="0">
            <a:spAutoFit/>
          </a:bodyPr>
          <a:lstStyle/>
          <a:p>
            <a:r>
              <a:rPr lang="zh-CN" altLang="zh-CN" sz="2400" b="1" spc="-10" dirty="0" smtClean="0">
                <a:solidFill>
                  <a:srgbClr val="585858"/>
                </a:solidFill>
                <a:latin typeface="微软雅黑" panose="020B0503020204020204" pitchFamily="34" charset="-122"/>
                <a:ea typeface="微软雅黑" panose="020B0503020204020204" pitchFamily="34" charset="-122"/>
                <a:cs typeface="微软雅黑"/>
              </a:rPr>
              <a:t>数据流</a:t>
            </a:r>
            <a:r>
              <a:rPr lang="en-US" altLang="zh-CN" sz="2400" b="1" spc="-10" dirty="0" smtClean="0">
                <a:solidFill>
                  <a:srgbClr val="585858"/>
                </a:solidFill>
                <a:latin typeface="微软雅黑" panose="020B0503020204020204" pitchFamily="34" charset="-122"/>
                <a:ea typeface="微软雅黑" panose="020B0503020204020204" pitchFamily="34" charset="-122"/>
                <a:cs typeface="微软雅黑"/>
              </a:rPr>
              <a:t> </a:t>
            </a:r>
            <a:r>
              <a:rPr lang="zh-CN" altLang="en-US" sz="2400" b="1"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数据流</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通常</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被视为一个随时间延续而无限增长的动态数据集合，是一组顺序、大量、快速、连续到达的数据序列。通过对流数据处理，可以进行卫星云图监测、股市走向分析、网络攻击判断、传感器实时信号分析</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Apache Flume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是一种分布式、具有高可靠和高可用性的数据采集系统，可从多个不同类型、不同来源的数据流汇集到集中式数据存储系统中。</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97201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Sqoop</a:t>
            </a:r>
            <a:r>
              <a:rPr lang="zh-CN" altLang="en-US" sz="3200" i="0" dirty="0">
                <a:solidFill>
                  <a:srgbClr val="585858"/>
                </a:solidFill>
                <a:latin typeface="华文细黑"/>
                <a:cs typeface="华文细黑"/>
              </a:rPr>
              <a:t>实例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30</a:t>
            </a:fld>
            <a:endParaRPr spc="5" dirty="0"/>
          </a:p>
        </p:txBody>
      </p:sp>
      <p:sp>
        <p:nvSpPr>
          <p:cNvPr id="22" name="文本框 21"/>
          <p:cNvSpPr txBox="1"/>
          <p:nvPr/>
        </p:nvSpPr>
        <p:spPr>
          <a:xfrm>
            <a:off x="533400" y="1374775"/>
            <a:ext cx="9525000" cy="1569660"/>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6</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）创建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链接，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默认提供了支持</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connector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，执行：</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sqoop:000&gt; create link -connector </a:t>
            </a:r>
            <a:r>
              <a:rPr lang="en-US" altLang="zh-CN" sz="2400" spc="-10" dirty="0" err="1" smtClean="0">
                <a:solidFill>
                  <a:srgbClr val="585858"/>
                </a:solidFill>
                <a:latin typeface="微软雅黑" panose="020B0503020204020204" pitchFamily="34" charset="-122"/>
                <a:ea typeface="微软雅黑" panose="020B0503020204020204" pitchFamily="34" charset="-122"/>
                <a:cs typeface="微软雅黑"/>
              </a:rPr>
              <a:t>hdfs</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-connector</a:t>
            </a:r>
          </a:p>
          <a:p>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执行以上命令会进入交互界面，依次</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配置</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下</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表中</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的信息。</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3" name="图片 2"/>
          <p:cNvPicPr>
            <a:picLocks noChangeAspect="1"/>
          </p:cNvPicPr>
          <p:nvPr/>
        </p:nvPicPr>
        <p:blipFill>
          <a:blip r:embed="rId3"/>
          <a:stretch>
            <a:fillRect/>
          </a:stretch>
        </p:blipFill>
        <p:spPr>
          <a:xfrm>
            <a:off x="616189" y="3660775"/>
            <a:ext cx="9354856" cy="1991003"/>
          </a:xfrm>
          <a:prstGeom prst="rect">
            <a:avLst/>
          </a:prstGeom>
        </p:spPr>
      </p:pic>
    </p:spTree>
    <p:extLst>
      <p:ext uri="{BB962C8B-B14F-4D97-AF65-F5344CB8AC3E}">
        <p14:creationId xmlns:p14="http://schemas.microsoft.com/office/powerpoint/2010/main" val="2533450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Sqoop</a:t>
            </a:r>
            <a:r>
              <a:rPr lang="zh-CN" altLang="en-US" sz="3200" i="0" dirty="0">
                <a:solidFill>
                  <a:srgbClr val="585858"/>
                </a:solidFill>
                <a:latin typeface="华文细黑"/>
                <a:cs typeface="华文细黑"/>
              </a:rPr>
              <a:t>实例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31</a:t>
            </a:fld>
            <a:endParaRPr spc="5" dirty="0"/>
          </a:p>
        </p:txBody>
      </p:sp>
      <p:sp>
        <p:nvSpPr>
          <p:cNvPr id="22" name="文本框 21"/>
          <p:cNvSpPr txBox="1"/>
          <p:nvPr/>
        </p:nvSpPr>
        <p:spPr>
          <a:xfrm>
            <a:off x="533400" y="1374775"/>
            <a:ext cx="9525000" cy="830997"/>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7</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）创建</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job</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提交到</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MapReduce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框架平台运行</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，执行：</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sqoop:000</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&gt; </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create job –f name1 –t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name2</a:t>
            </a: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943695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Sqoop</a:t>
            </a:r>
            <a:r>
              <a:rPr lang="zh-CN" altLang="en-US" sz="3200" i="0" dirty="0">
                <a:solidFill>
                  <a:srgbClr val="585858"/>
                </a:solidFill>
                <a:latin typeface="华文细黑"/>
                <a:cs typeface="华文细黑"/>
              </a:rPr>
              <a:t>实例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32</a:t>
            </a:fld>
            <a:endParaRPr spc="5" dirty="0"/>
          </a:p>
        </p:txBody>
      </p:sp>
      <p:sp>
        <p:nvSpPr>
          <p:cNvPr id="22" name="文本框 21"/>
          <p:cNvSpPr txBox="1"/>
          <p:nvPr/>
        </p:nvSpPr>
        <p:spPr>
          <a:xfrm>
            <a:off x="533400" y="1374775"/>
            <a:ext cx="9525000" cy="830997"/>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8</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）启动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job</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，执行如下命令，结果如</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图所</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示。</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sqoop:000&gt; start job –n </a:t>
            </a:r>
            <a:r>
              <a:rPr lang="en-US" altLang="zh-CN" sz="2400" spc="-10" dirty="0" err="1" smtClean="0">
                <a:solidFill>
                  <a:srgbClr val="585858"/>
                </a:solidFill>
                <a:latin typeface="微软雅黑" panose="020B0503020204020204" pitchFamily="34" charset="-122"/>
                <a:ea typeface="微软雅黑" panose="020B0503020204020204" pitchFamily="34" charset="-122"/>
                <a:cs typeface="微软雅黑"/>
              </a:rPr>
              <a:t>mysqlTOhdfs</a:t>
            </a:r>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3" name="图片 2"/>
          <p:cNvPicPr>
            <a:picLocks noChangeAspect="1"/>
          </p:cNvPicPr>
          <p:nvPr/>
        </p:nvPicPr>
        <p:blipFill>
          <a:blip r:embed="rId3"/>
          <a:stretch>
            <a:fillRect/>
          </a:stretch>
        </p:blipFill>
        <p:spPr>
          <a:xfrm>
            <a:off x="1219200" y="2657094"/>
            <a:ext cx="6725589" cy="2762636"/>
          </a:xfrm>
          <a:prstGeom prst="rect">
            <a:avLst/>
          </a:prstGeom>
        </p:spPr>
      </p:pic>
    </p:spTree>
    <p:extLst>
      <p:ext uri="{BB962C8B-B14F-4D97-AF65-F5344CB8AC3E}">
        <p14:creationId xmlns:p14="http://schemas.microsoft.com/office/powerpoint/2010/main" val="623332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a:solidFill>
                  <a:srgbClr val="585858"/>
                </a:solidFill>
                <a:latin typeface="华文细黑"/>
                <a:cs typeface="华文细黑"/>
              </a:rPr>
              <a:t>Sqoop</a:t>
            </a:r>
            <a:r>
              <a:rPr lang="zh-CN" altLang="en-US" sz="3200" i="0" dirty="0">
                <a:solidFill>
                  <a:srgbClr val="585858"/>
                </a:solidFill>
                <a:latin typeface="华文细黑"/>
                <a:cs typeface="华文细黑"/>
              </a:rPr>
              <a:t>导入过程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33</a:t>
            </a:fld>
            <a:endParaRPr spc="5" dirty="0"/>
          </a:p>
        </p:txBody>
      </p:sp>
      <p:sp>
        <p:nvSpPr>
          <p:cNvPr id="22" name="文本框 21"/>
          <p:cNvSpPr txBox="1"/>
          <p:nvPr/>
        </p:nvSpPr>
        <p:spPr>
          <a:xfrm>
            <a:off x="533400" y="1374775"/>
            <a:ext cx="9525000" cy="1415772"/>
          </a:xfrm>
          <a:prstGeom prst="rect">
            <a:avLst/>
          </a:prstGeom>
          <a:noFill/>
        </p:spPr>
        <p:txBody>
          <a:bodyPr wrap="square" rtlCol="0">
            <a:spAutoFit/>
          </a:bodyPr>
          <a:lstStyle/>
          <a:p>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由</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前面的Sqoop框架，我们大致可以知道Sqoop是通过MapReduce作业进行导入操作的。在导入过程中，Sqoop从表中读取数据行，将其写入HDFS，如</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图所</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示。</a:t>
            </a:r>
          </a:p>
          <a:p>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3" name="图片 2"/>
          <p:cNvPicPr>
            <a:picLocks noChangeAspect="1"/>
          </p:cNvPicPr>
          <p:nvPr/>
        </p:nvPicPr>
        <p:blipFill>
          <a:blip r:embed="rId3"/>
          <a:stretch>
            <a:fillRect/>
          </a:stretch>
        </p:blipFill>
        <p:spPr>
          <a:xfrm>
            <a:off x="3048000" y="2909555"/>
            <a:ext cx="6431783" cy="3738130"/>
          </a:xfrm>
          <a:prstGeom prst="rect">
            <a:avLst/>
          </a:prstGeom>
        </p:spPr>
      </p:pic>
    </p:spTree>
    <p:extLst>
      <p:ext uri="{BB962C8B-B14F-4D97-AF65-F5344CB8AC3E}">
        <p14:creationId xmlns:p14="http://schemas.microsoft.com/office/powerpoint/2010/main" val="2127743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a:solidFill>
                  <a:srgbClr val="585858"/>
                </a:solidFill>
                <a:latin typeface="华文细黑"/>
                <a:cs typeface="华文细黑"/>
              </a:rPr>
              <a:t>Sqoop</a:t>
            </a:r>
            <a:r>
              <a:rPr lang="zh-CN" altLang="en-US" sz="3200" i="0" dirty="0">
                <a:solidFill>
                  <a:srgbClr val="585858"/>
                </a:solidFill>
                <a:latin typeface="华文细黑"/>
                <a:cs typeface="华文细黑"/>
              </a:rPr>
              <a:t>导入过程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34</a:t>
            </a:fld>
            <a:endParaRPr spc="5" dirty="0"/>
          </a:p>
        </p:txBody>
      </p:sp>
      <p:sp>
        <p:nvSpPr>
          <p:cNvPr id="22" name="文本框 21"/>
          <p:cNvSpPr txBox="1"/>
          <p:nvPr/>
        </p:nvSpPr>
        <p:spPr>
          <a:xfrm>
            <a:off x="533400" y="1374775"/>
            <a:ext cx="9525000" cy="3785652"/>
          </a:xfrm>
          <a:prstGeom prst="rect">
            <a:avLst/>
          </a:prstGeom>
          <a:noFill/>
        </p:spPr>
        <p:txBody>
          <a:bodyPr wrap="square" rtlCol="0">
            <a:spAutoFit/>
          </a:bodyPr>
          <a:lstStyle/>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）在导入前，</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使用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JDBC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来检查将要导入的数据表，提取导入表的元数据，如表的列名、</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SQL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数据类型等；</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把这些数据库的数据类型映射成</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Java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数据类型，如（</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Varchar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Integer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String</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Integer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）。根据这些信息，</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生成一个与表名同名的类，完成反序列化工作，在容器中保存表中的每一行记录；</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启动</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MapReduce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作业，调度</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MapReduce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作业产生</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imports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exports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4</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Map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函数通过</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JDBC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读取数据库中的内容，使用</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生成的类进行反序列化，最后将这些记录写到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a:t>
            </a:r>
          </a:p>
        </p:txBody>
      </p:sp>
      <p:sp>
        <p:nvSpPr>
          <p:cNvPr id="6"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22444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Sqoop</a:t>
            </a:r>
            <a:r>
              <a:rPr lang="zh-CN" altLang="en-US" sz="3200" i="0" dirty="0">
                <a:solidFill>
                  <a:srgbClr val="585858"/>
                </a:solidFill>
                <a:latin typeface="华文细黑"/>
                <a:cs typeface="华文细黑"/>
              </a:rPr>
              <a:t>导出过程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35</a:t>
            </a:fld>
            <a:endParaRPr spc="5" dirty="0"/>
          </a:p>
        </p:txBody>
      </p:sp>
      <p:sp>
        <p:nvSpPr>
          <p:cNvPr id="22" name="文本框 21"/>
          <p:cNvSpPr txBox="1"/>
          <p:nvPr/>
        </p:nvSpPr>
        <p:spPr>
          <a:xfrm>
            <a:off x="533400" y="1374775"/>
            <a:ext cx="9525000" cy="1200329"/>
          </a:xfrm>
          <a:prstGeom prst="rect">
            <a:avLst/>
          </a:prstGeom>
          <a:noFill/>
        </p:spPr>
        <p:txBody>
          <a:bodyPr wrap="square" rtlCol="0">
            <a:spAutoFit/>
          </a:bodyPr>
          <a:lstStyle/>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与</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的导入功能相比，</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的导出功能使用的频率相对较低，一般是将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Hive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的分析结果导出到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RDBMS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数据库中，供数据分析人员查看</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754070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err="1" smtClean="0">
                <a:solidFill>
                  <a:srgbClr val="585858"/>
                </a:solidFill>
                <a:latin typeface="华文细黑"/>
                <a:cs typeface="华文细黑"/>
              </a:rPr>
              <a:t>Sqoop</a:t>
            </a:r>
            <a:r>
              <a:rPr lang="zh-CN" altLang="en-US" sz="3200" i="0" dirty="0">
                <a:solidFill>
                  <a:srgbClr val="585858"/>
                </a:solidFill>
                <a:latin typeface="华文细黑"/>
                <a:cs typeface="华文细黑"/>
              </a:rPr>
              <a:t>导出过程</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36</a:t>
            </a:fld>
            <a:endParaRPr spc="5" dirty="0"/>
          </a:p>
        </p:txBody>
      </p:sp>
      <p:sp>
        <p:nvSpPr>
          <p:cNvPr id="22" name="文本框 21"/>
          <p:cNvSpPr txBox="1"/>
          <p:nvPr/>
        </p:nvSpPr>
        <p:spPr>
          <a:xfrm>
            <a:off x="533400" y="1374775"/>
            <a:ext cx="9525000" cy="2677656"/>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导出</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过程大致可以归纳为以下步骤。</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）在导出前，</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会根据数据库连接字符串来选择一个导出方法，对于大部分系统来说，</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会选择</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JDBC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根据目标表的定义生成一个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Java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类；</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）生成的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Java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类从文本中解析出记录，并向表中插入类型合适的值；</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4</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）启动一个</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MapReduce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作业，从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中读取源数据文件；</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5</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）使用生成的类解析出记录，并且执行选定的导出方法。</a:t>
            </a: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03116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p:cNvSpPr/>
          <p:nvPr/>
        </p:nvSpPr>
        <p:spPr>
          <a:xfrm>
            <a:off x="1886839" y="2971454"/>
            <a:ext cx="8281416" cy="7559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6839" y="675762"/>
            <a:ext cx="836294" cy="431165"/>
          </a:xfrm>
          <a:prstGeom prst="rect">
            <a:avLst/>
          </a:prstGeom>
        </p:spPr>
        <p:txBody>
          <a:bodyPr vert="horz" wrap="square" lIns="0" tIns="0" rIns="0" bIns="0" rtlCol="0">
            <a:spAutoFit/>
          </a:bodyPr>
          <a:lstStyle/>
          <a:p>
            <a:pPr marL="12700">
              <a:lnSpc>
                <a:spcPct val="100000"/>
              </a:lnSpc>
            </a:pPr>
            <a:r>
              <a:rPr sz="3200" b="1" i="1" spc="-10" dirty="0">
                <a:solidFill>
                  <a:srgbClr val="585858"/>
                </a:solidFill>
                <a:latin typeface="微软雅黑"/>
                <a:cs typeface="微软雅黑"/>
              </a:rPr>
              <a:t>目录</a:t>
            </a:r>
            <a:endParaRPr sz="3200">
              <a:latin typeface="微软雅黑"/>
              <a:cs typeface="微软雅黑"/>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37</a:t>
            </a:fld>
            <a:endParaRPr spc="5" dirty="0"/>
          </a:p>
        </p:txBody>
      </p:sp>
      <p:sp>
        <p:nvSpPr>
          <p:cNvPr id="5" name="object 5"/>
          <p:cNvSpPr txBox="1">
            <a:spLocks noGrp="1"/>
          </p:cNvSpPr>
          <p:nvPr>
            <p:ph type="title"/>
          </p:nvPr>
        </p:nvSpPr>
        <p:spPr>
          <a:prstGeom prst="rect">
            <a:avLst/>
          </a:prstGeom>
        </p:spPr>
        <p:txBody>
          <a:bodyPr vert="horz" wrap="square" lIns="0" tIns="1224520" rIns="0" bIns="0" rtlCol="0">
            <a:spAutoFit/>
          </a:bodyPr>
          <a:lstStyle/>
          <a:p>
            <a:pPr marL="1416050">
              <a:lnSpc>
                <a:spcPct val="100000"/>
              </a:lnSpc>
            </a:pPr>
            <a:r>
              <a:rPr b="0" i="0" spc="215" dirty="0" smtClean="0">
                <a:solidFill>
                  <a:schemeClr val="tx1"/>
                </a:solidFill>
                <a:latin typeface="Wingdings"/>
                <a:cs typeface="Wingdings"/>
              </a:rPr>
              <a:t></a:t>
            </a:r>
            <a:r>
              <a:rPr lang="zh-CN" altLang="en-US" spc="5" dirty="0" smtClean="0">
                <a:solidFill>
                  <a:schemeClr val="tx1"/>
                </a:solidFill>
                <a:cs typeface="Wingdings"/>
              </a:rPr>
              <a:t>流数据采集工具</a:t>
            </a:r>
            <a:r>
              <a:rPr lang="en-US" altLang="zh-CN" spc="5" dirty="0" smtClean="0">
                <a:solidFill>
                  <a:schemeClr val="tx1"/>
                </a:solidFill>
                <a:cs typeface="Wingdings"/>
              </a:rPr>
              <a:t>Flume</a:t>
            </a:r>
            <a:endParaRPr spc="5" dirty="0">
              <a:solidFill>
                <a:schemeClr val="tx1"/>
              </a:solidFill>
            </a:endParaRPr>
          </a:p>
        </p:txBody>
      </p:sp>
      <p:sp>
        <p:nvSpPr>
          <p:cNvPr id="6" name="object 6"/>
          <p:cNvSpPr txBox="1"/>
          <p:nvPr/>
        </p:nvSpPr>
        <p:spPr>
          <a:xfrm>
            <a:off x="2030983" y="2381336"/>
            <a:ext cx="5363210" cy="1169551"/>
          </a:xfrm>
          <a:prstGeom prst="rect">
            <a:avLst/>
          </a:prstGeom>
        </p:spPr>
        <p:txBody>
          <a:bodyPr vert="horz" wrap="square" lIns="0" tIns="0" rIns="0" bIns="0" rtlCol="0">
            <a:spAutoFit/>
          </a:bodyPr>
          <a:lstStyle/>
          <a:p>
            <a:pPr marL="12700">
              <a:lnSpc>
                <a:spcPct val="100000"/>
              </a:lnSpc>
            </a:pPr>
            <a:r>
              <a:rPr sz="2800" spc="215" dirty="0" smtClean="0">
                <a:latin typeface="Wingdings"/>
                <a:cs typeface="Wingdings"/>
              </a:rPr>
              <a:t></a:t>
            </a:r>
            <a:r>
              <a:rPr lang="zh-CN" altLang="en-US" sz="2800" b="1" i="1" spc="5" dirty="0" smtClean="0">
                <a:latin typeface="微软雅黑"/>
                <a:cs typeface="Wingdings"/>
              </a:rPr>
              <a:t>传输工具</a:t>
            </a:r>
            <a:r>
              <a:rPr lang="en-US" altLang="zh-CN" sz="2800" b="1" i="1" spc="5" dirty="0" err="1" smtClean="0">
                <a:latin typeface="微软雅黑"/>
                <a:cs typeface="Wingdings"/>
              </a:rPr>
              <a:t>Sqoop</a:t>
            </a:r>
            <a:endParaRPr sz="2800" dirty="0" smtClean="0">
              <a:latin typeface="微软雅黑"/>
              <a:cs typeface="微软雅黑"/>
            </a:endParaRPr>
          </a:p>
          <a:p>
            <a:pPr marL="12700">
              <a:lnSpc>
                <a:spcPct val="100000"/>
              </a:lnSpc>
              <a:spcBef>
                <a:spcPts val="2350"/>
              </a:spcBef>
            </a:pPr>
            <a:r>
              <a:rPr sz="2800" spc="215" dirty="0" smtClean="0">
                <a:solidFill>
                  <a:schemeClr val="bg1"/>
                </a:solidFill>
                <a:latin typeface="Wingdings"/>
                <a:cs typeface="Wingdings"/>
              </a:rPr>
              <a:t></a:t>
            </a:r>
            <a:r>
              <a:rPr lang="zh-CN" altLang="en-US" sz="2800" b="1" i="1" spc="5" dirty="0" smtClean="0">
                <a:solidFill>
                  <a:schemeClr val="bg1"/>
                </a:solidFill>
                <a:latin typeface="微软雅黑"/>
                <a:cs typeface="Wingdings"/>
              </a:rPr>
              <a:t>数据接入工具</a:t>
            </a:r>
            <a:r>
              <a:rPr lang="en-US" altLang="zh-CN" sz="2800" b="1" i="1" spc="5" dirty="0">
                <a:solidFill>
                  <a:schemeClr val="bg1"/>
                </a:solidFill>
                <a:latin typeface="微软雅黑"/>
                <a:cs typeface="Wingdings"/>
              </a:rPr>
              <a:t>K</a:t>
            </a:r>
            <a:r>
              <a:rPr lang="en-US" altLang="zh-CN" sz="2800" b="1" i="1" spc="5" dirty="0" smtClean="0">
                <a:solidFill>
                  <a:schemeClr val="bg1"/>
                </a:solidFill>
                <a:latin typeface="微软雅黑"/>
                <a:cs typeface="Wingdings"/>
              </a:rPr>
              <a:t>afka</a:t>
            </a:r>
          </a:p>
        </p:txBody>
      </p:sp>
    </p:spTree>
    <p:extLst>
      <p:ext uri="{BB962C8B-B14F-4D97-AF65-F5344CB8AC3E}">
        <p14:creationId xmlns:p14="http://schemas.microsoft.com/office/powerpoint/2010/main" val="2501080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a:t>
            </a:r>
            <a:r>
              <a:rPr lang="zh-CN" altLang="en-US" sz="3200" i="0" dirty="0">
                <a:solidFill>
                  <a:srgbClr val="585858"/>
                </a:solidFill>
                <a:latin typeface="华文细黑"/>
                <a:cs typeface="华文细黑"/>
              </a:rPr>
              <a:t>接入工具</a:t>
            </a:r>
            <a:r>
              <a:rPr lang="en-US" altLang="zh-CN" sz="3200" i="0" dirty="0">
                <a:solidFill>
                  <a:srgbClr val="585858"/>
                </a:solidFill>
                <a:latin typeface="华文细黑"/>
                <a:cs typeface="华文细黑"/>
              </a:rPr>
              <a:t>Kafka</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38</a:t>
            </a:fld>
            <a:endParaRPr spc="5" dirty="0"/>
          </a:p>
        </p:txBody>
      </p:sp>
      <p:sp>
        <p:nvSpPr>
          <p:cNvPr id="22" name="文本框 21"/>
          <p:cNvSpPr txBox="1"/>
          <p:nvPr/>
        </p:nvSpPr>
        <p:spPr>
          <a:xfrm>
            <a:off x="533400" y="1374775"/>
            <a:ext cx="9525000" cy="1569660"/>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Apache 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是一个分布式流媒体平台，由</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LinkedIn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公司开源并贡献给</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Apache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基金会。</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采用</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Scala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Java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语言编写，允许发布和订阅记录流，可用于在不同系统之间传递数据</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中主要有</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三种角色。</a:t>
            </a:r>
          </a:p>
        </p:txBody>
      </p:sp>
      <p:sp>
        <p:nvSpPr>
          <p:cNvPr id="6"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4" name="图片 3"/>
          <p:cNvPicPr>
            <a:picLocks noChangeAspect="1"/>
          </p:cNvPicPr>
          <p:nvPr/>
        </p:nvPicPr>
        <p:blipFill>
          <a:blip r:embed="rId3"/>
          <a:stretch>
            <a:fillRect/>
          </a:stretch>
        </p:blipFill>
        <p:spPr>
          <a:xfrm>
            <a:off x="2819400" y="3736975"/>
            <a:ext cx="5944430" cy="2019582"/>
          </a:xfrm>
          <a:prstGeom prst="rect">
            <a:avLst/>
          </a:prstGeom>
        </p:spPr>
      </p:pic>
    </p:spTree>
    <p:extLst>
      <p:ext uri="{BB962C8B-B14F-4D97-AF65-F5344CB8AC3E}">
        <p14:creationId xmlns:p14="http://schemas.microsoft.com/office/powerpoint/2010/main" val="3214726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a:t>
            </a:r>
            <a:r>
              <a:rPr lang="zh-CN" altLang="en-US" sz="3200" i="0" dirty="0">
                <a:solidFill>
                  <a:srgbClr val="585858"/>
                </a:solidFill>
                <a:latin typeface="华文细黑"/>
                <a:cs typeface="华文细黑"/>
              </a:rPr>
              <a:t>接入工具</a:t>
            </a:r>
            <a:r>
              <a:rPr lang="en-US" altLang="zh-CN" sz="3200" i="0" dirty="0">
                <a:solidFill>
                  <a:srgbClr val="585858"/>
                </a:solidFill>
                <a:latin typeface="华文细黑"/>
                <a:cs typeface="华文细黑"/>
              </a:rPr>
              <a:t>Kafka</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39</a:t>
            </a:fld>
            <a:endParaRPr spc="5" dirty="0"/>
          </a:p>
        </p:txBody>
      </p:sp>
      <p:sp>
        <p:nvSpPr>
          <p:cNvPr id="22" name="文本框 21"/>
          <p:cNvSpPr txBox="1"/>
          <p:nvPr/>
        </p:nvSpPr>
        <p:spPr>
          <a:xfrm>
            <a:off x="533400" y="1374775"/>
            <a:ext cx="9525000" cy="2677656"/>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（生产者）</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用于将流数据发送到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消息队列上，它的任务是向</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发送数据，通过</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ZooKeeper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获取可用的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列表。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作为消息的生产者，在生产消息后需要将消息投送到指定的目的地（某个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Topic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的某个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可以选择随机的方式来发布消息到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，也支持选择特定的算法发布消息到相应的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88945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流</a:t>
            </a:r>
            <a:r>
              <a:rPr lang="zh-CN" altLang="zh-CN" sz="3200" i="0" dirty="0">
                <a:solidFill>
                  <a:srgbClr val="585858"/>
                </a:solidFill>
                <a:latin typeface="华文细黑"/>
                <a:cs typeface="华文细黑"/>
              </a:rPr>
              <a:t>数据采集工具</a:t>
            </a:r>
            <a:r>
              <a:rPr lang="en-US" altLang="zh-CN" sz="3200" i="0" dirty="0">
                <a:solidFill>
                  <a:srgbClr val="585858"/>
                </a:solidFill>
                <a:latin typeface="华文细黑"/>
                <a:cs typeface="华文细黑"/>
              </a:rPr>
              <a:t>Flume</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a:t>
            </a:fld>
            <a:endParaRPr spc="5" dirty="0"/>
          </a:p>
        </p:txBody>
      </p:sp>
      <p:sp>
        <p:nvSpPr>
          <p:cNvPr id="22" name="文本框 21"/>
          <p:cNvSpPr txBox="1"/>
          <p:nvPr/>
        </p:nvSpPr>
        <p:spPr>
          <a:xfrm>
            <a:off x="627075" y="1771169"/>
            <a:ext cx="9525000" cy="1569660"/>
          </a:xfrm>
          <a:prstGeom prst="rect">
            <a:avLst/>
          </a:prstGeom>
          <a:noFill/>
        </p:spPr>
        <p:txBody>
          <a:bodyPr wrap="square" rtlCol="0">
            <a:spAutoFit/>
          </a:bodyPr>
          <a:lstStyle/>
          <a:p>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图给</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的一个应用场景。用户使用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可以从云端、社交网络、网站等获取数据，存储在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HBase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中，供后期处理与分析。理解</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的工作机制，需要了解事件、代理、源、通道、接收器等关键术语</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1026" name="Picture 2" descr="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75" y="3736975"/>
            <a:ext cx="9203632" cy="238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bject 3"/>
          <p:cNvSpPr/>
          <p:nvPr/>
        </p:nvSpPr>
        <p:spPr>
          <a:xfrm flipV="1">
            <a:off x="627075" y="1034814"/>
            <a:ext cx="8357235" cy="76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09945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a:t>
            </a:r>
            <a:r>
              <a:rPr lang="zh-CN" altLang="en-US" sz="3200" i="0" dirty="0">
                <a:solidFill>
                  <a:srgbClr val="585858"/>
                </a:solidFill>
                <a:latin typeface="华文细黑"/>
                <a:cs typeface="华文细黑"/>
              </a:rPr>
              <a:t>接入工具</a:t>
            </a:r>
            <a:r>
              <a:rPr lang="en-US" altLang="zh-CN" sz="3200" i="0" dirty="0">
                <a:solidFill>
                  <a:srgbClr val="585858"/>
                </a:solidFill>
                <a:latin typeface="华文细黑"/>
                <a:cs typeface="华文细黑"/>
              </a:rPr>
              <a:t>Kafka</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40</a:t>
            </a:fld>
            <a:endParaRPr spc="5" dirty="0"/>
          </a:p>
        </p:txBody>
      </p:sp>
      <p:sp>
        <p:nvSpPr>
          <p:cNvPr id="22" name="文本框 21"/>
          <p:cNvSpPr txBox="1"/>
          <p:nvPr/>
        </p:nvSpPr>
        <p:spPr>
          <a:xfrm>
            <a:off x="533400" y="1374775"/>
            <a:ext cx="9525000" cy="1938992"/>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集群中的一台或多台服务器统称为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，可理解为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的服务器缓存代理。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支持消息持久化，生产者生产消息后，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不会直接把消息传递给消费者，而是先在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中存储，持久化保存在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的日志文件中</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53767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smtClean="0">
                <a:solidFill>
                  <a:srgbClr val="585858"/>
                </a:solidFill>
                <a:latin typeface="华文细黑"/>
                <a:cs typeface="华文细黑"/>
              </a:rPr>
              <a:t>数据</a:t>
            </a:r>
            <a:r>
              <a:rPr lang="zh-CN" altLang="en-US" sz="3200" i="0" dirty="0">
                <a:solidFill>
                  <a:srgbClr val="585858"/>
                </a:solidFill>
                <a:latin typeface="华文细黑"/>
                <a:cs typeface="华文细黑"/>
              </a:rPr>
              <a:t>接入工具</a:t>
            </a:r>
            <a:r>
              <a:rPr lang="en-US" altLang="zh-CN" sz="3200" i="0" dirty="0">
                <a:solidFill>
                  <a:srgbClr val="585858"/>
                </a:solidFill>
                <a:latin typeface="华文细黑"/>
                <a:cs typeface="华文细黑"/>
              </a:rPr>
              <a:t>Kafka</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41</a:t>
            </a:fld>
            <a:endParaRPr spc="5" dirty="0"/>
          </a:p>
        </p:txBody>
      </p:sp>
      <p:sp>
        <p:nvSpPr>
          <p:cNvPr id="22" name="文本框 21"/>
          <p:cNvSpPr txBox="1"/>
          <p:nvPr/>
        </p:nvSpPr>
        <p:spPr>
          <a:xfrm>
            <a:off x="533400" y="1374775"/>
            <a:ext cx="9525000" cy="3046988"/>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（消费者）</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负责订阅</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Topics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并处理其发布的消息。每个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可以订阅多个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Topic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，每个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会保留它读取到某个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是通过</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ZooKeeper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来保留</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中，同样有</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 group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的概念，它在逻辑上将一些</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分组</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Topic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中的每一条消息都可以被多个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 group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消费，然而每个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 group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内只能有一个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来消费该消息</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025847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的安装与配置</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42</a:t>
            </a:fld>
            <a:endParaRPr spc="5" dirty="0"/>
          </a:p>
        </p:txBody>
      </p:sp>
      <p:sp>
        <p:nvSpPr>
          <p:cNvPr id="22" name="文本框 21"/>
          <p:cNvSpPr txBox="1"/>
          <p:nvPr/>
        </p:nvSpPr>
        <p:spPr>
          <a:xfrm>
            <a:off x="533400" y="1374775"/>
            <a:ext cx="9525000" cy="3785652"/>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．安装</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ZooKeeper</a:t>
            </a:r>
            <a:endParaRPr lang="en-US" altLang="zh-CN" sz="24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）切换到安装</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目录</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）下载并安装</a:t>
            </a:r>
            <a:r>
              <a:rPr lang="en-US" altLang="zh-CN" sz="2400" spc="-10" dirty="0" err="1" smtClean="0">
                <a:solidFill>
                  <a:srgbClr val="585858"/>
                </a:solidFill>
                <a:latin typeface="微软雅黑" panose="020B0503020204020204" pitchFamily="34" charset="-122"/>
                <a:ea typeface="微软雅黑" panose="020B0503020204020204" pitchFamily="34" charset="-122"/>
                <a:cs typeface="微软雅黑"/>
              </a:rPr>
              <a:t>ZooKeeper</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）解压安装：</a:t>
            </a: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4</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）配置</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ZooKeeper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的环境变量，执行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vim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etc</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/profile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命令编辑</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etc</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/profile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文件，添加以下内容：</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set zookeeper environment</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export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zookeeper_home</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=/home/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kafka</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/zookeeper-3.3.6</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5</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）使之生效：</a:t>
            </a: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6</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）测试</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ZooKeeper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是否安装</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成功：</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47613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的安装与配置</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43</a:t>
            </a:fld>
            <a:endParaRPr spc="5" dirty="0"/>
          </a:p>
        </p:txBody>
      </p:sp>
      <p:sp>
        <p:nvSpPr>
          <p:cNvPr id="22" name="文本框 21"/>
          <p:cNvSpPr txBox="1"/>
          <p:nvPr/>
        </p:nvSpPr>
        <p:spPr>
          <a:xfrm>
            <a:off x="533400" y="1374775"/>
            <a:ext cx="9525000" cy="4154984"/>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．安装</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）切换到安装目录：</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cd /home/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kafka</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）下载</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wget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https://archive.apache.org/dist/Kafka/0.10.1.0/Kafka_2.11-</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0.10.1.0.tgz</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）解压：</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tar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xvf</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kafka_2.11-0.10.1.0.tgz</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4</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）切换目录：</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cd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kafka_2.11-0.10.1.0</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58076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的安装与配置</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44</a:t>
            </a:fld>
            <a:endParaRPr spc="5" dirty="0"/>
          </a:p>
        </p:txBody>
      </p:sp>
      <p:sp>
        <p:nvSpPr>
          <p:cNvPr id="22" name="文本框 21"/>
          <p:cNvSpPr txBox="1"/>
          <p:nvPr/>
        </p:nvSpPr>
        <p:spPr>
          <a:xfrm>
            <a:off x="533400" y="1374775"/>
            <a:ext cx="9525000" cy="2677656"/>
          </a:xfrm>
          <a:prstGeom prst="rect">
            <a:avLst/>
          </a:prstGeom>
          <a:noFill/>
        </p:spPr>
        <p:txBody>
          <a:bodyPr wrap="square" rtlCol="0">
            <a:spAutoFit/>
          </a:bodyPr>
          <a:lstStyle/>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5</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）配置</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，进入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config</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目录，修改</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server.properties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Brokerid</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就是指各台服务器对应的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id</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，所以各台服务器值不同</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broker.id=0</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端口号，无需改变</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port=9092</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Zookeeper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集群的</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ip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和端口号</a:t>
            </a:r>
          </a:p>
          <a:p>
            <a:r>
              <a:rPr lang="en-US" altLang="zh-CN" sz="2400" spc="-10" dirty="0" err="1" smtClean="0">
                <a:solidFill>
                  <a:srgbClr val="585858"/>
                </a:solidFill>
                <a:latin typeface="微软雅黑" panose="020B0503020204020204" pitchFamily="34" charset="-122"/>
                <a:ea typeface="微软雅黑" panose="020B0503020204020204" pitchFamily="34" charset="-122"/>
                <a:cs typeface="微软雅黑"/>
              </a:rPr>
              <a:t>zookeeper.connect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=192.168.142.104:2181</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953269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的安装与配置</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45</a:t>
            </a:fld>
            <a:endParaRPr spc="5" dirty="0"/>
          </a:p>
        </p:txBody>
      </p:sp>
      <p:sp>
        <p:nvSpPr>
          <p:cNvPr id="22" name="文本框 21"/>
          <p:cNvSpPr txBox="1"/>
          <p:nvPr/>
        </p:nvSpPr>
        <p:spPr>
          <a:xfrm>
            <a:off x="533400" y="1374775"/>
            <a:ext cx="9525000" cy="2677656"/>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6</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）配置</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下的</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ZooKeeper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，创建相应目录：</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mkdir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/home/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kafka</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/zookeeper #</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创建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Zookeeper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目录 </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mkdir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/home/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kafka</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/log/zookeeper #</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创建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Zookeeper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日志目录 </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cd /home/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kafka</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/kafka_2.8.0-0.8.0/</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config</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823106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的安装与配置</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46</a:t>
            </a:fld>
            <a:endParaRPr spc="5" dirty="0"/>
          </a:p>
        </p:txBody>
      </p:sp>
      <p:sp>
        <p:nvSpPr>
          <p:cNvPr id="22" name="文本框 21"/>
          <p:cNvSpPr txBox="1"/>
          <p:nvPr/>
        </p:nvSpPr>
        <p:spPr>
          <a:xfrm>
            <a:off x="533400" y="1374775"/>
            <a:ext cx="9525000" cy="3046988"/>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7</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）修改相应的配置文件</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vim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Zookeeper.properties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a:p>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dataDir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=/home/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kafka</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/zookeeper</a:t>
            </a:r>
          </a:p>
          <a:p>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dataLogDir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=/home/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kafka</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/zookeeper</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the port at which the clients will connect</a:t>
            </a:r>
          </a:p>
          <a:p>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clientPort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=2181</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disable the per-</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ip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limit on the number of connections since this is a non-production </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config</a:t>
            </a:r>
            <a:endParaRPr lang="en-US" altLang="zh-CN" sz="2400"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2400" spc="-10" dirty="0" err="1" smtClean="0">
                <a:solidFill>
                  <a:srgbClr val="585858"/>
                </a:solidFill>
                <a:latin typeface="微软雅黑" panose="020B0503020204020204" pitchFamily="34" charset="-122"/>
                <a:ea typeface="微软雅黑" panose="020B0503020204020204" pitchFamily="34" charset="-122"/>
                <a:cs typeface="微软雅黑"/>
              </a:rPr>
              <a:t>maxClientCnxns</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=0</a:t>
            </a:r>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37814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的安装与配置</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47</a:t>
            </a:fld>
            <a:endParaRPr spc="5" dirty="0"/>
          </a:p>
        </p:txBody>
      </p:sp>
      <p:sp>
        <p:nvSpPr>
          <p:cNvPr id="22" name="文本框 21"/>
          <p:cNvSpPr txBox="1"/>
          <p:nvPr/>
        </p:nvSpPr>
        <p:spPr>
          <a:xfrm>
            <a:off x="533400" y="1374775"/>
            <a:ext cx="9525000" cy="2154436"/>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8</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）启动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/home/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kafka</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/kafka_2.11-0.10.1.0/bin/zookeeper-server-</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start.sh  /home/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kafka</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/kafka_2.11-0.10.1.0/</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config</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zookeeper.properties</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&amp;</a:t>
            </a:r>
          </a:p>
          <a:p>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3" name="图片 2"/>
          <p:cNvPicPr>
            <a:picLocks noChangeAspect="1"/>
          </p:cNvPicPr>
          <p:nvPr/>
        </p:nvPicPr>
        <p:blipFill>
          <a:blip r:embed="rId3"/>
          <a:stretch>
            <a:fillRect/>
          </a:stretch>
        </p:blipFill>
        <p:spPr>
          <a:xfrm>
            <a:off x="1020299" y="4016365"/>
            <a:ext cx="7964011" cy="1638529"/>
          </a:xfrm>
          <a:prstGeom prst="rect">
            <a:avLst/>
          </a:prstGeom>
        </p:spPr>
      </p:pic>
    </p:spTree>
    <p:extLst>
      <p:ext uri="{BB962C8B-B14F-4D97-AF65-F5344CB8AC3E}">
        <p14:creationId xmlns:p14="http://schemas.microsoft.com/office/powerpoint/2010/main" val="38025740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的安装与配置</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48</a:t>
            </a:fld>
            <a:endParaRPr spc="5" dirty="0"/>
          </a:p>
        </p:txBody>
      </p:sp>
      <p:sp>
        <p:nvSpPr>
          <p:cNvPr id="22" name="文本框 21"/>
          <p:cNvSpPr txBox="1"/>
          <p:nvPr/>
        </p:nvSpPr>
        <p:spPr>
          <a:xfrm>
            <a:off x="533400" y="1374775"/>
            <a:ext cx="9525000" cy="3046988"/>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运行</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成功启动后，另外打开一个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Shell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终端，用于简单测试和运行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常用命令。</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）进入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目录，创建一个名为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test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主题，命令如下：</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cd /home/</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kafka</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/kafka_2.11-0.10.1.0/  </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.kafka-topics.sh --create --zookeeper localhost:2181 --replication-factor 2 --partitions 2 --topic test </a:t>
            </a: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86129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的安装与配置</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49</a:t>
            </a:fld>
            <a:endParaRPr spc="5" dirty="0"/>
          </a:p>
        </p:txBody>
      </p:sp>
      <p:sp>
        <p:nvSpPr>
          <p:cNvPr id="22" name="文本框 21"/>
          <p:cNvSpPr txBox="1"/>
          <p:nvPr/>
        </p:nvSpPr>
        <p:spPr>
          <a:xfrm>
            <a:off x="533400" y="1374775"/>
            <a:ext cx="9525000" cy="3631763"/>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）启动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，命令如下：</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./kafka-console-producer.sh --broker-list 192.168.142.104:9092 --topic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test</a:t>
            </a:r>
          </a:p>
          <a:p>
            <a:endParaRPr lang="en-US" altLang="zh-CN" sz="2400" spc="-10" dirty="0">
              <a:solidFill>
                <a:srgbClr val="585858"/>
              </a:solidFill>
              <a:latin typeface="微软雅黑" panose="020B0503020204020204" pitchFamily="34" charset="-122"/>
              <a:ea typeface="微软雅黑" panose="020B0503020204020204" pitchFamily="34" charset="-122"/>
              <a:cs typeface="微软雅黑"/>
            </a:endParaRPr>
          </a:p>
          <a:p>
            <a:endParaRPr lang="en-US" altLang="zh-CN" sz="2400" spc="-10" dirty="0">
              <a:solidFill>
                <a:srgbClr val="585858"/>
              </a:solidFill>
              <a:latin typeface="微软雅黑" panose="020B0503020204020204" pitchFamily="34" charset="-122"/>
              <a:ea typeface="微软雅黑" panose="020B0503020204020204" pitchFamily="34" charset="-122"/>
              <a:cs typeface="微软雅黑"/>
            </a:endParaRPr>
          </a:p>
          <a:p>
            <a:endParaRPr lang="en-US" altLang="zh-CN" sz="2400" spc="-10" dirty="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）打开另一个终端，在此终端下启动</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，命令如下：</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hadoop@master</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 ./kafka-console-consumer.sh –zookeeper localhost:2181 –topic test</a:t>
            </a:r>
          </a:p>
          <a:p>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3" name="图片 2"/>
          <p:cNvPicPr>
            <a:picLocks noChangeAspect="1"/>
          </p:cNvPicPr>
          <p:nvPr/>
        </p:nvPicPr>
        <p:blipFill>
          <a:blip r:embed="rId3"/>
          <a:stretch>
            <a:fillRect/>
          </a:stretch>
        </p:blipFill>
        <p:spPr>
          <a:xfrm>
            <a:off x="842739" y="2593975"/>
            <a:ext cx="7925906" cy="647790"/>
          </a:xfrm>
          <a:prstGeom prst="rect">
            <a:avLst/>
          </a:prstGeom>
        </p:spPr>
      </p:pic>
      <p:pic>
        <p:nvPicPr>
          <p:cNvPr id="4" name="图片 3"/>
          <p:cNvPicPr>
            <a:picLocks noChangeAspect="1"/>
          </p:cNvPicPr>
          <p:nvPr/>
        </p:nvPicPr>
        <p:blipFill>
          <a:blip r:embed="rId4"/>
          <a:stretch>
            <a:fillRect/>
          </a:stretch>
        </p:blipFill>
        <p:spPr>
          <a:xfrm>
            <a:off x="914400" y="5270299"/>
            <a:ext cx="7935432" cy="800212"/>
          </a:xfrm>
          <a:prstGeom prst="rect">
            <a:avLst/>
          </a:prstGeom>
        </p:spPr>
      </p:pic>
    </p:spTree>
    <p:extLst>
      <p:ext uri="{BB962C8B-B14F-4D97-AF65-F5344CB8AC3E}">
        <p14:creationId xmlns:p14="http://schemas.microsoft.com/office/powerpoint/2010/main" val="1367791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流</a:t>
            </a:r>
            <a:r>
              <a:rPr lang="zh-CN" altLang="zh-CN" sz="3200" i="0" dirty="0">
                <a:solidFill>
                  <a:srgbClr val="585858"/>
                </a:solidFill>
                <a:latin typeface="华文细黑"/>
                <a:cs typeface="华文细黑"/>
              </a:rPr>
              <a:t>数据采集工具</a:t>
            </a:r>
            <a:r>
              <a:rPr lang="en-US" altLang="zh-CN" sz="3200" i="0" dirty="0">
                <a:solidFill>
                  <a:srgbClr val="585858"/>
                </a:solidFill>
                <a:latin typeface="华文细黑"/>
                <a:cs typeface="华文细黑"/>
              </a:rPr>
              <a:t>Flume</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a:t>
            </a:fld>
            <a:endParaRPr spc="5" dirty="0"/>
          </a:p>
        </p:txBody>
      </p:sp>
      <p:sp>
        <p:nvSpPr>
          <p:cNvPr id="22" name="文本框 21"/>
          <p:cNvSpPr txBox="1"/>
          <p:nvPr/>
        </p:nvSpPr>
        <p:spPr>
          <a:xfrm>
            <a:off x="627075" y="1679575"/>
            <a:ext cx="9525000" cy="5262979"/>
          </a:xfrm>
          <a:prstGeom prst="rect">
            <a:avLst/>
          </a:prstGeom>
          <a:noFill/>
        </p:spPr>
        <p:txBody>
          <a:bodyPr wrap="square" rtlCol="0">
            <a:spAutoFit/>
          </a:bodyPr>
          <a:lstStyle/>
          <a:p>
            <a:r>
              <a:rPr lang="en-US" altLang="zh-CN" sz="2400" b="1" spc="-10" dirty="0" smtClean="0">
                <a:solidFill>
                  <a:srgbClr val="585858"/>
                </a:solidFill>
                <a:latin typeface="微软雅黑" panose="020B0503020204020204" pitchFamily="34" charset="-122"/>
                <a:ea typeface="微软雅黑" panose="020B0503020204020204" pitchFamily="34" charset="-122"/>
                <a:cs typeface="微软雅黑"/>
              </a:rPr>
              <a:t>1</a:t>
            </a:r>
            <a:r>
              <a:rPr lang="zh-CN" altLang="en-US" sz="2400" b="1"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400" b="1" spc="-10" dirty="0" smtClean="0">
                <a:solidFill>
                  <a:srgbClr val="585858"/>
                </a:solidFill>
                <a:latin typeface="微软雅黑" panose="020B0503020204020204" pitchFamily="34" charset="-122"/>
                <a:ea typeface="微软雅黑" panose="020B0503020204020204" pitchFamily="34" charset="-122"/>
                <a:cs typeface="微软雅黑"/>
              </a:rPr>
              <a:t>Flume</a:t>
            </a:r>
            <a:r>
              <a:rPr lang="zh-CN" altLang="zh-CN" sz="2400" b="1" spc="-10" dirty="0">
                <a:solidFill>
                  <a:srgbClr val="585858"/>
                </a:solidFill>
                <a:latin typeface="微软雅黑" panose="020B0503020204020204" pitchFamily="34" charset="-122"/>
                <a:ea typeface="微软雅黑" panose="020B0503020204020204" pitchFamily="34" charset="-122"/>
                <a:cs typeface="微软雅黑"/>
              </a:rPr>
              <a:t>事件</a:t>
            </a:r>
          </a:p>
          <a:p>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在Flume中，数据是以事件为载体进行传输的。Flume事件被定义为具有字节有效载荷的事件体和可选的一组字符串属性事件头的数据流单元</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下</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图为</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一个事件的示意图，Header部分可以包括时间戳、源IP地址等键值对，可以用于路由判断或传递其他结构化信息等。事件体是一个字节数组，包含实际的负载，如果输入由日志文件组成，那么该数组就类似于一个单行文本的UTF-8编码的字符串</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9" name="Picture 2" descr="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4956175"/>
            <a:ext cx="6019800" cy="1084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bject 3"/>
          <p:cNvSpPr/>
          <p:nvPr/>
        </p:nvSpPr>
        <p:spPr>
          <a:xfrm flipV="1">
            <a:off x="627075" y="1034814"/>
            <a:ext cx="8357235" cy="76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774499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消息生产者</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50</a:t>
            </a:fld>
            <a:endParaRPr spc="5" dirty="0"/>
          </a:p>
        </p:txBody>
      </p:sp>
      <p:sp>
        <p:nvSpPr>
          <p:cNvPr id="22" name="文本框 21"/>
          <p:cNvSpPr txBox="1"/>
          <p:nvPr/>
        </p:nvSpPr>
        <p:spPr>
          <a:xfrm>
            <a:off x="533400" y="1374775"/>
            <a:ext cx="9525000" cy="1938992"/>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直接发送消息到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上的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，不需要经过任何中介的路由转发。为了实现这个特性，</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集群中的每个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都可以响应</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的请求，并返回</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Topic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的一些元信息，这些元信息包括存活机器列表、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Topic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位置、当前可直接访问的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等。</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客户端自己控制着消息被推送到哪个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894457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消息消费者</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51</a:t>
            </a:fld>
            <a:endParaRPr spc="5" dirty="0"/>
          </a:p>
        </p:txBody>
      </p:sp>
      <p:sp>
        <p:nvSpPr>
          <p:cNvPr id="22" name="文本框 21"/>
          <p:cNvSpPr txBox="1"/>
          <p:nvPr/>
        </p:nvSpPr>
        <p:spPr>
          <a:xfrm>
            <a:off x="533400" y="1374775"/>
            <a:ext cx="9525000" cy="2308324"/>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Sample </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API</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是一个底层的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API</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，它维持了和单一</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的连接，并且这个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API</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是完全无状态的，每次请求都需要指定偏移值。在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负责维护当前读到消息的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（偏移值），因此，</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可以自己决定读取</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中数据的方式</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有不同的组名，那么此时</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就相当于一个广播服务，会把</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Topic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中的所有消息广播到每个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p:txBody>
      </p:sp>
      <p:sp>
        <p:nvSpPr>
          <p:cNvPr id="6"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4" name="图片 3"/>
          <p:cNvPicPr>
            <a:picLocks noChangeAspect="1"/>
          </p:cNvPicPr>
          <p:nvPr/>
        </p:nvPicPr>
        <p:blipFill>
          <a:blip r:embed="rId3"/>
          <a:stretch>
            <a:fillRect/>
          </a:stretch>
        </p:blipFill>
        <p:spPr>
          <a:xfrm>
            <a:off x="2590800" y="3732628"/>
            <a:ext cx="5696745" cy="2915057"/>
          </a:xfrm>
          <a:prstGeom prst="rect">
            <a:avLst/>
          </a:prstGeom>
        </p:spPr>
      </p:pic>
    </p:spTree>
    <p:extLst>
      <p:ext uri="{BB962C8B-B14F-4D97-AF65-F5344CB8AC3E}">
        <p14:creationId xmlns:p14="http://schemas.microsoft.com/office/powerpoint/2010/main" val="29751595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消息消费者</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52</a:t>
            </a:fld>
            <a:endParaRPr spc="5" dirty="0"/>
          </a:p>
        </p:txBody>
      </p:sp>
      <p:sp>
        <p:nvSpPr>
          <p:cNvPr id="22" name="文本框 21"/>
          <p:cNvSpPr txBox="1"/>
          <p:nvPr/>
        </p:nvSpPr>
        <p:spPr>
          <a:xfrm>
            <a:off x="533400" y="1374775"/>
            <a:ext cx="9525000" cy="2677656"/>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一个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Topic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中包含多个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，每个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只会分配给</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 Group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中的一个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member</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由</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 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负责，具体实现方式是通过为每个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group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分配一个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作为其</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group coordinator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group coordinator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负责监控</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group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的状态，当</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group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member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增加或移除，或者</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Topic metadata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更新时，</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group coordinator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负责去调节</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 </a:t>
            </a:r>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assignment</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078132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消息消费者</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53</a:t>
            </a:fld>
            <a:endParaRPr spc="5" dirty="0"/>
          </a:p>
        </p:txBody>
      </p:sp>
      <p:sp>
        <p:nvSpPr>
          <p:cNvPr id="22" name="文本框 21"/>
          <p:cNvSpPr txBox="1"/>
          <p:nvPr/>
        </p:nvSpPr>
        <p:spPr>
          <a:xfrm>
            <a:off x="533400" y="1374775"/>
            <a:ext cx="9525000" cy="1938992"/>
          </a:xfrm>
          <a:prstGeom prst="rect">
            <a:avLst/>
          </a:prstGeom>
          <a:noFill/>
        </p:spPr>
        <p:txBody>
          <a:bodyPr wrap="square" rtlCol="0">
            <a:spAutoFit/>
          </a:bodyPr>
          <a:lstStyle/>
          <a:p>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如图所</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示，当前</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 member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读取到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 7</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处，并且最近一次</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commit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是在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 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处。如果此时该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崩溃了，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group coordinator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会分配一个新的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 member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 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开始读取，可以发现，新接管的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 member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会再一次重复读取</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 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 7</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Message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p:txBody>
      </p:sp>
      <p:sp>
        <p:nvSpPr>
          <p:cNvPr id="6"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pic>
        <p:nvPicPr>
          <p:cNvPr id="3" name="图片 2"/>
          <p:cNvPicPr>
            <a:picLocks noChangeAspect="1"/>
          </p:cNvPicPr>
          <p:nvPr/>
        </p:nvPicPr>
        <p:blipFill>
          <a:blip r:embed="rId3"/>
          <a:stretch>
            <a:fillRect/>
          </a:stretch>
        </p:blipFill>
        <p:spPr>
          <a:xfrm>
            <a:off x="2209800" y="4117975"/>
            <a:ext cx="5839640" cy="1857634"/>
          </a:xfrm>
          <a:prstGeom prst="rect">
            <a:avLst/>
          </a:prstGeom>
        </p:spPr>
      </p:pic>
    </p:spTree>
    <p:extLst>
      <p:ext uri="{BB962C8B-B14F-4D97-AF65-F5344CB8AC3E}">
        <p14:creationId xmlns:p14="http://schemas.microsoft.com/office/powerpoint/2010/main" val="21500041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核心特性</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54</a:t>
            </a:fld>
            <a:endParaRPr spc="5" dirty="0"/>
          </a:p>
        </p:txBody>
      </p:sp>
      <p:sp>
        <p:nvSpPr>
          <p:cNvPr id="22" name="文本框 21"/>
          <p:cNvSpPr txBox="1"/>
          <p:nvPr/>
        </p:nvSpPr>
        <p:spPr>
          <a:xfrm>
            <a:off x="533400" y="1374775"/>
            <a:ext cx="9525000" cy="3416320"/>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．压缩消息集合</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前面已经知道了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支持以集合（</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Batch</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）为单位发送消息，在此基础上，</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还支持对消息集合进行压缩，</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端可以通过</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GZIP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或</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Snappy</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格式对消息集合进行压缩。</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端进行压缩之后，在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端需进行解压。压缩的好处是减少传输的数据量，减轻网络传输的压力。在对大数据处理上，瓶颈往往体现在网络上而不是</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CPU</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（压缩和解压会耗掉部分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CPU</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资源）上。</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在消息头部添加了一个描述压缩属性的字节，这个字节的后两位表示消息的压缩采用的编码，如果后两位为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0</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，则表示消息未被压缩</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50695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核心特性</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55</a:t>
            </a:fld>
            <a:endParaRPr spc="5" dirty="0"/>
          </a:p>
        </p:txBody>
      </p:sp>
      <p:sp>
        <p:nvSpPr>
          <p:cNvPr id="22" name="文本框 21"/>
          <p:cNvSpPr txBox="1"/>
          <p:nvPr/>
        </p:nvSpPr>
        <p:spPr>
          <a:xfrm>
            <a:off x="533400" y="1374775"/>
            <a:ext cx="9525000" cy="4893647"/>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．消息可靠性</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在消息系统中，保证消息在生产和消费过程中的可靠性是十分重要的。在实际消息传递过程中，可能会出现如下三种情况：①消息发送失败；②消息被发送多次；③最理想的情况是每条消息都发送成功且仅发送了一次（</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exactly-once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角度出发，当一个消息被发送后，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会等待</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成功接收到消息的反馈（可通过参数控制等待时间），如果消息在途中丢失或者其中一个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挂掉，</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Producer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会重新发送。 </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角度出发，</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端记录了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Partition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中的一个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值，这个值指向</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下一个即将消费的</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Message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。当</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收到消息，但却在处理过程中失败时，</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可以通过这个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值重新找到上一个消息再进行处理。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Consumer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有权限控制这个</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offset</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值，对持久化到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Broker</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端的消息做任意处理</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871079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en-US" altLang="zh-CN" sz="3200" i="0" dirty="0">
                <a:solidFill>
                  <a:srgbClr val="585858"/>
                </a:solidFill>
                <a:latin typeface="华文细黑"/>
                <a:cs typeface="华文细黑"/>
              </a:rPr>
              <a:t>Kafka</a:t>
            </a:r>
            <a:r>
              <a:rPr lang="zh-CN" altLang="en-US" sz="3200" i="0" dirty="0">
                <a:solidFill>
                  <a:srgbClr val="585858"/>
                </a:solidFill>
                <a:latin typeface="华文细黑"/>
                <a:cs typeface="华文细黑"/>
              </a:rPr>
              <a:t>核心特性</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56</a:t>
            </a:fld>
            <a:endParaRPr spc="5" dirty="0"/>
          </a:p>
        </p:txBody>
      </p:sp>
      <p:sp>
        <p:nvSpPr>
          <p:cNvPr id="22" name="文本框 21"/>
          <p:cNvSpPr txBox="1"/>
          <p:nvPr/>
        </p:nvSpPr>
        <p:spPr>
          <a:xfrm>
            <a:off x="533400" y="1374775"/>
            <a:ext cx="9525000" cy="2308324"/>
          </a:xfrm>
          <a:prstGeom prst="rect">
            <a:avLst/>
          </a:prstGeom>
          <a:noFill/>
        </p:spPr>
        <p:txBody>
          <a:bodyPr wrap="square" rtlCol="0">
            <a:spAutoFit/>
          </a:bodyPr>
          <a:lstStyle/>
          <a:p>
            <a:r>
              <a:rPr lang="en-US" altLang="zh-CN" sz="2400" spc="-10" dirty="0" smtClean="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．备份机制</a:t>
            </a:r>
          </a:p>
          <a:p>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备份机制是</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 0.8</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版本的新特性，备份机制的出现提高了</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集群的可靠性、稳定性。有了备份机制后，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集群中的节点宕机后不影响整个集群工作。一个备份数量为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n</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的集群允许</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n-1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个节点失败。在所有备份节点中，有一个节点作为</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lead</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节点，这个节点保存了其他备份节点列表，并维持各个备份间的状态同步</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899320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en-US" sz="3200" i="0" dirty="0">
                <a:solidFill>
                  <a:srgbClr val="585858"/>
                </a:solidFill>
                <a:latin typeface="华文细黑"/>
                <a:cs typeface="华文细黑"/>
              </a:rPr>
              <a:t>习题</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57</a:t>
            </a:fld>
            <a:endParaRPr spc="5" dirty="0"/>
          </a:p>
        </p:txBody>
      </p:sp>
      <p:sp>
        <p:nvSpPr>
          <p:cNvPr id="22" name="文本框 21"/>
          <p:cNvSpPr txBox="1"/>
          <p:nvPr/>
        </p:nvSpPr>
        <p:spPr>
          <a:xfrm>
            <a:off x="533400" y="1374775"/>
            <a:ext cx="9525000" cy="2677656"/>
          </a:xfrm>
          <a:prstGeom prst="rect">
            <a:avLst/>
          </a:prstGeom>
          <a:noFill/>
        </p:spPr>
        <p:txBody>
          <a:bodyPr wrap="square" rtlCol="0">
            <a:spAutoFit/>
          </a:bodyPr>
          <a:lstStyle/>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1</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．安装配置</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，测试</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Exec</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Spool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目录源、</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NetCat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 TCP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Syslog TCP </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源，并比较它们异同。</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2</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．修改</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槽，并比较分析</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File Roll Sink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Avro Sink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和</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 sink</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3</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．用</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构建一个从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Spool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目录源获取信息，并通过内存通道后存储到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的文件系统。</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4</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．安装</a:t>
            </a:r>
            <a:r>
              <a:rPr lang="en-US" altLang="zh-CN" sz="2400" spc="-10" dirty="0" err="1">
                <a:solidFill>
                  <a:srgbClr val="585858"/>
                </a:solidFill>
                <a:latin typeface="微软雅黑" panose="020B0503020204020204" pitchFamily="34" charset="-122"/>
                <a:ea typeface="微软雅黑" panose="020B0503020204020204" pitchFamily="34" charset="-122"/>
                <a:cs typeface="微软雅黑"/>
              </a:rPr>
              <a:t>Sqoop</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MySQL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，完成</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MySQL</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HDFS</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数据互导。</a:t>
            </a: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5</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．简述</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Kafka</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架构及其组成部分，并比较其与</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en-US" sz="2400" spc="-10" dirty="0">
                <a:solidFill>
                  <a:srgbClr val="585858"/>
                </a:solidFill>
                <a:latin typeface="微软雅黑" panose="020B0503020204020204" pitchFamily="34" charset="-122"/>
                <a:ea typeface="微软雅黑" panose="020B0503020204020204" pitchFamily="34" charset="-122"/>
                <a:cs typeface="微软雅黑"/>
              </a:rPr>
              <a:t>的异同</a:t>
            </a:r>
            <a:r>
              <a:rPr lang="zh-CN" altLang="en-US"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en-US"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65928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流</a:t>
            </a:r>
            <a:r>
              <a:rPr lang="zh-CN" altLang="zh-CN" sz="3200" i="0" dirty="0">
                <a:solidFill>
                  <a:srgbClr val="585858"/>
                </a:solidFill>
                <a:latin typeface="华文细黑"/>
                <a:cs typeface="华文细黑"/>
              </a:rPr>
              <a:t>数据采集工具</a:t>
            </a:r>
            <a:r>
              <a:rPr lang="en-US" altLang="zh-CN" sz="3200" i="0" dirty="0">
                <a:solidFill>
                  <a:srgbClr val="585858"/>
                </a:solidFill>
                <a:latin typeface="华文细黑"/>
                <a:cs typeface="华文细黑"/>
              </a:rPr>
              <a:t>Flume</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6</a:t>
            </a:fld>
            <a:endParaRPr spc="5" dirty="0"/>
          </a:p>
        </p:txBody>
      </p:sp>
      <p:sp>
        <p:nvSpPr>
          <p:cNvPr id="22" name="文本框 21"/>
          <p:cNvSpPr txBox="1"/>
          <p:nvPr/>
        </p:nvSpPr>
        <p:spPr>
          <a:xfrm>
            <a:off x="533400" y="1546733"/>
            <a:ext cx="9525000" cy="1569660"/>
          </a:xfrm>
          <a:prstGeom prst="rect">
            <a:avLst/>
          </a:prstGeom>
          <a:noFill/>
        </p:spPr>
        <p:txBody>
          <a:bodyPr wrap="square" rtlCol="0">
            <a:spAutoFit/>
          </a:bodyPr>
          <a:lstStyle/>
          <a:p>
            <a:r>
              <a:rPr lang="en-US" altLang="zh-CN" sz="2400" b="1" spc="-10" dirty="0" smtClean="0">
                <a:solidFill>
                  <a:srgbClr val="585858"/>
                </a:solidFill>
                <a:latin typeface="微软雅黑" panose="020B0503020204020204" pitchFamily="34" charset="-122"/>
                <a:ea typeface="微软雅黑" panose="020B0503020204020204" pitchFamily="34" charset="-122"/>
                <a:cs typeface="微软雅黑"/>
              </a:rPr>
              <a:t>2</a:t>
            </a:r>
            <a:r>
              <a:rPr lang="zh-CN" altLang="en-US" sz="2400" b="1"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400" b="1" spc="-10" dirty="0" smtClean="0">
                <a:solidFill>
                  <a:srgbClr val="585858"/>
                </a:solidFill>
                <a:latin typeface="微软雅黑" panose="020B0503020204020204" pitchFamily="34" charset="-122"/>
                <a:ea typeface="微软雅黑" panose="020B0503020204020204" pitchFamily="34" charset="-122"/>
                <a:cs typeface="微软雅黑"/>
              </a:rPr>
              <a:t>Flume</a:t>
            </a:r>
            <a:r>
              <a:rPr lang="zh-CN" altLang="zh-CN" sz="2400" b="1" spc="-10" dirty="0">
                <a:solidFill>
                  <a:srgbClr val="585858"/>
                </a:solidFill>
                <a:latin typeface="微软雅黑" panose="020B0503020204020204" pitchFamily="34" charset="-122"/>
                <a:ea typeface="微软雅黑" panose="020B0503020204020204" pitchFamily="34" charset="-122"/>
                <a:cs typeface="微软雅黑"/>
              </a:rPr>
              <a:t>代理</a:t>
            </a:r>
          </a:p>
          <a:p>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一个Flume代理是一个JVM进程，它是承载事件从外部源流向下一个目标的组件，主要包括事件源（Source）、事件通道（Channel）、事件槽/接收器（Sink）和其上流动的</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事件。</a:t>
            </a:r>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2054" name="Picture 6" descr="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824252"/>
            <a:ext cx="8301573" cy="166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bject 3"/>
          <p:cNvSpPr/>
          <p:nvPr/>
        </p:nvSpPr>
        <p:spPr>
          <a:xfrm flipV="1">
            <a:off x="627075" y="1034814"/>
            <a:ext cx="8357235" cy="76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12901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流</a:t>
            </a:r>
            <a:r>
              <a:rPr lang="zh-CN" altLang="zh-CN" sz="3200" i="0" dirty="0">
                <a:solidFill>
                  <a:srgbClr val="585858"/>
                </a:solidFill>
                <a:latin typeface="华文细黑"/>
                <a:cs typeface="华文细黑"/>
              </a:rPr>
              <a:t>数据采集工具</a:t>
            </a:r>
            <a:r>
              <a:rPr lang="en-US" altLang="zh-CN" sz="3200" i="0" dirty="0">
                <a:solidFill>
                  <a:srgbClr val="585858"/>
                </a:solidFill>
                <a:latin typeface="华文细黑"/>
                <a:cs typeface="华文细黑"/>
              </a:rPr>
              <a:t>Flume</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7</a:t>
            </a:fld>
            <a:endParaRPr spc="5" dirty="0"/>
          </a:p>
        </p:txBody>
      </p:sp>
      <p:sp>
        <p:nvSpPr>
          <p:cNvPr id="22" name="文本框 21"/>
          <p:cNvSpPr txBox="1"/>
          <p:nvPr/>
        </p:nvSpPr>
        <p:spPr>
          <a:xfrm>
            <a:off x="627075" y="1527175"/>
            <a:ext cx="9525000" cy="1200329"/>
          </a:xfrm>
          <a:prstGeom prst="rect">
            <a:avLst/>
          </a:prstGeom>
          <a:noFill/>
        </p:spPr>
        <p:txBody>
          <a:bodyPr wrap="square" rtlCol="0">
            <a:spAutoFit/>
          </a:bodyPr>
          <a:lstStyle/>
          <a:p>
            <a:r>
              <a:rPr lang="en-US" altLang="zh-CN" sz="2400" b="1" spc="-10" dirty="0" smtClean="0">
                <a:solidFill>
                  <a:srgbClr val="585858"/>
                </a:solidFill>
                <a:latin typeface="微软雅黑" panose="020B0503020204020204" pitchFamily="34" charset="-122"/>
                <a:ea typeface="微软雅黑" panose="020B0503020204020204" pitchFamily="34" charset="-122"/>
                <a:cs typeface="微软雅黑"/>
              </a:rPr>
              <a:t>3</a:t>
            </a:r>
            <a:r>
              <a:rPr lang="zh-CN" altLang="en-US" sz="2400" b="1"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400" b="1" spc="-10" dirty="0" smtClean="0">
                <a:solidFill>
                  <a:srgbClr val="585858"/>
                </a:solidFill>
                <a:latin typeface="微软雅黑" panose="020B0503020204020204" pitchFamily="34" charset="-122"/>
                <a:ea typeface="微软雅黑" panose="020B0503020204020204" pitchFamily="34" charset="-122"/>
                <a:cs typeface="微软雅黑"/>
              </a:rPr>
              <a:t>源</a:t>
            </a:r>
            <a:endParaRPr lang="zh-CN" altLang="zh-CN" sz="2400" b="1" spc="-10" dirty="0">
              <a:solidFill>
                <a:srgbClr val="585858"/>
              </a:solidFill>
              <a:latin typeface="微软雅黑" panose="020B0503020204020204" pitchFamily="34" charset="-122"/>
              <a:ea typeface="微软雅黑" panose="020B0503020204020204" pitchFamily="34" charset="-122"/>
              <a:cs typeface="微软雅黑"/>
            </a:endParaRPr>
          </a:p>
          <a:p>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消费由外部源（如</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Web</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服务器）传递给它的事件。外部源以</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源识别的格式向</a:t>
            </a:r>
            <a:r>
              <a:rPr lang="en-US" altLang="zh-CN" sz="2400" spc="-10" dirty="0">
                <a:solidFill>
                  <a:srgbClr val="585858"/>
                </a:solidFill>
                <a:latin typeface="微软雅黑" panose="020B0503020204020204" pitchFamily="34" charset="-122"/>
                <a:ea typeface="微软雅黑" panose="020B0503020204020204" pitchFamily="34" charset="-122"/>
                <a:cs typeface="微软雅黑"/>
              </a:rPr>
              <a:t>Flume</a:t>
            </a:r>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发送事件</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6"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6856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流</a:t>
            </a:r>
            <a:r>
              <a:rPr lang="zh-CN" altLang="zh-CN" sz="3200" i="0" dirty="0">
                <a:solidFill>
                  <a:srgbClr val="585858"/>
                </a:solidFill>
                <a:latin typeface="华文细黑"/>
                <a:cs typeface="华文细黑"/>
              </a:rPr>
              <a:t>数据采集工具</a:t>
            </a:r>
            <a:r>
              <a:rPr lang="en-US" altLang="zh-CN" sz="3200" i="0" dirty="0">
                <a:solidFill>
                  <a:srgbClr val="585858"/>
                </a:solidFill>
                <a:latin typeface="华文细黑"/>
                <a:cs typeface="华文细黑"/>
              </a:rPr>
              <a:t>Flume</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8</a:t>
            </a:fld>
            <a:endParaRPr spc="5" dirty="0"/>
          </a:p>
        </p:txBody>
      </p:sp>
      <p:sp>
        <p:nvSpPr>
          <p:cNvPr id="22" name="文本框 21"/>
          <p:cNvSpPr txBox="1"/>
          <p:nvPr/>
        </p:nvSpPr>
        <p:spPr>
          <a:xfrm>
            <a:off x="533400" y="1374775"/>
            <a:ext cx="9525000" cy="4770537"/>
          </a:xfrm>
          <a:prstGeom prst="rect">
            <a:avLst/>
          </a:prstGeom>
          <a:noFill/>
        </p:spPr>
        <p:txBody>
          <a:bodyPr wrap="square" rtlCol="0">
            <a:spAutoFit/>
          </a:bodyPr>
          <a:lstStyle/>
          <a:p>
            <a:r>
              <a:rPr lang="en-US" altLang="zh-CN" sz="2400" b="1" spc="-10" dirty="0" smtClean="0">
                <a:solidFill>
                  <a:srgbClr val="585858"/>
                </a:solidFill>
                <a:latin typeface="微软雅黑" panose="020B0503020204020204" pitchFamily="34" charset="-122"/>
                <a:ea typeface="微软雅黑" panose="020B0503020204020204" pitchFamily="34" charset="-122"/>
                <a:cs typeface="微软雅黑"/>
              </a:rPr>
              <a:t>4</a:t>
            </a:r>
            <a:r>
              <a:rPr lang="zh-CN" altLang="en-US" sz="2400" b="1"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400" b="1" spc="-10" dirty="0" smtClean="0">
                <a:solidFill>
                  <a:srgbClr val="585858"/>
                </a:solidFill>
                <a:latin typeface="微软雅黑" panose="020B0503020204020204" pitchFamily="34" charset="-122"/>
                <a:ea typeface="微软雅黑" panose="020B0503020204020204" pitchFamily="34" charset="-122"/>
                <a:cs typeface="微软雅黑"/>
              </a:rPr>
              <a:t>通道</a:t>
            </a:r>
            <a:endParaRPr lang="zh-CN" altLang="zh-CN" sz="2400" b="1" spc="-10" dirty="0">
              <a:solidFill>
                <a:srgbClr val="585858"/>
              </a:solidFill>
              <a:latin typeface="微软雅黑" panose="020B0503020204020204" pitchFamily="34" charset="-122"/>
              <a:ea typeface="微软雅黑" panose="020B0503020204020204" pitchFamily="34" charset="-122"/>
              <a:cs typeface="微软雅黑"/>
            </a:endParaRPr>
          </a:p>
          <a:p>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事件在每个代理程序的通道暂存，并传递到下一个代理或终端存储库（如HDFS）。事件只有在存储到下一代理程序的通道或终端存储库中之后才被从通道中删除。一个代理中可以有多个通道、多个接收器。</a:t>
            </a:r>
          </a:p>
          <a:p>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Flume支持文件通道和内存通道。文件通道由本地文件系统支持，提供通道的可持久化解决方案；内存通道将事件简单地存储在内存中的队列中，速度快，但若由于故障，保留在内存通道中，事件将无法恢复</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a:solidFill>
                <a:srgbClr val="585858"/>
              </a:solidFill>
              <a:latin typeface="微软雅黑" panose="020B0503020204020204" pitchFamily="34" charset="-122"/>
              <a:ea typeface="微软雅黑" panose="020B0503020204020204" pitchFamily="34" charset="-122"/>
              <a:cs typeface="微软雅黑"/>
            </a:endParaRPr>
          </a:p>
          <a:p>
            <a:endParaRPr lang="en-US" altLang="zh-CN" sz="1400" spc="-10" dirty="0" smtClean="0">
              <a:solidFill>
                <a:srgbClr val="585858"/>
              </a:solidFill>
              <a:latin typeface="微软雅黑" panose="020B0503020204020204" pitchFamily="34" charset="-122"/>
              <a:ea typeface="微软雅黑" panose="020B0503020204020204" pitchFamily="34" charset="-122"/>
              <a:cs typeface="微软雅黑"/>
            </a:endParaRPr>
          </a:p>
          <a:p>
            <a:endParaRPr lang="zh-CN" altLang="zh-CN" sz="1400" spc="-10" dirty="0">
              <a:solidFill>
                <a:srgbClr val="585858"/>
              </a:solidFill>
              <a:latin typeface="微软雅黑" panose="020B0503020204020204" pitchFamily="34" charset="-122"/>
              <a:ea typeface="微软雅黑" panose="020B0503020204020204" pitchFamily="34" charset="-122"/>
              <a:cs typeface="微软雅黑"/>
            </a:endParaRPr>
          </a:p>
        </p:txBody>
      </p:sp>
      <p:pic>
        <p:nvPicPr>
          <p:cNvPr id="3074" name="Picture 2" descr="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346575"/>
            <a:ext cx="7267278" cy="19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bject 3"/>
          <p:cNvSpPr/>
          <p:nvPr/>
        </p:nvSpPr>
        <p:spPr>
          <a:xfrm flipV="1">
            <a:off x="627075" y="1034814"/>
            <a:ext cx="8357235" cy="76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43700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075" y="431010"/>
            <a:ext cx="10944199" cy="492443"/>
          </a:xfrm>
          <a:prstGeom prst="rect">
            <a:avLst/>
          </a:prstGeom>
        </p:spPr>
        <p:txBody>
          <a:bodyPr vert="horz" wrap="square" lIns="0" tIns="0" rIns="0" bIns="0" rtlCol="0">
            <a:spAutoFit/>
          </a:bodyPr>
          <a:lstStyle/>
          <a:p>
            <a:pPr marL="12700">
              <a:lnSpc>
                <a:spcPct val="100000"/>
              </a:lnSpc>
            </a:pPr>
            <a:r>
              <a:rPr lang="zh-CN" altLang="zh-CN" sz="3200" i="0" dirty="0" smtClean="0">
                <a:solidFill>
                  <a:srgbClr val="585858"/>
                </a:solidFill>
                <a:latin typeface="华文细黑"/>
                <a:cs typeface="华文细黑"/>
              </a:rPr>
              <a:t>流</a:t>
            </a:r>
            <a:r>
              <a:rPr lang="zh-CN" altLang="zh-CN" sz="3200" i="0" dirty="0">
                <a:solidFill>
                  <a:srgbClr val="585858"/>
                </a:solidFill>
                <a:latin typeface="华文细黑"/>
                <a:cs typeface="华文细黑"/>
              </a:rPr>
              <a:t>数据采集工具</a:t>
            </a:r>
            <a:r>
              <a:rPr lang="en-US" altLang="zh-CN" sz="3200" i="0" dirty="0">
                <a:solidFill>
                  <a:srgbClr val="585858"/>
                </a:solidFill>
                <a:latin typeface="华文细黑"/>
                <a:cs typeface="华文细黑"/>
              </a:rPr>
              <a:t>Flume</a:t>
            </a:r>
            <a:endParaRPr sz="3200" i="0" dirty="0">
              <a:solidFill>
                <a:srgbClr val="585858"/>
              </a:solidFill>
              <a:latin typeface="华文细黑"/>
              <a:cs typeface="华文细黑"/>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9</a:t>
            </a:fld>
            <a:endParaRPr spc="5" dirty="0"/>
          </a:p>
        </p:txBody>
      </p:sp>
      <p:sp>
        <p:nvSpPr>
          <p:cNvPr id="22" name="文本框 21"/>
          <p:cNvSpPr txBox="1"/>
          <p:nvPr/>
        </p:nvSpPr>
        <p:spPr>
          <a:xfrm>
            <a:off x="533400" y="1527175"/>
            <a:ext cx="9525000" cy="1938992"/>
          </a:xfrm>
          <a:prstGeom prst="rect">
            <a:avLst/>
          </a:prstGeom>
          <a:noFill/>
        </p:spPr>
        <p:txBody>
          <a:bodyPr wrap="square" rtlCol="0">
            <a:spAutoFit/>
          </a:bodyPr>
          <a:lstStyle/>
          <a:p>
            <a:r>
              <a:rPr lang="zh-CN" altLang="zh-CN" sz="2400" b="1" spc="-10" dirty="0" smtClean="0">
                <a:solidFill>
                  <a:srgbClr val="585858"/>
                </a:solidFill>
                <a:latin typeface="微软雅黑" panose="020B0503020204020204" pitchFamily="34" charset="-122"/>
                <a:ea typeface="微软雅黑" panose="020B0503020204020204" pitchFamily="34" charset="-122"/>
                <a:cs typeface="微软雅黑"/>
              </a:rPr>
              <a:t>5</a:t>
            </a:r>
            <a:r>
              <a:rPr lang="zh-CN" altLang="en-US" sz="2400" b="1" spc="-10" dirty="0" smtClean="0">
                <a:solidFill>
                  <a:srgbClr val="585858"/>
                </a:solidFill>
                <a:latin typeface="微软雅黑" panose="020B0503020204020204" pitchFamily="34" charset="-122"/>
                <a:ea typeface="微软雅黑" panose="020B0503020204020204" pitchFamily="34" charset="-122"/>
                <a:cs typeface="微软雅黑"/>
              </a:rPr>
              <a:t>、</a:t>
            </a:r>
            <a:r>
              <a:rPr lang="zh-CN" altLang="zh-CN" sz="2400" b="1" spc="-10" dirty="0" smtClean="0">
                <a:solidFill>
                  <a:srgbClr val="585858"/>
                </a:solidFill>
                <a:latin typeface="微软雅黑" panose="020B0503020204020204" pitchFamily="34" charset="-122"/>
                <a:ea typeface="微软雅黑" panose="020B0503020204020204" pitchFamily="34" charset="-122"/>
                <a:cs typeface="微软雅黑"/>
              </a:rPr>
              <a:t>槽</a:t>
            </a:r>
            <a:r>
              <a:rPr lang="zh-CN" altLang="zh-CN" sz="2400" b="1" spc="-10" dirty="0">
                <a:solidFill>
                  <a:srgbClr val="585858"/>
                </a:solidFill>
                <a:latin typeface="微软雅黑" panose="020B0503020204020204" pitchFamily="34" charset="-122"/>
                <a:ea typeface="微软雅黑" panose="020B0503020204020204" pitchFamily="34" charset="-122"/>
                <a:cs typeface="微软雅黑"/>
              </a:rPr>
              <a:t>/接收器</a:t>
            </a:r>
          </a:p>
          <a:p>
            <a:r>
              <a:rPr lang="zh-CN" altLang="zh-CN" sz="2400" spc="-10" dirty="0">
                <a:solidFill>
                  <a:srgbClr val="585858"/>
                </a:solidFill>
                <a:latin typeface="微软雅黑" panose="020B0503020204020204" pitchFamily="34" charset="-122"/>
                <a:ea typeface="微软雅黑" panose="020B0503020204020204" pitchFamily="34" charset="-122"/>
                <a:cs typeface="微软雅黑"/>
              </a:rPr>
              <a:t>Flume代理的输出数据部分称为槽（Sink）或接收器，负责从通道接受数据，并可传递到另外一个通道。接收器只可以从一个通道里接收数据。如图5.4所示的Flume代理a1与a2的Avro接收器从内存通道接受数据，并传递给Flume代理b的Avro源，形成多级Flume</a:t>
            </a:r>
            <a:r>
              <a:rPr lang="zh-CN" altLang="zh-CN" sz="2400" spc="-10" dirty="0" smtClean="0">
                <a:solidFill>
                  <a:srgbClr val="585858"/>
                </a:solidFill>
                <a:latin typeface="微软雅黑" panose="020B0503020204020204" pitchFamily="34" charset="-122"/>
                <a:ea typeface="微软雅黑" panose="020B0503020204020204" pitchFamily="34" charset="-122"/>
                <a:cs typeface="微软雅黑"/>
              </a:rPr>
              <a:t>。</a:t>
            </a:r>
            <a:endParaRPr lang="zh-CN" altLang="zh-CN" sz="2400" spc="-10" dirty="0">
              <a:solidFill>
                <a:srgbClr val="585858"/>
              </a:solidFill>
              <a:latin typeface="微软雅黑" panose="020B0503020204020204" pitchFamily="34" charset="-122"/>
              <a:ea typeface="微软雅黑" panose="020B0503020204020204" pitchFamily="34" charset="-122"/>
              <a:cs typeface="微软雅黑"/>
            </a:endParaRPr>
          </a:p>
        </p:txBody>
      </p:sp>
      <p:sp>
        <p:nvSpPr>
          <p:cNvPr id="5" name="object 3"/>
          <p:cNvSpPr/>
          <p:nvPr/>
        </p:nvSpPr>
        <p:spPr>
          <a:xfrm flipV="1">
            <a:off x="627075" y="1034814"/>
            <a:ext cx="8357235" cy="76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84889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TotalTime>
  <Words>4248</Words>
  <Application>Microsoft Office PowerPoint</Application>
  <PresentationFormat>自定义</PresentationFormat>
  <Paragraphs>312</Paragraphs>
  <Slides>57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华文细黑</vt:lpstr>
      <vt:lpstr>宋体</vt:lpstr>
      <vt:lpstr>微软雅黑</vt:lpstr>
      <vt:lpstr>Arial</vt:lpstr>
      <vt:lpstr>Calibri</vt:lpstr>
      <vt:lpstr>Wingdings</vt:lpstr>
      <vt:lpstr>Office Theme</vt:lpstr>
      <vt:lpstr>PowerPoint 演示文稿</vt:lpstr>
      <vt:lpstr>流数据采集工具Flume</vt:lpstr>
      <vt:lpstr>流数据采集工具Flume</vt:lpstr>
      <vt:lpstr>流数据采集工具Flume</vt:lpstr>
      <vt:lpstr>流数据采集工具Flume</vt:lpstr>
      <vt:lpstr>流数据采集工具Flume</vt:lpstr>
      <vt:lpstr>流数据采集工具Flume</vt:lpstr>
      <vt:lpstr>流数据采集工具Flume</vt:lpstr>
      <vt:lpstr>流数据采集工具Flume</vt:lpstr>
      <vt:lpstr>Flume的安装</vt:lpstr>
      <vt:lpstr>Flume的配置与运行</vt:lpstr>
      <vt:lpstr>Flume的配置与运行</vt:lpstr>
      <vt:lpstr>Flume的配置与运行</vt:lpstr>
      <vt:lpstr>Flume源</vt:lpstr>
      <vt:lpstr>Flume源</vt:lpstr>
      <vt:lpstr>Flume源</vt:lpstr>
      <vt:lpstr>Flume槽</vt:lpstr>
      <vt:lpstr>Flume槽</vt:lpstr>
      <vt:lpstr>通道、拦截器与处理器</vt:lpstr>
      <vt:lpstr>通道、拦截器与处理器</vt:lpstr>
      <vt:lpstr>通道、拦截器与处理器</vt:lpstr>
      <vt:lpstr>流数据采集工具Flume</vt:lpstr>
      <vt:lpstr>数据传输工具Sqoop</vt:lpstr>
      <vt:lpstr>Sqoop的安装</vt:lpstr>
      <vt:lpstr>Sqoop的配置与运行</vt:lpstr>
      <vt:lpstr>Sqoop实例</vt:lpstr>
      <vt:lpstr>Sqoop实例</vt:lpstr>
      <vt:lpstr>Sqoop实例</vt:lpstr>
      <vt:lpstr>Sqoop实例</vt:lpstr>
      <vt:lpstr>Sqoop实例</vt:lpstr>
      <vt:lpstr>Sqoop实例</vt:lpstr>
      <vt:lpstr>Sqoop实例</vt:lpstr>
      <vt:lpstr>Sqoop导入过程</vt:lpstr>
      <vt:lpstr>Sqoop导入过程</vt:lpstr>
      <vt:lpstr>Sqoop导出过程</vt:lpstr>
      <vt:lpstr>Sqoop导出过程</vt:lpstr>
      <vt:lpstr>流数据采集工具Flume</vt:lpstr>
      <vt:lpstr>数据接入工具Kafka</vt:lpstr>
      <vt:lpstr>数据接入工具Kafka</vt:lpstr>
      <vt:lpstr>数据接入工具Kafka</vt:lpstr>
      <vt:lpstr>数据接入工具Kafka</vt:lpstr>
      <vt:lpstr>Kafka的安装与配置</vt:lpstr>
      <vt:lpstr>Kafka的安装与配置</vt:lpstr>
      <vt:lpstr>Kafka的安装与配置</vt:lpstr>
      <vt:lpstr>Kafka的安装与配置</vt:lpstr>
      <vt:lpstr>Kafka的安装与配置</vt:lpstr>
      <vt:lpstr>Kafka的安装与配置</vt:lpstr>
      <vt:lpstr>Kafka的安装与配置</vt:lpstr>
      <vt:lpstr>Kafka的安装与配置</vt:lpstr>
      <vt:lpstr>Kafka消息生产者</vt:lpstr>
      <vt:lpstr>Kafka消息消费者</vt:lpstr>
      <vt:lpstr>Kafka消息消费者</vt:lpstr>
      <vt:lpstr>Kafka消息消费者</vt:lpstr>
      <vt:lpstr>Kafka核心特性</vt:lpstr>
      <vt:lpstr>Kafka核心特性</vt:lpstr>
      <vt:lpstr>Kafka核心特性</vt:lpstr>
      <vt:lpstr>习题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华为大数据安全解决方案主打胶片</dc:title>
  <dc:subject>大数据安全解决方案</dc:subject>
  <dc:creator>zhangruigang</dc:creator>
  <cp:lastModifiedBy>Amber</cp:lastModifiedBy>
  <cp:revision>60</cp:revision>
  <dcterms:created xsi:type="dcterms:W3CDTF">2018-06-19T13:51:19Z</dcterms:created>
  <dcterms:modified xsi:type="dcterms:W3CDTF">2018-07-02T13:13:25Z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2018-01-16T00:00:00Z</vt:filetime>
  </property>
  <property fmtid="{D5CDD505-2E9C-101B-9397-08002B2CF9AE}" pid="3" name="Creator">
    <vt:lpwstr>Microsoft® PowerPoint® 2013</vt:lpwstr>
  </property>
  <property fmtid="{D5CDD505-2E9C-101B-9397-08002B2CF9AE}" pid="4" name="LastSaved">
    <vt:filetime>2018-06-19T00:00:00Z</vt:filetime>
  </property>
</Properties>
</file>