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2" r:id="rId3"/>
    <p:sldId id="299" r:id="rId4"/>
    <p:sldId id="305" r:id="rId5"/>
    <p:sldId id="306" r:id="rId6"/>
    <p:sldId id="307" r:id="rId7"/>
    <p:sldId id="308" r:id="rId8"/>
    <p:sldId id="309" r:id="rId9"/>
    <p:sldId id="301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02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03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04" r:id="rId51"/>
    <p:sldId id="348" r:id="rId52"/>
    <p:sldId id="350" r:id="rId53"/>
    <p:sldId id="349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4" r:id="rId64"/>
    <p:sldId id="365" r:id="rId65"/>
    <p:sldId id="366" r:id="rId66"/>
    <p:sldId id="367" r:id="rId67"/>
    <p:sldId id="368" r:id="rId68"/>
  </p:sldIdLst>
  <p:sldSz cx="12192000" cy="6864350"/>
  <p:notesSz cx="12192000" cy="686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7948"/>
            <a:ext cx="10368597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4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075" y="431010"/>
            <a:ext cx="1094419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D0D0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052" y="1089659"/>
            <a:ext cx="10842244" cy="1469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83845"/>
            <a:ext cx="3903471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9763" y="6506081"/>
            <a:ext cx="179070" cy="14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"/>
            <a:ext cx="12192000" cy="6851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7100" y="2162156"/>
            <a:ext cx="76549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000" b="1" i="1" spc="5" dirty="0">
                <a:solidFill>
                  <a:srgbClr val="0D0D0D"/>
                </a:solidFill>
                <a:latin typeface="微软雅黑"/>
                <a:cs typeface="微软雅黑"/>
              </a:rPr>
              <a:t>第</a:t>
            </a:r>
            <a:r>
              <a:rPr lang="en-US" altLang="zh-CN" sz="4000" b="1" i="1" spc="5" dirty="0">
                <a:solidFill>
                  <a:srgbClr val="0D0D0D"/>
                </a:solidFill>
                <a:latin typeface="微软雅黑"/>
                <a:cs typeface="微软雅黑"/>
              </a:rPr>
              <a:t>6</a:t>
            </a:r>
            <a:r>
              <a:rPr lang="zh-CN" altLang="en-US" sz="4000" b="1" i="1" spc="5" dirty="0">
                <a:solidFill>
                  <a:srgbClr val="0D0D0D"/>
                </a:solidFill>
                <a:latin typeface="微软雅黑"/>
                <a:cs typeface="微软雅黑"/>
              </a:rPr>
              <a:t>章 数据仓库与联机分析处理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209" y="4326637"/>
            <a:ext cx="2049780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spc="-10" dirty="0">
                <a:solidFill>
                  <a:srgbClr val="0D0D0D"/>
                </a:solidFill>
                <a:latin typeface="微软雅黑"/>
                <a:cs typeface="微软雅黑"/>
              </a:rPr>
              <a:t>大</a:t>
            </a:r>
            <a:r>
              <a:rPr lang="zh-CN" altLang="en-US" sz="2000" b="1" spc="-10" dirty="0" smtClean="0">
                <a:solidFill>
                  <a:srgbClr val="0D0D0D"/>
                </a:solidFill>
                <a:latin typeface="微软雅黑"/>
                <a:cs typeface="微软雅黑"/>
              </a:rPr>
              <a:t>数据项目组</a:t>
            </a:r>
            <a:endParaRPr sz="2000" b="1" dirty="0">
              <a:latin typeface="微软雅黑"/>
              <a:cs typeface="微软雅黑"/>
            </a:endParaRPr>
          </a:p>
          <a:p>
            <a:pPr marL="3175" algn="ctr">
              <a:lnSpc>
                <a:spcPct val="100000"/>
              </a:lnSpc>
              <a:spcBef>
                <a:spcPts val="1430"/>
              </a:spcBef>
            </a:pPr>
            <a:r>
              <a:rPr sz="1600" spc="-10" dirty="0" smtClean="0">
                <a:solidFill>
                  <a:srgbClr val="0D0D0D"/>
                </a:solidFill>
                <a:latin typeface="Arial"/>
                <a:cs typeface="Arial"/>
              </a:rPr>
              <a:t>201</a:t>
            </a:r>
            <a:r>
              <a:rPr lang="en-US" sz="1600" spc="-5" dirty="0">
                <a:solidFill>
                  <a:srgbClr val="0D0D0D"/>
                </a:solidFill>
                <a:latin typeface="Arial"/>
                <a:cs typeface="Arial"/>
              </a:rPr>
              <a:t>8</a:t>
            </a:r>
            <a:r>
              <a:rPr sz="1600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年</a:t>
            </a:r>
            <a:r>
              <a:rPr lang="en-US" sz="1600" spc="-10" dirty="0">
                <a:solidFill>
                  <a:srgbClr val="0D0D0D"/>
                </a:solidFill>
                <a:latin typeface="Arial"/>
                <a:cs typeface="Arial"/>
              </a:rPr>
              <a:t>7</a:t>
            </a:r>
            <a:r>
              <a:rPr sz="1600" spc="5" dirty="0" smtClean="0">
                <a:solidFill>
                  <a:srgbClr val="0D0D0D"/>
                </a:solidFill>
                <a:latin typeface="微软雅黑"/>
                <a:cs typeface="微软雅黑"/>
              </a:rPr>
              <a:t>月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5"/>
          </p:nvPr>
        </p:nvSpPr>
        <p:spPr>
          <a:xfrm>
            <a:off x="8839200" y="6546203"/>
            <a:ext cx="3903471" cy="276999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华中科技大学软件学院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数据立方体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区别于关系数据模型中的二维表，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数据立方体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是一个多维的数据模型，类似于一个超立方体。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它允许从多个维度来对数据建模，并提供多维的视角以观察数据。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数据立方体由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维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事实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一般来说，维是透视图或是一个组织想要记录的实体。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在通常情况下，多维数据模型会围绕某个主题来构建，该中心主题被称为事实，事实是用数值来度量的。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0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数据立方体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一个分店的销售数据表，如表所示，分店的销售按照时间维（按季度组织）和商品维（按所售商品的类型组织）表示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A9B0B8D5-99D4-4300-B278-F23207A08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94958"/>
              </p:ext>
            </p:extLst>
          </p:nvPr>
        </p:nvGraphicFramePr>
        <p:xfrm>
          <a:off x="637626" y="2593975"/>
          <a:ext cx="10650525" cy="3565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925">
                  <a:extLst>
                    <a:ext uri="{9D8B030D-6E8A-4147-A177-3AD203B41FA5}">
                      <a16:colId xmlns:a16="http://schemas.microsoft.com/office/drawing/2014/main" xmlns="" val="3074761272"/>
                    </a:ext>
                  </a:extLst>
                </a:gridCol>
                <a:gridCol w="3740800">
                  <a:extLst>
                    <a:ext uri="{9D8B030D-6E8A-4147-A177-3AD203B41FA5}">
                      <a16:colId xmlns:a16="http://schemas.microsoft.com/office/drawing/2014/main" xmlns="" val="2983609213"/>
                    </a:ext>
                  </a:extLst>
                </a:gridCol>
                <a:gridCol w="3740800">
                  <a:extLst>
                    <a:ext uri="{9D8B030D-6E8A-4147-A177-3AD203B41FA5}">
                      <a16:colId xmlns:a16="http://schemas.microsoft.com/office/drawing/2014/main" xmlns="" val="4032854990"/>
                    </a:ext>
                  </a:extLst>
                </a:gridCol>
              </a:tblGrid>
              <a:tr h="509357">
                <a:tc gridSpan="3"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XX</a:t>
                      </a:r>
                      <a:r>
                        <a:rPr lang="zh-CN" sz="2000" kern="100" dirty="0">
                          <a:effectLst/>
                        </a:rPr>
                        <a:t>武汉分店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4873621"/>
                  </a:ext>
                </a:extLst>
              </a:tr>
              <a:tr h="509357">
                <a:tc rowSpan="2"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>
                          <a:effectLst/>
                        </a:rPr>
                        <a:t>时间（季度）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商品（类型）（单位：台）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5185721"/>
                  </a:ext>
                </a:extLst>
              </a:tr>
              <a:tr h="509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笔记本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台式机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73281599"/>
                  </a:ext>
                </a:extLst>
              </a:tr>
              <a:tr h="509357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Q1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408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887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47666881"/>
                  </a:ext>
                </a:extLst>
              </a:tr>
              <a:tr h="509357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Q2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496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945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67930516"/>
                  </a:ext>
                </a:extLst>
              </a:tr>
              <a:tr h="509357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Q3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522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768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50206062"/>
                  </a:ext>
                </a:extLst>
              </a:tr>
              <a:tr h="509357"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Q4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>
                          <a:effectLst/>
                        </a:rPr>
                        <a:t>6000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1023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83128040"/>
                  </a:ext>
                </a:extLst>
              </a:tr>
            </a:tbl>
          </a:graphicData>
        </a:graphic>
      </p:graphicFrame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数据立方体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下面从三维角度观察销售数据，如表所示，添加一个分店地址维，从时间、商品类型和分店地址来观察数据。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811B48FF-A278-4ACE-B123-4EC0430CB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52350"/>
              </p:ext>
            </p:extLst>
          </p:nvPr>
        </p:nvGraphicFramePr>
        <p:xfrm>
          <a:off x="606133" y="2441575"/>
          <a:ext cx="10871467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246">
                  <a:extLst>
                    <a:ext uri="{9D8B030D-6E8A-4147-A177-3AD203B41FA5}">
                      <a16:colId xmlns:a16="http://schemas.microsoft.com/office/drawing/2014/main" xmlns="" val="180907858"/>
                    </a:ext>
                  </a:extLst>
                </a:gridCol>
                <a:gridCol w="1062633">
                  <a:extLst>
                    <a:ext uri="{9D8B030D-6E8A-4147-A177-3AD203B41FA5}">
                      <a16:colId xmlns:a16="http://schemas.microsoft.com/office/drawing/2014/main" xmlns="" val="637120770"/>
                    </a:ext>
                  </a:extLst>
                </a:gridCol>
                <a:gridCol w="1062633">
                  <a:extLst>
                    <a:ext uri="{9D8B030D-6E8A-4147-A177-3AD203B41FA5}">
                      <a16:colId xmlns:a16="http://schemas.microsoft.com/office/drawing/2014/main" xmlns="" val="3670236301"/>
                    </a:ext>
                  </a:extLst>
                </a:gridCol>
                <a:gridCol w="1018064">
                  <a:extLst>
                    <a:ext uri="{9D8B030D-6E8A-4147-A177-3AD203B41FA5}">
                      <a16:colId xmlns:a16="http://schemas.microsoft.com/office/drawing/2014/main" xmlns="" val="1260606259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xmlns="" val="3605212787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xmlns="" val="141297540"/>
                    </a:ext>
                  </a:extLst>
                </a:gridCol>
                <a:gridCol w="1271407">
                  <a:extLst>
                    <a:ext uri="{9D8B030D-6E8A-4147-A177-3AD203B41FA5}">
                      <a16:colId xmlns:a16="http://schemas.microsoft.com/office/drawing/2014/main" xmlns="" val="541148357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xmlns="" val="1300679907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xmlns="" val="849226867"/>
                    </a:ext>
                  </a:extLst>
                </a:gridCol>
              </a:tblGrid>
              <a:tr h="323850">
                <a:tc rowSpan="3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时间（季度）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CN" sz="2400" kern="100">
                          <a:effectLst/>
                        </a:rPr>
                        <a:t>武汉分店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CN" sz="2400" kern="100">
                          <a:effectLst/>
                        </a:rPr>
                        <a:t>宜昌分店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CN" sz="2400" kern="100">
                          <a:effectLst/>
                        </a:rPr>
                        <a:t>北京分店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XX</a:t>
                      </a:r>
                      <a:r>
                        <a:rPr lang="zh-CN" sz="2400" kern="100">
                          <a:effectLst/>
                        </a:rPr>
                        <a:t>郑州分店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646954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商品（类型）（单位：台）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505084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笔记本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台式机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笔记本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台式机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笔记本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台式机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笔记本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400" kern="100">
                          <a:effectLst/>
                        </a:rPr>
                        <a:t>台式机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3093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Q1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408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887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609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1089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812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1280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321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654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3898794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Q2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496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945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688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1671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1092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843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431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892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556636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Q3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522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768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789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1230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533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657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450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900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185435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Q4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600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1023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806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1800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1288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438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>
                          <a:effectLst/>
                        </a:rPr>
                        <a:t>560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732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29779599"/>
                  </a:ext>
                </a:extLst>
              </a:tr>
            </a:tbl>
          </a:graphicData>
        </a:graphic>
      </p:graphicFrame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6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数据模型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在数据库设计中，通常使用的是实体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联系数据模型，数据的组织由实体的集合和他们之间的联系组成，这种数据模型适用于联机事务处理。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然而，对于数据仓库的联机数据分析，则需要使用简明、面向主题的数据模型。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目前最流行的数据仓库数据模型是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多维数据模型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这种模型常用的模式有三种，分别是星形模式、雪花模式、事实星座模式。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3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数据模型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147550"/>
            <a:ext cx="1094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星形模式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是最常见的模型范例，其包括：</a:t>
            </a: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）一个大的、包含大批数据、不含冗余的中心表（事实表）；</a:t>
            </a: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）一组小的附属维表。</a:t>
            </a:r>
          </a:p>
        </p:txBody>
      </p:sp>
      <p:pic>
        <p:nvPicPr>
          <p:cNvPr id="5122" name="Picture 2" descr="6-2">
            <a:extLst>
              <a:ext uri="{FF2B5EF4-FFF2-40B4-BE49-F238E27FC236}">
                <a16:creationId xmlns:a16="http://schemas.microsoft.com/office/drawing/2014/main" xmlns="" id="{0A88A672-3E16-4B32-A34C-5638B193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65" y="2532545"/>
            <a:ext cx="6385670" cy="372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EEC6E2-928A-4F38-9C90-B8361905C722}"/>
              </a:ext>
            </a:extLst>
          </p:cNvPr>
          <p:cNvSpPr txBox="1"/>
          <p:nvPr/>
        </p:nvSpPr>
        <p:spPr>
          <a:xfrm>
            <a:off x="5593298" y="64076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星形模式</a:t>
            </a:r>
          </a:p>
        </p:txBody>
      </p:sp>
      <p:sp>
        <p:nvSpPr>
          <p:cNvPr id="7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0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数据模型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147550"/>
            <a:ext cx="109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雪花模式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是对星形模式的扩展，在雪花模式中，某些维表被规范化，进一步分解到附加表（维表）中。从而使得模式图形变成类似于雪花的形状。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EEC6E2-928A-4F38-9C90-B8361905C722}"/>
              </a:ext>
            </a:extLst>
          </p:cNvPr>
          <p:cNvSpPr txBox="1"/>
          <p:nvPr/>
        </p:nvSpPr>
        <p:spPr>
          <a:xfrm>
            <a:off x="5593298" y="64076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雪花模式</a:t>
            </a:r>
          </a:p>
        </p:txBody>
      </p:sp>
      <p:pic>
        <p:nvPicPr>
          <p:cNvPr id="6146" name="Picture 2" descr="6-3">
            <a:extLst>
              <a:ext uri="{FF2B5EF4-FFF2-40B4-BE49-F238E27FC236}">
                <a16:creationId xmlns:a16="http://schemas.microsoft.com/office/drawing/2014/main" xmlns="" id="{B883E9E3-86C4-44D4-A2F7-C185DA45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2432575"/>
            <a:ext cx="6553200" cy="379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1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6-4">
            <a:extLst>
              <a:ext uri="{FF2B5EF4-FFF2-40B4-BE49-F238E27FC236}">
                <a16:creationId xmlns:a16="http://schemas.microsoft.com/office/drawing/2014/main" xmlns="" id="{9B089111-D136-4B33-BF9A-F19F9274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2412834"/>
            <a:ext cx="6553200" cy="423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数据模型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147550"/>
            <a:ext cx="1094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在复杂的应用场景下，一个数据仓库可能会由多个主题构成，因此会包含多个事实表，而同一个维表可以被多个事实表所共享，这种模式可以看作是星形模式的汇集，因而被称为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事实星座模式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EEEC6E2-928A-4F38-9C90-B8361905C722}"/>
              </a:ext>
            </a:extLst>
          </p:cNvPr>
          <p:cNvSpPr txBox="1"/>
          <p:nvPr/>
        </p:nvSpPr>
        <p:spPr>
          <a:xfrm>
            <a:off x="5388113" y="64076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事实星座模式</a:t>
            </a:r>
          </a:p>
        </p:txBody>
      </p:sp>
      <p:sp>
        <p:nvSpPr>
          <p:cNvPr id="7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5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多维数据模型中的</a:t>
            </a: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OLAP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操作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4343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下钻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Drill-down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是指在维的不同层次间的变化，从上层降到下一层，或者说是将汇总数据拆分成更加细节的数据。如图所示，下钻操作从时间这一维度对数据立方体进行更深一步的细分，从季度下钻到月份，从而能够针对每个月份的数据进行进一步更加细化的分析。</a:t>
            </a:r>
          </a:p>
        </p:txBody>
      </p:sp>
      <p:pic>
        <p:nvPicPr>
          <p:cNvPr id="8194" name="Picture 2" descr="6-5">
            <a:extLst>
              <a:ext uri="{FF2B5EF4-FFF2-40B4-BE49-F238E27FC236}">
                <a16:creationId xmlns:a16="http://schemas.microsoft.com/office/drawing/2014/main" xmlns="" id="{900066A0-81C3-40AE-AE1D-B992DDFF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71" y="772432"/>
            <a:ext cx="6678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多维数据模型中的</a:t>
            </a: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OLAP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操作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1128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上卷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Roll-up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）实际上就是下钻的逆操作，即从细粒度数据向高层的聚合。如图所示：</a:t>
            </a:r>
          </a:p>
        </p:txBody>
      </p:sp>
      <p:pic>
        <p:nvPicPr>
          <p:cNvPr id="9218" name="Picture 2" descr="6-6">
            <a:extLst>
              <a:ext uri="{FF2B5EF4-FFF2-40B4-BE49-F238E27FC236}">
                <a16:creationId xmlns:a16="http://schemas.microsoft.com/office/drawing/2014/main" xmlns="" id="{AED89CAC-D733-4CAB-87E5-87A5048B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6697"/>
            <a:ext cx="10515599" cy="44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0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多维数据模型中的</a:t>
            </a: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OLAP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操作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1128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切片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Slice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）是指选择维中特定区间的数据或者某批特定值进行分析。如图所示：</a:t>
            </a:r>
          </a:p>
        </p:txBody>
      </p:sp>
      <p:pic>
        <p:nvPicPr>
          <p:cNvPr id="10242" name="Picture 2" descr="6-7">
            <a:extLst>
              <a:ext uri="{FF2B5EF4-FFF2-40B4-BE49-F238E27FC236}">
                <a16:creationId xmlns:a16="http://schemas.microsoft.com/office/drawing/2014/main" xmlns="" id="{58577195-BDC2-4B5F-95DF-45D085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7" y="2277297"/>
            <a:ext cx="10574325" cy="43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4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923850" y="1556434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b="0" i="0" spc="215" dirty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zh-CN" altLang="en-US" kern="1200" spc="5" dirty="0">
                <a:solidFill>
                  <a:schemeClr val="bg1"/>
                </a:solidFill>
                <a:ea typeface="+mn-ea"/>
              </a:rPr>
              <a:t>数据仓库</a:t>
            </a:r>
            <a:endParaRPr kern="1200" spc="5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057401" y="3412784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H</a:t>
            </a:r>
            <a:r>
              <a:rPr lang="en-US" altLang="zh-CN" sz="2800" b="1" i="1" spc="5" dirty="0">
                <a:latin typeface="微软雅黑"/>
                <a:cs typeface="Wingdings"/>
              </a:rPr>
              <a:t>ive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0AE9084-B127-4F99-9BDF-56FCB737E526}"/>
              </a:ext>
            </a:extLst>
          </p:cNvPr>
          <p:cNvSpPr txBox="1"/>
          <p:nvPr/>
        </p:nvSpPr>
        <p:spPr>
          <a:xfrm>
            <a:off x="2057400" y="2556063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zh-CN" altLang="en-US" sz="2800" b="1" i="1" spc="5" dirty="0">
                <a:latin typeface="微软雅黑"/>
                <a:cs typeface="Wingdings"/>
              </a:rPr>
              <a:t>多维数据模型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EEC05CED-5C5A-450E-99E6-1C8FE1D92DD6}"/>
              </a:ext>
            </a:extLst>
          </p:cNvPr>
          <p:cNvSpPr txBox="1"/>
          <p:nvPr/>
        </p:nvSpPr>
        <p:spPr>
          <a:xfrm>
            <a:off x="2057400" y="4262828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 err="1">
                <a:latin typeface="微软雅黑"/>
                <a:cs typeface="Wingdings"/>
              </a:rPr>
              <a:t>K</a:t>
            </a:r>
            <a:r>
              <a:rPr lang="en-US" altLang="zh-CN" sz="2800" b="1" i="1" spc="5" dirty="0" err="1">
                <a:latin typeface="微软雅黑"/>
                <a:cs typeface="Wingdings"/>
              </a:rPr>
              <a:t>ylin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C541A83-C444-4597-99AD-490565528FD9}"/>
              </a:ext>
            </a:extLst>
          </p:cNvPr>
          <p:cNvSpPr txBox="1"/>
          <p:nvPr/>
        </p:nvSpPr>
        <p:spPr>
          <a:xfrm>
            <a:off x="2057399" y="5112872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S</a:t>
            </a:r>
            <a:r>
              <a:rPr lang="en-US" altLang="zh-CN" sz="2800" b="1" i="1" spc="5" dirty="0">
                <a:latin typeface="微软雅黑"/>
                <a:cs typeface="Wingdings"/>
              </a:rPr>
              <a:t>uperset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0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多维数据模型中的</a:t>
            </a: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OLAP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操作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1128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切块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Dice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）操作通过在两个或多个维上进行选择，定义子数据立方体。如图所示：</a:t>
            </a:r>
          </a:p>
        </p:txBody>
      </p:sp>
      <p:pic>
        <p:nvPicPr>
          <p:cNvPr id="11266" name="Picture 2" descr="6-8">
            <a:extLst>
              <a:ext uri="{FF2B5EF4-FFF2-40B4-BE49-F238E27FC236}">
                <a16:creationId xmlns:a16="http://schemas.microsoft.com/office/drawing/2014/main" xmlns="" id="{8516029F-5F40-45AC-9D69-081CBFDA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6" y="2120072"/>
            <a:ext cx="10930131" cy="448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7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多维数据模型中的</a:t>
            </a: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OLAP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操作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1128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转轴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Pivot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）即维的位置的互换，就像是二维表的行列转换。转轴操作只是转动数据的视角，提供数据的替代表示。如图所示：</a:t>
            </a:r>
          </a:p>
        </p:txBody>
      </p:sp>
      <p:pic>
        <p:nvPicPr>
          <p:cNvPr id="12290" name="Picture 2" descr="6-9">
            <a:extLst>
              <a:ext uri="{FF2B5EF4-FFF2-40B4-BE49-F238E27FC236}">
                <a16:creationId xmlns:a16="http://schemas.microsoft.com/office/drawing/2014/main" xmlns="" id="{873D2CEB-2058-471F-9900-25DAF55A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7" y="2428694"/>
            <a:ext cx="10421925" cy="39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0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827392" y="3230284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lang="zh-CN" altLang="en-US" spc="215" dirty="0">
                <a:latin typeface="Wingdings"/>
                <a:cs typeface="Wingdings"/>
              </a:rPr>
              <a:t></a:t>
            </a:r>
            <a:r>
              <a:rPr lang="zh-CN" altLang="en-US" kern="1200" spc="5" dirty="0">
                <a:solidFill>
                  <a:schemeClr val="tx1"/>
                </a:solidFill>
                <a:ea typeface="+mn-ea"/>
              </a:rPr>
              <a:t>数据仓库</a:t>
            </a:r>
            <a:endParaRPr kern="1200" spc="5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057401" y="3412784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800" spc="215" dirty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sz="2800" b="1" i="1" spc="5" dirty="0">
                <a:solidFill>
                  <a:schemeClr val="bg1"/>
                </a:solidFill>
                <a:latin typeface="微软雅黑"/>
              </a:rPr>
              <a:t>H</a:t>
            </a:r>
            <a:r>
              <a:rPr lang="en-US" altLang="zh-CN" sz="2800" b="1" i="1" spc="5" dirty="0">
                <a:solidFill>
                  <a:schemeClr val="bg1"/>
                </a:solidFill>
                <a:latin typeface="微软雅黑"/>
              </a:rPr>
              <a:t>ive</a:t>
            </a:r>
            <a:endParaRPr sz="2800" b="1" i="1" spc="5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0AE9084-B127-4F99-9BDF-56FCB737E526}"/>
              </a:ext>
            </a:extLst>
          </p:cNvPr>
          <p:cNvSpPr txBox="1"/>
          <p:nvPr/>
        </p:nvSpPr>
        <p:spPr>
          <a:xfrm>
            <a:off x="2057400" y="2556063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zh-CN" altLang="en-US" sz="2800" b="1" i="1" spc="5" dirty="0">
                <a:latin typeface="微软雅黑"/>
                <a:cs typeface="Wingdings"/>
              </a:rPr>
              <a:t>多维数据模型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EEC05CED-5C5A-450E-99E6-1C8FE1D92DD6}"/>
              </a:ext>
            </a:extLst>
          </p:cNvPr>
          <p:cNvSpPr txBox="1"/>
          <p:nvPr/>
        </p:nvSpPr>
        <p:spPr>
          <a:xfrm>
            <a:off x="2057400" y="4262828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 err="1">
                <a:latin typeface="微软雅黑"/>
                <a:cs typeface="Wingdings"/>
              </a:rPr>
              <a:t>K</a:t>
            </a:r>
            <a:r>
              <a:rPr lang="en-US" altLang="zh-CN" sz="2800" b="1" i="1" spc="5" dirty="0" err="1">
                <a:latin typeface="微软雅黑"/>
                <a:cs typeface="Wingdings"/>
              </a:rPr>
              <a:t>ylin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C541A83-C444-4597-99AD-490565528FD9}"/>
              </a:ext>
            </a:extLst>
          </p:cNvPr>
          <p:cNvSpPr txBox="1"/>
          <p:nvPr/>
        </p:nvSpPr>
        <p:spPr>
          <a:xfrm>
            <a:off x="2057399" y="5112872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S</a:t>
            </a:r>
            <a:r>
              <a:rPr lang="en-US" altLang="zh-CN" sz="2800" b="1" i="1" spc="5" dirty="0">
                <a:latin typeface="微软雅黑"/>
                <a:cs typeface="Wingdings"/>
              </a:rPr>
              <a:t>uperset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53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简介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147550"/>
            <a:ext cx="1128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是基于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Hadoop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文件系统之上的数据仓库架构，可以将结构化的数据文件映射成为一张数据库表，为数据仓库的管理提供了数据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ETL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工具、数据存储管理和大型数据集的查询和分析功能。</a:t>
            </a:r>
          </a:p>
        </p:txBody>
      </p:sp>
      <p:pic>
        <p:nvPicPr>
          <p:cNvPr id="13314" name="Picture 2" descr="6-10">
            <a:extLst>
              <a:ext uri="{FF2B5EF4-FFF2-40B4-BE49-F238E27FC236}">
                <a16:creationId xmlns:a16="http://schemas.microsoft.com/office/drawing/2014/main" xmlns="" id="{530DEF0B-183C-40D2-B288-ABD509D2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759817"/>
            <a:ext cx="8610600" cy="323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4C96C81-6DE2-4E38-B488-6B690E7733DF}"/>
              </a:ext>
            </a:extLst>
          </p:cNvPr>
          <p:cNvSpPr txBox="1"/>
          <p:nvPr/>
        </p:nvSpPr>
        <p:spPr>
          <a:xfrm>
            <a:off x="5066647" y="5851273"/>
            <a:ext cx="20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的体系结构图</a:t>
            </a:r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16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0B36B92-06F1-4664-9B61-5F54A452AAA0}"/>
              </a:ext>
            </a:extLst>
          </p:cNvPr>
          <p:cNvSpPr/>
          <p:nvPr/>
        </p:nvSpPr>
        <p:spPr>
          <a:xfrm>
            <a:off x="1457105" y="1356236"/>
            <a:ext cx="8229600" cy="48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的安装与配置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360FEB6-6AFB-4337-9D14-5AF2689606BF}"/>
              </a:ext>
            </a:extLst>
          </p:cNvPr>
          <p:cNvSpPr/>
          <p:nvPr/>
        </p:nvSpPr>
        <p:spPr>
          <a:xfrm>
            <a:off x="63246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err="1"/>
              <a:t>metastore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996DC7C-6AEC-424B-9F1B-81FE7DDE9AB0}"/>
              </a:ext>
            </a:extLst>
          </p:cNvPr>
          <p:cNvSpPr/>
          <p:nvPr/>
        </p:nvSpPr>
        <p:spPr>
          <a:xfrm>
            <a:off x="24384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F927610-157C-47C7-9360-A5BFBCB69668}"/>
              </a:ext>
            </a:extLst>
          </p:cNvPr>
          <p:cNvSpPr/>
          <p:nvPr/>
        </p:nvSpPr>
        <p:spPr>
          <a:xfrm>
            <a:off x="63246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hive-site.xml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12DCED9-2FEB-4F7F-B217-4AD9074754C7}"/>
              </a:ext>
            </a:extLst>
          </p:cNvPr>
          <p:cNvSpPr/>
          <p:nvPr/>
        </p:nvSpPr>
        <p:spPr>
          <a:xfrm>
            <a:off x="24384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配置环境变量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8C4B49AB-AE2D-43B4-9ADF-1168C8A00C0C}"/>
              </a:ext>
            </a:extLst>
          </p:cNvPr>
          <p:cNvSpPr/>
          <p:nvPr/>
        </p:nvSpPr>
        <p:spPr>
          <a:xfrm>
            <a:off x="4581379" y="2195353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97F78C51-30B5-47E7-8B7F-06BBF91D778E}"/>
              </a:ext>
            </a:extLst>
          </p:cNvPr>
          <p:cNvSpPr/>
          <p:nvPr/>
        </p:nvSpPr>
        <p:spPr>
          <a:xfrm rot="8596544">
            <a:off x="4476425" y="3414453"/>
            <a:ext cx="176079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441AFB4F-27AC-4E4A-B6E6-6073FE9AC478}"/>
              </a:ext>
            </a:extLst>
          </p:cNvPr>
          <p:cNvSpPr/>
          <p:nvPr/>
        </p:nvSpPr>
        <p:spPr>
          <a:xfrm>
            <a:off x="4556723" y="4701218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7E7DC10-65F4-4E41-AF61-F7E65FD8ECB7}"/>
              </a:ext>
            </a:extLst>
          </p:cNvPr>
          <p:cNvSpPr txBox="1"/>
          <p:nvPr/>
        </p:nvSpPr>
        <p:spPr>
          <a:xfrm>
            <a:off x="8298183" y="357187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环境</a:t>
            </a:r>
          </a:p>
        </p:txBody>
      </p:sp>
      <p:sp>
        <p:nvSpPr>
          <p:cNvPr id="14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6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的数据类型可以分为两大类：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① 基础数据类型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② 复杂数据类型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不仅支持关系型数据库中大多数的基本数据类型，同时也支持集合数据类型（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STRUCT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MAP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ARRAY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2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B8FBECA7-7661-4917-909A-651A2685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70937"/>
              </p:ext>
            </p:extLst>
          </p:nvPr>
        </p:nvGraphicFramePr>
        <p:xfrm>
          <a:off x="458049" y="1292787"/>
          <a:ext cx="11320108" cy="555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061">
                  <a:extLst>
                    <a:ext uri="{9D8B030D-6E8A-4147-A177-3AD203B41FA5}">
                      <a16:colId xmlns:a16="http://schemas.microsoft.com/office/drawing/2014/main" xmlns="" val="3795402060"/>
                    </a:ext>
                  </a:extLst>
                </a:gridCol>
                <a:gridCol w="1762064">
                  <a:extLst>
                    <a:ext uri="{9D8B030D-6E8A-4147-A177-3AD203B41FA5}">
                      <a16:colId xmlns:a16="http://schemas.microsoft.com/office/drawing/2014/main" xmlns="" val="266091082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xmlns="" val="2676220522"/>
                    </a:ext>
                  </a:extLst>
                </a:gridCol>
                <a:gridCol w="3199162">
                  <a:extLst>
                    <a:ext uri="{9D8B030D-6E8A-4147-A177-3AD203B41FA5}">
                      <a16:colId xmlns:a16="http://schemas.microsoft.com/office/drawing/2014/main" xmlns="" val="100361706"/>
                    </a:ext>
                  </a:extLst>
                </a:gridCol>
                <a:gridCol w="2891548">
                  <a:extLst>
                    <a:ext uri="{9D8B030D-6E8A-4147-A177-3AD203B41FA5}">
                      <a16:colId xmlns:a16="http://schemas.microsoft.com/office/drawing/2014/main" xmlns="" val="1299850188"/>
                    </a:ext>
                  </a:extLst>
                </a:gridCol>
              </a:tblGrid>
              <a:tr h="36302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数据类型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长度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范围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例子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98623317"/>
                  </a:ext>
                </a:extLst>
              </a:tr>
              <a:tr h="29998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TINYINT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1Byte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-128</a:t>
                      </a:r>
                      <a:r>
                        <a:rPr lang="zh-CN" sz="2000" kern="100">
                          <a:effectLst/>
                        </a:rPr>
                        <a:t>～</a:t>
                      </a:r>
                      <a:r>
                        <a:rPr lang="en-US" sz="2000" kern="100">
                          <a:effectLst/>
                        </a:rPr>
                        <a:t>127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3757109612"/>
                  </a:ext>
                </a:extLst>
              </a:tr>
              <a:tr h="36302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SMALLINT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2Byte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-32,768</a:t>
                      </a:r>
                      <a:r>
                        <a:rPr lang="zh-CN" sz="2000" kern="100">
                          <a:effectLst/>
                        </a:rPr>
                        <a:t>～</a:t>
                      </a:r>
                      <a:r>
                        <a:rPr lang="en-US" sz="2000" kern="100">
                          <a:effectLst/>
                        </a:rPr>
                        <a:t>2,767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986645973"/>
                  </a:ext>
                </a:extLst>
              </a:tr>
              <a:tr h="29998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4Byte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2151003156"/>
                  </a:ext>
                </a:extLst>
              </a:tr>
              <a:tr h="98295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BIGINT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8Byte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-9,223,372,036,854,775,808</a:t>
                      </a:r>
                      <a:r>
                        <a:rPr lang="zh-CN" sz="2000" kern="100">
                          <a:effectLst/>
                        </a:rPr>
                        <a:t>～</a:t>
                      </a:r>
                      <a:r>
                        <a:rPr lang="en-US" sz="2000" kern="100">
                          <a:effectLst/>
                        </a:rPr>
                        <a:t>9,223,372,036,854,775,807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3205537638"/>
                  </a:ext>
                </a:extLst>
              </a:tr>
              <a:tr h="36302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BOOLEAN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布尔类型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2872946407"/>
                  </a:ext>
                </a:extLst>
              </a:tr>
              <a:tr h="29998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FLOAT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单精度浮点数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1.23456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3045637097"/>
                  </a:ext>
                </a:extLst>
              </a:tr>
              <a:tr h="29998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DOUBLE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双精度浮点数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1.23456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20220922"/>
                  </a:ext>
                </a:extLst>
              </a:tr>
              <a:tr h="624969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字符序列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可指定字符集。可使用单引号和双引号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'hello hive'</a:t>
                      </a:r>
                      <a:endParaRPr lang="zh-CN" sz="2000" kern="100">
                        <a:effectLst/>
                      </a:endParaRPr>
                    </a:p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"hello hadoop"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4182315510"/>
                  </a:ext>
                </a:extLst>
              </a:tr>
              <a:tr h="1249938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TIMESTAM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时间戳，纳米精度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整数、浮点数或字符串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1232321232</a:t>
                      </a:r>
                      <a:endParaRPr lang="zh-CN" sz="2000" kern="100">
                        <a:effectLst/>
                      </a:endParaRPr>
                    </a:p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12312341.21234421</a:t>
                      </a:r>
                      <a:endParaRPr lang="zh-CN" sz="2000" kern="100">
                        <a:effectLst/>
                      </a:endParaRPr>
                    </a:p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'2017-04-07 15:05:56.1231352'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3018332262"/>
                  </a:ext>
                </a:extLst>
              </a:tr>
              <a:tr h="36302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BINARY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zh-CN" sz="2000" kern="100">
                          <a:effectLst/>
                        </a:rPr>
                        <a:t>字节数组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40"/>
                        </a:spcBef>
                        <a:spcAft>
                          <a:spcPts val="14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44848" marR="44848" marT="0" marB="0" anchor="ctr"/>
                </a:tc>
                <a:extLst>
                  <a:ext uri="{0D108BD9-81ED-4DB2-BD59-A6C34878D82A}">
                    <a16:rowId xmlns:a16="http://schemas.microsoft.com/office/drawing/2014/main" xmlns="" val="189742304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BE90863-60EB-4956-BE3F-CA2F0F3C11B6}"/>
              </a:ext>
            </a:extLst>
          </p:cNvPr>
          <p:cNvSpPr txBox="1"/>
          <p:nvPr/>
        </p:nvSpPr>
        <p:spPr>
          <a:xfrm>
            <a:off x="5195753" y="64826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基础数据类型表</a:t>
            </a:r>
          </a:p>
        </p:txBody>
      </p:sp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0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C800B445-0B6F-4D01-A188-94FF12E7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38773"/>
              </p:ext>
            </p:extLst>
          </p:nvPr>
        </p:nvGraphicFramePr>
        <p:xfrm>
          <a:off x="627074" y="1222375"/>
          <a:ext cx="11031525" cy="5099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586">
                  <a:extLst>
                    <a:ext uri="{9D8B030D-6E8A-4147-A177-3AD203B41FA5}">
                      <a16:colId xmlns:a16="http://schemas.microsoft.com/office/drawing/2014/main" xmlns="" val="1096948092"/>
                    </a:ext>
                  </a:extLst>
                </a:gridCol>
                <a:gridCol w="1284121">
                  <a:extLst>
                    <a:ext uri="{9D8B030D-6E8A-4147-A177-3AD203B41FA5}">
                      <a16:colId xmlns:a16="http://schemas.microsoft.com/office/drawing/2014/main" xmlns="" val="2162454451"/>
                    </a:ext>
                  </a:extLst>
                </a:gridCol>
                <a:gridCol w="5505406">
                  <a:extLst>
                    <a:ext uri="{9D8B030D-6E8A-4147-A177-3AD203B41FA5}">
                      <a16:colId xmlns:a16="http://schemas.microsoft.com/office/drawing/2014/main" xmlns="" val="2537842052"/>
                    </a:ext>
                  </a:extLst>
                </a:gridCol>
                <a:gridCol w="3184412">
                  <a:extLst>
                    <a:ext uri="{9D8B030D-6E8A-4147-A177-3AD203B41FA5}">
                      <a16:colId xmlns:a16="http://schemas.microsoft.com/office/drawing/2014/main" xmlns="" val="480393847"/>
                    </a:ext>
                  </a:extLst>
                </a:gridCol>
              </a:tblGrid>
              <a:tr h="706443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>
                          <a:effectLst/>
                        </a:rPr>
                        <a:t>示例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2017" marR="62017" marT="0" marB="0" anchor="ctr"/>
                </a:tc>
                <a:extLst>
                  <a:ext uri="{0D108BD9-81ED-4DB2-BD59-A6C34878D82A}">
                    <a16:rowId xmlns:a16="http://schemas.microsoft.com/office/drawing/2014/main" xmlns="" val="3992021716"/>
                  </a:ext>
                </a:extLst>
              </a:tr>
              <a:tr h="706443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STRUCT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STRUCT</a:t>
                      </a:r>
                      <a:r>
                        <a:rPr lang="zh-CN" sz="1800" kern="100">
                          <a:effectLst/>
                        </a:rPr>
                        <a:t>封装一组有名字的字段，其类型可以是任意的基本类型，可以通过“点”号来访问元素的内容。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names('Zoro'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'Jame')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extLst>
                  <a:ext uri="{0D108BD9-81ED-4DB2-BD59-A6C34878D82A}">
                    <a16:rowId xmlns:a16="http://schemas.microsoft.com/office/drawing/2014/main" xmlns="" val="3659553852"/>
                  </a:ext>
                </a:extLst>
              </a:tr>
              <a:tr h="790543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MAP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MAP</a:t>
                      </a:r>
                      <a:r>
                        <a:rPr lang="zh-CN" sz="1800" kern="100">
                          <a:effectLst/>
                        </a:rPr>
                        <a:t>是一组键—值对元组集合，使用数组表示法可以访问元素。其中</a:t>
                      </a:r>
                      <a:r>
                        <a:rPr lang="en-US" sz="1800" kern="100">
                          <a:effectLst/>
                        </a:rPr>
                        <a:t>key</a:t>
                      </a:r>
                      <a:r>
                        <a:rPr lang="zh-CN" sz="1800" kern="100">
                          <a:effectLst/>
                        </a:rPr>
                        <a:t>只能是基本类型，值可以是任意类型。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money('Zoro'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1000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</a:p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'Jame'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800)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extLst>
                  <a:ext uri="{0D108BD9-81ED-4DB2-BD59-A6C34878D82A}">
                    <a16:rowId xmlns:a16="http://schemas.microsoft.com/office/drawing/2014/main" xmlns="" val="91055081"/>
                  </a:ext>
                </a:extLst>
              </a:tr>
              <a:tr h="1059664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ARRAY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ARRAY</a:t>
                      </a:r>
                      <a:r>
                        <a:rPr lang="zh-CN" sz="1800" kern="100" dirty="0">
                          <a:effectLst/>
                        </a:rPr>
                        <a:t>类型是由一系列相同数据类型元素组成的，每个数组元素都有一个编号，从零开始。例如，</a:t>
                      </a:r>
                      <a:r>
                        <a:rPr lang="en-US" sz="1800" kern="100" dirty="0">
                          <a:effectLst/>
                        </a:rPr>
                        <a:t>fruits['apple'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'orange'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'mango']</a:t>
                      </a:r>
                      <a:r>
                        <a:rPr lang="zh-CN" sz="1800" kern="100" dirty="0">
                          <a:effectLst/>
                        </a:rPr>
                        <a:t>，可通过</a:t>
                      </a:r>
                      <a:r>
                        <a:rPr lang="en-US" sz="1800" kern="100" dirty="0">
                          <a:effectLst/>
                        </a:rPr>
                        <a:t>fruits[1]</a:t>
                      </a:r>
                      <a:r>
                        <a:rPr lang="zh-CN" sz="1800" kern="100" dirty="0">
                          <a:effectLst/>
                        </a:rPr>
                        <a:t>来访问</a:t>
                      </a:r>
                      <a:r>
                        <a:rPr lang="en-US" sz="1800" kern="100" dirty="0">
                          <a:effectLst/>
                        </a:rPr>
                        <a:t>orange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fruits('apple'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'orange'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'mango')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extLst>
                  <a:ext uri="{0D108BD9-81ED-4DB2-BD59-A6C34878D82A}">
                    <a16:rowId xmlns:a16="http://schemas.microsoft.com/office/drawing/2014/main" xmlns="" val="442166249"/>
                  </a:ext>
                </a:extLst>
              </a:tr>
              <a:tr h="1766107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UNION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</a:rPr>
                        <a:t>UNION</a:t>
                      </a:r>
                      <a:r>
                        <a:rPr lang="zh-CN" sz="1800" kern="100">
                          <a:effectLst/>
                        </a:rPr>
                        <a:t>类似于</a:t>
                      </a:r>
                      <a:r>
                        <a:rPr lang="en-US" sz="1800" kern="100">
                          <a:effectLst/>
                        </a:rPr>
                        <a:t>C</a:t>
                      </a:r>
                      <a:r>
                        <a:rPr lang="zh-CN" sz="1800" kern="100">
                          <a:effectLst/>
                        </a:rPr>
                        <a:t>语言中的</a:t>
                      </a:r>
                      <a:r>
                        <a:rPr lang="en-US" sz="1800" kern="100">
                          <a:effectLst/>
                        </a:rPr>
                        <a:t>UNION</a:t>
                      </a:r>
                      <a:r>
                        <a:rPr lang="zh-CN" sz="1800" kern="100">
                          <a:effectLst/>
                        </a:rPr>
                        <a:t>结构，在给定的任何一个时间点，</a:t>
                      </a:r>
                      <a:r>
                        <a:rPr lang="en-US" sz="1800" kern="100">
                          <a:effectLst/>
                        </a:rPr>
                        <a:t>UNION</a:t>
                      </a:r>
                      <a:r>
                        <a:rPr lang="zh-CN" sz="1800" kern="100">
                          <a:effectLst/>
                        </a:rPr>
                        <a:t>类型可以保存指定数据类型中的任意一种，类型声明语法为</a:t>
                      </a:r>
                      <a:r>
                        <a:rPr lang="en-US" sz="1800" kern="100">
                          <a:effectLst/>
                        </a:rPr>
                        <a:t>UNIONTYPE&lt;data_type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data_type</a:t>
                      </a:r>
                      <a:r>
                        <a:rPr lang="zh-CN" sz="1800" kern="100">
                          <a:effectLst/>
                        </a:rPr>
                        <a:t>……</a:t>
                      </a:r>
                      <a:r>
                        <a:rPr lang="en-US" sz="1800" kern="100">
                          <a:effectLst/>
                        </a:rPr>
                        <a:t>&gt;</a:t>
                      </a:r>
                      <a:r>
                        <a:rPr lang="zh-CN" sz="1800" kern="100">
                          <a:effectLst/>
                        </a:rPr>
                        <a:t>，每个</a:t>
                      </a:r>
                      <a:r>
                        <a:rPr lang="en-US" sz="1800" kern="100">
                          <a:effectLst/>
                        </a:rPr>
                        <a:t>UNION</a:t>
                      </a:r>
                      <a:r>
                        <a:rPr lang="zh-CN" sz="1800" kern="100">
                          <a:effectLst/>
                        </a:rPr>
                        <a:t>类型的值都通过一个整数来表示其类型，这个整数位声明时的索引从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开始。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2017" marR="62017" marT="0" marB="0" anchor="ctr"/>
                </a:tc>
                <a:extLst>
                  <a:ext uri="{0D108BD9-81ED-4DB2-BD59-A6C34878D82A}">
                    <a16:rowId xmlns:a16="http://schemas.microsoft.com/office/drawing/2014/main" xmlns="" val="39104533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2744C60-48E4-4F8A-B219-AB01ABA7A714}"/>
              </a:ext>
            </a:extLst>
          </p:cNvPr>
          <p:cNvSpPr txBox="1"/>
          <p:nvPr/>
        </p:nvSpPr>
        <p:spPr>
          <a:xfrm>
            <a:off x="5195753" y="64826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复杂数据类型表</a:t>
            </a:r>
          </a:p>
        </p:txBody>
      </p:sp>
      <p:sp>
        <p:nvSpPr>
          <p:cNvPr id="7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创建数据库：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是一种数据库技术，通过定义数据库和表来分析结构化数据。如果用户没有显式地指定数据库，那么将使用默认的数据库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default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对大小写并不敏感。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创建数据库的语句如下：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CREATE DATABASE|SCHEMA [IF NOT EXISTS] &lt;database name&gt;</a:t>
            </a: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在这里，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IF NOT EXISTS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是可选子句，若创建的数据库已经存在，没有这个语句时，会抛出一个错误信息。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29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创建表：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Create Table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是用于在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中创建表的语句，语法如下：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CREATE [TEMPORARY] [EXTERNAL] TABLE [IF NOT EXISTS] [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db_name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.]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table_name</a:t>
            </a:r>
            <a:endParaRPr lang="en-US" altLang="zh-CN" sz="2400" b="1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[(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col_name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data_type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[COMMENT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col_comment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...)]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[COMMENT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table_comment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[ROW FORMAT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row_format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[STORED AS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file_format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LIKE table_name1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[LOCATION </a:t>
            </a:r>
            <a:r>
              <a:rPr lang="en-US" altLang="zh-CN"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hdfs_path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]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4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数据仓库的概念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1" name="object 3"/>
          <p:cNvSpPr txBox="1"/>
          <p:nvPr/>
        </p:nvSpPr>
        <p:spPr>
          <a:xfrm>
            <a:off x="627075" y="3156228"/>
            <a:ext cx="10944199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5080" indent="-182880" algn="just">
              <a:lnSpc>
                <a:spcPct val="140100"/>
              </a:lnSpc>
            </a:pPr>
            <a:r>
              <a:rPr lang="zh-CN" altLang="en-US" sz="1600" spc="-10" dirty="0">
                <a:solidFill>
                  <a:srgbClr val="585858"/>
                </a:solidFill>
                <a:latin typeface="Wingdings"/>
                <a:cs typeface="Wingdings"/>
              </a:rPr>
              <a:t></a:t>
            </a:r>
            <a:r>
              <a:rPr lang="en-US" altLang="zh-CN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  </a:t>
            </a:r>
            <a:r>
              <a:rPr lang="zh-CN" altLang="en-US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面向主题是指数据仓库会围绕一些主题来组织和构建，如顾客、供应商、产品等，数据仓库关注决策者的数据建模与分析，而不是企业的日常操作和事务处理，因此，数据仓库排除对决策支持过程无用的数据，提供面向特定主题的视图。</a:t>
            </a:r>
          </a:p>
          <a:p>
            <a:pPr marL="194945" marR="5080" indent="-182880" algn="just">
              <a:lnSpc>
                <a:spcPct val="140100"/>
              </a:lnSpc>
            </a:pPr>
            <a:r>
              <a:rPr lang="zh-CN" altLang="en-US" sz="1600" spc="-10" dirty="0">
                <a:solidFill>
                  <a:srgbClr val="585858"/>
                </a:solidFill>
                <a:latin typeface="Wingdings"/>
                <a:cs typeface="Wingdings"/>
              </a:rPr>
              <a:t></a:t>
            </a:r>
            <a:r>
              <a:rPr lang="en-US" altLang="zh-CN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  </a:t>
            </a:r>
            <a:r>
              <a:rPr lang="zh-CN" altLang="en-US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集成是指通常构建数据仓库会将多个异构的数据源，如关系数据库、一般的文件和事务处理记录等集成在一起，这就需要使用数据清理和数据集成技术，来确保命名约定、编码结构和属性度量等的一致性。</a:t>
            </a:r>
          </a:p>
          <a:p>
            <a:pPr marL="194945" marR="5080" indent="-182880" algn="just">
              <a:lnSpc>
                <a:spcPct val="140100"/>
              </a:lnSpc>
            </a:pPr>
            <a:r>
              <a:rPr lang="zh-CN" altLang="en-US" sz="1600" spc="-10" dirty="0">
                <a:solidFill>
                  <a:srgbClr val="585858"/>
                </a:solidFill>
                <a:latin typeface="Wingdings"/>
                <a:cs typeface="Wingdings"/>
              </a:rPr>
              <a:t></a:t>
            </a:r>
            <a:r>
              <a:rPr lang="en-US" altLang="zh-CN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  </a:t>
            </a:r>
            <a:r>
              <a:rPr lang="zh-CN" altLang="en-US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相对稳定是指数据仓库大多会分开存放数据，数据仓库不需要进行事务处理、数据恢复和并发控制等机制，通常数据仓库只需要两种数据访问操作：数据的初始化装入和数据的访问。</a:t>
            </a:r>
          </a:p>
          <a:p>
            <a:pPr marL="194945" marR="5080" indent="-182880" algn="just">
              <a:lnSpc>
                <a:spcPct val="140100"/>
              </a:lnSpc>
            </a:pPr>
            <a:r>
              <a:rPr lang="zh-CN" altLang="en-US" sz="1600" spc="-10" dirty="0">
                <a:solidFill>
                  <a:srgbClr val="585858"/>
                </a:solidFill>
                <a:latin typeface="Wingdings"/>
                <a:cs typeface="Wingdings"/>
              </a:rPr>
              <a:t></a:t>
            </a:r>
            <a:r>
              <a:rPr lang="en-US" altLang="zh-CN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  </a:t>
            </a:r>
            <a:r>
              <a:rPr lang="zh-CN" altLang="en-US" sz="16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ingdings"/>
              </a:rPr>
              <a:t>反映历史变化是指数据仓库是从历史的角度提供信息，换句话说，数据仓库中的关键结构都会显式或者隐式地包含时间元素。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很难给数据仓库（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Data Warehouse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）一个严格的定义，不准确地说，数据仓库也是一种数据库，它与操作性数据库进行分开维护。按照数据仓库系统构造方面的领头设计师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William </a:t>
            </a:r>
            <a:r>
              <a:rPr lang="en-US" altLang="zh-CN" sz="2000" spc="-10" dirty="0" err="1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H.Inmon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的说法，数据仓库是一个面向主题的（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Subject Oriented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）、集成的（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Integrated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）、相对稳定的（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Non-Volatile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）以及反映历史变化（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Time Variant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）的数据集合，用于支持管理决策。</a:t>
            </a:r>
            <a:endParaRPr lang="zh-CN" altLang="zh-CN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A55AED1-4EEB-45DC-8441-B0CC085AC15B}"/>
              </a:ext>
            </a:extLst>
          </p:cNvPr>
          <p:cNvSpPr/>
          <p:nvPr/>
        </p:nvSpPr>
        <p:spPr>
          <a:xfrm>
            <a:off x="5901716" y="3247509"/>
            <a:ext cx="38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" dirty="0">
                <a:solidFill>
                  <a:srgbClr val="585858"/>
                </a:solidFill>
                <a:latin typeface="Wingdings"/>
                <a:cs typeface="Wingdings"/>
              </a:rPr>
              <a:t></a:t>
            </a:r>
            <a:endParaRPr lang="zh-CN" altLang="en-US" dirty="0"/>
          </a:p>
        </p:txBody>
      </p:sp>
      <p:sp>
        <p:nvSpPr>
          <p:cNvPr id="7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30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分区表：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数据分区可以水平分散压力，并将数据从物理层面上转移到使用最频繁的用户最容易获取的位置，减少数据读写的总量，缩短数据库的响应时间。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中也有分区表的概念，分区表对于管理表和外部表同样适用。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例如，对于表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emplyees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而言，可以在创建表的同时按照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country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（国家）和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state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（州）对数据进行分区：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hive&gt; CREATE TABLE employees(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&gt; id INT COMMENT 'employee id',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&gt; name STRING COMMENT 'employee name',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&gt; salary FLOAT COMMENT 'employee salary',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&gt; address STRUCT&lt;</a:t>
            </a:r>
            <a:r>
              <a:rPr lang="en-US" altLang="zh-CN" sz="20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city:STRING,state:STRING,street:STRING</a:t>
            </a:r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&gt; COMMENT 'employee address'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 &gt; )</a:t>
            </a:r>
          </a:p>
          <a:p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PARTITIONED BY </a:t>
            </a:r>
            <a:r>
              <a:rPr lang="zh-CN" altLang="en-US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country STRING, state STRING</a:t>
            </a:r>
            <a:r>
              <a:rPr lang="zh-CN" altLang="en-US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lang="en-US" altLang="zh-CN" sz="20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;</a:t>
            </a:r>
          </a:p>
          <a:p>
            <a:endParaRPr lang="en-US" altLang="zh-CN" sz="2800" spc="-1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5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31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删除表：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中删除表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employees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的命令为：</a:t>
            </a: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DROP TABLE IF EXISTS employees;</a:t>
            </a: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IF EXISTS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子句可以选择使用，如果表不存在的话会抛出错误信息，若加上这个关键字，则不会抛出错误信息。在前面已经提到，对于管理表（内部表），表中的元数据信息和表内的数据都会被删除。对于外部表，只会删除元数据的信息，不会删除表中的数据。</a:t>
            </a:r>
          </a:p>
          <a:p>
            <a:endParaRPr lang="en-US" altLang="zh-CN" sz="2800" spc="-1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32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修改表：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可以通过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ALTER TABLE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关键字修改大多数表属性，这种操作仅修改元数据，并不会修改数据本身。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表重命名。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增加、修改和删除表分区。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增加、修改、删除和替换列。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修改表属性。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1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33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533401" y="1298575"/>
            <a:ext cx="1128636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数据操作：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装载数据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Hive中不存在行级别的数据插入、更新和删除操作，向表中装载数据的唯一途径就是使用一种“大量”的数据装载操作，或者通过其他方式仅仅将数据文件写入到正确的目录下。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通过查询语句向表中插入数据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INSERT关键字允许用户通过查询语句向目标表中插入数据，用户也可以将一个Hive表导入到另一个已存在的表中。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动态分区插入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如果需要批量创建分区，可以通过Hive提供的动态分区功能，动态分区功能可以根据用户的查询语句推断出需要创建的分区名称。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（4）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在单个查询语句中创建表并加载数据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Hive可以在一个语句中完成创建表并将查询结果载入到这个表中。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2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导入数据实例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34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04801" y="2524234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示例中所使用的表是一个典型的星形模式数据表，如右图所示：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Picture 2" descr="6-12">
            <a:extLst>
              <a:ext uri="{FF2B5EF4-FFF2-40B4-BE49-F238E27FC236}">
                <a16:creationId xmlns:a16="http://schemas.microsoft.com/office/drawing/2014/main" xmlns="" id="{FB06CCC5-9ABA-45B6-8930-32E497F6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54" y="666338"/>
            <a:ext cx="7746579" cy="565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Hive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导入数据实例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35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520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各个维表的字段介绍：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PRODECT_DIM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（商品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，名称，描述，库存，品牌，品牌编码，目录，目录编码）；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SALESPERSON_DIM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（销售员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，姓名，地区，地区编码）；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DAY_DIM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（日期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，天，月份，季度，年）；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CUSTOM_DIM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（顾客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ID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，姓名，总部所在地，订单地址，订单城市，订单省份，工厂名称）。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2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886839" y="4100319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36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lang="zh-CN" altLang="en-US" spc="215" dirty="0">
                <a:latin typeface="Wingdings"/>
                <a:cs typeface="Wingdings"/>
              </a:rPr>
              <a:t></a:t>
            </a:r>
            <a:r>
              <a:rPr lang="zh-CN" altLang="en-US" kern="1200" spc="5" dirty="0">
                <a:solidFill>
                  <a:schemeClr val="tx1"/>
                </a:solidFill>
                <a:ea typeface="+mn-ea"/>
              </a:rPr>
              <a:t>数据仓库</a:t>
            </a:r>
            <a:endParaRPr kern="1200" spc="5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057401" y="3412784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H</a:t>
            </a:r>
            <a:r>
              <a:rPr lang="en-US" altLang="zh-CN" sz="2800" b="1" i="1" spc="5" dirty="0">
                <a:latin typeface="微软雅黑"/>
                <a:cs typeface="Wingdings"/>
              </a:rPr>
              <a:t>ive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0AE9084-B127-4F99-9BDF-56FCB737E526}"/>
              </a:ext>
            </a:extLst>
          </p:cNvPr>
          <p:cNvSpPr txBox="1"/>
          <p:nvPr/>
        </p:nvSpPr>
        <p:spPr>
          <a:xfrm>
            <a:off x="2057400" y="2556063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zh-CN" altLang="en-US" sz="2800" b="1" i="1" spc="5" dirty="0">
                <a:latin typeface="微软雅黑"/>
                <a:cs typeface="Wingdings"/>
              </a:rPr>
              <a:t>多维数据模型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EEC05CED-5C5A-450E-99E6-1C8FE1D92DD6}"/>
              </a:ext>
            </a:extLst>
          </p:cNvPr>
          <p:cNvSpPr txBox="1"/>
          <p:nvPr/>
        </p:nvSpPr>
        <p:spPr>
          <a:xfrm>
            <a:off x="2057400" y="4262828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800" spc="215" dirty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sz="2800" b="1" i="1" spc="5" dirty="0" err="1">
                <a:solidFill>
                  <a:schemeClr val="bg1"/>
                </a:solidFill>
                <a:latin typeface="微软雅黑"/>
              </a:rPr>
              <a:t>K</a:t>
            </a:r>
            <a:r>
              <a:rPr lang="en-US" altLang="zh-CN" sz="2800" b="1" i="1" spc="5" dirty="0" err="1">
                <a:solidFill>
                  <a:schemeClr val="bg1"/>
                </a:solidFill>
                <a:latin typeface="微软雅黑"/>
              </a:rPr>
              <a:t>ylin</a:t>
            </a:r>
            <a:endParaRPr sz="2800" b="1" i="1" spc="5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C541A83-C444-4597-99AD-490565528FD9}"/>
              </a:ext>
            </a:extLst>
          </p:cNvPr>
          <p:cNvSpPr txBox="1"/>
          <p:nvPr/>
        </p:nvSpPr>
        <p:spPr>
          <a:xfrm>
            <a:off x="2057399" y="5112872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S</a:t>
            </a:r>
            <a:r>
              <a:rPr lang="en-US" altLang="zh-CN" sz="2800" b="1" i="1" spc="5" dirty="0">
                <a:latin typeface="微软雅黑"/>
                <a:cs typeface="Wingdings"/>
              </a:rPr>
              <a:t>uperset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53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简介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37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2420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™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是一个开源的分布式分析引擎，提供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Hadoop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之上的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查询接口及联机分析处理（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）能力以支持超大规模数据，能在亚秒内查询巨大的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表。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的架构如图所示：</a:t>
            </a:r>
          </a:p>
        </p:txBody>
      </p:sp>
      <p:pic>
        <p:nvPicPr>
          <p:cNvPr id="19458" name="Picture 2" descr="6-13">
            <a:extLst>
              <a:ext uri="{FF2B5EF4-FFF2-40B4-BE49-F238E27FC236}">
                <a16:creationId xmlns:a16="http://schemas.microsoft.com/office/drawing/2014/main" xmlns="" id="{B0CDAD3F-1391-49A4-B562-CF00B777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06264"/>
            <a:ext cx="8485336" cy="405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5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的安装与配置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38</a:t>
            </a:fld>
            <a:endParaRPr spc="5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65CE63C-AA9E-478C-83BC-EBA49907D8CD}"/>
              </a:ext>
            </a:extLst>
          </p:cNvPr>
          <p:cNvSpPr/>
          <p:nvPr/>
        </p:nvSpPr>
        <p:spPr>
          <a:xfrm>
            <a:off x="1457105" y="1356236"/>
            <a:ext cx="8229600" cy="48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175F0E7-F376-471D-9FF2-6AB7D9614F55}"/>
              </a:ext>
            </a:extLst>
          </p:cNvPr>
          <p:cNvSpPr/>
          <p:nvPr/>
        </p:nvSpPr>
        <p:spPr>
          <a:xfrm>
            <a:off x="63246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启动</a:t>
            </a:r>
            <a:r>
              <a:rPr lang="en-US" altLang="zh-CN" dirty="0" err="1"/>
              <a:t>Kylin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072CD0-64FF-4650-BB82-A58347BA9A10}"/>
              </a:ext>
            </a:extLst>
          </p:cNvPr>
          <p:cNvSpPr/>
          <p:nvPr/>
        </p:nvSpPr>
        <p:spPr>
          <a:xfrm>
            <a:off x="24384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 err="1"/>
              <a:t>Kylin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3C6CF05-FCFC-47EA-9ADD-4CBDA11687C6}"/>
              </a:ext>
            </a:extLst>
          </p:cNvPr>
          <p:cNvSpPr/>
          <p:nvPr/>
        </p:nvSpPr>
        <p:spPr>
          <a:xfrm>
            <a:off x="63246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运行环境测试脚本</a:t>
            </a:r>
            <a:r>
              <a:rPr lang="en-US" altLang="zh-CN" dirty="0"/>
              <a:t>check-env.sh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FA8374B-E3AC-455A-9F87-48BB73BE16BA}"/>
              </a:ext>
            </a:extLst>
          </p:cNvPr>
          <p:cNvSpPr/>
          <p:nvPr/>
        </p:nvSpPr>
        <p:spPr>
          <a:xfrm>
            <a:off x="24384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r>
              <a:rPr lang="en-US" altLang="zh-CN" dirty="0" err="1"/>
              <a:t>JobHistoryServer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508027AD-DF04-48D2-9BF6-AEFD0635147F}"/>
              </a:ext>
            </a:extLst>
          </p:cNvPr>
          <p:cNvSpPr/>
          <p:nvPr/>
        </p:nvSpPr>
        <p:spPr>
          <a:xfrm>
            <a:off x="4581379" y="2195353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A0F97CC9-5559-4FB5-A57F-52EE6B6C2929}"/>
              </a:ext>
            </a:extLst>
          </p:cNvPr>
          <p:cNvSpPr/>
          <p:nvPr/>
        </p:nvSpPr>
        <p:spPr>
          <a:xfrm rot="8596544">
            <a:off x="4476425" y="3414453"/>
            <a:ext cx="176079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DF34E7FB-52BC-404C-8C62-86230458FE83}"/>
              </a:ext>
            </a:extLst>
          </p:cNvPr>
          <p:cNvSpPr/>
          <p:nvPr/>
        </p:nvSpPr>
        <p:spPr>
          <a:xfrm>
            <a:off x="4556723" y="4701218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ACEF572-245F-4DBA-9599-FDD501A0929F}"/>
              </a:ext>
            </a:extLst>
          </p:cNvPr>
          <p:cNvSpPr txBox="1"/>
          <p:nvPr/>
        </p:nvSpPr>
        <p:spPr>
          <a:xfrm>
            <a:off x="8298183" y="357187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环境</a:t>
            </a:r>
          </a:p>
        </p:txBody>
      </p:sp>
      <p:sp>
        <p:nvSpPr>
          <p:cNvPr id="1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0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图片 656">
            <a:extLst>
              <a:ext uri="{FF2B5EF4-FFF2-40B4-BE49-F238E27FC236}">
                <a16:creationId xmlns:a16="http://schemas.microsoft.com/office/drawing/2014/main" xmlns="" id="{AC609D97-8865-49BB-BE2E-08258153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45" y="187015"/>
            <a:ext cx="8455588" cy="491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简介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39</a:t>
            </a:fld>
            <a:endParaRPr spc="5" dirty="0"/>
          </a:p>
        </p:txBody>
      </p:sp>
      <p:pic>
        <p:nvPicPr>
          <p:cNvPr id="20482" name="图片 654">
            <a:extLst>
              <a:ext uri="{FF2B5EF4-FFF2-40B4-BE49-F238E27FC236}">
                <a16:creationId xmlns:a16="http://schemas.microsoft.com/office/drawing/2014/main" xmlns="" id="{1DF004CC-A461-4CD1-9B23-759C3524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6175"/>
            <a:ext cx="8643440" cy="49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655">
            <a:extLst>
              <a:ext uri="{FF2B5EF4-FFF2-40B4-BE49-F238E27FC236}">
                <a16:creationId xmlns:a16="http://schemas.microsoft.com/office/drawing/2014/main" xmlns="" id="{FFF5E03A-2064-4D01-BD42-1C59BD79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8" y="3659856"/>
            <a:ext cx="8643439" cy="49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9A37C9A-79DA-40AB-A8C6-9A52D956FD4B}"/>
              </a:ext>
            </a:extLst>
          </p:cNvPr>
          <p:cNvSpPr txBox="1"/>
          <p:nvPr/>
        </p:nvSpPr>
        <p:spPr>
          <a:xfrm>
            <a:off x="9144000" y="5395124"/>
            <a:ext cx="20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Kylin</a:t>
            </a:r>
            <a:r>
              <a:rPr lang="zh-CN" altLang="en-US" dirty="0"/>
              <a:t>的各个界面图</a:t>
            </a:r>
          </a:p>
        </p:txBody>
      </p:sp>
    </p:spTree>
    <p:extLst>
      <p:ext uri="{BB962C8B-B14F-4D97-AF65-F5344CB8AC3E}">
        <p14:creationId xmlns:p14="http://schemas.microsoft.com/office/powerpoint/2010/main" val="2997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数据仓库与操作性数据库的区别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为了进一步加深对数据仓库概念的理解，我们把数据库系统和数据仓库进行对比。为了区分，这里把数据库系统称为操作性数据库。操作性数据库的主要任务是执行联机事务和查询处理，这种系统称为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联机事务处理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Online Transaction Processing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）系统，它涵盖了企业组织机构大部分的日常操作，如购物、注册、记账等。</a:t>
            </a:r>
            <a:endParaRPr lang="en-US" altLang="zh-CN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数据仓库系统则是在数据分析和决策方面为用户和决策者提供服务，以特定的主题和格式来组织和提供数据，从而满足不同用户的需求，因此这种系统称为</a:t>
            </a:r>
            <a:r>
              <a:rPr lang="zh-CN" altLang="en-US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联机分析处理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Online Analytical Processing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r>
              <a:rPr lang="en-US" altLang="zh-CN" sz="2400" b="1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4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）系统。</a:t>
            </a:r>
            <a:endParaRPr lang="zh-CN" altLang="zh-CN" sz="24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0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40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．导入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Hive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表定义</a:t>
            </a:r>
          </a:p>
        </p:txBody>
      </p:sp>
      <p:pic>
        <p:nvPicPr>
          <p:cNvPr id="21506" name="图片 659">
            <a:extLst>
              <a:ext uri="{FF2B5EF4-FFF2-40B4-BE49-F238E27FC236}">
                <a16:creationId xmlns:a16="http://schemas.microsoft.com/office/drawing/2014/main" xmlns="" id="{48BBD354-6B4F-40D7-9E17-0F3918DB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" y="1981383"/>
            <a:ext cx="6603683" cy="276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6AE98E4-A544-433D-91E7-D799C37D3C60}"/>
              </a:ext>
            </a:extLst>
          </p:cNvPr>
          <p:cNvSpPr/>
          <p:nvPr/>
        </p:nvSpPr>
        <p:spPr>
          <a:xfrm>
            <a:off x="275914" y="4869055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ea typeface="Times New Roman" panose="02020603050405020304" pitchFamily="18" charset="0"/>
              </a:rPr>
              <a:t> 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新建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工程</a:t>
            </a:r>
            <a:endParaRPr lang="zh-CN" altLang="en-US" dirty="0"/>
          </a:p>
        </p:txBody>
      </p:sp>
      <p:pic>
        <p:nvPicPr>
          <p:cNvPr id="21507" name="图片 660">
            <a:extLst>
              <a:ext uri="{FF2B5EF4-FFF2-40B4-BE49-F238E27FC236}">
                <a16:creationId xmlns:a16="http://schemas.microsoft.com/office/drawing/2014/main" xmlns="" id="{78891334-4A60-41B3-9129-B4CFB52A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30136"/>
            <a:ext cx="10157057" cy="296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16E40F4-8145-4E76-8C77-3078925EDBDC}"/>
              </a:ext>
            </a:extLst>
          </p:cNvPr>
          <p:cNvSpPr/>
          <p:nvPr/>
        </p:nvSpPr>
        <p:spPr>
          <a:xfrm>
            <a:off x="6549126" y="5533675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导入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Hive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表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6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41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．创建数据模型</a:t>
            </a:r>
          </a:p>
        </p:txBody>
      </p:sp>
      <p:pic>
        <p:nvPicPr>
          <p:cNvPr id="22530" name="图片 684">
            <a:extLst>
              <a:ext uri="{FF2B5EF4-FFF2-40B4-BE49-F238E27FC236}">
                <a16:creationId xmlns:a16="http://schemas.microsoft.com/office/drawing/2014/main" xmlns="" id="{0951E67F-C2A9-491C-86B4-8094A3A7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1280"/>
            <a:ext cx="5259790" cy="29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5FE7211-1D46-4394-A3C3-C0EF23DA37A4}"/>
              </a:ext>
            </a:extLst>
          </p:cNvPr>
          <p:cNvSpPr/>
          <p:nvPr/>
        </p:nvSpPr>
        <p:spPr>
          <a:xfrm>
            <a:off x="1447800" y="495617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创建数据模型</a:t>
            </a:r>
            <a:endParaRPr lang="zh-CN" altLang="en-US" dirty="0"/>
          </a:p>
        </p:txBody>
      </p:sp>
      <p:pic>
        <p:nvPicPr>
          <p:cNvPr id="22531" name="图片 663">
            <a:extLst>
              <a:ext uri="{FF2B5EF4-FFF2-40B4-BE49-F238E27FC236}">
                <a16:creationId xmlns:a16="http://schemas.microsoft.com/office/drawing/2014/main" xmlns="" id="{48FDCC8A-BC16-4614-8A59-A35E251A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031280"/>
            <a:ext cx="6324097" cy="29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57BF161-868E-4CB3-84E6-A9EF7C3E80BA}"/>
              </a:ext>
            </a:extLst>
          </p:cNvPr>
          <p:cNvSpPr/>
          <p:nvPr/>
        </p:nvSpPr>
        <p:spPr>
          <a:xfrm>
            <a:off x="7868540" y="5057805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为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工程命名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5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42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．创建数据模型</a:t>
            </a:r>
          </a:p>
        </p:txBody>
      </p:sp>
      <p:pic>
        <p:nvPicPr>
          <p:cNvPr id="23554" name="图片 664">
            <a:extLst>
              <a:ext uri="{FF2B5EF4-FFF2-40B4-BE49-F238E27FC236}">
                <a16:creationId xmlns:a16="http://schemas.microsoft.com/office/drawing/2014/main" xmlns="" id="{05FEC37C-FB05-4F79-BCA6-F6F058B4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44517"/>
            <a:ext cx="6309533" cy="283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665">
            <a:extLst>
              <a:ext uri="{FF2B5EF4-FFF2-40B4-BE49-F238E27FC236}">
                <a16:creationId xmlns:a16="http://schemas.microsoft.com/office/drawing/2014/main" xmlns="" id="{CB8E69F0-AC05-4255-B47B-1C761369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483985"/>
            <a:ext cx="5369433" cy="392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2B0CDB2-56AA-4F52-9A68-B126F2DE816B}"/>
              </a:ext>
            </a:extLst>
          </p:cNvPr>
          <p:cNvSpPr/>
          <p:nvPr/>
        </p:nvSpPr>
        <p:spPr>
          <a:xfrm>
            <a:off x="1281624" y="4847981"/>
            <a:ext cx="30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>
                <a:ea typeface="Times New Roman" panose="02020603050405020304" pitchFamily="18" charset="0"/>
              </a:rPr>
              <a:t> </a:t>
            </a:r>
            <a:r>
              <a:rPr lang="zh-CN" altLang="zh-CN" kern="100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添加</a:t>
            </a:r>
            <a:r>
              <a:rPr lang="en-US" altLang="zh-CN" kern="1000">
                <a:latin typeface="Times New Roman" panose="02020603050405020304" pitchFamily="18" charset="0"/>
                <a:ea typeface="方正书宋简体"/>
              </a:rPr>
              <a:t>FACT_ORDER</a:t>
            </a:r>
            <a:r>
              <a:rPr lang="zh-CN" altLang="zh-CN" kern="100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为事实表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1F4D81-8AB5-4BF1-82D1-45CC82722F6C}"/>
              </a:ext>
            </a:extLst>
          </p:cNvPr>
          <p:cNvSpPr/>
          <p:nvPr/>
        </p:nvSpPr>
        <p:spPr>
          <a:xfrm>
            <a:off x="8686800" y="56010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选择连接类型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1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43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．创建数据模型</a:t>
            </a:r>
          </a:p>
        </p:txBody>
      </p:sp>
      <p:pic>
        <p:nvPicPr>
          <p:cNvPr id="24578" name="图片 667">
            <a:extLst>
              <a:ext uri="{FF2B5EF4-FFF2-40B4-BE49-F238E27FC236}">
                <a16:creationId xmlns:a16="http://schemas.microsoft.com/office/drawing/2014/main" xmlns="" id="{95076573-2712-4C93-91F4-337768A5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02" y="1745595"/>
            <a:ext cx="8854985" cy="290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D386C88-45E0-429E-B41B-BCADA705C67D}"/>
              </a:ext>
            </a:extLst>
          </p:cNvPr>
          <p:cNvSpPr/>
          <p:nvPr/>
        </p:nvSpPr>
        <p:spPr>
          <a:xfrm>
            <a:off x="604801" y="46513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选择维列</a:t>
            </a:r>
            <a:endParaRPr lang="zh-CN" altLang="en-US" dirty="0"/>
          </a:p>
        </p:txBody>
      </p:sp>
      <p:pic>
        <p:nvPicPr>
          <p:cNvPr id="24579" name="图片 668">
            <a:extLst>
              <a:ext uri="{FF2B5EF4-FFF2-40B4-BE49-F238E27FC236}">
                <a16:creationId xmlns:a16="http://schemas.microsoft.com/office/drawing/2014/main" xmlns="" id="{C3DCD5C2-19FF-47D6-9048-5FED48A9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670175"/>
            <a:ext cx="849336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1BE78FB-0BEF-448E-9191-C3F73267B5DC}"/>
              </a:ext>
            </a:extLst>
          </p:cNvPr>
          <p:cNvSpPr/>
          <p:nvPr/>
        </p:nvSpPr>
        <p:spPr>
          <a:xfrm>
            <a:off x="7391400" y="60996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选择度量列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8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44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5602" name="图片 685">
            <a:extLst>
              <a:ext uri="{FF2B5EF4-FFF2-40B4-BE49-F238E27FC236}">
                <a16:creationId xmlns:a16="http://schemas.microsoft.com/office/drawing/2014/main" xmlns="" id="{6AA31B69-BE8C-4204-99BB-EB0B1CCC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12742"/>
            <a:ext cx="8610600" cy="382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6499D9A-A10C-4C83-BA0C-A854C9F879B4}"/>
              </a:ext>
            </a:extLst>
          </p:cNvPr>
          <p:cNvSpPr/>
          <p:nvPr/>
        </p:nvSpPr>
        <p:spPr>
          <a:xfrm>
            <a:off x="5029200" y="526878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给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Cube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命名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45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6626" name="图片 669">
            <a:extLst>
              <a:ext uri="{FF2B5EF4-FFF2-40B4-BE49-F238E27FC236}">
                <a16:creationId xmlns:a16="http://schemas.microsoft.com/office/drawing/2014/main" xmlns="" id="{1EACE200-0C8A-462A-886D-F3D74FF8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45595"/>
            <a:ext cx="7620000" cy="426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8CF6B1D-7D22-4379-BC28-3A0F45936270}"/>
              </a:ext>
            </a:extLst>
          </p:cNvPr>
          <p:cNvSpPr/>
          <p:nvPr/>
        </p:nvSpPr>
        <p:spPr>
          <a:xfrm>
            <a:off x="5298345" y="61674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选择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Cube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的维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5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46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7650" name="图片 670">
            <a:extLst>
              <a:ext uri="{FF2B5EF4-FFF2-40B4-BE49-F238E27FC236}">
                <a16:creationId xmlns:a16="http://schemas.microsoft.com/office/drawing/2014/main" xmlns="" id="{53FE0E5E-E652-40C8-887B-8449CCFD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767527"/>
            <a:ext cx="8170095" cy="46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C85E3C-77F8-4C33-9404-C05E3B5A0F35}"/>
              </a:ext>
            </a:extLst>
          </p:cNvPr>
          <p:cNvSpPr/>
          <p:nvPr/>
        </p:nvSpPr>
        <p:spPr>
          <a:xfrm>
            <a:off x="5182929" y="604608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选择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Cube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的度量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0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47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8674" name="图片 671">
            <a:extLst>
              <a:ext uri="{FF2B5EF4-FFF2-40B4-BE49-F238E27FC236}">
                <a16:creationId xmlns:a16="http://schemas.microsoft.com/office/drawing/2014/main" xmlns="" id="{F8B4E7C1-535C-4428-BDBD-0BE6506B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78" y="1756976"/>
            <a:ext cx="9478244" cy="416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9C9052F-D529-4835-AD6D-F4683614FBCD}"/>
              </a:ext>
            </a:extLst>
          </p:cNvPr>
          <p:cNvSpPr/>
          <p:nvPr/>
        </p:nvSpPr>
        <p:spPr>
          <a:xfrm>
            <a:off x="5182929" y="6064008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Cube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的刷新设置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8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48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．创建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9698" name="图片 686">
            <a:extLst>
              <a:ext uri="{FF2B5EF4-FFF2-40B4-BE49-F238E27FC236}">
                <a16:creationId xmlns:a16="http://schemas.microsoft.com/office/drawing/2014/main" xmlns="" id="{36A0DF89-6E09-4FDA-B902-0F6EC583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4517"/>
            <a:ext cx="1027684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B01BDAB-3EF3-415F-8895-767A0596C08F}"/>
              </a:ext>
            </a:extLst>
          </p:cNvPr>
          <p:cNvSpPr/>
          <p:nvPr/>
        </p:nvSpPr>
        <p:spPr>
          <a:xfrm>
            <a:off x="4800600" y="501043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创建完成的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Cube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3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 err="1">
                <a:solidFill>
                  <a:srgbClr val="585858"/>
                </a:solidFill>
                <a:latin typeface="+mj-ea"/>
                <a:cs typeface="华文细黑"/>
              </a:rPr>
              <a:t>Kylin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49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440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．使用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进行查询</a:t>
            </a:r>
          </a:p>
        </p:txBody>
      </p:sp>
      <p:pic>
        <p:nvPicPr>
          <p:cNvPr id="30722" name="图片 687">
            <a:extLst>
              <a:ext uri="{FF2B5EF4-FFF2-40B4-BE49-F238E27FC236}">
                <a16:creationId xmlns:a16="http://schemas.microsoft.com/office/drawing/2014/main" xmlns="" id="{828A6D3F-BCEE-41AA-88A8-B71144D7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0" y="2044517"/>
            <a:ext cx="10196659" cy="291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B57F76E-B88F-491F-9947-AC6851BAF4A5}"/>
              </a:ext>
            </a:extLst>
          </p:cNvPr>
          <p:cNvSpPr/>
          <p:nvPr/>
        </p:nvSpPr>
        <p:spPr>
          <a:xfrm>
            <a:off x="5163692" y="525425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的查询结果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9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数据仓库与操作性数据库的区别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的主要区别体现在如下几个方面：</a:t>
            </a:r>
          </a:p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）系统面向的用户对象不同。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系统面向一般的客户，用于数据库用户的事务处理和查询，而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系统则是面向知识工人或者管理决策人员，提供数据分析功能。</a:t>
            </a:r>
          </a:p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）数据的内容不同。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管理的是当前的数据，对于数据的操作相对较为细小琐碎，无法用于决策。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则管理了大量的历史数据，如一个销售公司一个月、一年甚至数年的销售数据。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提供了汇总和聚集机制，并且可以在不同的粒度级别、不同的维度视角来存储和管理数据，这些优势使得数据可以用于分析和决策任务。</a:t>
            </a:r>
          </a:p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）采用的模型和设计不同。通常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系统采用的实体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联系（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E-R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）模型和面向应用的数据库设计，而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采用的是面向某个主题的星形模式、雪花模式或事实星座模式的数据库设计。</a:t>
            </a:r>
          </a:p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）访问模式不同。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系统的访问模式主要由短的原子事务所组成，既有读操作也有写操作，这种系统需要考虑事务管理、并发控制和故障恢复等机制。而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的访问模式在完成数据的初始装载以后，基本都是只读操作。</a:t>
            </a:r>
          </a:p>
          <a:p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）数据的视图不同。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OLTP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主要关注当前生产环境的数据，不太涉及历史数据。而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系统通常要跨越数据库的多个版本，处理来自不同组织的数据信息。由于数据量巨大，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的数据通常会存放在多个存储介质上。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886839" y="4950363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50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lang="zh-CN" altLang="en-US" spc="215" dirty="0">
                <a:latin typeface="Wingdings"/>
                <a:cs typeface="Wingdings"/>
              </a:rPr>
              <a:t></a:t>
            </a:r>
            <a:r>
              <a:rPr lang="zh-CN" altLang="en-US" kern="1200" spc="5" dirty="0">
                <a:solidFill>
                  <a:schemeClr val="tx1"/>
                </a:solidFill>
                <a:ea typeface="+mn-ea"/>
              </a:rPr>
              <a:t>数据仓库</a:t>
            </a:r>
            <a:endParaRPr kern="1200" spc="5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057401" y="3412784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H</a:t>
            </a:r>
            <a:r>
              <a:rPr lang="en-US" altLang="zh-CN" sz="2800" b="1" i="1" spc="5" dirty="0">
                <a:latin typeface="微软雅黑"/>
                <a:cs typeface="Wingdings"/>
              </a:rPr>
              <a:t>ive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0AE9084-B127-4F99-9BDF-56FCB737E526}"/>
              </a:ext>
            </a:extLst>
          </p:cNvPr>
          <p:cNvSpPr txBox="1"/>
          <p:nvPr/>
        </p:nvSpPr>
        <p:spPr>
          <a:xfrm>
            <a:off x="2057400" y="2556063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zh-CN" altLang="en-US" sz="2800" b="1" i="1" spc="5" dirty="0">
                <a:latin typeface="微软雅黑"/>
                <a:cs typeface="Wingdings"/>
              </a:rPr>
              <a:t>多维数据模型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EEC05CED-5C5A-450E-99E6-1C8FE1D92DD6}"/>
              </a:ext>
            </a:extLst>
          </p:cNvPr>
          <p:cNvSpPr txBox="1"/>
          <p:nvPr/>
        </p:nvSpPr>
        <p:spPr>
          <a:xfrm>
            <a:off x="2057400" y="4262828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 err="1">
                <a:latin typeface="微软雅黑"/>
                <a:cs typeface="Wingdings"/>
              </a:rPr>
              <a:t>K</a:t>
            </a:r>
            <a:r>
              <a:rPr lang="en-US" altLang="zh-CN" sz="2800" b="1" i="1" spc="5" dirty="0" err="1">
                <a:latin typeface="微软雅黑"/>
                <a:cs typeface="Wingdings"/>
              </a:rPr>
              <a:t>ylin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C541A83-C444-4597-99AD-490565528FD9}"/>
              </a:ext>
            </a:extLst>
          </p:cNvPr>
          <p:cNvSpPr txBox="1"/>
          <p:nvPr/>
        </p:nvSpPr>
        <p:spPr>
          <a:xfrm>
            <a:off x="2057399" y="5112872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800" spc="215" dirty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en-US" sz="2800" b="1" i="1" spc="5" dirty="0">
                <a:solidFill>
                  <a:schemeClr val="bg1"/>
                </a:solidFill>
                <a:latin typeface="微软雅黑"/>
              </a:rPr>
              <a:t>S</a:t>
            </a:r>
            <a:r>
              <a:rPr lang="en-US" altLang="zh-CN" sz="2800" b="1" i="1" spc="5" dirty="0">
                <a:solidFill>
                  <a:schemeClr val="bg1"/>
                </a:solidFill>
                <a:latin typeface="微软雅黑"/>
              </a:rPr>
              <a:t>uperset</a:t>
            </a:r>
            <a:endParaRPr sz="2800" b="1" i="1" spc="5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944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简介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51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Superset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是一款现代化的企业级商业智能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应用程序，最初名为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Panoramix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，于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月更名为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Caravel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，截至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2016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月，命名为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Superset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</a:p>
        </p:txBody>
      </p:sp>
      <p:pic>
        <p:nvPicPr>
          <p:cNvPr id="31746" name="Picture 2" descr="https://cloud.githubusercontent.com/assets/130878/20946612/49a8a25c-bbc0-11e6-8314-10bef902af51.png">
            <a:extLst>
              <a:ext uri="{FF2B5EF4-FFF2-40B4-BE49-F238E27FC236}">
                <a16:creationId xmlns:a16="http://schemas.microsoft.com/office/drawing/2014/main" xmlns="" id="{9F97243B-8A37-4819-A354-C3B52905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3575"/>
            <a:ext cx="952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7201DE2-95B6-4076-8486-F48A70DC99B2}"/>
              </a:ext>
            </a:extLst>
          </p:cNvPr>
          <p:cNvSpPr txBox="1"/>
          <p:nvPr/>
        </p:nvSpPr>
        <p:spPr>
          <a:xfrm>
            <a:off x="4976149" y="5520114"/>
            <a:ext cx="1852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Superset</a:t>
            </a:r>
            <a:r>
              <a:rPr lang="zh-CN" altLang="en-US" sz="2000" dirty="0"/>
              <a:t>的</a:t>
            </a:r>
            <a:r>
              <a:rPr lang="en-US" altLang="zh-CN" sz="2000" dirty="0"/>
              <a:t>Logo</a:t>
            </a:r>
            <a:endParaRPr lang="zh-CN" altLang="en-US" sz="2000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52</a:t>
            </a:fld>
            <a:endParaRPr spc="5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65CE63C-AA9E-478C-83BC-EBA49907D8CD}"/>
              </a:ext>
            </a:extLst>
          </p:cNvPr>
          <p:cNvSpPr/>
          <p:nvPr/>
        </p:nvSpPr>
        <p:spPr>
          <a:xfrm>
            <a:off x="1457105" y="1356236"/>
            <a:ext cx="8229600" cy="48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175F0E7-F376-471D-9FF2-6AB7D9614F55}"/>
              </a:ext>
            </a:extLst>
          </p:cNvPr>
          <p:cNvSpPr/>
          <p:nvPr/>
        </p:nvSpPr>
        <p:spPr>
          <a:xfrm>
            <a:off x="63246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 err="1"/>
              <a:t>SuperSet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C072CD0-64FF-4650-BB82-A58347BA9A10}"/>
              </a:ext>
            </a:extLst>
          </p:cNvPr>
          <p:cNvSpPr/>
          <p:nvPr/>
        </p:nvSpPr>
        <p:spPr>
          <a:xfrm>
            <a:off x="24384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安装依赖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3C6CF05-FCFC-47EA-9ADD-4CBDA11687C6}"/>
              </a:ext>
            </a:extLst>
          </p:cNvPr>
          <p:cNvSpPr/>
          <p:nvPr/>
        </p:nvSpPr>
        <p:spPr>
          <a:xfrm>
            <a:off x="6324600" y="1946275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 err="1"/>
              <a:t>SuperSet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FA8374B-E3AC-455A-9F87-48BB73BE16BA}"/>
              </a:ext>
            </a:extLst>
          </p:cNvPr>
          <p:cNvSpPr/>
          <p:nvPr/>
        </p:nvSpPr>
        <p:spPr>
          <a:xfrm>
            <a:off x="2438400" y="4367318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508027AD-DF04-48D2-9BF6-AEFD0635147F}"/>
              </a:ext>
            </a:extLst>
          </p:cNvPr>
          <p:cNvSpPr/>
          <p:nvPr/>
        </p:nvSpPr>
        <p:spPr>
          <a:xfrm>
            <a:off x="4581379" y="2195353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A0F97CC9-5559-4FB5-A57F-52EE6B6C2929}"/>
              </a:ext>
            </a:extLst>
          </p:cNvPr>
          <p:cNvSpPr/>
          <p:nvPr/>
        </p:nvSpPr>
        <p:spPr>
          <a:xfrm rot="8596544">
            <a:off x="4476425" y="3414453"/>
            <a:ext cx="1760797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DF34E7FB-52BC-404C-8C62-86230458FE83}"/>
              </a:ext>
            </a:extLst>
          </p:cNvPr>
          <p:cNvSpPr/>
          <p:nvPr/>
        </p:nvSpPr>
        <p:spPr>
          <a:xfrm>
            <a:off x="4556723" y="4701218"/>
            <a:ext cx="1600200" cy="492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xmlns="" id="{C038455E-EFC7-48AC-97B9-B1FF570C5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的安装与配置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14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53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界面</a:t>
            </a:r>
          </a:p>
        </p:txBody>
      </p:sp>
      <p:pic>
        <p:nvPicPr>
          <p:cNvPr id="40962" name="图片 688">
            <a:extLst>
              <a:ext uri="{FF2B5EF4-FFF2-40B4-BE49-F238E27FC236}">
                <a16:creationId xmlns:a16="http://schemas.microsoft.com/office/drawing/2014/main" xmlns="" id="{136D3791-5CDC-4161-8439-CD32F737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77" y="1782396"/>
            <a:ext cx="959924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EE76072-3619-42FC-AB6D-79DF06B33626}"/>
              </a:ext>
            </a:extLst>
          </p:cNvPr>
          <p:cNvSpPr/>
          <p:nvPr/>
        </p:nvSpPr>
        <p:spPr>
          <a:xfrm>
            <a:off x="5375290" y="587057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Superset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主页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6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54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界面</a:t>
            </a:r>
          </a:p>
        </p:txBody>
      </p:sp>
      <p:pic>
        <p:nvPicPr>
          <p:cNvPr id="41986" name="图片 689">
            <a:extLst>
              <a:ext uri="{FF2B5EF4-FFF2-40B4-BE49-F238E27FC236}">
                <a16:creationId xmlns:a16="http://schemas.microsoft.com/office/drawing/2014/main" xmlns="" id="{8A9971C6-2AEC-418D-A31E-08FE874A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969164"/>
            <a:ext cx="9782879" cy="36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AB764F3-D9F5-49CA-8E1F-14DF2DF9A045}"/>
              </a:ext>
            </a:extLst>
          </p:cNvPr>
          <p:cNvSpPr/>
          <p:nvPr/>
        </p:nvSpPr>
        <p:spPr>
          <a:xfrm>
            <a:off x="5195753" y="586554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设置语言为中文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2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55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Web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界面</a:t>
            </a:r>
          </a:p>
        </p:txBody>
      </p:sp>
      <p:pic>
        <p:nvPicPr>
          <p:cNvPr id="43010" name="图片 690">
            <a:extLst>
              <a:ext uri="{FF2B5EF4-FFF2-40B4-BE49-F238E27FC236}">
                <a16:creationId xmlns:a16="http://schemas.microsoft.com/office/drawing/2014/main" xmlns="" id="{D1C39F6B-BD6C-4807-9104-FE6B0B60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43" y="1209138"/>
            <a:ext cx="9078590" cy="49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FBCA6A1-5397-4E72-964B-86D2FEA05BB0}"/>
              </a:ext>
            </a:extLst>
          </p:cNvPr>
          <p:cNvSpPr/>
          <p:nvPr/>
        </p:nvSpPr>
        <p:spPr>
          <a:xfrm>
            <a:off x="6934200" y="620755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全美国新生儿的数据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56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．连接数据库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3488116-AC49-4C1C-8982-EEE084FA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25127"/>
              </p:ext>
            </p:extLst>
          </p:nvPr>
        </p:nvGraphicFramePr>
        <p:xfrm>
          <a:off x="3346450" y="1195387"/>
          <a:ext cx="8218475" cy="5445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958">
                  <a:extLst>
                    <a:ext uri="{9D8B030D-6E8A-4147-A177-3AD203B41FA5}">
                      <a16:colId xmlns:a16="http://schemas.microsoft.com/office/drawing/2014/main" xmlns="" val="45967961"/>
                    </a:ext>
                  </a:extLst>
                </a:gridCol>
                <a:gridCol w="3109392">
                  <a:extLst>
                    <a:ext uri="{9D8B030D-6E8A-4147-A177-3AD203B41FA5}">
                      <a16:colId xmlns:a16="http://schemas.microsoft.com/office/drawing/2014/main" xmlns="" val="2070108389"/>
                    </a:ext>
                  </a:extLst>
                </a:gridCol>
                <a:gridCol w="3640125">
                  <a:extLst>
                    <a:ext uri="{9D8B030D-6E8A-4147-A177-3AD203B41FA5}">
                      <a16:colId xmlns:a16="http://schemas.microsoft.com/office/drawing/2014/main" xmlns="" val="2101680283"/>
                    </a:ext>
                  </a:extLst>
                </a:gridCol>
              </a:tblGrid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zh-CN" sz="2000" kern="100">
                          <a:effectLst/>
                        </a:rPr>
                        <a:t>数据库类型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zh-CN" sz="2000" kern="100">
                          <a:effectLst/>
                        </a:rPr>
                        <a:t>在服务器执行命令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URL</a:t>
                      </a:r>
                      <a:r>
                        <a:rPr lang="zh-CN" sz="2000" kern="100" dirty="0">
                          <a:effectLst/>
                        </a:rPr>
                        <a:t>填写方式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1454520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MySQL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mysqlclient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mysql://</a:t>
                      </a:r>
                      <a:r>
                        <a:rPr lang="zh-CN" sz="2000" kern="100">
                          <a:effectLst/>
                        </a:rPr>
                        <a:t>用户名</a:t>
                      </a:r>
                      <a:r>
                        <a:rPr lang="en-US" sz="2000" kern="100">
                          <a:effectLst/>
                        </a:rPr>
                        <a:t>:</a:t>
                      </a:r>
                      <a:r>
                        <a:rPr lang="zh-CN" sz="2000" kern="100">
                          <a:effectLst/>
                        </a:rPr>
                        <a:t>密码</a:t>
                      </a:r>
                      <a:r>
                        <a:rPr lang="en-US" sz="2000" kern="100">
                          <a:effectLst/>
                        </a:rPr>
                        <a:t>@IP/</a:t>
                      </a:r>
                      <a:r>
                        <a:rPr lang="zh-CN" sz="2000" kern="100">
                          <a:effectLst/>
                        </a:rPr>
                        <a:t>数据库名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9501576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Postgres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psycopg2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postgresql+psycopg2://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5511214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Presto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pyhive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presto://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8850681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Oracle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cx_Oracle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oracle://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16230724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SQLite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sqlite://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692606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Redshift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sqlalchemy-redshift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redshift+psycopg2://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7730017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MSSQL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pymssql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mssql://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2941758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Impala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impyla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impala://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52048977"/>
                  </a:ext>
                </a:extLst>
              </a:tr>
              <a:tr h="501216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Hive/SparkSQL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</a:rPr>
                        <a:t>pip install pyhive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hive://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338829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3E8E182-0FB0-42AF-BA2F-42A255807BD8}"/>
              </a:ext>
            </a:extLst>
          </p:cNvPr>
          <p:cNvSpPr/>
          <p:nvPr/>
        </p:nvSpPr>
        <p:spPr>
          <a:xfrm>
            <a:off x="6553200" y="738787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Superset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的数据库连接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57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．连接数据库</a:t>
            </a:r>
          </a:p>
        </p:txBody>
      </p:sp>
      <p:pic>
        <p:nvPicPr>
          <p:cNvPr id="47106" name="图片 692">
            <a:extLst>
              <a:ext uri="{FF2B5EF4-FFF2-40B4-BE49-F238E27FC236}">
                <a16:creationId xmlns:a16="http://schemas.microsoft.com/office/drawing/2014/main" xmlns="" id="{C6A569AD-F5E2-4F90-9E8C-5928331E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2948"/>
            <a:ext cx="6280576" cy="108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2958672-0B98-4247-BE85-B04EFD8F25FD}"/>
              </a:ext>
            </a:extLst>
          </p:cNvPr>
          <p:cNvSpPr/>
          <p:nvPr/>
        </p:nvSpPr>
        <p:spPr>
          <a:xfrm>
            <a:off x="7269241" y="16222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进入数据库管理</a:t>
            </a:r>
            <a:endParaRPr lang="zh-CN" altLang="en-US" dirty="0"/>
          </a:p>
        </p:txBody>
      </p:sp>
      <p:pic>
        <p:nvPicPr>
          <p:cNvPr id="47107" name="图片 698">
            <a:extLst>
              <a:ext uri="{FF2B5EF4-FFF2-40B4-BE49-F238E27FC236}">
                <a16:creationId xmlns:a16="http://schemas.microsoft.com/office/drawing/2014/main" xmlns="" id="{03BB7174-912B-42B8-A138-DEFAAD40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1553"/>
            <a:ext cx="9134818" cy="435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F40BBC3-23CB-45EE-830D-01DF0697FA31}"/>
              </a:ext>
            </a:extLst>
          </p:cNvPr>
          <p:cNvSpPr/>
          <p:nvPr/>
        </p:nvSpPr>
        <p:spPr>
          <a:xfrm>
            <a:off x="4572000" y="63459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添加数据库连接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2D66A1F8-72A9-4284-A1CE-4DAB15FCC36E}"/>
              </a:ext>
            </a:extLst>
          </p:cNvPr>
          <p:cNvSpPr/>
          <p:nvPr/>
        </p:nvSpPr>
        <p:spPr>
          <a:xfrm rot="8093725">
            <a:off x="5119370" y="1491549"/>
            <a:ext cx="1426375" cy="5596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58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．连接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endParaRPr lang="zh-CN" altLang="en-US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48130" name="图片 672" descr="哼">
            <a:extLst>
              <a:ext uri="{FF2B5EF4-FFF2-40B4-BE49-F238E27FC236}">
                <a16:creationId xmlns:a16="http://schemas.microsoft.com/office/drawing/2014/main" xmlns="" id="{1778F3E7-88DE-41F3-874A-30FFDFFE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3061"/>
            <a:ext cx="4191000" cy="66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图片 1073741830">
            <a:extLst>
              <a:ext uri="{FF2B5EF4-FFF2-40B4-BE49-F238E27FC236}">
                <a16:creationId xmlns:a16="http://schemas.microsoft.com/office/drawing/2014/main" xmlns="" id="{AF08F1B7-F748-4741-A219-1FC1B924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1" y="3584575"/>
            <a:ext cx="564070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5A3FE06-BF69-4ACA-B2BA-562ECF323123}"/>
              </a:ext>
            </a:extLst>
          </p:cNvPr>
          <p:cNvSpPr/>
          <p:nvPr/>
        </p:nvSpPr>
        <p:spPr>
          <a:xfrm>
            <a:off x="9583020" y="2872301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添加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数据库连接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3686138-C4AB-4F67-A574-41BE268B5767}"/>
              </a:ext>
            </a:extLst>
          </p:cNvPr>
          <p:cNvSpPr/>
          <p:nvPr/>
        </p:nvSpPr>
        <p:spPr>
          <a:xfrm>
            <a:off x="2356809" y="487997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数据表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6D68590D-DDE0-4345-93B9-D99992B7F527}"/>
              </a:ext>
            </a:extLst>
          </p:cNvPr>
          <p:cNvSpPr/>
          <p:nvPr/>
        </p:nvSpPr>
        <p:spPr>
          <a:xfrm rot="8093725">
            <a:off x="5197930" y="3076155"/>
            <a:ext cx="1426375" cy="5596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59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．新建数据表</a:t>
            </a:r>
          </a:p>
        </p:txBody>
      </p:sp>
      <p:pic>
        <p:nvPicPr>
          <p:cNvPr id="49154" name="图片 701">
            <a:extLst>
              <a:ext uri="{FF2B5EF4-FFF2-40B4-BE49-F238E27FC236}">
                <a16:creationId xmlns:a16="http://schemas.microsoft.com/office/drawing/2014/main" xmlns="" id="{B78BCE1D-3111-4514-BA65-1B0F2148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1972"/>
            <a:ext cx="4968327" cy="17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图片 1073741831">
            <a:extLst>
              <a:ext uri="{FF2B5EF4-FFF2-40B4-BE49-F238E27FC236}">
                <a16:creationId xmlns:a16="http://schemas.microsoft.com/office/drawing/2014/main" xmlns="" id="{6FD583C0-8859-4172-9397-0949BD1D9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63" y="4651375"/>
            <a:ext cx="3352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1073741832">
            <a:extLst>
              <a:ext uri="{FF2B5EF4-FFF2-40B4-BE49-F238E27FC236}">
                <a16:creationId xmlns:a16="http://schemas.microsoft.com/office/drawing/2014/main" xmlns="" id="{26A41C38-E6B9-4B12-A5C0-E67E61B1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52103"/>
            <a:ext cx="6164260" cy="372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C4A5DAE-5CF2-4E15-A809-9892A065DC5B}"/>
              </a:ext>
            </a:extLst>
          </p:cNvPr>
          <p:cNvSpPr/>
          <p:nvPr/>
        </p:nvSpPr>
        <p:spPr>
          <a:xfrm>
            <a:off x="1676400" y="38389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数据表菜单项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1291693-E207-43ED-AE49-E467C3411215}"/>
              </a:ext>
            </a:extLst>
          </p:cNvPr>
          <p:cNvSpPr/>
          <p:nvPr/>
        </p:nvSpPr>
        <p:spPr>
          <a:xfrm>
            <a:off x="1640058" y="59645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添加新表记录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D8BD1E8-D836-436D-99DB-AD3561219E94}"/>
              </a:ext>
            </a:extLst>
          </p:cNvPr>
          <p:cNvSpPr/>
          <p:nvPr/>
        </p:nvSpPr>
        <p:spPr>
          <a:xfrm>
            <a:off x="7879039" y="532245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添加</a:t>
            </a:r>
            <a:r>
              <a:rPr lang="en-US" altLang="zh-CN" kern="1000" dirty="0" err="1">
                <a:latin typeface="Times New Roman" panose="02020603050405020304" pitchFamily="18" charset="0"/>
                <a:ea typeface="方正书宋简体"/>
              </a:rPr>
              <a:t>kylin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数据表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xmlns="" id="{C27CAC76-D384-42D9-A351-89916D567787}"/>
              </a:ext>
            </a:extLst>
          </p:cNvPr>
          <p:cNvSpPr/>
          <p:nvPr/>
        </p:nvSpPr>
        <p:spPr>
          <a:xfrm rot="5400000">
            <a:off x="462457" y="3929481"/>
            <a:ext cx="1426375" cy="5596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D2D89CC2-05F3-4ADC-BBC1-51924AE9BFED}"/>
              </a:ext>
            </a:extLst>
          </p:cNvPr>
          <p:cNvSpPr/>
          <p:nvPr/>
        </p:nvSpPr>
        <p:spPr>
          <a:xfrm rot="19889359">
            <a:off x="4223968" y="4640998"/>
            <a:ext cx="1426375" cy="5596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数据仓库与操作性数据库的区别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操作性数据库与数据仓库的其他区别，如数据量的大小、操作的频度和性能等，如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表所示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BB9CA41A-641B-4EAC-BBA1-003FC4DFA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67839"/>
              </p:ext>
            </p:extLst>
          </p:nvPr>
        </p:nvGraphicFramePr>
        <p:xfrm>
          <a:off x="627075" y="2226207"/>
          <a:ext cx="11078672" cy="356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273">
                  <a:extLst>
                    <a:ext uri="{9D8B030D-6E8A-4147-A177-3AD203B41FA5}">
                      <a16:colId xmlns:a16="http://schemas.microsoft.com/office/drawing/2014/main" xmlns="" val="1235971277"/>
                    </a:ext>
                  </a:extLst>
                </a:gridCol>
                <a:gridCol w="4026842">
                  <a:extLst>
                    <a:ext uri="{9D8B030D-6E8A-4147-A177-3AD203B41FA5}">
                      <a16:colId xmlns:a16="http://schemas.microsoft.com/office/drawing/2014/main" xmlns="" val="3706659698"/>
                    </a:ext>
                  </a:extLst>
                </a:gridCol>
                <a:gridCol w="4753557">
                  <a:extLst>
                    <a:ext uri="{9D8B030D-6E8A-4147-A177-3AD203B41FA5}">
                      <a16:colId xmlns:a16="http://schemas.microsoft.com/office/drawing/2014/main" xmlns="" val="3850989398"/>
                    </a:ext>
                  </a:extLst>
                </a:gridCol>
              </a:tblGrid>
              <a:tr h="363968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特性</a:t>
                      </a:r>
                      <a:endParaRPr lang="zh-CN" sz="15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操作性数据库</a:t>
                      </a:r>
                      <a:endParaRPr lang="zh-CN" sz="15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数据仓库</a:t>
                      </a:r>
                      <a:endParaRPr lang="zh-CN" sz="15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125663701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用户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办事员、</a:t>
                      </a:r>
                      <a:r>
                        <a:rPr lang="en-US" sz="1500" kern="100">
                          <a:effectLst/>
                        </a:rPr>
                        <a:t>DBA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知识工人、决策者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1133203143"/>
                  </a:ext>
                </a:extLst>
              </a:tr>
              <a:tr h="363968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功能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日常事务处理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数据分析、决策支持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2262390488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访问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读、写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读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1637805780"/>
                  </a:ext>
                </a:extLst>
              </a:tr>
              <a:tr h="363968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访问记录数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数十个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数百万个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1659698938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用户数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数万级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数十级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1166649442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工作单元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短事务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复杂查询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2060511005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数据规模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500" kern="100">
                          <a:effectLst/>
                        </a:rPr>
                        <a:t>100MB</a:t>
                      </a:r>
                      <a:r>
                        <a:rPr lang="zh-CN" sz="1500" kern="100">
                          <a:effectLst/>
                        </a:rPr>
                        <a:t>～</a:t>
                      </a:r>
                      <a:r>
                        <a:rPr lang="en-US" sz="1500" kern="100">
                          <a:effectLst/>
                        </a:rPr>
                        <a:t>GB</a:t>
                      </a:r>
                      <a:r>
                        <a:rPr lang="zh-CN" sz="1500" kern="100">
                          <a:effectLst/>
                        </a:rPr>
                        <a:t>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500" kern="100">
                          <a:effectLst/>
                        </a:rPr>
                        <a:t>T</a:t>
                      </a:r>
                      <a:r>
                        <a:rPr lang="en-US" sz="1700" kern="100">
                          <a:effectLst/>
                        </a:rPr>
                        <a:t>B</a:t>
                      </a:r>
                      <a:r>
                        <a:rPr lang="zh-CN" sz="1500" kern="100">
                          <a:effectLst/>
                        </a:rPr>
                        <a:t>～</a:t>
                      </a:r>
                      <a:r>
                        <a:rPr lang="en-US" sz="1500" kern="100">
                          <a:effectLst/>
                        </a:rPr>
                        <a:t>PB</a:t>
                      </a:r>
                      <a:r>
                        <a:rPr lang="zh-CN" sz="1500" kern="100">
                          <a:effectLst/>
                        </a:rPr>
                        <a:t>级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2982738512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性能优先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高性能，高可用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高灵活性、终端用户自治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960686692"/>
                  </a:ext>
                </a:extLst>
              </a:tr>
              <a:tr h="353752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度量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>
                          <a:effectLst/>
                        </a:rPr>
                        <a:t>事务吞吐量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查询吞吐量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方正宋一简体"/>
                      </a:endParaRPr>
                    </a:p>
                  </a:txBody>
                  <a:tcPr marL="137925" marR="137925" marT="0" marB="0" anchor="ctr"/>
                </a:tc>
                <a:extLst>
                  <a:ext uri="{0D108BD9-81ED-4DB2-BD59-A6C34878D82A}">
                    <a16:rowId xmlns:a16="http://schemas.microsoft.com/office/drawing/2014/main" xmlns="" val="3656459048"/>
                  </a:ext>
                </a:extLst>
              </a:tr>
            </a:tbl>
          </a:graphicData>
        </a:graphic>
      </p:graphicFrame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1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60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．查询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表单</a:t>
            </a:r>
          </a:p>
        </p:txBody>
      </p:sp>
      <p:pic>
        <p:nvPicPr>
          <p:cNvPr id="50178" name="图片 1073741834">
            <a:extLst>
              <a:ext uri="{FF2B5EF4-FFF2-40B4-BE49-F238E27FC236}">
                <a16:creationId xmlns:a16="http://schemas.microsoft.com/office/drawing/2014/main" xmlns="" id="{63F0E04F-0C4F-46B4-B1D2-326567E0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31774"/>
            <a:ext cx="5647579" cy="62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6FE65A9-34C5-4BA2-9371-F733C105B26B}"/>
              </a:ext>
            </a:extLst>
          </p:cNvPr>
          <p:cNvSpPr/>
          <p:nvPr/>
        </p:nvSpPr>
        <p:spPr>
          <a:xfrm>
            <a:off x="7239000" y="62933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可视化分析的设置项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61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．查询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表单</a:t>
            </a:r>
          </a:p>
        </p:txBody>
      </p:sp>
      <p:pic>
        <p:nvPicPr>
          <p:cNvPr id="51202" name="图片 1073741835">
            <a:extLst>
              <a:ext uri="{FF2B5EF4-FFF2-40B4-BE49-F238E27FC236}">
                <a16:creationId xmlns:a16="http://schemas.microsoft.com/office/drawing/2014/main" xmlns="" id="{81FE43DD-B92C-42D5-A161-8953540A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121"/>
            <a:ext cx="965339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F1DE5FE-4B29-4D5A-9825-05ABE0DEBCF3}"/>
              </a:ext>
            </a:extLst>
          </p:cNvPr>
          <p:cNvSpPr/>
          <p:nvPr/>
        </p:nvSpPr>
        <p:spPr>
          <a:xfrm>
            <a:off x="5018153" y="3005655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Superset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表格视图</a:t>
            </a:r>
            <a:endParaRPr lang="zh-CN" altLang="en-US" dirty="0"/>
          </a:p>
        </p:txBody>
      </p:sp>
      <p:pic>
        <p:nvPicPr>
          <p:cNvPr id="51203" name="图片 1073741836">
            <a:extLst>
              <a:ext uri="{FF2B5EF4-FFF2-40B4-BE49-F238E27FC236}">
                <a16:creationId xmlns:a16="http://schemas.microsoft.com/office/drawing/2014/main" xmlns="" id="{F73B6ACB-6B2D-410A-B75C-C10FE399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89" y="3468606"/>
            <a:ext cx="2895600" cy="20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图片 702">
            <a:extLst>
              <a:ext uri="{FF2B5EF4-FFF2-40B4-BE49-F238E27FC236}">
                <a16:creationId xmlns:a16="http://schemas.microsoft.com/office/drawing/2014/main" xmlns="" id="{D6D56E3C-E11F-4A91-B982-6D2E4DB1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11" y="3883687"/>
            <a:ext cx="7580552" cy="162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0D4DC8-7B42-4BCC-8EC9-4A6A3EF7077B}"/>
              </a:ext>
            </a:extLst>
          </p:cNvPr>
          <p:cNvSpPr/>
          <p:nvPr/>
        </p:nvSpPr>
        <p:spPr>
          <a:xfrm>
            <a:off x="1143000" y="5516713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ea typeface="Times New Roman" panose="02020603050405020304" pitchFamily="18" charset="0"/>
              </a:rPr>
              <a:t> 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修改可视化类型为饼状图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8CDC5EE-A090-4D8A-BA47-6B3328A97979}"/>
              </a:ext>
            </a:extLst>
          </p:cNvPr>
          <p:cNvSpPr/>
          <p:nvPr/>
        </p:nvSpPr>
        <p:spPr>
          <a:xfrm>
            <a:off x="7129240" y="55043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设置度量和分组</a:t>
            </a:r>
            <a:endParaRPr lang="zh-CN" altLang="en-US" dirty="0"/>
          </a:p>
        </p:txBody>
      </p:sp>
      <p:sp>
        <p:nvSpPr>
          <p:cNvPr id="11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4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62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．查询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表单</a:t>
            </a:r>
          </a:p>
        </p:txBody>
      </p:sp>
      <p:pic>
        <p:nvPicPr>
          <p:cNvPr id="52226" name="图片 703">
            <a:extLst>
              <a:ext uri="{FF2B5EF4-FFF2-40B4-BE49-F238E27FC236}">
                <a16:creationId xmlns:a16="http://schemas.microsoft.com/office/drawing/2014/main" xmlns="" id="{FE4637A7-3EDD-4E75-A910-D2186C7A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5" y="2393295"/>
            <a:ext cx="265348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6E4A50B-7E4A-489F-B797-556DB50F904F}"/>
              </a:ext>
            </a:extLst>
          </p:cNvPr>
          <p:cNvSpPr/>
          <p:nvPr/>
        </p:nvSpPr>
        <p:spPr>
          <a:xfrm>
            <a:off x="990600" y="3813175"/>
            <a:ext cx="1699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ea typeface="Times New Roman" panose="02020603050405020304" pitchFamily="18" charset="0"/>
              </a:rPr>
              <a:t> </a:t>
            </a:r>
            <a:r>
              <a:rPr lang="en-US" altLang="zh-CN" kern="1000" dirty="0">
                <a:ea typeface="Times New Roman" panose="02020603050405020304" pitchFamily="18" charset="0"/>
              </a:rPr>
              <a:t>Run Query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按钮</a:t>
            </a:r>
            <a:endParaRPr lang="zh-CN" altLang="en-US" dirty="0"/>
          </a:p>
        </p:txBody>
      </p:sp>
      <p:pic>
        <p:nvPicPr>
          <p:cNvPr id="52227" name="图片 241">
            <a:extLst>
              <a:ext uri="{FF2B5EF4-FFF2-40B4-BE49-F238E27FC236}">
                <a16:creationId xmlns:a16="http://schemas.microsoft.com/office/drawing/2014/main" xmlns="" id="{1BF73319-BC8A-4243-8AFD-3F600AD5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44" y="826692"/>
            <a:ext cx="8196054" cy="521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AB68AE-275D-4FD8-A7EA-2B3141CC9E0C}"/>
              </a:ext>
            </a:extLst>
          </p:cNvPr>
          <p:cNvSpPr/>
          <p:nvPr/>
        </p:nvSpPr>
        <p:spPr>
          <a:xfrm>
            <a:off x="6324600" y="608720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各个销售员订单总量的饼状图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63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．使用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 Lab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多表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en-US" altLang="zh-CN" sz="28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通常都是以多表关联建模为基础生成的，因此分析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Cube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的数据时，使用多表进行查询对于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来说是非常常见的。在使用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Superset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分析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数据时，可以使用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Superset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 Lab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功能来查询多表，并对其进行可视化分析。</a:t>
            </a:r>
          </a:p>
        </p:txBody>
      </p:sp>
      <p:pic>
        <p:nvPicPr>
          <p:cNvPr id="53250" name="图片 243">
            <a:extLst>
              <a:ext uri="{FF2B5EF4-FFF2-40B4-BE49-F238E27FC236}">
                <a16:creationId xmlns:a16="http://schemas.microsoft.com/office/drawing/2014/main" xmlns="" id="{494241C6-FDFD-426F-8C44-4BAF43F8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9775"/>
            <a:ext cx="3308963" cy="214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7F100EC-19F6-4CAC-800C-141391A6ABF8}"/>
              </a:ext>
            </a:extLst>
          </p:cNvPr>
          <p:cNvSpPr/>
          <p:nvPr/>
        </p:nvSpPr>
        <p:spPr>
          <a:xfrm>
            <a:off x="1744834" y="56048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编辑数据库记录</a:t>
            </a:r>
            <a:endParaRPr lang="zh-CN" altLang="en-US" dirty="0"/>
          </a:p>
        </p:txBody>
      </p:sp>
      <p:pic>
        <p:nvPicPr>
          <p:cNvPr id="53251" name="图片 244">
            <a:extLst>
              <a:ext uri="{FF2B5EF4-FFF2-40B4-BE49-F238E27FC236}">
                <a16:creationId xmlns:a16="http://schemas.microsoft.com/office/drawing/2014/main" xmlns="" id="{7DB48D4F-1B70-4A7B-AE0B-2B68B332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7975"/>
            <a:ext cx="6324600" cy="10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629C3E2-7D84-4B8C-8FBA-C167A72564FF}"/>
              </a:ext>
            </a:extLst>
          </p:cNvPr>
          <p:cNvSpPr/>
          <p:nvPr/>
        </p:nvSpPr>
        <p:spPr>
          <a:xfrm>
            <a:off x="6574596" y="542019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“在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SQL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工具箱中公开”项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7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64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．使用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 Lab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多表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4274" name="图片 245">
            <a:extLst>
              <a:ext uri="{FF2B5EF4-FFF2-40B4-BE49-F238E27FC236}">
                <a16:creationId xmlns:a16="http://schemas.microsoft.com/office/drawing/2014/main" xmlns="" id="{D93612AF-1643-4775-BAE5-9EB7CC6B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12" y="1944653"/>
            <a:ext cx="1811325" cy="15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6040D7A-01F9-491F-810F-6C2D62733ACF}"/>
              </a:ext>
            </a:extLst>
          </p:cNvPr>
          <p:cNvSpPr/>
          <p:nvPr/>
        </p:nvSpPr>
        <p:spPr>
          <a:xfrm>
            <a:off x="1354266" y="372887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SQL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工具箱菜单项</a:t>
            </a:r>
            <a:endParaRPr lang="zh-CN" altLang="en-US" dirty="0"/>
          </a:p>
        </p:txBody>
      </p:sp>
      <p:pic>
        <p:nvPicPr>
          <p:cNvPr id="54275" name="图片 246">
            <a:extLst>
              <a:ext uri="{FF2B5EF4-FFF2-40B4-BE49-F238E27FC236}">
                <a16:creationId xmlns:a16="http://schemas.microsoft.com/office/drawing/2014/main" xmlns="" id="{8DB27CCB-D679-4F7C-8A52-E318269A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88" y="1745595"/>
            <a:ext cx="5257800" cy="198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7EFD228-7D9A-4F55-AD5F-E59532B46C6B}"/>
              </a:ext>
            </a:extLst>
          </p:cNvPr>
          <p:cNvSpPr/>
          <p:nvPr/>
        </p:nvSpPr>
        <p:spPr>
          <a:xfrm>
            <a:off x="6705600" y="3728872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 Superset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Query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标签</a:t>
            </a:r>
            <a:endParaRPr lang="zh-CN" altLang="en-US" dirty="0"/>
          </a:p>
        </p:txBody>
      </p:sp>
      <p:pic>
        <p:nvPicPr>
          <p:cNvPr id="54276" name="图片 247">
            <a:extLst>
              <a:ext uri="{FF2B5EF4-FFF2-40B4-BE49-F238E27FC236}">
                <a16:creationId xmlns:a16="http://schemas.microsoft.com/office/drawing/2014/main" xmlns="" id="{3FD4E6EF-E218-428D-A8F6-3E1A3C81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23" y="4098204"/>
            <a:ext cx="6944721" cy="23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D731E54-F6F8-4DDA-B540-F0ACA3507627}"/>
              </a:ext>
            </a:extLst>
          </p:cNvPr>
          <p:cNvSpPr/>
          <p:nvPr/>
        </p:nvSpPr>
        <p:spPr>
          <a:xfrm>
            <a:off x="4038600" y="639221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填写完成后的</a:t>
            </a:r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SQL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语句</a:t>
            </a:r>
            <a:endParaRPr lang="zh-CN" altLang="en-US" dirty="0"/>
          </a:p>
        </p:txBody>
      </p:sp>
      <p:sp>
        <p:nvSpPr>
          <p:cNvPr id="11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3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65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．使用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 Lab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多表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5298" name="图片 248">
            <a:extLst>
              <a:ext uri="{FF2B5EF4-FFF2-40B4-BE49-F238E27FC236}">
                <a16:creationId xmlns:a16="http://schemas.microsoft.com/office/drawing/2014/main" xmlns="" id="{102A0263-94F2-4B66-9656-D2B5190E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38" y="2071989"/>
            <a:ext cx="8893523" cy="272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15B122F-330E-431E-ACA2-CC4419C85AB2}"/>
              </a:ext>
            </a:extLst>
          </p:cNvPr>
          <p:cNvSpPr/>
          <p:nvPr/>
        </p:nvSpPr>
        <p:spPr>
          <a:xfrm>
            <a:off x="4419600" y="493408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0" dirty="0">
                <a:latin typeface="Times New Roman" panose="02020603050405020304" pitchFamily="18" charset="0"/>
                <a:ea typeface="方正书宋简体"/>
              </a:rPr>
              <a:t>Superset</a:t>
            </a:r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执行查询后的结果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8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i="0" dirty="0">
                <a:solidFill>
                  <a:srgbClr val="585858"/>
                </a:solidFill>
                <a:latin typeface="+mj-ea"/>
                <a:cs typeface="华文细黑"/>
              </a:rPr>
              <a:t>Superset</a:t>
            </a: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的使用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66</a:t>
            </a:fld>
            <a:endParaRPr spc="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F7CCB7-58D4-433B-9367-0B4045CABC84}"/>
              </a:ext>
            </a:extLst>
          </p:cNvPr>
          <p:cNvSpPr txBox="1"/>
          <p:nvPr/>
        </p:nvSpPr>
        <p:spPr>
          <a:xfrm>
            <a:off x="627075" y="1222375"/>
            <a:ext cx="1094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．使用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SQL Lab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Apache </a:t>
            </a:r>
            <a:r>
              <a:rPr lang="en-US" altLang="zh-CN"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Kylin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多表</a:t>
            </a:r>
            <a:endParaRPr lang="en-US" altLang="zh-CN" sz="24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6322" name="图片 249">
            <a:extLst>
              <a:ext uri="{FF2B5EF4-FFF2-40B4-BE49-F238E27FC236}">
                <a16:creationId xmlns:a16="http://schemas.microsoft.com/office/drawing/2014/main" xmlns="" id="{60022831-ECAC-42FE-8F29-2235AF0F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8148"/>
            <a:ext cx="6248400" cy="455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A7CBF2B-BBB1-4AA3-973A-E86F93A50050}"/>
              </a:ext>
            </a:extLst>
          </p:cNvPr>
          <p:cNvSpPr/>
          <p:nvPr/>
        </p:nvSpPr>
        <p:spPr>
          <a:xfrm>
            <a:off x="4495800" y="632835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多表查询可视化选项</a:t>
            </a:r>
            <a:endParaRPr lang="zh-CN" altLang="en-US" dirty="0"/>
          </a:p>
        </p:txBody>
      </p:sp>
      <p:sp>
        <p:nvSpPr>
          <p:cNvPr id="8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0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67</a:t>
            </a:fld>
            <a:endParaRPr spc="5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1285" y="1476375"/>
            <a:ext cx="82791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．简单比较星形模式、雪花模式、事实星座模式的区别与联系。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．部署</a:t>
            </a:r>
            <a:r>
              <a:rPr lang="en-US" altLang="zh-CN" sz="2400" dirty="0"/>
              <a:t>Hive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Kylin</a:t>
            </a:r>
            <a:r>
              <a:rPr lang="zh-CN" altLang="en-US" sz="2400" dirty="0"/>
              <a:t>，并选择合适的数据表在</a:t>
            </a:r>
            <a:r>
              <a:rPr lang="en-US" altLang="zh-CN" sz="2400" dirty="0" err="1"/>
              <a:t>Kylin</a:t>
            </a:r>
            <a:r>
              <a:rPr lang="en-US" altLang="zh-CN" sz="2400" dirty="0"/>
              <a:t> </a:t>
            </a:r>
            <a:r>
              <a:rPr lang="zh-CN" altLang="en-US" sz="2400" dirty="0"/>
              <a:t>中建立</a:t>
            </a:r>
            <a:r>
              <a:rPr lang="en-US" altLang="zh-CN" sz="2400" dirty="0"/>
              <a:t>Cube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．在</a:t>
            </a:r>
            <a:r>
              <a:rPr lang="en-US" altLang="zh-CN" sz="2400" dirty="0" err="1"/>
              <a:t>Kylin</a:t>
            </a:r>
            <a:r>
              <a:rPr lang="en-US" altLang="zh-CN" sz="2400" dirty="0"/>
              <a:t> </a:t>
            </a:r>
            <a:r>
              <a:rPr lang="zh-CN" altLang="en-US" sz="2400" dirty="0"/>
              <a:t>中使用相应的维和度量对</a:t>
            </a:r>
            <a:r>
              <a:rPr lang="en-US" altLang="zh-CN" sz="2400" dirty="0"/>
              <a:t>Cube </a:t>
            </a:r>
            <a:r>
              <a:rPr lang="zh-CN" altLang="en-US" sz="2400" dirty="0"/>
              <a:t>进行查询。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．部署</a:t>
            </a:r>
            <a:r>
              <a:rPr lang="en-US" altLang="zh-CN" sz="2400" dirty="0"/>
              <a:t>Superset</a:t>
            </a:r>
            <a:r>
              <a:rPr lang="zh-CN" altLang="en-US" sz="2400" dirty="0"/>
              <a:t>，使用</a:t>
            </a:r>
            <a:r>
              <a:rPr lang="en-US" altLang="zh-CN" sz="2400" dirty="0" err="1"/>
              <a:t>Kylinpy</a:t>
            </a:r>
            <a:r>
              <a:rPr lang="en-US" altLang="zh-CN" sz="2400" dirty="0"/>
              <a:t> </a:t>
            </a:r>
            <a:r>
              <a:rPr lang="zh-CN" altLang="en-US" sz="2400" dirty="0"/>
              <a:t>连接</a:t>
            </a:r>
            <a:r>
              <a:rPr lang="en-US" altLang="zh-CN" sz="2400" dirty="0"/>
              <a:t>Superset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Kylin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．练习使用</a:t>
            </a:r>
            <a:r>
              <a:rPr lang="en-US" altLang="zh-CN" sz="2400" dirty="0"/>
              <a:t>Superset </a:t>
            </a:r>
            <a:r>
              <a:rPr lang="zh-CN" altLang="en-US" sz="2400" dirty="0"/>
              <a:t>的可视化图表展示。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．使用本节所讲知识点，通过</a:t>
            </a:r>
            <a:r>
              <a:rPr lang="en-US" altLang="zh-CN" sz="2400" dirty="0"/>
              <a:t>Hive </a:t>
            </a:r>
            <a:r>
              <a:rPr lang="zh-CN" altLang="en-US" sz="2400" dirty="0"/>
              <a:t>来实现单词计数。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6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习题</a:t>
            </a:r>
            <a:endParaRPr sz="3200" dirty="0">
              <a:latin typeface="+mj-ea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1439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数据仓库的系统结构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400" y="1374775"/>
            <a:ext cx="109441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数据源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：是数据仓库的数据来源，含外部数据、现有业务系统和文档资料等；对这些数据首先完成数据集成，包括数据的抽取、清洗、转换和加载任务。数据源中的数据采用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ETL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Extract-Transform-Load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，数据抽取、转换、装载）工具并以固定的周期加载到数据仓库中。</a:t>
            </a:r>
            <a:endParaRPr lang="en-US" altLang="zh-CN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数据存储和管理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：此层次主要涉及对数据的存储和管理，含数据仓库、数据仓库检测、运行与维护工具和元数据管理等。</a:t>
            </a:r>
            <a:endParaRPr lang="en-US" altLang="zh-CN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数据服务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：为前端和应用提供数据服务，可直接从数据仓库中获取数据供前端应用使用，也可通过</a:t>
            </a:r>
            <a:r>
              <a:rPr lang="en-US" altLang="zh-CN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OLAP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服务器为前端应用提供负责的数据服务。</a:t>
            </a:r>
            <a:endParaRPr lang="en-US" altLang="zh-CN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endParaRPr lang="zh-CN" altLang="en-US" sz="2000" spc="-10" dirty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数据应用</a:t>
            </a:r>
            <a:r>
              <a:rPr lang="zh-CN" altLang="en-US" sz="2000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：此层次直接面向用户，含数据查询工具、自由报表工具、数据分析工具、数据挖掘工具和各类应用系统。</a:t>
            </a:r>
          </a:p>
        </p:txBody>
      </p:sp>
      <p:sp>
        <p:nvSpPr>
          <p:cNvPr id="5" name="object 3"/>
          <p:cNvSpPr/>
          <p:nvPr/>
        </p:nvSpPr>
        <p:spPr>
          <a:xfrm flipV="1">
            <a:off x="627075" y="1036836"/>
            <a:ext cx="11031525" cy="12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5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A2DB80FB-F457-42CF-A3E4-F636AE9137E8}"/>
              </a:ext>
            </a:extLst>
          </p:cNvPr>
          <p:cNvSpPr/>
          <p:nvPr/>
        </p:nvSpPr>
        <p:spPr>
          <a:xfrm>
            <a:off x="627075" y="2776732"/>
            <a:ext cx="3791407" cy="1310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75" y="431010"/>
            <a:ext cx="109441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i="0" dirty="0">
                <a:solidFill>
                  <a:srgbClr val="585858"/>
                </a:solidFill>
                <a:latin typeface="+mj-ea"/>
                <a:cs typeface="华文细黑"/>
              </a:rPr>
              <a:t>数据仓库的系统结构</a:t>
            </a:r>
            <a:endParaRPr sz="3200" dirty="0">
              <a:latin typeface="+mj-ea"/>
              <a:cs typeface="华文细黑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pic>
        <p:nvPicPr>
          <p:cNvPr id="2050" name="Picture 2" descr="6-1">
            <a:extLst>
              <a:ext uri="{FF2B5EF4-FFF2-40B4-BE49-F238E27FC236}">
                <a16:creationId xmlns:a16="http://schemas.microsoft.com/office/drawing/2014/main" xmlns="" id="{5FE8A17D-1581-481C-A575-B1F07C05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1913"/>
            <a:ext cx="5867400" cy="633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727A469-76A4-45A0-B8C1-A67360187FB5}"/>
              </a:ext>
            </a:extLst>
          </p:cNvPr>
          <p:cNvSpPr txBox="1"/>
          <p:nvPr/>
        </p:nvSpPr>
        <p:spPr>
          <a:xfrm>
            <a:off x="627075" y="317056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数据仓库体系结构图</a:t>
            </a:r>
          </a:p>
        </p:txBody>
      </p:sp>
    </p:spTree>
    <p:extLst>
      <p:ext uri="{BB962C8B-B14F-4D97-AF65-F5344CB8AC3E}">
        <p14:creationId xmlns:p14="http://schemas.microsoft.com/office/powerpoint/2010/main" val="20968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1853184" y="2416112"/>
            <a:ext cx="8281416" cy="755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6839" y="675762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0" dirty="0">
                <a:solidFill>
                  <a:srgbClr val="585858"/>
                </a:solidFill>
                <a:latin typeface="微软雅黑"/>
                <a:cs typeface="微软雅黑"/>
              </a:rPr>
              <a:t>目录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4520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lang="zh-CN" altLang="en-US" spc="215" dirty="0">
                <a:latin typeface="Wingdings"/>
                <a:cs typeface="Wingdings"/>
              </a:rPr>
              <a:t></a:t>
            </a:r>
            <a:r>
              <a:rPr lang="zh-CN" altLang="en-US" kern="1200" spc="5" dirty="0">
                <a:solidFill>
                  <a:schemeClr val="tx1"/>
                </a:solidFill>
                <a:ea typeface="+mn-ea"/>
              </a:rPr>
              <a:t>数据仓库</a:t>
            </a:r>
            <a:endParaRPr kern="1200" spc="5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057401" y="3412784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H</a:t>
            </a:r>
            <a:r>
              <a:rPr lang="en-US" altLang="zh-CN" sz="2800" b="1" i="1" spc="5" dirty="0">
                <a:latin typeface="微软雅黑"/>
                <a:cs typeface="Wingdings"/>
              </a:rPr>
              <a:t>ive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A0AE9084-B127-4F99-9BDF-56FCB737E526}"/>
              </a:ext>
            </a:extLst>
          </p:cNvPr>
          <p:cNvSpPr txBox="1"/>
          <p:nvPr/>
        </p:nvSpPr>
        <p:spPr>
          <a:xfrm>
            <a:off x="2057400" y="2556063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800" spc="215" dirty="0">
                <a:solidFill>
                  <a:schemeClr val="bg1"/>
                </a:solidFill>
                <a:latin typeface="Wingdings"/>
                <a:cs typeface="Wingdings"/>
              </a:rPr>
              <a:t></a:t>
            </a:r>
            <a:r>
              <a:rPr lang="zh-CN" altLang="en-US" sz="2800" b="1" i="1" spc="5" dirty="0">
                <a:solidFill>
                  <a:schemeClr val="bg1"/>
                </a:solidFill>
                <a:latin typeface="微软雅黑"/>
              </a:rPr>
              <a:t>多维数据模型</a:t>
            </a:r>
            <a:endParaRPr sz="2800" b="1" i="1" spc="5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EEC05CED-5C5A-450E-99E6-1C8FE1D92DD6}"/>
              </a:ext>
            </a:extLst>
          </p:cNvPr>
          <p:cNvSpPr txBox="1"/>
          <p:nvPr/>
        </p:nvSpPr>
        <p:spPr>
          <a:xfrm>
            <a:off x="2057400" y="4262828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 err="1">
                <a:latin typeface="微软雅黑"/>
                <a:cs typeface="Wingdings"/>
              </a:rPr>
              <a:t>K</a:t>
            </a:r>
            <a:r>
              <a:rPr lang="en-US" altLang="zh-CN" sz="2800" b="1" i="1" spc="5" dirty="0" err="1">
                <a:latin typeface="微软雅黑"/>
                <a:cs typeface="Wingdings"/>
              </a:rPr>
              <a:t>ylin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C541A83-C444-4597-99AD-490565528FD9}"/>
              </a:ext>
            </a:extLst>
          </p:cNvPr>
          <p:cNvSpPr txBox="1"/>
          <p:nvPr/>
        </p:nvSpPr>
        <p:spPr>
          <a:xfrm>
            <a:off x="2057399" y="5112872"/>
            <a:ext cx="574141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15" dirty="0">
                <a:latin typeface="Wingdings"/>
                <a:cs typeface="Wingdings"/>
              </a:rPr>
              <a:t></a:t>
            </a:r>
            <a:r>
              <a:rPr lang="en-US" sz="2800" b="1" i="1" spc="5" dirty="0">
                <a:latin typeface="微软雅黑"/>
                <a:cs typeface="Wingdings"/>
              </a:rPr>
              <a:t>S</a:t>
            </a:r>
            <a:r>
              <a:rPr lang="en-US" altLang="zh-CN" sz="2800" b="1" i="1" spc="5" dirty="0">
                <a:latin typeface="微软雅黑"/>
                <a:cs typeface="Wingdings"/>
              </a:rPr>
              <a:t>uperset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42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3820</Words>
  <Application>Microsoft Office PowerPoint</Application>
  <PresentationFormat>自定义</PresentationFormat>
  <Paragraphs>581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方正书宋简体</vt:lpstr>
      <vt:lpstr>方正宋一简体</vt:lpstr>
      <vt:lpstr>黑体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数据仓库</vt:lpstr>
      <vt:lpstr>数据仓库的概念</vt:lpstr>
      <vt:lpstr>数据仓库与操作性数据库的区别</vt:lpstr>
      <vt:lpstr>数据仓库与操作性数据库的区别</vt:lpstr>
      <vt:lpstr>数据仓库与操作性数据库的区别</vt:lpstr>
      <vt:lpstr>数据仓库的系统结构</vt:lpstr>
      <vt:lpstr>数据仓库的系统结构</vt:lpstr>
      <vt:lpstr>数据仓库</vt:lpstr>
      <vt:lpstr>数据立方体</vt:lpstr>
      <vt:lpstr>数据立方体</vt:lpstr>
      <vt:lpstr>数据立方体</vt:lpstr>
      <vt:lpstr>数据模型</vt:lpstr>
      <vt:lpstr>数据模型</vt:lpstr>
      <vt:lpstr>数据模型</vt:lpstr>
      <vt:lpstr>数据模型</vt:lpstr>
      <vt:lpstr>多维数据模型中的OLAP操作</vt:lpstr>
      <vt:lpstr>多维数据模型中的OLAP操作</vt:lpstr>
      <vt:lpstr>多维数据模型中的OLAP操作</vt:lpstr>
      <vt:lpstr>多维数据模型中的OLAP操作</vt:lpstr>
      <vt:lpstr>多维数据模型中的OLAP操作</vt:lpstr>
      <vt:lpstr>数据仓库</vt:lpstr>
      <vt:lpstr>Hive简介</vt:lpstr>
      <vt:lpstr>Hive的安装与配置</vt:lpstr>
      <vt:lpstr>Hive使用</vt:lpstr>
      <vt:lpstr>Hive使用</vt:lpstr>
      <vt:lpstr>Hive使用</vt:lpstr>
      <vt:lpstr>Hive使用</vt:lpstr>
      <vt:lpstr>Hive使用</vt:lpstr>
      <vt:lpstr>Hive使用</vt:lpstr>
      <vt:lpstr>Hive使用</vt:lpstr>
      <vt:lpstr>Hive使用</vt:lpstr>
      <vt:lpstr>Hive使用</vt:lpstr>
      <vt:lpstr>Hive导入数据实例</vt:lpstr>
      <vt:lpstr>Hive导入数据实例</vt:lpstr>
      <vt:lpstr>数据仓库</vt:lpstr>
      <vt:lpstr>Kylin简介</vt:lpstr>
      <vt:lpstr>Kylin的安装与配置</vt:lpstr>
      <vt:lpstr>Kylin简介</vt:lpstr>
      <vt:lpstr>Kylin的使用</vt:lpstr>
      <vt:lpstr>Kylin的使用</vt:lpstr>
      <vt:lpstr>Kylin的使用</vt:lpstr>
      <vt:lpstr>Kylin的使用</vt:lpstr>
      <vt:lpstr>Kylin的使用</vt:lpstr>
      <vt:lpstr>Kylin的使用</vt:lpstr>
      <vt:lpstr>Kylin的使用</vt:lpstr>
      <vt:lpstr>Kylin的使用</vt:lpstr>
      <vt:lpstr>Kylin的使用</vt:lpstr>
      <vt:lpstr>Kylin的使用</vt:lpstr>
      <vt:lpstr>数据仓库</vt:lpstr>
      <vt:lpstr>Superset简介</vt:lpstr>
      <vt:lpstr>Superset的安装与配置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Superset的使用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华为大数据安全解决方案主打胶片</dc:title>
  <dc:subject>大数据安全解决方案</dc:subject>
  <dc:creator>zhangruigang</dc:creator>
  <cp:lastModifiedBy>Amber</cp:lastModifiedBy>
  <cp:revision>49</cp:revision>
  <dcterms:created xsi:type="dcterms:W3CDTF">2018-06-19T13:51:19Z</dcterms:created>
  <dcterms:modified xsi:type="dcterms:W3CDTF">2018-07-02T13:13:28Z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2018-06-19T00:00:00Z</vt:filetime>
  </property>
</Properties>
</file>