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300" r:id="rId2"/>
    <p:sldId id="292" r:id="rId3"/>
    <p:sldId id="334" r:id="rId4"/>
    <p:sldId id="301" r:id="rId5"/>
    <p:sldId id="335" r:id="rId6"/>
    <p:sldId id="331" r:id="rId7"/>
    <p:sldId id="302" r:id="rId8"/>
    <p:sldId id="336" r:id="rId9"/>
    <p:sldId id="337" r:id="rId10"/>
    <p:sldId id="338" r:id="rId11"/>
    <p:sldId id="349" r:id="rId12"/>
    <p:sldId id="332" r:id="rId13"/>
    <p:sldId id="339" r:id="rId14"/>
    <p:sldId id="303" r:id="rId15"/>
    <p:sldId id="340" r:id="rId16"/>
    <p:sldId id="341" r:id="rId17"/>
    <p:sldId id="333" r:id="rId18"/>
    <p:sldId id="350" r:id="rId19"/>
    <p:sldId id="304" r:id="rId20"/>
    <p:sldId id="305" r:id="rId21"/>
    <p:sldId id="351" r:id="rId22"/>
    <p:sldId id="306" r:id="rId23"/>
    <p:sldId id="342" r:id="rId24"/>
    <p:sldId id="343" r:id="rId25"/>
    <p:sldId id="344" r:id="rId26"/>
    <p:sldId id="345" r:id="rId27"/>
    <p:sldId id="346" r:id="rId28"/>
    <p:sldId id="347" r:id="rId29"/>
    <p:sldId id="348" r:id="rId30"/>
  </p:sldIdLst>
  <p:sldSz cx="12192000" cy="6864350"/>
  <p:notesSz cx="12192000" cy="6864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2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7948"/>
            <a:ext cx="10368597" cy="1441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4036"/>
            <a:ext cx="8538844" cy="1716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D0D0D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D0D0D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8800"/>
            <a:ext cx="5306282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8800"/>
            <a:ext cx="5306282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D0D0D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0"/>
            <a:ext cx="12191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7075" y="431010"/>
            <a:ext cx="10944199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0D0D0D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8052" y="1089659"/>
            <a:ext cx="10842244" cy="1469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83845"/>
            <a:ext cx="3903471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83845"/>
            <a:ext cx="280562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9763" y="6506081"/>
            <a:ext cx="179070" cy="14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"/>
            <a:ext cx="12192000" cy="68519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97100" y="2162156"/>
            <a:ext cx="76549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4000" b="1" i="1" spc="5" dirty="0" smtClean="0">
                <a:solidFill>
                  <a:srgbClr val="0D0D0D"/>
                </a:solidFill>
                <a:latin typeface="微软雅黑"/>
                <a:cs typeface="微软雅黑"/>
              </a:rPr>
              <a:t>第</a:t>
            </a:r>
            <a:r>
              <a:rPr lang="en-US" altLang="zh-CN" sz="4000" b="1" i="1" spc="5" dirty="0">
                <a:solidFill>
                  <a:srgbClr val="0D0D0D"/>
                </a:solidFill>
                <a:latin typeface="微软雅黑"/>
                <a:cs typeface="微软雅黑"/>
              </a:rPr>
              <a:t>8</a:t>
            </a:r>
            <a:r>
              <a:rPr lang="zh-CN" altLang="en-US" sz="4000" b="1" i="1" spc="5" dirty="0" smtClean="0">
                <a:solidFill>
                  <a:srgbClr val="0D0D0D"/>
                </a:solidFill>
                <a:latin typeface="微软雅黑"/>
                <a:cs typeface="微软雅黑"/>
              </a:rPr>
              <a:t>章 </a:t>
            </a:r>
            <a:r>
              <a:rPr lang="en-US" altLang="zh-CN" sz="4000" b="1" i="1" dirty="0" smtClean="0"/>
              <a:t>Spark</a:t>
            </a:r>
            <a:r>
              <a:rPr lang="zh-CN" altLang="en-US" sz="4000" b="1" i="1" dirty="0" smtClean="0"/>
              <a:t>分布式内存计算框架</a:t>
            </a:r>
            <a:endParaRPr sz="4000" b="1" i="1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5209" y="4326637"/>
            <a:ext cx="2049780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 spc="-10" dirty="0">
                <a:solidFill>
                  <a:srgbClr val="0D0D0D"/>
                </a:solidFill>
                <a:latin typeface="微软雅黑"/>
                <a:cs typeface="微软雅黑"/>
              </a:rPr>
              <a:t>大</a:t>
            </a:r>
            <a:r>
              <a:rPr lang="zh-CN" altLang="en-US" sz="2000" b="1" spc="-10" dirty="0" smtClean="0">
                <a:solidFill>
                  <a:srgbClr val="0D0D0D"/>
                </a:solidFill>
                <a:latin typeface="微软雅黑"/>
                <a:cs typeface="微软雅黑"/>
              </a:rPr>
              <a:t>数据项目组</a:t>
            </a:r>
            <a:endParaRPr sz="2000" b="1" dirty="0">
              <a:latin typeface="微软雅黑"/>
              <a:cs typeface="微软雅黑"/>
            </a:endParaRPr>
          </a:p>
          <a:p>
            <a:pPr marL="3175" algn="ctr">
              <a:lnSpc>
                <a:spcPct val="100000"/>
              </a:lnSpc>
              <a:spcBef>
                <a:spcPts val="1430"/>
              </a:spcBef>
            </a:pPr>
            <a:r>
              <a:rPr sz="1600" spc="-10" dirty="0" smtClean="0">
                <a:solidFill>
                  <a:srgbClr val="0D0D0D"/>
                </a:solidFill>
                <a:latin typeface="Arial"/>
                <a:cs typeface="Arial"/>
              </a:rPr>
              <a:t>201</a:t>
            </a:r>
            <a:r>
              <a:rPr lang="en-US" sz="1600" spc="-5" dirty="0">
                <a:solidFill>
                  <a:srgbClr val="0D0D0D"/>
                </a:solidFill>
                <a:latin typeface="Arial"/>
                <a:cs typeface="Arial"/>
              </a:rPr>
              <a:t>8</a:t>
            </a:r>
            <a:r>
              <a:rPr sz="1600" spc="5" dirty="0" smtClean="0">
                <a:solidFill>
                  <a:srgbClr val="0D0D0D"/>
                </a:solidFill>
                <a:latin typeface="微软雅黑"/>
                <a:cs typeface="微软雅黑"/>
              </a:rPr>
              <a:t>年</a:t>
            </a:r>
            <a:r>
              <a:rPr lang="en-US" sz="1600" spc="-10" dirty="0">
                <a:solidFill>
                  <a:srgbClr val="0D0D0D"/>
                </a:solidFill>
                <a:latin typeface="Arial"/>
                <a:cs typeface="Arial"/>
              </a:rPr>
              <a:t>7</a:t>
            </a:r>
            <a:r>
              <a:rPr sz="1600" spc="5" dirty="0" smtClean="0">
                <a:solidFill>
                  <a:srgbClr val="0D0D0D"/>
                </a:solidFill>
                <a:latin typeface="微软雅黑"/>
                <a:cs typeface="微软雅黑"/>
              </a:rPr>
              <a:t>月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5"/>
          </p:nvPr>
        </p:nvSpPr>
        <p:spPr>
          <a:xfrm>
            <a:off x="8839200" y="6546203"/>
            <a:ext cx="3903471" cy="276999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华中科技大学软件学院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sz="3200" i="0" dirty="0"/>
              <a:t>RDD</a:t>
            </a:r>
            <a:r>
              <a:rPr lang="zh-CN" altLang="zh-CN" sz="3200" i="0" dirty="0"/>
              <a:t>计算工作流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10</a:t>
            </a:fld>
            <a:endParaRPr spc="5" dirty="0"/>
          </a:p>
        </p:txBody>
      </p:sp>
      <p:sp>
        <p:nvSpPr>
          <p:cNvPr id="7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矩形 4"/>
          <p:cNvSpPr/>
          <p:nvPr/>
        </p:nvSpPr>
        <p:spPr>
          <a:xfrm>
            <a:off x="914400" y="1450975"/>
            <a:ext cx="464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RDD计算的具体流程如下。</a:t>
            </a:r>
          </a:p>
          <a:p>
            <a:r>
              <a:rPr lang="zh-CN" altLang="zh-CN" b="1" dirty="0" smtClean="0"/>
              <a:t>输入</a:t>
            </a:r>
            <a:r>
              <a:rPr lang="zh-CN" altLang="zh-CN" dirty="0"/>
              <a:t>：定义初始RDD，数据在Spark程序运行时从外部数据空间读取进入系统，转换为Spark数据块，形成最初始的RDD；</a:t>
            </a:r>
          </a:p>
          <a:p>
            <a:r>
              <a:rPr lang="zh-CN" altLang="zh-CN" b="1" dirty="0" smtClean="0"/>
              <a:t>计算</a:t>
            </a:r>
            <a:r>
              <a:rPr lang="zh-CN" altLang="zh-CN" dirty="0"/>
              <a:t>：形成RDD后，系统根据定义好的Spark应用程序对初始的RDD进行相应的转换操作形成新的RDD；然后，再通过行动操作，触发Spark驱动器，提交作业。如果数据需要复用，可以通过cache操作对数据进行持久化操作，缓存到内存中；</a:t>
            </a:r>
          </a:p>
          <a:p>
            <a:r>
              <a:rPr lang="zh-CN" altLang="zh-CN" b="1" dirty="0" smtClean="0"/>
              <a:t>输出</a:t>
            </a:r>
            <a:r>
              <a:rPr lang="zh-CN" altLang="zh-CN" dirty="0"/>
              <a:t>：当Spark程序运行结束后，系统会将最终的数据存储到分布式存储系统中或Scala数据集合中。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28" y="2289175"/>
            <a:ext cx="5963482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/>
          <p:nvPr/>
        </p:nvSpPr>
        <p:spPr>
          <a:xfrm>
            <a:off x="1886839" y="3047892"/>
            <a:ext cx="8281416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6839" y="675762"/>
            <a:ext cx="836294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10" dirty="0">
                <a:solidFill>
                  <a:srgbClr val="585858"/>
                </a:solidFill>
                <a:latin typeface="微软雅黑"/>
                <a:cs typeface="微软雅黑"/>
              </a:rPr>
              <a:t>目录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11</a:t>
            </a:fld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4520" rIns="0" bIns="0" rtlCol="0">
            <a:spAutoFit/>
          </a:bodyPr>
          <a:lstStyle/>
          <a:p>
            <a:pPr marL="1416050">
              <a:lnSpc>
                <a:spcPct val="100000"/>
              </a:lnSpc>
            </a:pPr>
            <a:r>
              <a:rPr spc="215" dirty="0" smtClean="0">
                <a:solidFill>
                  <a:schemeClr val="tx1"/>
                </a:solidFill>
                <a:latin typeface="Wingdings"/>
                <a:cs typeface="Wingdings"/>
              </a:rPr>
              <a:t></a:t>
            </a:r>
            <a:r>
              <a:rPr lang="en-US" altLang="zh-CN" dirty="0" smtClean="0">
                <a:solidFill>
                  <a:schemeClr val="tx1"/>
                </a:solidFill>
              </a:rPr>
              <a:t>Spark</a:t>
            </a:r>
            <a:r>
              <a:rPr lang="zh-CN" altLang="en-US" dirty="0" smtClean="0">
                <a:solidFill>
                  <a:schemeClr val="tx1"/>
                </a:solidFill>
              </a:rPr>
              <a:t>简介</a:t>
            </a:r>
            <a:endParaRPr spc="5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0983" y="2381336"/>
            <a:ext cx="536321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spc="215" dirty="0" smtClean="0">
                <a:latin typeface="Wingdings"/>
                <a:cs typeface="Wingdings"/>
              </a:rPr>
              <a:t></a:t>
            </a:r>
            <a:r>
              <a:rPr lang="en-US" altLang="zh-CN" sz="2800" b="1" i="1" dirty="0"/>
              <a:t>Spark</a:t>
            </a:r>
            <a:r>
              <a:rPr lang="zh-CN" altLang="zh-CN" sz="2800" b="1" i="1" dirty="0"/>
              <a:t>的编程</a:t>
            </a:r>
            <a:r>
              <a:rPr lang="zh-CN" altLang="zh-CN" sz="2800" b="1" i="1" dirty="0" smtClean="0"/>
              <a:t>模型</a:t>
            </a:r>
            <a:endParaRPr lang="en-US" altLang="zh-CN" sz="2800" b="1" i="1" dirty="0" smtClean="0"/>
          </a:p>
          <a:p>
            <a:pPr marL="12700">
              <a:lnSpc>
                <a:spcPct val="100000"/>
              </a:lnSpc>
            </a:pPr>
            <a:endParaRPr lang="en-US" sz="2800" i="1" spc="215" dirty="0" smtClean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800" b="1" i="1" spc="215" dirty="0" smtClean="0">
                <a:solidFill>
                  <a:schemeClr val="bg1"/>
                </a:solidFill>
                <a:latin typeface="Wingdings"/>
                <a:cs typeface="Wingdings"/>
              </a:rPr>
              <a:t></a:t>
            </a:r>
            <a:r>
              <a:rPr lang="en-US" altLang="zh-CN" sz="2800" b="1" i="1" dirty="0" smtClean="0">
                <a:solidFill>
                  <a:schemeClr val="bg1"/>
                </a:solidFill>
              </a:rPr>
              <a:t>Spark</a:t>
            </a:r>
            <a:r>
              <a:rPr lang="zh-CN" altLang="zh-CN" sz="2800" b="1" i="1" dirty="0">
                <a:solidFill>
                  <a:schemeClr val="bg1"/>
                </a:solidFill>
              </a:rPr>
              <a:t>的调度</a:t>
            </a:r>
            <a:r>
              <a:rPr lang="zh-CN" altLang="zh-CN" sz="2800" b="1" i="1" dirty="0" smtClean="0">
                <a:solidFill>
                  <a:schemeClr val="bg1"/>
                </a:solidFill>
              </a:rPr>
              <a:t>机制</a:t>
            </a:r>
            <a:endParaRPr sz="2800" b="1" i="1" dirty="0" smtClean="0">
              <a:solidFill>
                <a:schemeClr val="bg1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2800" b="1" i="1" spc="215" dirty="0" smtClean="0">
                <a:latin typeface="Wingdings"/>
                <a:cs typeface="Wingdings"/>
              </a:rPr>
              <a:t></a:t>
            </a:r>
            <a:r>
              <a:rPr lang="en-US" altLang="zh-CN" sz="2800" b="1" i="1" dirty="0"/>
              <a:t>Spark</a:t>
            </a:r>
            <a:r>
              <a:rPr lang="zh-CN" altLang="zh-CN" sz="2800" b="1" i="1" dirty="0"/>
              <a:t>生态圈其他</a:t>
            </a:r>
            <a:r>
              <a:rPr lang="zh-CN" altLang="zh-CN" sz="2800" b="1" i="1" dirty="0" smtClean="0"/>
              <a:t>技术</a:t>
            </a:r>
            <a:endParaRPr lang="en-US" altLang="zh-CN" sz="2800" b="1" i="1" dirty="0" smtClean="0"/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lang="zh-CN" altLang="en-US" sz="2800" b="1" i="1" spc="215" dirty="0" smtClean="0">
                <a:latin typeface="Wingdings"/>
                <a:cs typeface="Wingdings"/>
              </a:rPr>
              <a:t></a:t>
            </a:r>
            <a:r>
              <a:rPr lang="en-US" altLang="zh-CN" sz="2800" b="1" i="1" dirty="0" smtClean="0"/>
              <a:t>Zeppelin</a:t>
            </a:r>
            <a:r>
              <a:rPr lang="zh-TW" altLang="zh-CN" sz="2800" b="1" i="1" dirty="0"/>
              <a:t>：交互式分析</a:t>
            </a:r>
            <a:r>
              <a:rPr lang="en-US" altLang="zh-CN" sz="2800" b="1" i="1" dirty="0"/>
              <a:t>Spark</a:t>
            </a:r>
            <a:r>
              <a:rPr lang="zh-TW" altLang="zh-CN" sz="2800" b="1" i="1" dirty="0"/>
              <a:t>数据</a:t>
            </a:r>
            <a:endParaRPr lang="en-US" altLang="zh-CN" sz="2800" b="1" i="1" spc="5" dirty="0" smtClean="0">
              <a:latin typeface="微软雅黑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4875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sz="3200" i="0" dirty="0"/>
              <a:t>Spark</a:t>
            </a:r>
            <a:r>
              <a:rPr lang="zh-CN" altLang="zh-CN" sz="3200" i="0" dirty="0"/>
              <a:t>的调度机制</a:t>
            </a:r>
            <a:endParaRPr sz="3200" i="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12</a:t>
            </a:fld>
            <a:endParaRPr spc="5" dirty="0"/>
          </a:p>
        </p:txBody>
      </p:sp>
      <p:sp>
        <p:nvSpPr>
          <p:cNvPr id="7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8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77433"/>
            <a:ext cx="6781800" cy="241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62000" y="4194175"/>
            <a:ext cx="10809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每个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Spark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应用都由一个驱动器程序来发起集群上的各种并行操作。驱动器程序通过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/>
              </a:rPr>
              <a:t>SparkContext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对象来访问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Spark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，这个对象代表对计算集群的一个连接，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shell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在启动时会自动创建一个叫作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/>
              </a:rPr>
              <a:t>sc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变量的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/>
              </a:rPr>
              <a:t>SparkContext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对象。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29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/>
              <a:t>Spark</a:t>
            </a:r>
            <a:r>
              <a:rPr lang="zh-CN" altLang="zh-CN" sz="3200" i="0" dirty="0"/>
              <a:t>的调度机制</a:t>
            </a:r>
            <a:endParaRPr sz="3200" i="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13</a:t>
            </a:fld>
            <a:endParaRPr spc="5" dirty="0"/>
          </a:p>
        </p:txBody>
      </p:sp>
      <p:sp>
        <p:nvSpPr>
          <p:cNvPr id="6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/>
          <p:cNvSpPr/>
          <p:nvPr/>
        </p:nvSpPr>
        <p:spPr>
          <a:xfrm>
            <a:off x="627074" y="1527175"/>
            <a:ext cx="1094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初始化SparkContext对象需要传递两个参数：</a:t>
            </a:r>
          </a:p>
          <a:p>
            <a:r>
              <a:rPr lang="zh-CN" altLang="zh-CN" sz="2400" dirty="0"/>
              <a:t>（1）集群URL：为Spark指定需要连接的集群，如果使用的是local值，可以让Spark运行在单机单线程上而无需连接到集群；</a:t>
            </a:r>
          </a:p>
          <a:p>
            <a:r>
              <a:rPr lang="zh-CN" altLang="zh-CN" sz="2400" dirty="0"/>
              <a:t>（2）应用名：在Spark中运行的应用程序的名字，当连接到一个集群时，这个值可以帮助用户在集群管理器的用户界面中找到自己的应用。</a:t>
            </a:r>
          </a:p>
        </p:txBody>
      </p:sp>
    </p:spTree>
    <p:extLst>
      <p:ext uri="{BB962C8B-B14F-4D97-AF65-F5344CB8AC3E}">
        <p14:creationId xmlns:p14="http://schemas.microsoft.com/office/powerpoint/2010/main" val="37065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sz="3200" i="0" dirty="0"/>
              <a:t>Spark</a:t>
            </a:r>
            <a:r>
              <a:rPr lang="zh-CN" altLang="zh-CN" sz="3200" i="0" dirty="0"/>
              <a:t>的调度机制</a:t>
            </a:r>
            <a:endParaRPr sz="3200" i="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14</a:t>
            </a:fld>
            <a:endParaRPr spc="5" dirty="0"/>
          </a:p>
        </p:txBody>
      </p:sp>
      <p:sp>
        <p:nvSpPr>
          <p:cNvPr id="6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8-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9775"/>
            <a:ext cx="7848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27074" y="1527175"/>
            <a:ext cx="1094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RDD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Action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操作触发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Job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的提交，提交到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Spark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中的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Job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生成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RDD DAG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RDD 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有向无环图），由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/>
              </a:rPr>
              <a:t>DAGScheduler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转换为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Stage DAG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，每个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Stage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中产生相应的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Task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集合，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/>
              </a:rPr>
              <a:t>TaskScheduler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将任务分发到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Executor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执行。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8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/>
              <a:t>Spark</a:t>
            </a:r>
            <a:r>
              <a:rPr lang="zh-CN" altLang="zh-CN" sz="3200" i="0" dirty="0"/>
              <a:t>的调度机制</a:t>
            </a:r>
            <a:endParaRPr sz="3200" i="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15</a:t>
            </a:fld>
            <a:endParaRPr spc="5" dirty="0"/>
          </a:p>
        </p:txBody>
      </p:sp>
      <p:sp>
        <p:nvSpPr>
          <p:cNvPr id="6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/>
          <p:cNvSpPr/>
          <p:nvPr/>
        </p:nvSpPr>
        <p:spPr>
          <a:xfrm>
            <a:off x="627074" y="1527175"/>
            <a:ext cx="10944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Spark应用（Application）是用户提交的应用程序，执行模式有Local、Standalone、YARN、Mesos。根据Spark Application的Driver Program是否在集群中运行，Spark应用的运行方式又可以分为Cluster模式和Client模式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zh-CN" sz="2400" dirty="0"/>
              <a:t>应用的基本组件如下</a:t>
            </a:r>
            <a:r>
              <a:rPr lang="zh-CN" altLang="zh-CN" sz="2400" dirty="0" smtClean="0"/>
              <a:t>：</a:t>
            </a:r>
            <a:endParaRPr lang="zh-CN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Driver </a:t>
            </a:r>
            <a:r>
              <a:rPr lang="en-US" altLang="zh-CN" sz="2400" dirty="0" smtClean="0"/>
              <a:t>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RDD </a:t>
            </a:r>
            <a:r>
              <a:rPr lang="en-US" altLang="zh-CN" sz="2400" dirty="0" smtClean="0"/>
              <a:t>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Job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Task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393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sz="3200" i="0" dirty="0"/>
              <a:t>Spark</a:t>
            </a:r>
            <a:r>
              <a:rPr lang="zh-CN" altLang="zh-CN" sz="3200" i="0" dirty="0"/>
              <a:t>的调度机制</a:t>
            </a:r>
            <a:endParaRPr sz="3200" i="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16</a:t>
            </a:fld>
            <a:endParaRPr spc="5" dirty="0"/>
          </a:p>
        </p:txBody>
      </p:sp>
      <p:sp>
        <p:nvSpPr>
          <p:cNvPr id="6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/>
          <p:cNvSpPr/>
          <p:nvPr/>
        </p:nvSpPr>
        <p:spPr>
          <a:xfrm>
            <a:off x="1371600" y="1603375"/>
            <a:ext cx="28019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Spark</a:t>
            </a:r>
            <a:r>
              <a:rPr lang="zh-CN" altLang="zh-CN" sz="2400" dirty="0"/>
              <a:t>应用转换</a:t>
            </a:r>
            <a:r>
              <a:rPr lang="zh-CN" altLang="zh-CN" sz="2400" dirty="0" smtClean="0"/>
              <a:t>流程</a:t>
            </a:r>
            <a:r>
              <a:rPr lang="zh-CN" altLang="en-US" sz="2400" dirty="0" smtClean="0"/>
              <a:t>：</a:t>
            </a:r>
            <a:endParaRPr lang="zh-CN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262317"/>
            <a:ext cx="6125430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/>
              <a:t>Spark</a:t>
            </a:r>
            <a:r>
              <a:rPr lang="zh-CN" altLang="zh-CN" sz="3200" i="0" dirty="0"/>
              <a:t>的调度机制</a:t>
            </a:r>
            <a:endParaRPr sz="3200" i="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17</a:t>
            </a:fld>
            <a:endParaRPr spc="5" dirty="0"/>
          </a:p>
        </p:txBody>
      </p:sp>
      <p:sp>
        <p:nvSpPr>
          <p:cNvPr id="6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/>
          <p:cNvSpPr/>
          <p:nvPr/>
        </p:nvSpPr>
        <p:spPr>
          <a:xfrm>
            <a:off x="762000" y="1679575"/>
            <a:ext cx="10668000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>
              <a:lnSpc>
                <a:spcPts val="34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方正宋一简体"/>
              </a:rPr>
              <a:t>在</a:t>
            </a:r>
            <a:r>
              <a:rPr lang="zh-CN" altLang="zh-CN" sz="2400" kern="100" dirty="0">
                <a:latin typeface="Times New Roman" panose="02020603050405020304" pitchFamily="18" charset="0"/>
                <a:ea typeface="方正宋一简体"/>
                <a:cs typeface="Tahoma" panose="020B0604030504040204" pitchFamily="34" charset="0"/>
              </a:rPr>
              <a:t>Spark</a:t>
            </a:r>
            <a:r>
              <a:rPr lang="zh-CN" altLang="zh-CN" sz="2400" kern="100" dirty="0">
                <a:latin typeface="Times New Roman" panose="02020603050405020304" pitchFamily="18" charset="0"/>
                <a:ea typeface="方正宋一简体"/>
              </a:rPr>
              <a:t>应用提交之后，</a:t>
            </a:r>
            <a:r>
              <a:rPr lang="zh-CN" altLang="zh-CN" sz="2400" kern="100" dirty="0">
                <a:latin typeface="Times New Roman" panose="02020603050405020304" pitchFamily="18" charset="0"/>
                <a:ea typeface="方正宋一简体"/>
                <a:cs typeface="Tahoma" panose="020B0604030504040204" pitchFamily="34" charset="0"/>
              </a:rPr>
              <a:t>Spark启动</a:t>
            </a:r>
            <a:r>
              <a:rPr lang="zh-CN" altLang="zh-CN" sz="2400" kern="100" dirty="0">
                <a:latin typeface="Times New Roman" panose="02020603050405020304" pitchFamily="18" charset="0"/>
                <a:ea typeface="方正宋一简体"/>
              </a:rPr>
              <a:t>调度器对其进行调度。从整体上看，调度可以分为</a:t>
            </a:r>
            <a:r>
              <a:rPr lang="zh-CN" altLang="zh-CN" sz="2400" kern="100" dirty="0">
                <a:latin typeface="Times New Roman" panose="02020603050405020304" pitchFamily="18" charset="0"/>
                <a:ea typeface="方正宋一简体"/>
                <a:cs typeface="Tahoma" panose="020B0604030504040204" pitchFamily="34" charset="0"/>
              </a:rPr>
              <a:t>四</a:t>
            </a:r>
            <a:r>
              <a:rPr lang="zh-CN" altLang="zh-CN" sz="2400" kern="100" dirty="0">
                <a:latin typeface="Times New Roman" panose="02020603050405020304" pitchFamily="18" charset="0"/>
                <a:ea typeface="方正宋一简体"/>
              </a:rPr>
              <a:t>个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方正宋一简体"/>
              </a:rPr>
              <a:t>级别</a:t>
            </a:r>
            <a:r>
              <a:rPr lang="zh-CN" altLang="en-US" sz="2400" kern="100" dirty="0">
                <a:latin typeface="Times New Roman" panose="02020603050405020304" pitchFamily="18" charset="0"/>
                <a:ea typeface="方正宋一简体"/>
              </a:rPr>
              <a:t>：</a:t>
            </a:r>
            <a:endParaRPr lang="en-US" altLang="zh-CN" sz="2400" kern="100" dirty="0" smtClean="0">
              <a:latin typeface="Times New Roman" panose="02020603050405020304" pitchFamily="18" charset="0"/>
              <a:ea typeface="方正宋一简体"/>
            </a:endParaRPr>
          </a:p>
          <a:p>
            <a:pPr marL="342900" indent="-342900" algn="just">
              <a:lnSpc>
                <a:spcPts val="41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 smtClean="0">
                <a:latin typeface="Times New Roman" panose="02020603050405020304" pitchFamily="18" charset="0"/>
                <a:ea typeface="方正宋一简体"/>
                <a:cs typeface="Tahoma" panose="020B0604030504040204" pitchFamily="34" charset="0"/>
              </a:rPr>
              <a:t>Application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方正宋一简体"/>
              </a:rPr>
              <a:t>调度</a:t>
            </a:r>
            <a:endParaRPr lang="en-US" altLang="zh-CN" sz="2400" kern="100" dirty="0" smtClean="0">
              <a:latin typeface="Times New Roman" panose="02020603050405020304" pitchFamily="18" charset="0"/>
              <a:ea typeface="方正宋一简体"/>
            </a:endParaRPr>
          </a:p>
          <a:p>
            <a:pPr marL="342900" indent="-342900" algn="just">
              <a:lnSpc>
                <a:spcPts val="41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 smtClean="0">
                <a:latin typeface="Times New Roman" panose="02020603050405020304" pitchFamily="18" charset="0"/>
                <a:ea typeface="方正宋一简体"/>
                <a:cs typeface="Tahoma" panose="020B0604030504040204" pitchFamily="34" charset="0"/>
              </a:rPr>
              <a:t>Job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方正宋一简体"/>
              </a:rPr>
              <a:t>调度</a:t>
            </a:r>
            <a:endParaRPr lang="en-US" altLang="zh-CN" sz="2400" kern="100" dirty="0" smtClean="0">
              <a:latin typeface="Times New Roman" panose="02020603050405020304" pitchFamily="18" charset="0"/>
              <a:ea typeface="方正宋一简体"/>
            </a:endParaRPr>
          </a:p>
          <a:p>
            <a:pPr marL="342900" indent="-342900" algn="just">
              <a:lnSpc>
                <a:spcPts val="41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 smtClean="0">
                <a:latin typeface="Times New Roman" panose="02020603050405020304" pitchFamily="18" charset="0"/>
                <a:ea typeface="方正宋一简体"/>
                <a:cs typeface="Tahoma" panose="020B0604030504040204" pitchFamily="34" charset="0"/>
              </a:rPr>
              <a:t>Stage</a:t>
            </a:r>
            <a:r>
              <a:rPr lang="zh-CN" altLang="zh-CN" sz="2400" kern="100" dirty="0">
                <a:latin typeface="Times New Roman" panose="02020603050405020304" pitchFamily="18" charset="0"/>
                <a:ea typeface="方正宋一简体"/>
              </a:rPr>
              <a:t>的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方正宋一简体"/>
              </a:rPr>
              <a:t>调度</a:t>
            </a:r>
            <a:endParaRPr lang="en-US" altLang="zh-CN" sz="2400" kern="100" dirty="0">
              <a:latin typeface="Times New Roman" panose="02020603050405020304" pitchFamily="18" charset="0"/>
              <a:ea typeface="方正宋一简体"/>
            </a:endParaRPr>
          </a:p>
          <a:p>
            <a:pPr marL="342900" indent="-342900" algn="just">
              <a:lnSpc>
                <a:spcPts val="41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 smtClean="0">
                <a:latin typeface="Times New Roman" panose="02020603050405020304" pitchFamily="18" charset="0"/>
                <a:ea typeface="方正宋一简体"/>
                <a:cs typeface="Tahoma" panose="020B0604030504040204" pitchFamily="34" charset="0"/>
              </a:rPr>
              <a:t>Task</a:t>
            </a:r>
            <a:r>
              <a:rPr lang="zh-CN" altLang="zh-CN" sz="2400" kern="100" dirty="0">
                <a:latin typeface="Times New Roman" panose="02020603050405020304" pitchFamily="18" charset="0"/>
                <a:ea typeface="方正宋一简体"/>
              </a:rPr>
              <a:t>的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方正宋一简体"/>
              </a:rPr>
              <a:t>调度</a:t>
            </a:r>
            <a:endParaRPr lang="zh-CN" altLang="zh-CN" sz="2400" kern="100" dirty="0">
              <a:latin typeface="Times New Roman" panose="02020603050405020304" pitchFamily="18" charset="0"/>
              <a:ea typeface="方正宋一简体"/>
            </a:endParaRPr>
          </a:p>
        </p:txBody>
      </p:sp>
    </p:spTree>
    <p:extLst>
      <p:ext uri="{BB962C8B-B14F-4D97-AF65-F5344CB8AC3E}">
        <p14:creationId xmlns:p14="http://schemas.microsoft.com/office/powerpoint/2010/main" val="18437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/>
          <p:nvPr/>
        </p:nvSpPr>
        <p:spPr>
          <a:xfrm>
            <a:off x="1848739" y="3813175"/>
            <a:ext cx="8281416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6839" y="675762"/>
            <a:ext cx="836294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10" dirty="0">
                <a:solidFill>
                  <a:srgbClr val="585858"/>
                </a:solidFill>
                <a:latin typeface="微软雅黑"/>
                <a:cs typeface="微软雅黑"/>
              </a:rPr>
              <a:t>目录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18</a:t>
            </a:fld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4520" rIns="0" bIns="0" rtlCol="0">
            <a:spAutoFit/>
          </a:bodyPr>
          <a:lstStyle/>
          <a:p>
            <a:pPr marL="1416050">
              <a:lnSpc>
                <a:spcPct val="100000"/>
              </a:lnSpc>
            </a:pPr>
            <a:r>
              <a:rPr spc="215" dirty="0" smtClean="0">
                <a:solidFill>
                  <a:schemeClr val="tx1"/>
                </a:solidFill>
                <a:latin typeface="Wingdings"/>
                <a:cs typeface="Wingdings"/>
              </a:rPr>
              <a:t></a:t>
            </a:r>
            <a:r>
              <a:rPr lang="en-US" altLang="zh-CN" dirty="0" smtClean="0">
                <a:solidFill>
                  <a:schemeClr val="tx1"/>
                </a:solidFill>
              </a:rPr>
              <a:t>Spark</a:t>
            </a:r>
            <a:r>
              <a:rPr lang="zh-CN" altLang="en-US" dirty="0" smtClean="0">
                <a:solidFill>
                  <a:schemeClr val="tx1"/>
                </a:solidFill>
              </a:rPr>
              <a:t>简介</a:t>
            </a:r>
            <a:endParaRPr spc="5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0983" y="2381336"/>
            <a:ext cx="536321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spc="215" dirty="0" smtClean="0">
                <a:latin typeface="Wingdings"/>
                <a:cs typeface="Wingdings"/>
              </a:rPr>
              <a:t></a:t>
            </a:r>
            <a:r>
              <a:rPr lang="en-US" altLang="zh-CN" sz="2800" b="1" i="1" dirty="0"/>
              <a:t>Spark</a:t>
            </a:r>
            <a:r>
              <a:rPr lang="zh-CN" altLang="zh-CN" sz="2800" b="1" i="1" dirty="0"/>
              <a:t>的编程</a:t>
            </a:r>
            <a:r>
              <a:rPr lang="zh-CN" altLang="zh-CN" sz="2800" b="1" i="1" dirty="0" smtClean="0"/>
              <a:t>模型</a:t>
            </a:r>
            <a:endParaRPr lang="en-US" altLang="zh-CN" sz="2800" b="1" i="1" dirty="0" smtClean="0"/>
          </a:p>
          <a:p>
            <a:pPr marL="12700">
              <a:lnSpc>
                <a:spcPct val="100000"/>
              </a:lnSpc>
            </a:pPr>
            <a:endParaRPr lang="en-US" sz="2800" i="1" spc="215" dirty="0" smtClean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800" b="1" i="1" spc="215" dirty="0" smtClean="0">
                <a:latin typeface="Wingdings"/>
                <a:cs typeface="Wingdings"/>
              </a:rPr>
              <a:t></a:t>
            </a:r>
            <a:r>
              <a:rPr lang="en-US" altLang="zh-CN" sz="2800" b="1" i="1" dirty="0" smtClean="0"/>
              <a:t>Spark</a:t>
            </a:r>
            <a:r>
              <a:rPr lang="zh-CN" altLang="zh-CN" sz="2800" b="1" i="1" dirty="0"/>
              <a:t>的调度</a:t>
            </a:r>
            <a:r>
              <a:rPr lang="zh-CN" altLang="zh-CN" sz="2800" b="1" i="1" dirty="0" smtClean="0"/>
              <a:t>机制</a:t>
            </a:r>
            <a:endParaRPr sz="2800" b="1" i="1" dirty="0" smtClean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2800" b="1" i="1" spc="215" dirty="0" smtClean="0">
                <a:solidFill>
                  <a:schemeClr val="bg1"/>
                </a:solidFill>
                <a:latin typeface="Wingdings"/>
                <a:cs typeface="Wingdings"/>
              </a:rPr>
              <a:t></a:t>
            </a:r>
            <a:r>
              <a:rPr lang="en-US" altLang="zh-CN" sz="2800" b="1" i="1" dirty="0">
                <a:solidFill>
                  <a:schemeClr val="bg1"/>
                </a:solidFill>
              </a:rPr>
              <a:t>Spark</a:t>
            </a:r>
            <a:r>
              <a:rPr lang="zh-CN" altLang="zh-CN" sz="2800" b="1" i="1" dirty="0">
                <a:solidFill>
                  <a:schemeClr val="bg1"/>
                </a:solidFill>
              </a:rPr>
              <a:t>生态圈其他</a:t>
            </a:r>
            <a:r>
              <a:rPr lang="zh-CN" altLang="zh-CN" sz="2800" b="1" i="1" dirty="0" smtClean="0">
                <a:solidFill>
                  <a:schemeClr val="bg1"/>
                </a:solidFill>
              </a:rPr>
              <a:t>技术</a:t>
            </a:r>
            <a:endParaRPr lang="en-US" altLang="zh-CN" sz="2800" b="1" i="1" dirty="0" smtClean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lang="zh-CN" altLang="en-US" sz="2800" b="1" i="1" spc="215" dirty="0" smtClean="0">
                <a:latin typeface="Wingdings"/>
                <a:cs typeface="Wingdings"/>
              </a:rPr>
              <a:t></a:t>
            </a:r>
            <a:r>
              <a:rPr lang="en-US" altLang="zh-CN" sz="2800" b="1" i="1" dirty="0" smtClean="0"/>
              <a:t>Zeppelin</a:t>
            </a:r>
            <a:r>
              <a:rPr lang="zh-TW" altLang="zh-CN" sz="2800" b="1" i="1" dirty="0"/>
              <a:t>：交互式分析</a:t>
            </a:r>
            <a:r>
              <a:rPr lang="en-US" altLang="zh-CN" sz="2800" b="1" i="1" dirty="0"/>
              <a:t>Spark</a:t>
            </a:r>
            <a:r>
              <a:rPr lang="zh-TW" altLang="zh-CN" sz="2800" b="1" i="1" dirty="0"/>
              <a:t>数据</a:t>
            </a:r>
            <a:endParaRPr lang="en-US" altLang="zh-CN" sz="2800" b="1" i="1" spc="5" dirty="0" smtClean="0">
              <a:latin typeface="微软雅黑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318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sz="3200" i="0" dirty="0"/>
              <a:t>Spark</a:t>
            </a:r>
            <a:r>
              <a:rPr lang="zh-CN" altLang="zh-CN" sz="3200" i="0" dirty="0"/>
              <a:t>生态圈其他技术</a:t>
            </a:r>
            <a:endParaRPr sz="3200" i="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19</a:t>
            </a:fld>
            <a:endParaRPr spc="5" dirty="0"/>
          </a:p>
        </p:txBody>
      </p:sp>
      <p:sp>
        <p:nvSpPr>
          <p:cNvPr id="5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/>
          <p:cNvSpPr/>
          <p:nvPr/>
        </p:nvSpPr>
        <p:spPr>
          <a:xfrm>
            <a:off x="627075" y="1283931"/>
            <a:ext cx="10439400" cy="2321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>
              <a:spcBef>
                <a:spcPts val="120"/>
              </a:spcBef>
              <a:spcAft>
                <a:spcPts val="120"/>
              </a:spcAft>
            </a:pPr>
            <a:r>
              <a:rPr lang="zh-CN" altLang="zh-CN" sz="2400" kern="100" dirty="0">
                <a:latin typeface="方正宋三简体"/>
                <a:cs typeface="宋体" panose="02010600030101010101" pitchFamily="2" charset="-122"/>
              </a:rPr>
              <a:t>1．Spark SQL简介</a:t>
            </a:r>
          </a:p>
          <a:p>
            <a:pPr indent="254000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方正宋一简体"/>
              </a:rPr>
              <a:t>Spark SQL提供在大数据上的SQL查询功能，是Spark用来操作结构化数据和半结构化数据的模型。结构化数据，是指存放数据的记录或文件带有固定的字段描述，Excel表格和关系型数据库中的数据都属于结构化数据。而半结构化数据，则是不符合严格数据模型结构的数据，但也带有一些数据标记，如XML文件和JSON文件都是常见的半结构化数据。</a:t>
            </a:r>
          </a:p>
        </p:txBody>
      </p:sp>
      <p:sp>
        <p:nvSpPr>
          <p:cNvPr id="4" name="矩形 3"/>
          <p:cNvSpPr/>
          <p:nvPr/>
        </p:nvSpPr>
        <p:spPr>
          <a:xfrm>
            <a:off x="550875" y="3716239"/>
            <a:ext cx="10591800" cy="2321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>
              <a:spcBef>
                <a:spcPts val="120"/>
              </a:spcBef>
              <a:spcAft>
                <a:spcPts val="120"/>
              </a:spcAft>
            </a:pPr>
            <a:r>
              <a:rPr lang="en-US" altLang="zh-CN" sz="2400" kern="100" dirty="0" smtClean="0">
                <a:latin typeface="方正宋三简体"/>
                <a:cs typeface="宋体" panose="02010600030101010101" pitchFamily="2" charset="-122"/>
              </a:rPr>
              <a:t>2</a:t>
            </a:r>
            <a:r>
              <a:rPr lang="zh-CN" altLang="zh-CN" sz="2400" kern="100" dirty="0" smtClean="0">
                <a:latin typeface="方正宋三简体"/>
                <a:cs typeface="宋体" panose="02010600030101010101" pitchFamily="2" charset="-122"/>
              </a:rPr>
              <a:t>．</a:t>
            </a:r>
            <a:r>
              <a:rPr lang="zh-CN" altLang="zh-CN" sz="2400" kern="100" dirty="0">
                <a:latin typeface="方正宋三简体"/>
                <a:cs typeface="宋体" panose="02010600030101010101" pitchFamily="2" charset="-122"/>
              </a:rPr>
              <a:t>Spark Streaming简介</a:t>
            </a:r>
          </a:p>
          <a:p>
            <a:pPr indent="254000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方正宋一简体"/>
              </a:rPr>
              <a:t>在一些大数据场景中，会有大量的实时数据产生，如电商用户的购买记录、搜索引擎中的搜索记录等。这些数据的分析反馈往往需要很高的实时性，所以采用传统MapReduce或者Spark的处理方式（被称为批量处理）分析这些数据时实时性不够，就需要采用一种被称作流式计算的方式，及时地处理小批量的数据。</a:t>
            </a:r>
          </a:p>
        </p:txBody>
      </p:sp>
    </p:spTree>
    <p:extLst>
      <p:ext uri="{BB962C8B-B14F-4D97-AF65-F5344CB8AC3E}">
        <p14:creationId xmlns:p14="http://schemas.microsoft.com/office/powerpoint/2010/main" val="9848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/>
          <p:nvPr/>
        </p:nvSpPr>
        <p:spPr>
          <a:xfrm>
            <a:off x="1923850" y="1556434"/>
            <a:ext cx="8281416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6839" y="675762"/>
            <a:ext cx="836294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10" dirty="0">
                <a:solidFill>
                  <a:srgbClr val="585858"/>
                </a:solidFill>
                <a:latin typeface="微软雅黑"/>
                <a:cs typeface="微软雅黑"/>
              </a:rPr>
              <a:t>目录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</a:t>
            </a:fld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4520" rIns="0" bIns="0" rtlCol="0">
            <a:spAutoFit/>
          </a:bodyPr>
          <a:lstStyle/>
          <a:p>
            <a:pPr marL="1416050">
              <a:lnSpc>
                <a:spcPct val="100000"/>
              </a:lnSpc>
            </a:pPr>
            <a:r>
              <a:rPr b="0" i="0" spc="215" dirty="0" smtClean="0">
                <a:solidFill>
                  <a:schemeClr val="bg1"/>
                </a:solidFill>
                <a:latin typeface="Wingdings"/>
                <a:cs typeface="Wingdings"/>
              </a:rPr>
              <a:t></a:t>
            </a:r>
            <a:r>
              <a:rPr lang="en-US" altLang="zh-CN" dirty="0" smtClean="0">
                <a:solidFill>
                  <a:schemeClr val="bg1"/>
                </a:solidFill>
              </a:rPr>
              <a:t>Spark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spc="5" dirty="0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0983" y="2381336"/>
            <a:ext cx="536321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spc="215" dirty="0" smtClean="0">
                <a:latin typeface="Wingdings"/>
                <a:cs typeface="Wingdings"/>
              </a:rPr>
              <a:t></a:t>
            </a:r>
            <a:r>
              <a:rPr lang="en-US" altLang="zh-CN" sz="2800" b="1" i="1" dirty="0"/>
              <a:t>Spark</a:t>
            </a:r>
            <a:r>
              <a:rPr lang="zh-CN" altLang="zh-CN" sz="2800" b="1" i="1" dirty="0"/>
              <a:t>的编程</a:t>
            </a:r>
            <a:r>
              <a:rPr lang="zh-CN" altLang="zh-CN" sz="2800" b="1" i="1" dirty="0" smtClean="0"/>
              <a:t>模型</a:t>
            </a:r>
            <a:endParaRPr lang="en-US" altLang="zh-CN" sz="2800" b="1" i="1" dirty="0" smtClean="0"/>
          </a:p>
          <a:p>
            <a:pPr marL="12700">
              <a:lnSpc>
                <a:spcPct val="100000"/>
              </a:lnSpc>
            </a:pPr>
            <a:endParaRPr lang="en-US" sz="2800" b="1" i="1" spc="215" dirty="0" smtClean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800" b="1" i="1" spc="215" dirty="0" smtClean="0">
                <a:latin typeface="Wingdings"/>
                <a:cs typeface="Wingdings"/>
              </a:rPr>
              <a:t></a:t>
            </a:r>
            <a:r>
              <a:rPr lang="en-US" altLang="zh-CN" sz="2800" b="1" i="1" dirty="0" smtClean="0"/>
              <a:t>Spark</a:t>
            </a:r>
            <a:r>
              <a:rPr lang="zh-CN" altLang="zh-CN" sz="2800" b="1" i="1" dirty="0"/>
              <a:t>的调度</a:t>
            </a:r>
            <a:r>
              <a:rPr lang="zh-CN" altLang="zh-CN" sz="2800" b="1" i="1" dirty="0" smtClean="0"/>
              <a:t>机制</a:t>
            </a:r>
            <a:endParaRPr sz="2800" b="1" i="1" dirty="0" smtClean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2800" b="1" i="1" spc="215" dirty="0" smtClean="0">
                <a:latin typeface="Wingdings"/>
                <a:cs typeface="Wingdings"/>
              </a:rPr>
              <a:t></a:t>
            </a:r>
            <a:r>
              <a:rPr lang="en-US" altLang="zh-CN" sz="2800" b="1" i="1" dirty="0"/>
              <a:t>Spark</a:t>
            </a:r>
            <a:r>
              <a:rPr lang="zh-CN" altLang="zh-CN" sz="2800" b="1" i="1" dirty="0"/>
              <a:t>生态圈其他</a:t>
            </a:r>
            <a:r>
              <a:rPr lang="zh-CN" altLang="zh-CN" sz="2800" b="1" i="1" dirty="0" smtClean="0"/>
              <a:t>技术</a:t>
            </a:r>
            <a:endParaRPr lang="en-US" altLang="zh-CN" sz="2800" b="1" i="1" dirty="0" smtClean="0"/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lang="zh-CN" altLang="en-US" sz="2800" b="1" i="1" spc="215" dirty="0" smtClean="0">
                <a:latin typeface="Wingdings"/>
                <a:cs typeface="Wingdings"/>
              </a:rPr>
              <a:t></a:t>
            </a:r>
            <a:r>
              <a:rPr lang="en-US" altLang="zh-CN" sz="2800" b="1" i="1" dirty="0" smtClean="0"/>
              <a:t>Zeppelin</a:t>
            </a:r>
            <a:r>
              <a:rPr lang="zh-TW" altLang="zh-CN" sz="2800" b="1" i="1" dirty="0"/>
              <a:t>：交互式分析</a:t>
            </a:r>
            <a:r>
              <a:rPr lang="en-US" altLang="zh-CN" sz="2800" b="1" i="1" dirty="0"/>
              <a:t>Spark</a:t>
            </a:r>
            <a:r>
              <a:rPr lang="zh-TW" altLang="zh-CN" sz="2800" b="1" i="1" dirty="0"/>
              <a:t>数据</a:t>
            </a:r>
            <a:endParaRPr lang="en-US" altLang="zh-CN" sz="2800" b="1" i="1" spc="5" dirty="0" smtClean="0">
              <a:latin typeface="微软雅黑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05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/>
              <a:t>Spark</a:t>
            </a:r>
            <a:r>
              <a:rPr lang="zh-CN" altLang="zh-CN" sz="3200" i="0" dirty="0"/>
              <a:t>生态圈其他技术</a:t>
            </a:r>
            <a:endParaRPr sz="3200" i="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20</a:t>
            </a:fld>
            <a:endParaRPr spc="5" dirty="0"/>
          </a:p>
        </p:txBody>
      </p:sp>
      <p:sp>
        <p:nvSpPr>
          <p:cNvPr id="6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2137" y="1237095"/>
            <a:ext cx="1111407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8800" algn="l"/>
                <a:tab pos="2476500" algn="r"/>
              </a:tabLst>
            </a:pPr>
            <a:r>
              <a:rPr lang="en-US" altLang="zh-CN" sz="2400" dirty="0" bmk="_Toc512350230">
                <a:ea typeface="方正兰亭中黑简体"/>
                <a:cs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 bmk="_Toc512350230">
                <a:ln>
                  <a:noFill/>
                </a:ln>
                <a:solidFill>
                  <a:schemeClr val="tx1"/>
                </a:solidFill>
                <a:effectLst/>
                <a:ea typeface="方正兰亭中黑简体"/>
                <a:cs typeface="宋体" panose="02010600030101010101" pitchFamily="2" charset="-122"/>
              </a:rPr>
              <a:t>  MLlib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8800" algn="l"/>
                <a:tab pos="2476500" algn="r"/>
              </a:tabLst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MLlib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是常用的机器学习算法的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Spark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实现库，同时包括相关的测试和数据生成器。机器学习算法通常涉及较多的迭代计算，而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Spark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的设计初衷正是为了高效地处理迭代式作业。作为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Spark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的机器学习组件，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MLlib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继承了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Spark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先进的内存存储模式和作业调度策略，使得其对机器学习问题的处理速度大大高于普通的数据处理引擎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737" y="3545419"/>
            <a:ext cx="109727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l"/>
                <a:tab pos="2476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>
                <a:tab pos="558800" algn="l"/>
                <a:tab pos="2476500" algn="r"/>
              </a:tabLst>
            </a:pPr>
            <a:r>
              <a:rPr kumimoji="0" lang="zh-CN" altLang="zh-TW" sz="2400" b="0" i="0" u="none" strike="noStrike" cap="none" normalizeH="0" baseline="0" dirty="0" smtClean="0" bmk="_Toc512350231">
                <a:ln>
                  <a:noFill/>
                </a:ln>
                <a:solidFill>
                  <a:schemeClr val="tx1"/>
                </a:solidFill>
                <a:effectLst/>
                <a:ea typeface="方正兰亭中黑简体" charset="-122"/>
                <a:cs typeface="宋体" panose="02010600030101010101" pitchFamily="2" charset="-122"/>
              </a:rPr>
              <a:t>GraphX</a:t>
            </a:r>
            <a:endParaRPr lang="en-US" altLang="zh-CN" sz="2400" dirty="0" bmk="_Toc512350231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58800" algn="l"/>
                <a:tab pos="2476500" algn="r"/>
              </a:tabLst>
            </a:pPr>
            <a:r>
              <a:rPr kumimoji="0" lang="zh-TW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宋一简体"/>
                <a:cs typeface="Times New Roman" panose="02020603050405020304" pitchFamily="18" charset="0"/>
              </a:rPr>
              <a:t>在一些复杂的计算场景中，需要使用图的概念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宋一简体"/>
                <a:cs typeface="Times New Roman" panose="02020603050405020304" pitchFamily="18" charset="0"/>
              </a:rPr>
              <a:t>时</a:t>
            </a:r>
            <a:r>
              <a:rPr kumimoji="0" lang="zh-TW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宋一简体"/>
                <a:cs typeface="Times New Roman" panose="02020603050405020304" pitchFamily="18" charset="0"/>
              </a:rPr>
              <a:t>现实世界进行抽象，如社交网络、知识图谱。在社交网络分析中，图的“点”代表人，“边”则代表人与人的关系。图计算就是在图上进行分析和计算。</a:t>
            </a:r>
            <a:r>
              <a:rPr kumimoji="0" lang="zh-CN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宋一简体"/>
                <a:cs typeface="Times New Roman" panose="02020603050405020304" pitchFamily="18" charset="0"/>
              </a:rPr>
              <a:t>GraphX</a:t>
            </a:r>
            <a:r>
              <a:rPr kumimoji="0" lang="zh-TW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宋一简体"/>
                <a:cs typeface="Times New Roman" panose="02020603050405020304" pitchFamily="18" charset="0"/>
              </a:rPr>
              <a:t>是</a:t>
            </a:r>
            <a:r>
              <a:rPr kumimoji="0" lang="zh-CN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宋一简体"/>
                <a:cs typeface="Times New Roman" panose="02020603050405020304" pitchFamily="18" charset="0"/>
              </a:rPr>
              <a:t>Spark</a:t>
            </a:r>
            <a:r>
              <a:rPr kumimoji="0" lang="zh-TW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宋一简体"/>
                <a:cs typeface="Times New Roman" panose="02020603050405020304" pitchFamily="18" charset="0"/>
              </a:rPr>
              <a:t>中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宋一简体"/>
                <a:cs typeface="Times New Roman" panose="02020603050405020304" pitchFamily="18" charset="0"/>
              </a:rPr>
              <a:t>含有</a:t>
            </a:r>
            <a:r>
              <a:rPr kumimoji="0" lang="zh-TW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宋一简体"/>
                <a:cs typeface="Times New Roman" panose="02020603050405020304" pitchFamily="18" charset="0"/>
              </a:rPr>
              <a:t>用于图计算和图并行计算的程序库，它为图计算提供了丰富的接口，能轻松地基于</a:t>
            </a:r>
            <a:r>
              <a:rPr kumimoji="0" lang="zh-CN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宋一简体"/>
                <a:cs typeface="Times New Roman" panose="02020603050405020304" pitchFamily="18" charset="0"/>
              </a:rPr>
              <a:t>Spark</a:t>
            </a:r>
            <a:r>
              <a:rPr kumimoji="0" lang="zh-TW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宋一简体"/>
                <a:cs typeface="Times New Roman" panose="02020603050405020304" pitchFamily="18" charset="0"/>
              </a:rPr>
              <a:t>完成分布式图计算。</a:t>
            </a:r>
            <a:endParaRPr kumimoji="0" lang="zh-TW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66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/>
          <p:nvPr/>
        </p:nvSpPr>
        <p:spPr>
          <a:xfrm>
            <a:off x="1886839" y="4498975"/>
            <a:ext cx="8281416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6839" y="675762"/>
            <a:ext cx="836294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10" dirty="0">
                <a:solidFill>
                  <a:srgbClr val="585858"/>
                </a:solidFill>
                <a:latin typeface="微软雅黑"/>
                <a:cs typeface="微软雅黑"/>
              </a:rPr>
              <a:t>目录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21</a:t>
            </a:fld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4520" rIns="0" bIns="0" rtlCol="0">
            <a:spAutoFit/>
          </a:bodyPr>
          <a:lstStyle/>
          <a:p>
            <a:pPr marL="1416050">
              <a:lnSpc>
                <a:spcPct val="100000"/>
              </a:lnSpc>
            </a:pPr>
            <a:r>
              <a:rPr spc="215" dirty="0" smtClean="0">
                <a:solidFill>
                  <a:schemeClr val="tx1"/>
                </a:solidFill>
                <a:latin typeface="Wingdings"/>
                <a:cs typeface="Wingdings"/>
              </a:rPr>
              <a:t></a:t>
            </a:r>
            <a:r>
              <a:rPr lang="en-US" altLang="zh-CN" dirty="0" smtClean="0">
                <a:solidFill>
                  <a:schemeClr val="tx1"/>
                </a:solidFill>
              </a:rPr>
              <a:t>Spark</a:t>
            </a:r>
            <a:r>
              <a:rPr lang="zh-CN" altLang="en-US" dirty="0" smtClean="0">
                <a:solidFill>
                  <a:schemeClr val="tx1"/>
                </a:solidFill>
              </a:rPr>
              <a:t>简介</a:t>
            </a:r>
            <a:endParaRPr spc="5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0983" y="2381336"/>
            <a:ext cx="536321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spc="215" dirty="0" smtClean="0">
                <a:latin typeface="Wingdings"/>
                <a:cs typeface="Wingdings"/>
              </a:rPr>
              <a:t></a:t>
            </a:r>
            <a:r>
              <a:rPr lang="en-US" altLang="zh-CN" sz="2800" b="1" i="1" dirty="0"/>
              <a:t>Spark</a:t>
            </a:r>
            <a:r>
              <a:rPr lang="zh-CN" altLang="zh-CN" sz="2800" b="1" i="1" dirty="0"/>
              <a:t>的编程</a:t>
            </a:r>
            <a:r>
              <a:rPr lang="zh-CN" altLang="zh-CN" sz="2800" b="1" i="1" dirty="0" smtClean="0"/>
              <a:t>模型</a:t>
            </a:r>
            <a:endParaRPr lang="en-US" altLang="zh-CN" sz="2800" b="1" i="1" dirty="0" smtClean="0"/>
          </a:p>
          <a:p>
            <a:pPr marL="12700">
              <a:lnSpc>
                <a:spcPct val="100000"/>
              </a:lnSpc>
            </a:pPr>
            <a:endParaRPr lang="en-US" sz="2800" i="1" spc="215" dirty="0" smtClean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800" b="1" i="1" spc="215" dirty="0" smtClean="0">
                <a:latin typeface="Wingdings"/>
                <a:cs typeface="Wingdings"/>
              </a:rPr>
              <a:t></a:t>
            </a:r>
            <a:r>
              <a:rPr lang="en-US" altLang="zh-CN" sz="2800" b="1" i="1" dirty="0" smtClean="0"/>
              <a:t>Spark</a:t>
            </a:r>
            <a:r>
              <a:rPr lang="zh-CN" altLang="zh-CN" sz="2800" b="1" i="1" dirty="0"/>
              <a:t>的调度</a:t>
            </a:r>
            <a:r>
              <a:rPr lang="zh-CN" altLang="zh-CN" sz="2800" b="1" i="1" dirty="0" smtClean="0"/>
              <a:t>机制</a:t>
            </a:r>
            <a:endParaRPr sz="2800" b="1" i="1" dirty="0" smtClean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2800" b="1" i="1" spc="215" dirty="0" smtClean="0">
                <a:latin typeface="Wingdings"/>
                <a:cs typeface="Wingdings"/>
              </a:rPr>
              <a:t></a:t>
            </a:r>
            <a:r>
              <a:rPr lang="en-US" altLang="zh-CN" sz="2800" b="1" i="1" dirty="0"/>
              <a:t>Spark</a:t>
            </a:r>
            <a:r>
              <a:rPr lang="zh-CN" altLang="zh-CN" sz="2800" b="1" i="1" dirty="0"/>
              <a:t>生态圈其他</a:t>
            </a:r>
            <a:r>
              <a:rPr lang="zh-CN" altLang="zh-CN" sz="2800" b="1" i="1" dirty="0" smtClean="0"/>
              <a:t>技术</a:t>
            </a:r>
            <a:endParaRPr lang="en-US" altLang="zh-CN" sz="2800" b="1" i="1" dirty="0" smtClean="0"/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lang="zh-CN" altLang="en-US" sz="2800" b="1" i="1" spc="215" dirty="0" smtClean="0">
                <a:solidFill>
                  <a:schemeClr val="bg1"/>
                </a:solidFill>
                <a:latin typeface="Wingdings"/>
                <a:cs typeface="Wingdings"/>
              </a:rPr>
              <a:t></a:t>
            </a:r>
            <a:r>
              <a:rPr lang="en-US" altLang="zh-CN" sz="2800" b="1" i="1" dirty="0" smtClean="0">
                <a:solidFill>
                  <a:schemeClr val="bg1"/>
                </a:solidFill>
              </a:rPr>
              <a:t>Zeppelin</a:t>
            </a:r>
            <a:r>
              <a:rPr lang="zh-TW" altLang="zh-CN" sz="2800" b="1" i="1" dirty="0">
                <a:solidFill>
                  <a:schemeClr val="bg1"/>
                </a:solidFill>
              </a:rPr>
              <a:t>：交互式分析</a:t>
            </a:r>
            <a:r>
              <a:rPr lang="en-US" altLang="zh-CN" sz="2800" b="1" i="1" dirty="0">
                <a:solidFill>
                  <a:schemeClr val="bg1"/>
                </a:solidFill>
              </a:rPr>
              <a:t>Spark</a:t>
            </a:r>
            <a:r>
              <a:rPr lang="zh-TW" altLang="zh-CN" sz="2800" b="1" i="1" dirty="0">
                <a:solidFill>
                  <a:schemeClr val="bg1"/>
                </a:solidFill>
              </a:rPr>
              <a:t>数据</a:t>
            </a:r>
            <a:endParaRPr lang="en-US" altLang="zh-CN" sz="2800" b="1" i="1" spc="5" dirty="0" smtClean="0">
              <a:solidFill>
                <a:schemeClr val="bg1"/>
              </a:solidFill>
              <a:latin typeface="微软雅黑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966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/>
              <a:t>Zeppelin</a:t>
            </a:r>
            <a:r>
              <a:rPr lang="zh-TW" altLang="zh-CN" sz="3200" i="0" dirty="0"/>
              <a:t>：交互式分析</a:t>
            </a:r>
            <a:r>
              <a:rPr lang="en-US" altLang="zh-CN" sz="3200" i="0" dirty="0"/>
              <a:t>Spark</a:t>
            </a:r>
            <a:r>
              <a:rPr lang="zh-TW" altLang="zh-CN" sz="3200" i="0" dirty="0"/>
              <a:t>数据</a:t>
            </a:r>
            <a:endParaRPr sz="3200" i="0" dirty="0">
              <a:solidFill>
                <a:srgbClr val="585858"/>
              </a:solidFill>
              <a:latin typeface="华文细黑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22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400" y="1374775"/>
            <a:ext cx="11037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Apache Zeppelin</a:t>
            </a:r>
            <a:r>
              <a:rPr lang="zh-TW" altLang="zh-CN" sz="2400" dirty="0"/>
              <a:t>是一个基于网页的交互式数据分析工具，</a:t>
            </a:r>
            <a:r>
              <a:rPr lang="zh-CN" altLang="zh-CN" sz="2400" dirty="0"/>
              <a:t>它</a:t>
            </a:r>
            <a:r>
              <a:rPr lang="zh-TW" altLang="zh-CN" sz="2400" dirty="0"/>
              <a:t>提供了数据分析、数据可视化等功能。</a:t>
            </a:r>
            <a:r>
              <a:rPr lang="zh-CN" altLang="zh-CN" sz="2400" dirty="0"/>
              <a:t>Zeppelin</a:t>
            </a:r>
            <a:r>
              <a:rPr lang="zh-TW" altLang="zh-CN" sz="2400" dirty="0"/>
              <a:t>支持多种语言、多种数据处理后端：包括</a:t>
            </a:r>
            <a:r>
              <a:rPr lang="zh-CN" altLang="zh-CN" sz="2400" dirty="0"/>
              <a:t>Apache Spark</a:t>
            </a:r>
            <a:r>
              <a:rPr lang="zh-TW" altLang="zh-CN" sz="2400" dirty="0"/>
              <a:t>、</a:t>
            </a:r>
            <a:r>
              <a:rPr lang="zh-CN" altLang="zh-CN" sz="2400" dirty="0"/>
              <a:t>Python</a:t>
            </a:r>
            <a:r>
              <a:rPr lang="zh-TW" altLang="zh-CN" sz="2400" dirty="0"/>
              <a:t>、</a:t>
            </a:r>
            <a:r>
              <a:rPr lang="zh-CN" altLang="zh-CN" sz="2400" dirty="0"/>
              <a:t>JDBC</a:t>
            </a:r>
            <a:r>
              <a:rPr lang="zh-TW" altLang="zh-CN" sz="2400" dirty="0"/>
              <a:t>、</a:t>
            </a:r>
            <a:r>
              <a:rPr lang="zh-CN" altLang="zh-CN" sz="2400" dirty="0"/>
              <a:t>Markdown</a:t>
            </a:r>
            <a:r>
              <a:rPr lang="zh-TW" altLang="zh-CN" sz="2400" dirty="0"/>
              <a:t>和</a:t>
            </a:r>
            <a:r>
              <a:rPr lang="zh-CN" altLang="zh-CN" sz="2400" dirty="0"/>
              <a:t>Shell</a:t>
            </a:r>
            <a:r>
              <a:rPr lang="zh-TW" altLang="zh-CN" sz="2400" dirty="0"/>
              <a:t>等。对于</a:t>
            </a:r>
            <a:r>
              <a:rPr lang="zh-CN" altLang="zh-CN" sz="2400" dirty="0"/>
              <a:t>Spark</a:t>
            </a:r>
            <a:r>
              <a:rPr lang="zh-TW" altLang="zh-CN" sz="2400" dirty="0"/>
              <a:t>，更是提供了内建的支持，默认运行</a:t>
            </a:r>
            <a:r>
              <a:rPr lang="zh-CN" altLang="zh-CN" sz="2400" dirty="0"/>
              <a:t>Spark-Shell</a:t>
            </a:r>
            <a:r>
              <a:rPr lang="zh-TW" altLang="zh-CN" sz="2400" dirty="0"/>
              <a:t>，可以如同使用</a:t>
            </a:r>
            <a:r>
              <a:rPr lang="zh-CN" altLang="zh-CN" sz="2400" dirty="0"/>
              <a:t>Spark-Shell</a:t>
            </a:r>
            <a:r>
              <a:rPr lang="zh-TW" altLang="zh-CN" sz="2400" dirty="0"/>
              <a:t>一样使用</a:t>
            </a:r>
            <a:r>
              <a:rPr lang="zh-CN" altLang="zh-CN" sz="2400" dirty="0"/>
              <a:t>Zepplin</a:t>
            </a:r>
            <a:r>
              <a:rPr lang="zh-TW" altLang="zh-CN" sz="2400" dirty="0"/>
              <a:t>。详细的支持列表可以在官网查询。在使用</a:t>
            </a:r>
            <a:r>
              <a:rPr lang="zh-CN" altLang="zh-CN" sz="2400" dirty="0"/>
              <a:t>Spark</a:t>
            </a:r>
            <a:r>
              <a:rPr lang="zh-TW" altLang="zh-CN" sz="2400" dirty="0"/>
              <a:t>分析数据时，查询、处理所得到的结果往往不方便查看。使用</a:t>
            </a:r>
            <a:r>
              <a:rPr lang="zh-CN" altLang="zh-CN" sz="2400" dirty="0"/>
              <a:t>Zeppelin</a:t>
            </a:r>
            <a:r>
              <a:rPr lang="zh-TW" altLang="zh-CN" sz="2400" dirty="0"/>
              <a:t>能够交互地将数据用图表的形式表现出来。</a:t>
            </a:r>
            <a:endParaRPr lang="zh-CN" altLang="zh-CN" sz="2400" dirty="0"/>
          </a:p>
          <a:p>
            <a:endParaRPr lang="zh-CN" altLang="en-US" sz="2400" spc="-10" dirty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5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zh-CN" sz="3200" i="0" dirty="0"/>
              <a:t>安装和启动</a:t>
            </a:r>
            <a:endParaRPr sz="3200" i="0" dirty="0">
              <a:solidFill>
                <a:srgbClr val="585858"/>
              </a:solidFill>
              <a:latin typeface="华文细黑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23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400" y="1374775"/>
            <a:ext cx="11037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Zeppelin</a:t>
            </a:r>
            <a:r>
              <a:rPr lang="zh-TW" altLang="zh-CN" sz="2400" dirty="0"/>
              <a:t>官网提供两种安装包：内置所有解释器的安装包，解压安装包后可直接运行；需要网络安装解释器的安装包，用户可以根据自己需要选择安装部分或全部解释器</a:t>
            </a:r>
            <a:r>
              <a:rPr lang="zh-TW" altLang="zh-CN" sz="2400" dirty="0" smtClean="0"/>
              <a:t>。</a:t>
            </a:r>
            <a:endParaRPr lang="zh-CN" altLang="en-US" sz="2400" spc="-10" dirty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5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图片 2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43"/>
          <a:stretch>
            <a:fillRect/>
          </a:stretch>
        </p:blipFill>
        <p:spPr bwMode="auto">
          <a:xfrm>
            <a:off x="2403474" y="2838865"/>
            <a:ext cx="7391400" cy="35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zh-CN" sz="3200" i="0" dirty="0"/>
              <a:t>在</a:t>
            </a:r>
            <a:r>
              <a:rPr lang="en-US" altLang="zh-CN" sz="3200" i="0" dirty="0"/>
              <a:t>Zeppelin</a:t>
            </a:r>
            <a:r>
              <a:rPr lang="zh-TW" altLang="zh-CN" sz="3200" i="0" dirty="0"/>
              <a:t>中处理</a:t>
            </a:r>
            <a:r>
              <a:rPr lang="en-US" altLang="zh-CN" sz="3200" i="0" dirty="0" err="1"/>
              <a:t>Youtube</a:t>
            </a:r>
            <a:r>
              <a:rPr lang="zh-TW" altLang="zh-CN" sz="3200" i="0" dirty="0"/>
              <a:t>数据</a:t>
            </a:r>
            <a:endParaRPr sz="3200" i="0" dirty="0">
              <a:solidFill>
                <a:srgbClr val="585858"/>
              </a:solidFill>
              <a:latin typeface="华文细黑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24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3048000" y="1858655"/>
            <a:ext cx="9144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 // </a:t>
            </a:r>
            <a:r>
              <a:rPr lang="zh-CN" altLang="zh-CN" sz="1600" b="1" dirty="0"/>
              <a:t>为了使用</a:t>
            </a:r>
            <a:r>
              <a:rPr lang="en-US" altLang="zh-CN" sz="1600" b="1" dirty="0"/>
              <a:t>Spark SQL</a:t>
            </a:r>
            <a:endParaRPr lang="zh-CN" altLang="zh-CN" sz="1600" dirty="0"/>
          </a:p>
          <a:p>
            <a:r>
              <a:rPr lang="en-US" altLang="zh-CN" sz="1600" b="1" dirty="0"/>
              <a:t>2.  case class Record(</a:t>
            </a:r>
            <a:endParaRPr lang="zh-CN" altLang="zh-CN" sz="1600" dirty="0"/>
          </a:p>
          <a:p>
            <a:r>
              <a:rPr lang="en-US" altLang="zh-CN" sz="1600" b="1" dirty="0"/>
              <a:t>3.     </a:t>
            </a:r>
            <a:r>
              <a:rPr lang="en-US" altLang="zh-CN" sz="1600" b="1" dirty="0" err="1"/>
              <a:t>videoID</a:t>
            </a:r>
            <a:r>
              <a:rPr lang="en-US" altLang="zh-CN" sz="1600" b="1" dirty="0"/>
              <a:t>: String, </a:t>
            </a:r>
            <a:r>
              <a:rPr lang="en-US" altLang="zh-CN" sz="1600" b="1" dirty="0" err="1"/>
              <a:t>uploader</a:t>
            </a:r>
            <a:r>
              <a:rPr lang="en-US" altLang="zh-CN" sz="1600" b="1" dirty="0"/>
              <a:t>: String, comments: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, ratings: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)</a:t>
            </a:r>
            <a:endParaRPr lang="zh-CN" altLang="zh-CN" sz="1600" dirty="0"/>
          </a:p>
          <a:p>
            <a:r>
              <a:rPr lang="en-US" altLang="zh-CN" sz="1600" b="1" dirty="0"/>
              <a:t>4. </a:t>
            </a:r>
            <a:endParaRPr lang="zh-CN" altLang="zh-CN" sz="1600" dirty="0"/>
          </a:p>
          <a:p>
            <a:r>
              <a:rPr lang="en-US" altLang="zh-CN" sz="1600" b="1" dirty="0"/>
              <a:t>5.  </a:t>
            </a:r>
            <a:r>
              <a:rPr lang="en-US" altLang="zh-CN" sz="1600" b="1" dirty="0" err="1"/>
              <a:t>val</a:t>
            </a:r>
            <a:r>
              <a:rPr lang="en-US" altLang="zh-CN" sz="1600" b="1" dirty="0"/>
              <a:t> pattern = """(\S+)\s+(\S+)\s+(\d+)\s+(\D+[a-</a:t>
            </a:r>
            <a:r>
              <a:rPr lang="en-US" altLang="zh-CN" sz="1600" b="1" dirty="0" err="1"/>
              <a:t>zA</a:t>
            </a:r>
            <a:r>
              <a:rPr lang="en-US" altLang="zh-CN" sz="1600" b="1" dirty="0"/>
              <a:t>-Z])\s+(\d+)\s+(\d+)\s+(\d+\.?\d*)</a:t>
            </a:r>
            <a:br>
              <a:rPr lang="en-US" altLang="zh-CN" sz="1600" b="1" dirty="0"/>
            </a:br>
            <a:r>
              <a:rPr lang="en-US" altLang="zh-CN" sz="1600" b="1" dirty="0"/>
              <a:t>\s+(\d+)\s+(\d+)\s+(.*)""".r</a:t>
            </a:r>
            <a:endParaRPr lang="zh-CN" altLang="zh-CN" sz="1600" dirty="0"/>
          </a:p>
          <a:p>
            <a:r>
              <a:rPr lang="en-US" altLang="zh-CN" sz="1600" b="1" dirty="0"/>
              <a:t>6. </a:t>
            </a:r>
            <a:endParaRPr lang="zh-CN" altLang="zh-CN" sz="1600" dirty="0"/>
          </a:p>
          <a:p>
            <a:r>
              <a:rPr lang="en-US" altLang="zh-CN" sz="1600" b="1" dirty="0"/>
              <a:t>7.  </a:t>
            </a:r>
            <a:r>
              <a:rPr lang="en-US" altLang="zh-CN" sz="1600" b="1" dirty="0" err="1"/>
              <a:t>val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textRecords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sc.textFile</a:t>
            </a:r>
            <a:r>
              <a:rPr lang="en-US" altLang="zh-CN" sz="1600" b="1" dirty="0"/>
              <a:t>("/path/to/YouTube.txt")</a:t>
            </a:r>
            <a:endParaRPr lang="zh-CN" altLang="zh-CN" sz="1600" dirty="0"/>
          </a:p>
          <a:p>
            <a:r>
              <a:rPr lang="en-US" altLang="zh-CN" sz="1600" b="1" dirty="0"/>
              <a:t>8.  </a:t>
            </a:r>
            <a:r>
              <a:rPr lang="en-US" altLang="zh-CN" sz="1600" b="1" dirty="0" err="1"/>
              <a:t>val</a:t>
            </a:r>
            <a:r>
              <a:rPr lang="en-US" altLang="zh-CN" sz="1600" b="1" dirty="0"/>
              <a:t> records = </a:t>
            </a:r>
            <a:r>
              <a:rPr lang="en-US" altLang="zh-CN" sz="1600" b="1" dirty="0" err="1"/>
              <a:t>textRecords.filter</a:t>
            </a:r>
            <a:r>
              <a:rPr lang="en-US" altLang="zh-CN" sz="1600" b="1" dirty="0"/>
              <a:t>{</a:t>
            </a:r>
            <a:endParaRPr lang="zh-CN" altLang="zh-CN" sz="1600" dirty="0"/>
          </a:p>
          <a:p>
            <a:r>
              <a:rPr lang="en-US" altLang="zh-CN" sz="1600" b="1" dirty="0"/>
              <a:t>9.       </a:t>
            </a:r>
            <a:r>
              <a:rPr lang="en-US" altLang="zh-CN" sz="1600" b="1" dirty="0" err="1"/>
              <a:t>pattern.findFirstIn</a:t>
            </a:r>
            <a:r>
              <a:rPr lang="en-US" altLang="zh-CN" sz="1600" b="1" dirty="0"/>
              <a:t>(_).</a:t>
            </a:r>
            <a:r>
              <a:rPr lang="en-US" altLang="zh-CN" sz="1600" b="1" dirty="0" err="1"/>
              <a:t>isDefined</a:t>
            </a:r>
            <a:r>
              <a:rPr lang="en-US" altLang="zh-CN" sz="1600" b="1" dirty="0"/>
              <a:t>   </a:t>
            </a:r>
            <a:endParaRPr lang="zh-CN" altLang="zh-CN" sz="1600" dirty="0"/>
          </a:p>
          <a:p>
            <a:r>
              <a:rPr lang="en-US" altLang="zh-CN" sz="1600" b="1" dirty="0"/>
              <a:t>10. }.map {</a:t>
            </a:r>
            <a:endParaRPr lang="zh-CN" altLang="zh-CN" sz="1600" dirty="0"/>
          </a:p>
          <a:p>
            <a:r>
              <a:rPr lang="en-US" altLang="zh-CN" sz="1600" b="1" dirty="0"/>
              <a:t>11.     case pattern(</a:t>
            </a:r>
            <a:r>
              <a:rPr lang="en-US" altLang="zh-CN" sz="1600" b="1" dirty="0" err="1"/>
              <a:t>videoID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uploader</a:t>
            </a:r>
            <a:r>
              <a:rPr lang="en-US" altLang="zh-CN" sz="1600" b="1" dirty="0"/>
              <a:t>, age, category, length, views, rate, ratings, comments, </a:t>
            </a:r>
            <a:r>
              <a:rPr lang="en-US" altLang="zh-CN" sz="1600" b="1" dirty="0" err="1"/>
              <a:t>relatedIDs</a:t>
            </a:r>
            <a:r>
              <a:rPr lang="en-US" altLang="zh-CN" sz="1600" b="1" dirty="0"/>
              <a:t>) =&gt; {</a:t>
            </a:r>
            <a:endParaRPr lang="zh-CN" altLang="zh-CN" sz="1600" dirty="0"/>
          </a:p>
          <a:p>
            <a:r>
              <a:rPr lang="en-US" altLang="zh-CN" sz="1600" b="1" dirty="0"/>
              <a:t>12.         Record(</a:t>
            </a:r>
            <a:r>
              <a:rPr lang="en-US" altLang="zh-CN" sz="1600" b="1" dirty="0" err="1"/>
              <a:t>videoID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uploader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comments.toInt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ratings.toInt</a:t>
            </a:r>
            <a:r>
              <a:rPr lang="en-US" altLang="zh-CN" sz="1600" b="1" dirty="0"/>
              <a:t>)</a:t>
            </a:r>
            <a:endParaRPr lang="zh-CN" altLang="zh-CN" sz="1600" dirty="0"/>
          </a:p>
          <a:p>
            <a:r>
              <a:rPr lang="en-US" altLang="zh-CN" sz="1600" b="1" dirty="0"/>
              <a:t>13.      }</a:t>
            </a:r>
            <a:endParaRPr lang="zh-CN" altLang="zh-CN" sz="1600" dirty="0"/>
          </a:p>
          <a:p>
            <a:r>
              <a:rPr lang="en-US" altLang="zh-CN" sz="1600" b="1" dirty="0"/>
              <a:t>14. }.</a:t>
            </a:r>
            <a:r>
              <a:rPr lang="en-US" altLang="zh-CN" sz="1600" b="1" dirty="0" err="1"/>
              <a:t>toDF</a:t>
            </a:r>
            <a:r>
              <a:rPr lang="en-US" altLang="zh-CN" sz="1600" b="1" dirty="0"/>
              <a:t>()</a:t>
            </a:r>
            <a:endParaRPr lang="zh-CN" altLang="zh-CN" sz="1600" dirty="0"/>
          </a:p>
          <a:p>
            <a:r>
              <a:rPr lang="en-US" altLang="zh-CN" sz="1600" b="1" dirty="0"/>
              <a:t>15. </a:t>
            </a:r>
            <a:r>
              <a:rPr lang="en-US" altLang="zh-CN" sz="1600" b="1" dirty="0" err="1"/>
              <a:t>records.createOrReplaceTempView</a:t>
            </a:r>
            <a:r>
              <a:rPr lang="en-US" altLang="zh-CN" sz="1600" b="1" dirty="0"/>
              <a:t>("video")</a:t>
            </a:r>
            <a:endParaRPr lang="zh-CN" altLang="zh-CN" sz="1600" dirty="0"/>
          </a:p>
          <a:p>
            <a:endParaRPr lang="zh-CN" altLang="en-US" sz="2400" spc="-10" dirty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5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304800" y="1858655"/>
            <a:ext cx="2420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CN" dirty="0" smtClean="0"/>
              <a:t>首先</a:t>
            </a:r>
            <a:r>
              <a:rPr lang="zh-CN" altLang="zh-CN" dirty="0"/>
              <a:t>，</a:t>
            </a:r>
            <a:r>
              <a:rPr lang="zh-TW" altLang="zh-CN" dirty="0"/>
              <a:t>在</a:t>
            </a:r>
            <a:r>
              <a:rPr lang="zh-CN" altLang="zh-CN" dirty="0"/>
              <a:t>Zeppelin</a:t>
            </a:r>
            <a:r>
              <a:rPr lang="zh-TW" altLang="zh-CN" dirty="0"/>
              <a:t>中读取并处理</a:t>
            </a:r>
            <a:r>
              <a:rPr lang="zh-CN" altLang="zh-CN" dirty="0"/>
              <a:t>Youtube</a:t>
            </a:r>
            <a:r>
              <a:rPr lang="zh-TW" altLang="zh-CN" dirty="0"/>
              <a:t>数</a:t>
            </a:r>
            <a:r>
              <a:rPr lang="zh-CN" altLang="zh-CN" dirty="0"/>
              <a:t>据，选择一个空白的段落输入如下代码。此处的处理逻辑和之前用Spark处理的逻辑类似，但是为了使用Spark SQL，还需要为视频记录创建case class。为了使代码简洁，这里仅定义和使用了部分字段。</a:t>
            </a:r>
          </a:p>
        </p:txBody>
      </p:sp>
    </p:spTree>
    <p:extLst>
      <p:ext uri="{BB962C8B-B14F-4D97-AF65-F5344CB8AC3E}">
        <p14:creationId xmlns:p14="http://schemas.microsoft.com/office/powerpoint/2010/main" val="36596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zh-CN" sz="3200" i="0" dirty="0"/>
              <a:t>在</a:t>
            </a:r>
            <a:r>
              <a:rPr lang="en-US" altLang="zh-CN" sz="3200" i="0" dirty="0"/>
              <a:t>Zeppelin</a:t>
            </a:r>
            <a:r>
              <a:rPr lang="zh-TW" altLang="zh-CN" sz="3200" i="0" dirty="0"/>
              <a:t>中处理</a:t>
            </a:r>
            <a:r>
              <a:rPr lang="en-US" altLang="zh-CN" sz="3200" i="0" dirty="0" err="1"/>
              <a:t>Youtube</a:t>
            </a:r>
            <a:r>
              <a:rPr lang="zh-TW" altLang="zh-CN" sz="3200" i="0" dirty="0"/>
              <a:t>数据</a:t>
            </a:r>
            <a:endParaRPr sz="3200" i="0" dirty="0">
              <a:solidFill>
                <a:srgbClr val="585858"/>
              </a:solidFill>
              <a:latin typeface="华文细黑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25</a:t>
            </a:fld>
            <a:endParaRPr spc="5" dirty="0"/>
          </a:p>
        </p:txBody>
      </p:sp>
      <p:sp>
        <p:nvSpPr>
          <p:cNvPr id="5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4482" y="1963118"/>
            <a:ext cx="27841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这里需要使用</a:t>
            </a:r>
            <a:r>
              <a:rPr lang="en-US" altLang="zh-CN" sz="2000" dirty="0" err="1"/>
              <a:t>toDF</a:t>
            </a:r>
            <a:r>
              <a:rPr lang="en-US" altLang="zh-CN" sz="2000" dirty="0"/>
              <a:t>()</a:t>
            </a:r>
            <a:r>
              <a:rPr lang="zh-CN" altLang="zh-CN" sz="2000" dirty="0"/>
              <a:t>方法将数据转换为</a:t>
            </a:r>
            <a:r>
              <a:rPr lang="en-US" altLang="zh-CN" sz="2000" dirty="0" err="1"/>
              <a:t>DataFrame</a:t>
            </a:r>
            <a:r>
              <a:rPr lang="zh-CN" altLang="zh-CN" sz="2000" dirty="0"/>
              <a:t>，然后再使用</a:t>
            </a:r>
            <a:r>
              <a:rPr lang="en-US" altLang="zh-CN" sz="2000" dirty="0" err="1"/>
              <a:t>createOrReplaceView</a:t>
            </a:r>
            <a:r>
              <a:rPr lang="en-US" altLang="zh-CN" sz="2000" dirty="0"/>
              <a:t>()</a:t>
            </a:r>
            <a:r>
              <a:rPr lang="zh-CN" altLang="zh-CN" sz="2000" dirty="0"/>
              <a:t>创建临时视图。完成后就可以在之后的段落中使用</a:t>
            </a:r>
            <a:r>
              <a:rPr lang="en-US" altLang="zh-CN" sz="2000" dirty="0" err="1"/>
              <a:t>sql</a:t>
            </a:r>
            <a:r>
              <a:rPr lang="zh-CN" altLang="zh-CN" sz="2000" dirty="0"/>
              <a:t>语句查询。</a:t>
            </a:r>
          </a:p>
          <a:p>
            <a:r>
              <a:rPr lang="zh-CN" altLang="zh-CN" sz="2000" dirty="0"/>
              <a:t>按</a:t>
            </a:r>
            <a:r>
              <a:rPr lang="en-US" altLang="zh-CN" sz="2000" dirty="0" err="1"/>
              <a:t>Shift+Enter</a:t>
            </a:r>
            <a:r>
              <a:rPr lang="zh-CN" altLang="zh-CN" sz="2000" dirty="0"/>
              <a:t>键运行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92" y="1933049"/>
            <a:ext cx="9107171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zh-CN" sz="3200" i="0" dirty="0"/>
              <a:t>在</a:t>
            </a:r>
            <a:r>
              <a:rPr lang="en-US" altLang="zh-CN" sz="3200" i="0" dirty="0"/>
              <a:t>Zeppelin</a:t>
            </a:r>
            <a:r>
              <a:rPr lang="zh-TW" altLang="zh-CN" sz="3200" i="0" dirty="0"/>
              <a:t>中处理</a:t>
            </a:r>
            <a:r>
              <a:rPr lang="en-US" altLang="zh-CN" sz="3200" i="0" dirty="0" err="1"/>
              <a:t>Youtube</a:t>
            </a:r>
            <a:r>
              <a:rPr lang="zh-TW" altLang="zh-CN" sz="3200" i="0" dirty="0"/>
              <a:t>数据</a:t>
            </a:r>
            <a:endParaRPr sz="3200" i="0" dirty="0">
              <a:solidFill>
                <a:srgbClr val="585858"/>
              </a:solidFill>
              <a:latin typeface="华文细黑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26</a:t>
            </a:fld>
            <a:endParaRPr spc="5" dirty="0"/>
          </a:p>
        </p:txBody>
      </p:sp>
      <p:sp>
        <p:nvSpPr>
          <p:cNvPr id="5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4482" y="1963118"/>
            <a:ext cx="5786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查询</a:t>
            </a:r>
            <a:r>
              <a:rPr lang="en-US" altLang="zh-CN" sz="2000" dirty="0"/>
              <a:t>Top100</a:t>
            </a:r>
            <a:r>
              <a:rPr lang="zh-CN" altLang="zh-CN" sz="2000" dirty="0"/>
              <a:t>的用户列表，在新的段落中的第一行输入</a:t>
            </a:r>
            <a:r>
              <a:rPr lang="en-US" altLang="zh-CN" sz="2000" dirty="0"/>
              <a:t>%</a:t>
            </a:r>
            <a:r>
              <a:rPr lang="en-US" altLang="zh-CN" sz="2000" dirty="0" err="1"/>
              <a:t>sql</a:t>
            </a:r>
            <a:r>
              <a:rPr lang="zh-CN" altLang="zh-CN" sz="2000" dirty="0"/>
              <a:t>，标记这是一个</a:t>
            </a:r>
            <a:r>
              <a:rPr lang="en-US" altLang="zh-CN" sz="2000" dirty="0"/>
              <a:t>Spark SQL</a:t>
            </a:r>
            <a:r>
              <a:rPr lang="zh-CN" altLang="zh-CN" sz="2000" dirty="0"/>
              <a:t>段落。然后输入</a:t>
            </a:r>
            <a:r>
              <a:rPr lang="en-US" altLang="zh-CN" sz="2000" dirty="0" err="1"/>
              <a:t>sql</a:t>
            </a:r>
            <a:r>
              <a:rPr lang="zh-CN" altLang="zh-CN" sz="2000" dirty="0"/>
              <a:t>查询语句：</a:t>
            </a:r>
          </a:p>
          <a:p>
            <a:r>
              <a:rPr lang="en-US" altLang="zh-CN" sz="2000" b="1" dirty="0"/>
              <a:t>select </a:t>
            </a:r>
            <a:r>
              <a:rPr lang="en-US" altLang="zh-CN" sz="2000" b="1" dirty="0" err="1"/>
              <a:t>uploader</a:t>
            </a:r>
            <a:r>
              <a:rPr lang="en-US" altLang="zh-CN" sz="2000" b="1" dirty="0"/>
              <a:t>, count(</a:t>
            </a:r>
            <a:r>
              <a:rPr lang="en-US" altLang="zh-CN" sz="2000" b="1" dirty="0" err="1"/>
              <a:t>videoID</a:t>
            </a:r>
            <a:r>
              <a:rPr lang="en-US" altLang="zh-CN" sz="2000" b="1" dirty="0"/>
              <a:t>) as count from video</a:t>
            </a:r>
            <a:endParaRPr lang="zh-CN" altLang="zh-CN" sz="2000" dirty="0"/>
          </a:p>
          <a:p>
            <a:r>
              <a:rPr lang="en-US" altLang="zh-CN" sz="2000" b="1" dirty="0"/>
              <a:t>group by </a:t>
            </a:r>
            <a:r>
              <a:rPr lang="en-US" altLang="zh-CN" sz="2000" b="1" dirty="0" err="1"/>
              <a:t>uploader</a:t>
            </a:r>
            <a:r>
              <a:rPr lang="en-US" altLang="zh-CN" sz="2000" b="1" dirty="0"/>
              <a:t> order by count </a:t>
            </a:r>
            <a:r>
              <a:rPr lang="en-US" altLang="zh-CN" sz="2000" b="1" dirty="0" err="1"/>
              <a:t>desc</a:t>
            </a:r>
            <a:r>
              <a:rPr lang="en-US" altLang="zh-CN" sz="2000" b="1" dirty="0"/>
              <a:t> limit 30</a:t>
            </a:r>
            <a:endParaRPr lang="zh-CN" altLang="zh-CN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165928"/>
            <a:ext cx="5658640" cy="54109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9174" y="657688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/>
              <a:t>查询</a:t>
            </a:r>
            <a:r>
              <a:rPr lang="en-US" altLang="zh-CN" sz="1400" dirty="0"/>
              <a:t>Top100</a:t>
            </a:r>
            <a:r>
              <a:rPr lang="zh-CN" altLang="zh-CN" sz="1400" dirty="0"/>
              <a:t>的用户列表的柱状图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42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zh-CN" sz="3200" i="0" dirty="0"/>
              <a:t>在</a:t>
            </a:r>
            <a:r>
              <a:rPr lang="en-US" altLang="zh-CN" sz="3200" i="0" dirty="0"/>
              <a:t>Zeppelin</a:t>
            </a:r>
            <a:r>
              <a:rPr lang="zh-TW" altLang="zh-CN" sz="3200" i="0" dirty="0"/>
              <a:t>中处理</a:t>
            </a:r>
            <a:r>
              <a:rPr lang="en-US" altLang="zh-CN" sz="3200" i="0" dirty="0" err="1"/>
              <a:t>Youtube</a:t>
            </a:r>
            <a:r>
              <a:rPr lang="zh-TW" altLang="zh-CN" sz="3200" i="0" dirty="0"/>
              <a:t>数据</a:t>
            </a:r>
            <a:endParaRPr sz="3200" i="0" dirty="0">
              <a:solidFill>
                <a:srgbClr val="585858"/>
              </a:solidFill>
              <a:latin typeface="华文细黑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27</a:t>
            </a:fld>
            <a:endParaRPr spc="5" dirty="0"/>
          </a:p>
        </p:txBody>
      </p:sp>
      <p:sp>
        <p:nvSpPr>
          <p:cNvPr id="5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4482" y="1963118"/>
            <a:ext cx="5786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尝试统计得到评论数最多的</a:t>
            </a:r>
            <a:r>
              <a:rPr lang="en-US" altLang="zh-CN" sz="2000" dirty="0"/>
              <a:t>10</a:t>
            </a:r>
            <a:r>
              <a:rPr lang="zh-CN" altLang="zh-CN" sz="2000" dirty="0"/>
              <a:t>位用户，在新的段落中输入，将数据按</a:t>
            </a:r>
            <a:r>
              <a:rPr lang="en-US" altLang="zh-CN" sz="2000" dirty="0" err="1"/>
              <a:t>uploader</a:t>
            </a:r>
            <a:r>
              <a:rPr lang="zh-CN" altLang="zh-CN" sz="2000" dirty="0"/>
              <a:t>字段分组，并对</a:t>
            </a:r>
            <a:r>
              <a:rPr lang="en-US" altLang="zh-CN" sz="2000" dirty="0"/>
              <a:t>comments</a:t>
            </a:r>
            <a:r>
              <a:rPr lang="zh-CN" altLang="zh-CN" sz="2000" dirty="0"/>
              <a:t>字段求和并按降序排列，取前</a:t>
            </a:r>
            <a:r>
              <a:rPr lang="en-US" altLang="zh-CN" sz="2000" dirty="0"/>
              <a:t>10</a:t>
            </a:r>
            <a:r>
              <a:rPr lang="zh-CN" altLang="zh-CN" sz="2000" dirty="0"/>
              <a:t>条记录，进行降序</a:t>
            </a:r>
            <a:r>
              <a:rPr lang="zh-CN" altLang="zh-CN" sz="2000" dirty="0" smtClean="0"/>
              <a:t>排列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b="1" dirty="0"/>
              <a:t>select </a:t>
            </a:r>
            <a:r>
              <a:rPr lang="en-US" altLang="zh-CN" sz="2000" b="1" dirty="0" err="1"/>
              <a:t>uploader</a:t>
            </a:r>
            <a:r>
              <a:rPr lang="en-US" altLang="zh-CN" sz="2000" b="1" dirty="0"/>
              <a:t>, sum(comments) as </a:t>
            </a:r>
            <a:r>
              <a:rPr lang="en-US" altLang="zh-CN" sz="2000" b="1" dirty="0" err="1"/>
              <a:t>num</a:t>
            </a:r>
            <a:r>
              <a:rPr lang="en-US" altLang="zh-CN" sz="2000" b="1" dirty="0"/>
              <a:t> from video</a:t>
            </a:r>
            <a:endParaRPr lang="zh-CN" altLang="zh-CN" sz="2000" dirty="0"/>
          </a:p>
          <a:p>
            <a:r>
              <a:rPr lang="en-US" altLang="zh-CN" sz="2000" b="1" dirty="0"/>
              <a:t>group by </a:t>
            </a:r>
            <a:r>
              <a:rPr lang="en-US" altLang="zh-CN" sz="2000" b="1" dirty="0" err="1"/>
              <a:t>uploader</a:t>
            </a:r>
            <a:r>
              <a:rPr lang="en-US" altLang="zh-CN" sz="2000" b="1" dirty="0"/>
              <a:t> order by </a:t>
            </a:r>
            <a:r>
              <a:rPr lang="en-US" altLang="zh-CN" sz="2000" b="1" dirty="0" err="1"/>
              <a:t>num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desc</a:t>
            </a:r>
            <a:r>
              <a:rPr lang="en-US" altLang="zh-CN" sz="2000" b="1" dirty="0"/>
              <a:t> limit </a:t>
            </a:r>
            <a:r>
              <a:rPr lang="en-US" altLang="zh-CN" sz="2000" b="1" dirty="0" smtClean="0"/>
              <a:t>10</a:t>
            </a:r>
            <a:endParaRPr lang="zh-CN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249" y="1270327"/>
            <a:ext cx="5248122" cy="51246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3200" y="6554278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/>
              <a:t>统计得到评论数最多的</a:t>
            </a:r>
            <a:r>
              <a:rPr lang="en-US" altLang="zh-CN" sz="1400" dirty="0"/>
              <a:t>10</a:t>
            </a:r>
            <a:r>
              <a:rPr lang="zh-CN" altLang="zh-CN" sz="1400" dirty="0"/>
              <a:t>位用户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02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zh-CN" sz="3200" i="0" dirty="0"/>
              <a:t>在</a:t>
            </a:r>
            <a:r>
              <a:rPr lang="en-US" altLang="zh-CN" sz="3200" i="0" dirty="0"/>
              <a:t>Zeppelin</a:t>
            </a:r>
            <a:r>
              <a:rPr lang="zh-TW" altLang="zh-CN" sz="3200" i="0" dirty="0"/>
              <a:t>中处理</a:t>
            </a:r>
            <a:r>
              <a:rPr lang="en-US" altLang="zh-CN" sz="3200" i="0" dirty="0" err="1"/>
              <a:t>Youtube</a:t>
            </a:r>
            <a:r>
              <a:rPr lang="zh-TW" altLang="zh-CN" sz="3200" i="0" dirty="0"/>
              <a:t>数据</a:t>
            </a:r>
            <a:endParaRPr sz="3200" i="0" dirty="0">
              <a:solidFill>
                <a:srgbClr val="585858"/>
              </a:solidFill>
              <a:latin typeface="华文细黑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28</a:t>
            </a:fld>
            <a:endParaRPr spc="5" dirty="0"/>
          </a:p>
        </p:txBody>
      </p:sp>
      <p:sp>
        <p:nvSpPr>
          <p:cNvPr id="5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4482" y="1963118"/>
            <a:ext cx="5786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统计有评分值低于10分视频各有多少。这里仅查询ratings &lt; 10的记录，并按ratings分组求和，再按求和结果降序排列：</a:t>
            </a:r>
          </a:p>
          <a:p>
            <a:r>
              <a:rPr lang="en-US" altLang="zh-CN" sz="2000" b="1" dirty="0"/>
              <a:t>select ratings, count(ratings) as </a:t>
            </a:r>
            <a:r>
              <a:rPr lang="en-US" altLang="zh-CN" sz="2000" b="1" dirty="0" err="1"/>
              <a:t>num</a:t>
            </a:r>
            <a:r>
              <a:rPr lang="en-US" altLang="zh-CN" sz="2000" b="1" dirty="0"/>
              <a:t> from video where ratings &lt; 10</a:t>
            </a:r>
            <a:endParaRPr lang="zh-CN" altLang="zh-CN" sz="2000" dirty="0"/>
          </a:p>
          <a:p>
            <a:r>
              <a:rPr lang="en-US" altLang="zh-CN" sz="2000" b="1" dirty="0"/>
              <a:t>group by ratings order by </a:t>
            </a:r>
            <a:r>
              <a:rPr lang="en-US" altLang="zh-CN" sz="2000" b="1" dirty="0" err="1"/>
              <a:t>num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desc</a:t>
            </a:r>
            <a:endParaRPr lang="zh-CN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6553200" y="6554278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/>
              <a:t>统计有评分值低于</a:t>
            </a:r>
            <a:r>
              <a:rPr lang="en-US" altLang="zh-CN" sz="1400" dirty="0"/>
              <a:t>10</a:t>
            </a:r>
            <a:r>
              <a:rPr lang="zh-CN" altLang="zh-CN" sz="1400" dirty="0"/>
              <a:t>分视频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348" y="1315483"/>
            <a:ext cx="5162807" cy="505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181" y="231775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dirty="0" smtClean="0"/>
              <a:t>习题</a:t>
            </a:r>
            <a:endParaRPr sz="3200" dirty="0">
              <a:latin typeface="华文细黑"/>
              <a:cs typeface="华文细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181" y="1326724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1．Hadoop和Spark的都是并行计算，那么他们有什么相同点和不同点？</a:t>
            </a:r>
          </a:p>
          <a:p>
            <a:r>
              <a:rPr lang="zh-CN" altLang="zh-CN" sz="2400" dirty="0"/>
              <a:t>2．RDD是Spark的灵魂，它有几个重要的特征，该如何理解？</a:t>
            </a:r>
          </a:p>
          <a:p>
            <a:r>
              <a:rPr lang="zh-CN" altLang="zh-CN" sz="2400" dirty="0"/>
              <a:t>3．RDD的操作算子分为几类，最主要的区别是什么？</a:t>
            </a:r>
          </a:p>
          <a:p>
            <a:r>
              <a:rPr lang="zh-CN" altLang="zh-CN" sz="2400" dirty="0"/>
              <a:t>4．Spark如何处理非结构化数据？</a:t>
            </a:r>
          </a:p>
          <a:p>
            <a:r>
              <a:rPr lang="zh-CN" altLang="zh-CN" sz="2400" dirty="0"/>
              <a:t>5．对Spark进行数据挖掘计算，该如何理解？</a:t>
            </a:r>
          </a:p>
        </p:txBody>
      </p:sp>
      <p:sp>
        <p:nvSpPr>
          <p:cNvPr id="4" name="object 3"/>
          <p:cNvSpPr/>
          <p:nvPr/>
        </p:nvSpPr>
        <p:spPr>
          <a:xfrm flipV="1">
            <a:off x="590181" y="840767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64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/>
              <a:t>Spark</a:t>
            </a:r>
            <a:r>
              <a:rPr lang="zh-CN" altLang="zh-CN" sz="3200" i="0" dirty="0"/>
              <a:t>简介</a:t>
            </a:r>
            <a:endParaRPr sz="3200" i="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3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529344" y="1527175"/>
            <a:ext cx="10976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Spark</a:t>
            </a:r>
            <a:r>
              <a:rPr lang="zh-CN" altLang="zh-CN" sz="2400" dirty="0"/>
              <a:t>是一种基于内存的、用以实现高效集群计算的平台。准确地讲，</a:t>
            </a:r>
            <a:r>
              <a:rPr lang="en-US" altLang="zh-CN" sz="2400" dirty="0"/>
              <a:t>Spark</a:t>
            </a:r>
            <a:r>
              <a:rPr lang="zh-CN" altLang="zh-CN" sz="2400" dirty="0"/>
              <a:t>是一个大数据并行计算框架，是对广泛使用的</a:t>
            </a:r>
            <a:r>
              <a:rPr lang="en-US" altLang="zh-CN" sz="2400" dirty="0" err="1"/>
              <a:t>MapReduce</a:t>
            </a:r>
            <a:r>
              <a:rPr lang="zh-CN" altLang="zh-CN" sz="2400" dirty="0"/>
              <a:t>计算模型的扩展。</a:t>
            </a:r>
            <a:endParaRPr lang="en-US" altLang="zh-CN" sz="2400" spc="-10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6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图片 10737418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8775"/>
            <a:ext cx="8305800" cy="284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1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sz="3200" i="0" dirty="0"/>
              <a:t>Spark</a:t>
            </a:r>
            <a:r>
              <a:rPr lang="zh-CN" altLang="zh-CN" sz="3200" i="0" dirty="0"/>
              <a:t>简介</a:t>
            </a:r>
            <a:endParaRPr sz="3200" i="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4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529344" y="1527175"/>
            <a:ext cx="1097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促进</a:t>
            </a:r>
            <a:r>
              <a:rPr lang="en-US" altLang="zh-CN" sz="2400" dirty="0"/>
              <a:t>Apache Spark</a:t>
            </a:r>
            <a:r>
              <a:rPr lang="zh-CN" altLang="zh-CN" sz="2400" dirty="0"/>
              <a:t>迅速成长为大数据分析核心技术的主要原因有以下几个。</a:t>
            </a:r>
            <a:endParaRPr lang="en-US" altLang="zh-CN" sz="2400" spc="-10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6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/>
          <p:cNvSpPr/>
          <p:nvPr/>
        </p:nvSpPr>
        <p:spPr>
          <a:xfrm>
            <a:off x="551756" y="2654118"/>
            <a:ext cx="360868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  <a:cs typeface="Times New Roman" panose="02020603050405020304" pitchFamily="18" charset="0"/>
              </a:rPr>
              <a:t>轻量级</a:t>
            </a:r>
            <a:r>
              <a:rPr lang="zh-CN" altLang="zh-CN" sz="2400" kern="1000" dirty="0" smtClean="0">
                <a:latin typeface="Times New Roman" panose="02020603050405020304" pitchFamily="18" charset="0"/>
                <a:ea typeface="方正书宋简体" panose="03000509000000000000" pitchFamily="65" charset="-122"/>
                <a:cs typeface="Times New Roman" panose="02020603050405020304" pitchFamily="18" charset="0"/>
              </a:rPr>
              <a:t>快速处理</a:t>
            </a:r>
            <a:endParaRPr lang="en-US" altLang="zh-CN" sz="2400" kern="1000" dirty="0" smtClean="0">
              <a:latin typeface="Times New Roman" panose="02020603050405020304" pitchFamily="18" charset="0"/>
              <a:ea typeface="方正书宋简体" panose="03000509000000000000" pitchFamily="65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易于使用、支持多</a:t>
            </a:r>
            <a:r>
              <a:rPr lang="zh-CN" altLang="zh-CN" sz="2400" dirty="0" smtClean="0"/>
              <a:t>语言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具有良好的</a:t>
            </a:r>
            <a:r>
              <a:rPr lang="zh-CN" altLang="zh-CN" sz="2400" dirty="0" smtClean="0"/>
              <a:t>兼容性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活跃和不断壮大的</a:t>
            </a:r>
            <a:r>
              <a:rPr lang="zh-CN" altLang="zh-CN" sz="2400" dirty="0" smtClean="0"/>
              <a:t>社区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完善的</a:t>
            </a:r>
            <a:r>
              <a:rPr lang="zh-CN" altLang="zh-CN" sz="2400" dirty="0" smtClean="0"/>
              <a:t>生态圈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与</a:t>
            </a:r>
            <a:r>
              <a:rPr lang="en-US" altLang="zh-CN" sz="2400" dirty="0" err="1"/>
              <a:t>Hadoop</a:t>
            </a:r>
            <a:r>
              <a:rPr lang="zh-CN" altLang="zh-CN" sz="2400" dirty="0"/>
              <a:t>的无缝连接</a:t>
            </a:r>
            <a:endParaRPr lang="zh-CN" altLang="en-US" sz="2400" dirty="0"/>
          </a:p>
        </p:txBody>
      </p:sp>
      <p:pic>
        <p:nvPicPr>
          <p:cNvPr id="1026" name="Picture 2" descr="8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41" y="2212975"/>
            <a:ext cx="7448687" cy="411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2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/>
          <p:nvPr/>
        </p:nvSpPr>
        <p:spPr>
          <a:xfrm>
            <a:off x="1909251" y="2200264"/>
            <a:ext cx="8281416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6839" y="675762"/>
            <a:ext cx="836294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10" dirty="0">
                <a:solidFill>
                  <a:srgbClr val="585858"/>
                </a:solidFill>
                <a:latin typeface="微软雅黑"/>
                <a:cs typeface="微软雅黑"/>
              </a:rPr>
              <a:t>目录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5</a:t>
            </a:fld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4520" rIns="0" bIns="0" rtlCol="0">
            <a:spAutoFit/>
          </a:bodyPr>
          <a:lstStyle/>
          <a:p>
            <a:pPr marL="1416050">
              <a:lnSpc>
                <a:spcPct val="100000"/>
              </a:lnSpc>
            </a:pPr>
            <a:r>
              <a:rPr spc="215" dirty="0" smtClean="0">
                <a:solidFill>
                  <a:schemeClr val="tx1"/>
                </a:solidFill>
                <a:latin typeface="Wingdings"/>
                <a:cs typeface="Wingdings"/>
              </a:rPr>
              <a:t></a:t>
            </a:r>
            <a:r>
              <a:rPr lang="en-US" altLang="zh-CN" dirty="0" smtClean="0">
                <a:solidFill>
                  <a:schemeClr val="tx1"/>
                </a:solidFill>
              </a:rPr>
              <a:t>Spark</a:t>
            </a:r>
            <a:r>
              <a:rPr lang="zh-CN" altLang="en-US" dirty="0" smtClean="0">
                <a:solidFill>
                  <a:schemeClr val="tx1"/>
                </a:solidFill>
              </a:rPr>
              <a:t>简介</a:t>
            </a:r>
            <a:endParaRPr spc="5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0983" y="2381336"/>
            <a:ext cx="536321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spc="215" dirty="0" smtClean="0">
                <a:solidFill>
                  <a:schemeClr val="bg1"/>
                </a:solidFill>
                <a:latin typeface="Wingdings"/>
                <a:cs typeface="Wingdings"/>
              </a:rPr>
              <a:t></a:t>
            </a:r>
            <a:r>
              <a:rPr lang="en-US" altLang="zh-CN" sz="2800" b="1" i="1" dirty="0">
                <a:solidFill>
                  <a:schemeClr val="bg1"/>
                </a:solidFill>
              </a:rPr>
              <a:t>Spark</a:t>
            </a:r>
            <a:r>
              <a:rPr lang="zh-CN" altLang="zh-CN" sz="2800" b="1" i="1" dirty="0">
                <a:solidFill>
                  <a:schemeClr val="bg1"/>
                </a:solidFill>
              </a:rPr>
              <a:t>的编程</a:t>
            </a:r>
            <a:r>
              <a:rPr lang="zh-CN" altLang="zh-CN" sz="2800" b="1" i="1" dirty="0" smtClean="0">
                <a:solidFill>
                  <a:schemeClr val="bg1"/>
                </a:solidFill>
              </a:rPr>
              <a:t>模型</a:t>
            </a:r>
            <a:endParaRPr lang="en-US" altLang="zh-CN" sz="2800" b="1" i="1" dirty="0" smtClean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lang="en-US" sz="2800" i="1" spc="215" dirty="0" smtClean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800" b="1" i="1" spc="215" dirty="0" smtClean="0">
                <a:latin typeface="Wingdings"/>
                <a:cs typeface="Wingdings"/>
              </a:rPr>
              <a:t></a:t>
            </a:r>
            <a:r>
              <a:rPr lang="en-US" altLang="zh-CN" sz="2800" b="1" i="1" dirty="0" smtClean="0"/>
              <a:t>Spark</a:t>
            </a:r>
            <a:r>
              <a:rPr lang="zh-CN" altLang="zh-CN" sz="2800" b="1" i="1" dirty="0"/>
              <a:t>的调度</a:t>
            </a:r>
            <a:r>
              <a:rPr lang="zh-CN" altLang="zh-CN" sz="2800" b="1" i="1" dirty="0" smtClean="0"/>
              <a:t>机制</a:t>
            </a:r>
            <a:endParaRPr sz="2800" b="1" i="1" dirty="0" smtClean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2800" b="1" i="1" spc="215" dirty="0" smtClean="0">
                <a:latin typeface="Wingdings"/>
                <a:cs typeface="Wingdings"/>
              </a:rPr>
              <a:t></a:t>
            </a:r>
            <a:r>
              <a:rPr lang="en-US" altLang="zh-CN" sz="2800" b="1" i="1" dirty="0"/>
              <a:t>Spark</a:t>
            </a:r>
            <a:r>
              <a:rPr lang="zh-CN" altLang="zh-CN" sz="2800" b="1" i="1" dirty="0"/>
              <a:t>生态圈其他</a:t>
            </a:r>
            <a:r>
              <a:rPr lang="zh-CN" altLang="zh-CN" sz="2800" b="1" i="1" dirty="0" smtClean="0"/>
              <a:t>技术</a:t>
            </a:r>
            <a:endParaRPr lang="en-US" altLang="zh-CN" sz="2800" b="1" i="1" dirty="0" smtClean="0"/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lang="zh-CN" altLang="en-US" sz="2800" b="1" i="1" spc="215" dirty="0" smtClean="0">
                <a:latin typeface="Wingdings"/>
                <a:cs typeface="Wingdings"/>
              </a:rPr>
              <a:t></a:t>
            </a:r>
            <a:r>
              <a:rPr lang="en-US" altLang="zh-CN" sz="2800" b="1" i="1" dirty="0" smtClean="0"/>
              <a:t>Zeppelin</a:t>
            </a:r>
            <a:r>
              <a:rPr lang="zh-TW" altLang="zh-CN" sz="2800" b="1" i="1" dirty="0"/>
              <a:t>：交互式分析</a:t>
            </a:r>
            <a:r>
              <a:rPr lang="en-US" altLang="zh-CN" sz="2800" b="1" i="1" dirty="0"/>
              <a:t>Spark</a:t>
            </a:r>
            <a:r>
              <a:rPr lang="zh-TW" altLang="zh-CN" sz="2800" b="1" i="1" dirty="0"/>
              <a:t>数据</a:t>
            </a:r>
            <a:endParaRPr lang="en-US" altLang="zh-CN" sz="2800" b="1" i="1" spc="5" dirty="0" smtClean="0">
              <a:latin typeface="微软雅黑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6817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/>
              <a:t>Spark</a:t>
            </a:r>
            <a:r>
              <a:rPr lang="zh-CN" altLang="zh-CN" sz="3200" i="0" dirty="0"/>
              <a:t>的编程模型</a:t>
            </a:r>
            <a:endParaRPr sz="3200" i="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6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627075" y="1376220"/>
            <a:ext cx="952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核心数据结构</a:t>
            </a:r>
            <a:r>
              <a:rPr lang="en-US" altLang="zh-CN" sz="2400" dirty="0"/>
              <a:t>RDD</a:t>
            </a:r>
            <a:endParaRPr lang="zh-CN" altLang="zh-CN" sz="2400" spc="-10" dirty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6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/>
          <p:cNvSpPr/>
          <p:nvPr/>
        </p:nvSpPr>
        <p:spPr>
          <a:xfrm>
            <a:off x="881392" y="2303415"/>
            <a:ext cx="10167608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>
              <a:lnSpc>
                <a:spcPts val="23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方正宋一简体"/>
              </a:rPr>
              <a:t>Spark将数据抽象成弹性分布式数据集（Resilient Distributed Dataset，RDD），RDD实际是分布在集群多个节点上数据的集合，通过操作RDD对象来并行化操作集群上的分布式数据。</a:t>
            </a:r>
          </a:p>
        </p:txBody>
      </p:sp>
      <p:sp>
        <p:nvSpPr>
          <p:cNvPr id="4" name="矩形 3"/>
          <p:cNvSpPr/>
          <p:nvPr/>
        </p:nvSpPr>
        <p:spPr>
          <a:xfrm>
            <a:off x="762000" y="4117975"/>
            <a:ext cx="1021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</a:t>
            </a:r>
            <a:r>
              <a:rPr lang="en-US" altLang="zh-CN" sz="2000" kern="1000" dirty="0">
                <a:latin typeface="Times New Roman" panose="02020603050405020304" pitchFamily="18" charset="0"/>
                <a:ea typeface="方正书宋简体"/>
              </a:rPr>
              <a:t>1</a:t>
            </a:r>
            <a:r>
              <a:rPr lang="zh-CN" altLang="zh-CN" sz="20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）并行化驱动程序中已有的原生集合</a:t>
            </a:r>
            <a:r>
              <a:rPr lang="zh-CN" altLang="zh-CN" sz="20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；</a:t>
            </a:r>
            <a:endParaRPr lang="en-US" altLang="zh-CN" sz="2000" kern="1000" dirty="0" smtClean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r>
              <a:rPr lang="zh-CN" altLang="zh-CN" sz="20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</a:t>
            </a:r>
            <a:r>
              <a:rPr lang="en-US" altLang="zh-CN" sz="2000" kern="1000" dirty="0">
                <a:latin typeface="Times New Roman" panose="02020603050405020304" pitchFamily="18" charset="0"/>
                <a:ea typeface="方正书宋简体"/>
              </a:rPr>
              <a:t>2</a:t>
            </a:r>
            <a:r>
              <a:rPr lang="zh-CN" altLang="zh-CN" sz="20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）引用</a:t>
            </a:r>
            <a:r>
              <a:rPr lang="en-US" altLang="zh-CN" sz="2000" kern="1000" dirty="0">
                <a:latin typeface="Times New Roman" panose="02020603050405020304" pitchFamily="18" charset="0"/>
                <a:ea typeface="方正书宋简体"/>
              </a:rPr>
              <a:t>HDFS</a:t>
            </a:r>
            <a:r>
              <a:rPr lang="zh-CN" altLang="zh-CN" sz="20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2000" kern="1000" dirty="0" err="1">
                <a:latin typeface="Times New Roman" panose="02020603050405020304" pitchFamily="18" charset="0"/>
                <a:ea typeface="方正书宋简体"/>
              </a:rPr>
              <a:t>HBase</a:t>
            </a:r>
            <a:r>
              <a:rPr lang="zh-CN" altLang="zh-CN" sz="20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等外部存储系统上的数据集。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62000" y="3515303"/>
            <a:ext cx="2989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RDD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有两种创建方式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99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zh-CN" sz="3200" i="0" dirty="0"/>
              <a:t>Spark的编程模型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7</a:t>
            </a:fld>
            <a:endParaRPr spc="5" dirty="0"/>
          </a:p>
        </p:txBody>
      </p:sp>
      <p:sp>
        <p:nvSpPr>
          <p:cNvPr id="7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/>
          <p:cNvSpPr/>
          <p:nvPr/>
        </p:nvSpPr>
        <p:spPr>
          <a:xfrm>
            <a:off x="762000" y="1603375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RDD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上的操作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62000" y="2289175"/>
            <a:ext cx="1021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转换</a:t>
            </a:r>
            <a:r>
              <a:rPr lang="zh-CN" altLang="zh-CN" sz="2400" b="1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/>
              </a:rPr>
              <a:t>Transformation</a:t>
            </a:r>
            <a:r>
              <a:rPr lang="zh-CN" altLang="zh-CN" sz="2400" b="1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zh-CN" altLang="zh-CN" sz="2400" b="1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操作</a:t>
            </a:r>
            <a:r>
              <a:rPr lang="zh-CN" altLang="en-US" sz="2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：</a:t>
            </a:r>
            <a:r>
              <a:rPr lang="zh-CN" altLang="zh-CN" sz="2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将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一个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RDD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转换为一个新的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RDD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43994"/>
            <a:ext cx="8830907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8</a:t>
            </a:fld>
            <a:endParaRPr spc="5" dirty="0"/>
          </a:p>
        </p:txBody>
      </p:sp>
      <p:sp>
        <p:nvSpPr>
          <p:cNvPr id="3" name="矩形 2"/>
          <p:cNvSpPr/>
          <p:nvPr/>
        </p:nvSpPr>
        <p:spPr>
          <a:xfrm>
            <a:off x="457200" y="1527175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RDD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上的操作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34788" y="2454063"/>
            <a:ext cx="21560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行动</a:t>
            </a:r>
            <a:r>
              <a:rPr lang="zh-CN" altLang="zh-CN" sz="2400" b="1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/>
              </a:rPr>
              <a:t>Action</a:t>
            </a:r>
            <a:r>
              <a:rPr lang="zh-CN" altLang="zh-CN" sz="2400" b="1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zh-CN" altLang="zh-CN" sz="2400" b="1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操作</a:t>
            </a:r>
            <a:r>
              <a:rPr lang="zh-CN" altLang="en-US" sz="2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：</a:t>
            </a:r>
            <a:r>
              <a:rPr lang="zh-CN" altLang="zh-CN" sz="2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行动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操作会触发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Spark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提交作业，对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/>
              </a:rPr>
              <a:t>RDD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进行实际的计算，并将最终求得的结果返回到驱动器程序，或者写入外部存储系统中。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58" y="646453"/>
            <a:ext cx="9030960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sz="3200" i="0" dirty="0"/>
              <a:t>RDD</a:t>
            </a:r>
            <a:r>
              <a:rPr lang="zh-CN" altLang="en-US" sz="3200" i="0" dirty="0"/>
              <a:t>的持久化</a:t>
            </a:r>
            <a:endParaRPr lang="zh-CN" altLang="zh-CN" sz="3200" i="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9</a:t>
            </a:fld>
            <a:endParaRPr spc="5" dirty="0"/>
          </a:p>
        </p:txBody>
      </p:sp>
      <p:sp>
        <p:nvSpPr>
          <p:cNvPr id="7" name="object 3"/>
          <p:cNvSpPr/>
          <p:nvPr/>
        </p:nvSpPr>
        <p:spPr>
          <a:xfrm flipV="1">
            <a:off x="627075" y="1034814"/>
            <a:ext cx="835723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矩形 4"/>
          <p:cNvSpPr/>
          <p:nvPr/>
        </p:nvSpPr>
        <p:spPr>
          <a:xfrm>
            <a:off x="914400" y="1450975"/>
            <a:ext cx="10656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由于</a:t>
            </a:r>
            <a:r>
              <a:rPr lang="en-US" altLang="zh-CN" sz="2400" dirty="0">
                <a:latin typeface="+mn-ea"/>
              </a:rPr>
              <a:t>Spark RDD</a:t>
            </a:r>
            <a:r>
              <a:rPr lang="zh-CN" altLang="en-US" sz="2400" dirty="0">
                <a:latin typeface="+mn-ea"/>
              </a:rPr>
              <a:t>是惰性求值的，因此，当需要多次使用同一个转换完的</a:t>
            </a:r>
            <a:r>
              <a:rPr lang="en-US" altLang="zh-CN" sz="2400" dirty="0">
                <a:latin typeface="+mn-ea"/>
              </a:rPr>
              <a:t>RDD</a:t>
            </a:r>
            <a:r>
              <a:rPr lang="zh-CN" altLang="en-US" sz="2400" dirty="0">
                <a:latin typeface="+mn-ea"/>
              </a:rPr>
              <a:t>时，</a:t>
            </a:r>
            <a:r>
              <a:rPr lang="en-US" altLang="zh-CN" sz="2400" dirty="0">
                <a:latin typeface="+mn-ea"/>
              </a:rPr>
              <a:t>Spark</a:t>
            </a:r>
            <a:r>
              <a:rPr lang="zh-CN" altLang="en-US" sz="2400" dirty="0">
                <a:latin typeface="+mn-ea"/>
              </a:rPr>
              <a:t>会在每一次调用行动操作时去重新进行</a:t>
            </a:r>
            <a:r>
              <a:rPr lang="en-US" altLang="zh-CN" sz="2400" dirty="0">
                <a:latin typeface="+mn-ea"/>
              </a:rPr>
              <a:t>RDD</a:t>
            </a:r>
            <a:r>
              <a:rPr lang="zh-CN" altLang="en-US" sz="2400" dirty="0">
                <a:latin typeface="+mn-ea"/>
              </a:rPr>
              <a:t>的转换操作，这样频繁的重算在迭代算法中的开销很大。</a:t>
            </a:r>
          </a:p>
          <a:p>
            <a:r>
              <a:rPr lang="zh-CN" altLang="en-US" sz="2400" dirty="0">
                <a:latin typeface="+mn-ea"/>
              </a:rPr>
              <a:t>为了避免多次计算同一个</a:t>
            </a:r>
            <a:r>
              <a:rPr lang="en-US" altLang="zh-CN" sz="2400" dirty="0">
                <a:latin typeface="+mn-ea"/>
              </a:rPr>
              <a:t>RDD</a:t>
            </a:r>
            <a:r>
              <a:rPr lang="zh-CN" altLang="en-US" sz="2400" dirty="0">
                <a:latin typeface="+mn-ea"/>
              </a:rPr>
              <a:t>，可以用</a:t>
            </a:r>
            <a:r>
              <a:rPr lang="en-US" altLang="zh-CN" sz="2400" dirty="0">
                <a:latin typeface="+mn-ea"/>
              </a:rPr>
              <a:t>persist()</a:t>
            </a:r>
            <a:r>
              <a:rPr lang="zh-CN" altLang="en-US" sz="2400" dirty="0">
                <a:latin typeface="+mn-ea"/>
              </a:rPr>
              <a:t>或</a:t>
            </a:r>
            <a:r>
              <a:rPr lang="en-US" altLang="zh-CN" sz="2400" dirty="0">
                <a:latin typeface="+mn-ea"/>
              </a:rPr>
              <a:t>cache()</a:t>
            </a:r>
            <a:r>
              <a:rPr lang="zh-CN" altLang="en-US" sz="2400" dirty="0">
                <a:latin typeface="+mn-ea"/>
              </a:rPr>
              <a:t>方法来标记一个需要被持久化的</a:t>
            </a:r>
            <a:r>
              <a:rPr lang="en-US" altLang="zh-CN" sz="2400" dirty="0">
                <a:latin typeface="+mn-ea"/>
              </a:rPr>
              <a:t>RDD</a:t>
            </a:r>
            <a:r>
              <a:rPr lang="zh-CN" altLang="en-US" sz="2400" dirty="0">
                <a:latin typeface="+mn-ea"/>
              </a:rPr>
              <a:t>，一旦首次被一个行动（</a:t>
            </a:r>
            <a:r>
              <a:rPr lang="en-US" altLang="zh-CN" sz="2400" dirty="0">
                <a:latin typeface="+mn-ea"/>
              </a:rPr>
              <a:t>Action</a:t>
            </a:r>
            <a:r>
              <a:rPr lang="zh-CN" altLang="en-US" sz="2400" dirty="0">
                <a:latin typeface="+mn-ea"/>
              </a:rPr>
              <a:t>）触发计算，它将会被保留在计算结点的内存中并重用。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759299"/>
            <a:ext cx="9999156" cy="27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1976</Words>
  <Application>Microsoft Office PowerPoint</Application>
  <PresentationFormat>自定义</PresentationFormat>
  <Paragraphs>176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新細明體</vt:lpstr>
      <vt:lpstr>方正兰亭中黑简体</vt:lpstr>
      <vt:lpstr>方正书宋简体</vt:lpstr>
      <vt:lpstr>方正宋三简体</vt:lpstr>
      <vt:lpstr>方正宋一简体</vt:lpstr>
      <vt:lpstr>华文细黑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Theme</vt:lpstr>
      <vt:lpstr>PowerPoint 演示文稿</vt:lpstr>
      <vt:lpstr>Spark简介</vt:lpstr>
      <vt:lpstr>Spark简介</vt:lpstr>
      <vt:lpstr>Spark简介</vt:lpstr>
      <vt:lpstr>Spark简介</vt:lpstr>
      <vt:lpstr>Spark的编程模型</vt:lpstr>
      <vt:lpstr>Spark的编程模型</vt:lpstr>
      <vt:lpstr>PowerPoint 演示文稿</vt:lpstr>
      <vt:lpstr>RDD的持久化</vt:lpstr>
      <vt:lpstr>RDD计算工作流</vt:lpstr>
      <vt:lpstr>Spark简介</vt:lpstr>
      <vt:lpstr>Spark的调度机制</vt:lpstr>
      <vt:lpstr>Spark的调度机制</vt:lpstr>
      <vt:lpstr>Spark的调度机制</vt:lpstr>
      <vt:lpstr>Spark的调度机制</vt:lpstr>
      <vt:lpstr>Spark的调度机制</vt:lpstr>
      <vt:lpstr>Spark的调度机制</vt:lpstr>
      <vt:lpstr>Spark简介</vt:lpstr>
      <vt:lpstr>Spark生态圈其他技术</vt:lpstr>
      <vt:lpstr>Spark生态圈其他技术</vt:lpstr>
      <vt:lpstr>Spark简介</vt:lpstr>
      <vt:lpstr>Zeppelin：交互式分析Spark数据</vt:lpstr>
      <vt:lpstr>安装和启动</vt:lpstr>
      <vt:lpstr>在Zeppelin中处理Youtube数据</vt:lpstr>
      <vt:lpstr>在Zeppelin中处理Youtube数据</vt:lpstr>
      <vt:lpstr>在Zeppelin中处理Youtube数据</vt:lpstr>
      <vt:lpstr>在Zeppelin中处理Youtube数据</vt:lpstr>
      <vt:lpstr>在Zeppelin中处理Youtube数据</vt:lpstr>
      <vt:lpstr>习题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华为大数据安全解决方案主打胶片</dc:title>
  <dc:subject>大数据安全解决方案</dc:subject>
  <dc:creator>zhangruigang</dc:creator>
  <cp:lastModifiedBy>Amber</cp:lastModifiedBy>
  <cp:revision>74</cp:revision>
  <dcterms:created xsi:type="dcterms:W3CDTF">2018-06-19T13:51:19Z</dcterms:created>
  <dcterms:modified xsi:type="dcterms:W3CDTF">2018-07-02T13:13:07Z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2018-06-19T00:00:00Z</vt:filetime>
  </property>
</Properties>
</file>