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4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F451C-5D6C-46A7-80CD-F810F289E0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DSLs and Code Generation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7607D2-4FD5-458B-8C1F-A5467F0A50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Scott Stanchfield</a:t>
            </a:r>
          </a:p>
          <a:p>
            <a:r>
              <a:rPr lang="en-US" dirty="0"/>
              <a:t>http://javadude.com</a:t>
            </a:r>
          </a:p>
        </p:txBody>
      </p:sp>
    </p:spTree>
    <p:extLst>
      <p:ext uri="{BB962C8B-B14F-4D97-AF65-F5344CB8AC3E}">
        <p14:creationId xmlns:p14="http://schemas.microsoft.com/office/powerpoint/2010/main" val="3293202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048CB-B0F7-4FAE-9C70-D0FE82F1F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3F8DC-5C0E-41FC-BE5C-D1F6882BA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0654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Programmers</a:t>
            </a:r>
          </a:p>
          <a:p>
            <a:pPr lvl="1"/>
            <a:r>
              <a:rPr lang="en-US" dirty="0"/>
              <a:t>Code</a:t>
            </a:r>
          </a:p>
          <a:p>
            <a:pPr lvl="1"/>
            <a:r>
              <a:rPr lang="en-US" dirty="0"/>
              <a:t>Binary</a:t>
            </a:r>
          </a:p>
          <a:p>
            <a:pPr lvl="1"/>
            <a:r>
              <a:rPr lang="en-US" dirty="0"/>
              <a:t>CSV</a:t>
            </a:r>
          </a:p>
          <a:p>
            <a:pPr lvl="1"/>
            <a:r>
              <a:rPr lang="en-US" dirty="0"/>
              <a:t>XML – “human-readable”</a:t>
            </a:r>
          </a:p>
          <a:p>
            <a:pPr lvl="2"/>
            <a:r>
              <a:rPr lang="en-US" dirty="0"/>
              <a:t>yeah… right…</a:t>
            </a:r>
          </a:p>
          <a:p>
            <a:pPr lvl="1"/>
            <a:r>
              <a:rPr lang="en-US" dirty="0"/>
              <a:t>JSON</a:t>
            </a:r>
          </a:p>
          <a:p>
            <a:pPr lvl="1"/>
            <a:endParaRPr lang="en-US" dirty="0"/>
          </a:p>
          <a:p>
            <a:r>
              <a:rPr lang="en-US" dirty="0"/>
              <a:t>Non-Programmers / Subject-Matter Experts</a:t>
            </a:r>
          </a:p>
          <a:p>
            <a:pPr lvl="1"/>
            <a:r>
              <a:rPr lang="en-US" dirty="0"/>
              <a:t>Say “</a:t>
            </a:r>
            <a:r>
              <a:rPr lang="en-US" dirty="0" err="1"/>
              <a:t>ewwwwwww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Spreadsheets -&gt; CSV</a:t>
            </a:r>
          </a:p>
          <a:p>
            <a:pPr lvl="2"/>
            <a:r>
              <a:rPr lang="en-US" dirty="0"/>
              <a:t>“Bad” characters (&lt;-- like those quotes)</a:t>
            </a:r>
          </a:p>
          <a:p>
            <a:pPr lvl="1"/>
            <a:r>
              <a:rPr lang="en-US" dirty="0"/>
              <a:t>XML, JSON</a:t>
            </a:r>
          </a:p>
          <a:p>
            <a:pPr lvl="2"/>
            <a:r>
              <a:rPr lang="en-US" dirty="0"/>
              <a:t>Easy to make syntax mistakes</a:t>
            </a:r>
          </a:p>
        </p:txBody>
      </p:sp>
    </p:spTree>
    <p:extLst>
      <p:ext uri="{BB962C8B-B14F-4D97-AF65-F5344CB8AC3E}">
        <p14:creationId xmlns:p14="http://schemas.microsoft.com/office/powerpoint/2010/main" val="370927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89C39-7CD3-46CB-A836-2E6D4B830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Domain-Specific Languages</a:t>
            </a:r>
            <a:br>
              <a:rPr lang="en-US" dirty="0"/>
            </a:br>
            <a:r>
              <a:rPr lang="en-US" dirty="0"/>
              <a:t>(DSLs)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3CAC8-07DE-48AF-B636-5683FEFA4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“little language”</a:t>
            </a:r>
          </a:p>
          <a:p>
            <a:r>
              <a:rPr lang="en-US" dirty="0"/>
              <a:t>Simpler data entry</a:t>
            </a:r>
          </a:p>
          <a:p>
            <a:r>
              <a:rPr lang="en-US" dirty="0"/>
              <a:t>Less code (depends)</a:t>
            </a:r>
          </a:p>
          <a:p>
            <a:r>
              <a:rPr lang="en-US" dirty="0"/>
              <a:t>More terse</a:t>
            </a:r>
          </a:p>
          <a:p>
            <a:r>
              <a:rPr lang="en-US" dirty="0"/>
              <a:t>Specific to task</a:t>
            </a:r>
          </a:p>
          <a:p>
            <a:r>
              <a:rPr lang="en-US" dirty="0"/>
              <a:t>Terms possibly more familiar to SME (than code)</a:t>
            </a:r>
          </a:p>
          <a:p>
            <a:r>
              <a:rPr lang="en-US" dirty="0"/>
              <a:t>Better validation</a:t>
            </a:r>
          </a:p>
        </p:txBody>
      </p:sp>
    </p:spTree>
    <p:extLst>
      <p:ext uri="{BB962C8B-B14F-4D97-AF65-F5344CB8AC3E}">
        <p14:creationId xmlns:p14="http://schemas.microsoft.com/office/powerpoint/2010/main" val="14062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57B77-638E-45C8-B9A3-46BAC954D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DSLs</a:t>
            </a:r>
            <a:br>
              <a:rPr lang="en-US" dirty="0"/>
            </a:br>
            <a:r>
              <a:rPr lang="en-US" dirty="0"/>
              <a:t>(Uses programming language directly)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4F28D-4F41-4A56-A386-B370DE4DB4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Fluent API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// Java example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	new</a:t>
            </a:r>
            <a:r>
              <a:rPr lang="en-US" b="1" dirty="0"/>
              <a:t> Robot()</a:t>
            </a:r>
          </a:p>
          <a:p>
            <a:pPr marL="0" indent="0">
              <a:buNone/>
            </a:pPr>
            <a:r>
              <a:rPr lang="en-US" dirty="0"/>
              <a:t>		.</a:t>
            </a:r>
            <a:r>
              <a:rPr lang="en-US" dirty="0" err="1"/>
              <a:t>turnLeft</a:t>
            </a:r>
            <a:r>
              <a:rPr lang="en-US" dirty="0"/>
              <a:t>(90)</a:t>
            </a:r>
          </a:p>
          <a:p>
            <a:pPr marL="0" indent="0">
              <a:buNone/>
            </a:pPr>
            <a:r>
              <a:rPr lang="en-US" dirty="0"/>
              <a:t>		.move(100)</a:t>
            </a:r>
          </a:p>
          <a:p>
            <a:pPr marL="0" indent="0">
              <a:buNone/>
            </a:pPr>
            <a:r>
              <a:rPr lang="en-US" dirty="0"/>
              <a:t>		.shoot();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E2D414-0809-4581-82B2-26B4318CA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69" y="2160589"/>
            <a:ext cx="4932919" cy="3880773"/>
          </a:xfrm>
        </p:spPr>
        <p:txBody>
          <a:bodyPr>
            <a:normAutofit/>
          </a:bodyPr>
          <a:lstStyle/>
          <a:p>
            <a:r>
              <a:rPr lang="en-US" dirty="0"/>
              <a:t>More Complex</a:t>
            </a:r>
          </a:p>
          <a:p>
            <a:pPr marL="0" indent="0">
              <a:buNone/>
            </a:pPr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	// Groovy example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Email.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make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to</a:t>
            </a:r>
            <a:r>
              <a:rPr lang="en-US" dirty="0"/>
              <a:t> “Luke"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from</a:t>
            </a:r>
            <a:r>
              <a:rPr lang="en-US" dirty="0"/>
              <a:t> “Han"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subject</a:t>
            </a:r>
            <a:r>
              <a:rPr lang="en-US" dirty="0"/>
              <a:t> “Don’t Get Cocky, Kid"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body</a:t>
            </a:r>
            <a:r>
              <a:rPr lang="en-US" dirty="0"/>
              <a:t> “…”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send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244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4CF5F2-D3B1-466D-A91B-37B80B8B0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718" y="5156991"/>
            <a:ext cx="1772536" cy="14657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F3615B-60BE-4E58-8FA9-A7179958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DSLs</a:t>
            </a:r>
            <a:br>
              <a:rPr lang="en-US" dirty="0"/>
            </a:br>
            <a:r>
              <a:rPr lang="en-US" dirty="0"/>
              <a:t>(Input parsed by language)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33F9A-3276-402D-AEC3-EF4E1A762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7341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// </a:t>
            </a:r>
            <a:r>
              <a:rPr lang="en-US" b="1" i="1" dirty="0" err="1">
                <a:solidFill>
                  <a:schemeClr val="accent2">
                    <a:lumMod val="75000"/>
                  </a:schemeClr>
                </a:solidFill>
              </a:rPr>
              <a:t>GraphViz</a:t>
            </a:r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 dot example</a:t>
            </a:r>
          </a:p>
          <a:p>
            <a:pPr marL="0" indent="0">
              <a:buNone/>
            </a:pPr>
            <a:r>
              <a:rPr lang="en-US" dirty="0"/>
              <a:t>digraph map {</a:t>
            </a:r>
          </a:p>
          <a:p>
            <a:pPr marL="0" indent="0">
              <a:buNone/>
            </a:pPr>
            <a:r>
              <a:rPr lang="en-US" dirty="0"/>
              <a:t>	study -&gt; hall [label = "S"]</a:t>
            </a:r>
          </a:p>
          <a:p>
            <a:pPr marL="0" indent="0">
              <a:buNone/>
            </a:pPr>
            <a:r>
              <a:rPr lang="en-US" dirty="0"/>
              <a:t>	kitchen -&gt; hall [label = "E"]</a:t>
            </a:r>
          </a:p>
          <a:p>
            <a:pPr marL="0" indent="0">
              <a:buNone/>
            </a:pPr>
            <a:r>
              <a:rPr lang="en-US" dirty="0"/>
              <a:t>	hall -&gt; porch [label = "S"]</a:t>
            </a:r>
          </a:p>
          <a:p>
            <a:pPr marL="0" indent="0">
              <a:buNone/>
            </a:pPr>
            <a:r>
              <a:rPr lang="en-US" dirty="0"/>
              <a:t>	hall -&gt; bedroom [label = "E"]</a:t>
            </a:r>
          </a:p>
          <a:p>
            <a:pPr marL="0" indent="0">
              <a:buNone/>
            </a:pPr>
            <a:r>
              <a:rPr lang="en-US" dirty="0"/>
              <a:t>	hall -&gt; study [label = "N"]</a:t>
            </a:r>
          </a:p>
          <a:p>
            <a:pPr marL="0" indent="0">
              <a:buNone/>
            </a:pPr>
            <a:r>
              <a:rPr lang="en-US" dirty="0"/>
              <a:t>	hall -&gt; kitchen [label = "W"]</a:t>
            </a:r>
          </a:p>
          <a:p>
            <a:pPr marL="0" indent="0">
              <a:buNone/>
            </a:pPr>
            <a:r>
              <a:rPr lang="en-US" dirty="0"/>
              <a:t>	bedroom -&gt; hall [label = "W"]</a:t>
            </a:r>
          </a:p>
          <a:p>
            <a:pPr marL="0" indent="0">
              <a:buNone/>
            </a:pPr>
            <a:r>
              <a:rPr lang="en-US" dirty="0"/>
              <a:t>	porch -&gt; hall [label = "N"]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B2E8E9-5BD7-4A5D-B917-CFDC37136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455092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// Custom DSL example</a:t>
            </a:r>
            <a:endParaRPr lang="en-US" i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carryable</a:t>
            </a:r>
            <a:r>
              <a:rPr lang="en-US" dirty="0"/>
              <a:t> </a:t>
            </a:r>
            <a:r>
              <a:rPr lang="en-US" sz="1900" dirty="0">
                <a:solidFill>
                  <a:schemeClr val="accent4">
                    <a:lumMod val="75000"/>
                  </a:schemeClr>
                </a:solidFill>
              </a:rPr>
              <a:t>item</a:t>
            </a:r>
            <a:r>
              <a:rPr lang="en-US" dirty="0"/>
              <a:t> key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"It is a shiny brass key"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900" dirty="0" err="1">
                <a:solidFill>
                  <a:schemeClr val="accent4">
                    <a:lumMod val="75000"/>
                  </a:schemeClr>
                </a:solidFill>
              </a:rPr>
              <a:t>carryable</a:t>
            </a:r>
            <a:r>
              <a:rPr lang="en-US" dirty="0"/>
              <a:t> </a:t>
            </a:r>
            <a:r>
              <a:rPr lang="en-US" sz="1900" dirty="0">
                <a:solidFill>
                  <a:schemeClr val="accent4">
                    <a:lumMod val="75000"/>
                  </a:schemeClr>
                </a:solidFill>
              </a:rPr>
              <a:t>item</a:t>
            </a:r>
            <a:r>
              <a:rPr lang="en-US" dirty="0"/>
              <a:t> letter </a:t>
            </a:r>
            <a:r>
              <a:rPr lang="en-US" sz="19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"It reads You win!"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900" dirty="0">
                <a:solidFill>
                  <a:schemeClr val="accent4">
                    <a:lumMod val="75000"/>
                  </a:schemeClr>
                </a:solidFill>
              </a:rPr>
              <a:t>fixed</a:t>
            </a:r>
            <a:r>
              <a:rPr lang="en-US" dirty="0"/>
              <a:t> </a:t>
            </a:r>
            <a:r>
              <a:rPr lang="en-US" sz="1900" dirty="0">
                <a:solidFill>
                  <a:schemeClr val="accent4">
                    <a:lumMod val="75000"/>
                  </a:schemeClr>
                </a:solidFill>
              </a:rPr>
              <a:t>item</a:t>
            </a:r>
            <a:r>
              <a:rPr lang="en-US" dirty="0"/>
              <a:t> safe 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19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"It is a very heavy locked box. There is a keyhole on it"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sz="1900" dirty="0">
                <a:solidFill>
                  <a:schemeClr val="accent4">
                    <a:lumMod val="75000"/>
                  </a:schemeClr>
                </a:solidFill>
              </a:rPr>
              <a:t>opens</a:t>
            </a:r>
            <a:r>
              <a:rPr lang="en-US" dirty="0"/>
              <a:t> </a:t>
            </a:r>
            <a:r>
              <a:rPr lang="en-US" sz="1900" dirty="0">
                <a:solidFill>
                  <a:schemeClr val="accent4">
                    <a:lumMod val="75000"/>
                  </a:schemeClr>
                </a:solidFill>
              </a:rPr>
              <a:t>with</a:t>
            </a:r>
            <a:r>
              <a:rPr lang="en-US" dirty="0"/>
              <a:t> key </a:t>
            </a:r>
            <a:r>
              <a:rPr lang="en-US" sz="1900" dirty="0">
                <a:solidFill>
                  <a:schemeClr val="accent4">
                    <a:lumMod val="75000"/>
                  </a:schemeClr>
                </a:solidFill>
              </a:rPr>
              <a:t>locked</a:t>
            </a:r>
            <a:r>
              <a:rPr lang="en-US" dirty="0"/>
              <a:t> </a:t>
            </a:r>
            <a:r>
              <a:rPr lang="en-US" sz="1900" dirty="0">
                <a:solidFill>
                  <a:schemeClr val="accent4">
                    <a:lumMod val="75000"/>
                  </a:schemeClr>
                </a:solidFill>
              </a:rPr>
              <a:t>closed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sz="1900" dirty="0">
                <a:solidFill>
                  <a:schemeClr val="accent4">
                    <a:lumMod val="75000"/>
                  </a:schemeClr>
                </a:solidFill>
              </a:rPr>
              <a:t>contains</a:t>
            </a:r>
            <a:r>
              <a:rPr lang="en-US" dirty="0"/>
              <a:t> letter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900" dirty="0">
                <a:solidFill>
                  <a:schemeClr val="accent4">
                    <a:lumMod val="75000"/>
                  </a:schemeClr>
                </a:solidFill>
              </a:rPr>
              <a:t>room</a:t>
            </a:r>
            <a:r>
              <a:rPr lang="en-US" dirty="0"/>
              <a:t> bedroom </a:t>
            </a:r>
            <a:r>
              <a:rPr lang="en-US" sz="19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"This is where you sleep"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sz="1900" dirty="0">
                <a:solidFill>
                  <a:schemeClr val="accent4">
                    <a:lumMod val="75000"/>
                  </a:schemeClr>
                </a:solidFill>
              </a:rPr>
              <a:t>contains</a:t>
            </a:r>
            <a:r>
              <a:rPr lang="en-US" dirty="0"/>
              <a:t> key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sz="1900" dirty="0">
                <a:solidFill>
                  <a:schemeClr val="accent4">
                    <a:lumMod val="75000"/>
                  </a:schemeClr>
                </a:solidFill>
              </a:rPr>
              <a:t>exit</a:t>
            </a:r>
            <a:r>
              <a:rPr lang="en-US" dirty="0"/>
              <a:t> </a:t>
            </a:r>
            <a:r>
              <a:rPr lang="en-US" sz="1900" dirty="0">
                <a:solidFill>
                  <a:schemeClr val="accent4">
                    <a:lumMod val="75000"/>
                  </a:schemeClr>
                </a:solidFill>
              </a:rPr>
              <a:t>west</a:t>
            </a:r>
            <a:r>
              <a:rPr lang="en-US" dirty="0"/>
              <a:t> hall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900" dirty="0">
                <a:solidFill>
                  <a:schemeClr val="accent4">
                    <a:lumMod val="75000"/>
                  </a:schemeClr>
                </a:solidFill>
              </a:rPr>
              <a:t>start</a:t>
            </a:r>
            <a:r>
              <a:rPr lang="en-US" dirty="0"/>
              <a:t> </a:t>
            </a:r>
            <a:r>
              <a:rPr lang="en-US" sz="1900" dirty="0">
                <a:solidFill>
                  <a:schemeClr val="accent4">
                    <a:lumMod val="75000"/>
                  </a:schemeClr>
                </a:solidFill>
              </a:rPr>
              <a:t>in</a:t>
            </a:r>
            <a:r>
              <a:rPr lang="en-US" dirty="0"/>
              <a:t> porch</a:t>
            </a:r>
          </a:p>
        </p:txBody>
      </p:sp>
    </p:spTree>
    <p:extLst>
      <p:ext uri="{BB962C8B-B14F-4D97-AF65-F5344CB8AC3E}">
        <p14:creationId xmlns:p14="http://schemas.microsoft.com/office/powerpoint/2010/main" val="272820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372CB-2E10-4650-A0CD-3DCB1B755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C063E-5EAC-4DC3-9947-D389E55095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8"/>
            <a:ext cx="4184035" cy="4400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Text Adventure Game</a:t>
            </a:r>
          </a:p>
          <a:p>
            <a:r>
              <a:rPr lang="en-US" dirty="0"/>
              <a:t>Two DSLs</a:t>
            </a:r>
          </a:p>
          <a:p>
            <a:pPr lvl="1"/>
            <a:r>
              <a:rPr lang="en-US" dirty="0"/>
              <a:t>Commands (ANTLR)</a:t>
            </a:r>
          </a:p>
          <a:p>
            <a:pPr lvl="1"/>
            <a:r>
              <a:rPr lang="en-US" dirty="0"/>
              <a:t>Data (</a:t>
            </a:r>
            <a:r>
              <a:rPr lang="en-US" dirty="0" err="1"/>
              <a:t>xText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u="sng" dirty="0" err="1"/>
              <a:t>AN</a:t>
            </a:r>
            <a:r>
              <a:rPr lang="en-US" dirty="0" err="1"/>
              <a:t>other</a:t>
            </a:r>
            <a:r>
              <a:rPr lang="en-US" dirty="0"/>
              <a:t> </a:t>
            </a:r>
            <a:r>
              <a:rPr lang="en-US" u="sng" dirty="0"/>
              <a:t>T</a:t>
            </a:r>
            <a:r>
              <a:rPr lang="en-US" dirty="0"/>
              <a:t>ool for </a:t>
            </a:r>
            <a:r>
              <a:rPr lang="en-US" u="sng" dirty="0"/>
              <a:t>L</a:t>
            </a:r>
            <a:r>
              <a:rPr lang="en-US" dirty="0"/>
              <a:t>anguage </a:t>
            </a:r>
            <a:r>
              <a:rPr lang="en-US" u="sng" dirty="0"/>
              <a:t>R</a:t>
            </a:r>
            <a:r>
              <a:rPr lang="en-US" dirty="0"/>
              <a:t>ecognition</a:t>
            </a:r>
          </a:p>
          <a:p>
            <a:r>
              <a:rPr lang="en-US" dirty="0"/>
              <a:t>Run actions when input matched</a:t>
            </a:r>
          </a:p>
          <a:p>
            <a:pPr marL="0" indent="0">
              <a:buNone/>
            </a:pPr>
            <a:r>
              <a:rPr lang="en-US" dirty="0" err="1"/>
              <a:t>xText</a:t>
            </a:r>
            <a:endParaRPr lang="en-US" dirty="0"/>
          </a:p>
          <a:p>
            <a:r>
              <a:rPr lang="en-US" dirty="0"/>
              <a:t>Model classes (Build)</a:t>
            </a:r>
          </a:p>
          <a:p>
            <a:r>
              <a:rPr lang="en-US" dirty="0"/>
              <a:t>Generated IDE (Build)</a:t>
            </a:r>
          </a:p>
          <a:p>
            <a:r>
              <a:rPr lang="en-US" dirty="0"/>
              <a:t>Read Model Instance (Runtime)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48742C-7A18-4E4E-97BD-FE30996AA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440000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Object Model Generation</a:t>
            </a:r>
          </a:p>
          <a:p>
            <a:r>
              <a:rPr lang="en-US" dirty="0"/>
              <a:t>One DSL</a:t>
            </a:r>
          </a:p>
          <a:p>
            <a:pPr lvl="1"/>
            <a:r>
              <a:rPr lang="en-US" dirty="0"/>
              <a:t>Object Model (</a:t>
            </a:r>
            <a:r>
              <a:rPr lang="en-US" dirty="0" err="1"/>
              <a:t>xText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err="1"/>
              <a:t>xText</a:t>
            </a:r>
            <a:endParaRPr lang="en-US" dirty="0"/>
          </a:p>
          <a:p>
            <a:r>
              <a:rPr lang="en-US" dirty="0"/>
              <a:t>Model classes (Build)</a:t>
            </a:r>
          </a:p>
          <a:p>
            <a:r>
              <a:rPr lang="en-US" dirty="0"/>
              <a:t>Generated IDE (Build)</a:t>
            </a:r>
          </a:p>
        </p:txBody>
      </p:sp>
    </p:spTree>
    <p:extLst>
      <p:ext uri="{BB962C8B-B14F-4D97-AF65-F5344CB8AC3E}">
        <p14:creationId xmlns:p14="http://schemas.microsoft.com/office/powerpoint/2010/main" val="141608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</TotalTime>
  <Words>192</Words>
  <Application>Microsoft Office PowerPoint</Application>
  <PresentationFormat>Widescreen</PresentationFormat>
  <Paragraphs>87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DSLs and Code Generation</vt:lpstr>
      <vt:lpstr>Data Entry</vt:lpstr>
      <vt:lpstr>Domain-Specific Languages (DSLs)</vt:lpstr>
      <vt:lpstr>Internal DSLs (Uses programming language directly)</vt:lpstr>
      <vt:lpstr>External DSLs (Input parsed by language)</vt:lpstr>
      <vt:lpstr>Today’s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DSLs and Code Generation</dc:title>
  <dc:creator>Scott Stanchfield</dc:creator>
  <cp:lastModifiedBy>Scott Stanchfield</cp:lastModifiedBy>
  <cp:revision>33</cp:revision>
  <dcterms:created xsi:type="dcterms:W3CDTF">2017-06-27T02:09:14Z</dcterms:created>
  <dcterms:modified xsi:type="dcterms:W3CDTF">2017-06-27T02:52:55Z</dcterms:modified>
</cp:coreProperties>
</file>