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773" r:id="rId3"/>
    <p:sldId id="801" r:id="rId4"/>
    <p:sldId id="745" r:id="rId5"/>
    <p:sldId id="776" r:id="rId6"/>
    <p:sldId id="778" r:id="rId7"/>
    <p:sldId id="783" r:id="rId8"/>
    <p:sldId id="781" r:id="rId9"/>
    <p:sldId id="782" r:id="rId10"/>
    <p:sldId id="789" r:id="rId11"/>
    <p:sldId id="786" r:id="rId12"/>
    <p:sldId id="787" r:id="rId13"/>
    <p:sldId id="788" r:id="rId14"/>
    <p:sldId id="824" r:id="rId15"/>
    <p:sldId id="825" r:id="rId16"/>
    <p:sldId id="826" r:id="rId17"/>
    <p:sldId id="827" r:id="rId18"/>
    <p:sldId id="828" r:id="rId19"/>
    <p:sldId id="829" r:id="rId20"/>
    <p:sldId id="794" r:id="rId21"/>
    <p:sldId id="792" r:id="rId22"/>
    <p:sldId id="830" r:id="rId23"/>
    <p:sldId id="831" r:id="rId24"/>
    <p:sldId id="832" r:id="rId25"/>
    <p:sldId id="833" r:id="rId26"/>
    <p:sldId id="834" r:id="rId27"/>
    <p:sldId id="770" r:id="rId28"/>
    <p:sldId id="803" r:id="rId29"/>
  </p:sldIdLst>
  <p:sldSz cx="12196763"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088">
          <p15:clr>
            <a:srgbClr val="A4A3A4"/>
          </p15:clr>
        </p15:guide>
        <p15:guide id="2" pos="3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416D"/>
    <a:srgbClr val="FAFAFA"/>
    <a:srgbClr val="006BBC"/>
    <a:srgbClr val="F8F8F8"/>
    <a:srgbClr val="113E6A"/>
    <a:srgbClr val="363636"/>
    <a:srgbClr val="0F3D68"/>
    <a:srgbClr val="0033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07"/>
    <p:restoredTop sz="94660"/>
  </p:normalViewPr>
  <p:slideViewPr>
    <p:cSldViewPr snapToObjects="1" showGuides="1">
      <p:cViewPr varScale="1">
        <p:scale>
          <a:sx n="63" d="100"/>
          <a:sy n="63" d="100"/>
        </p:scale>
        <p:origin x="86" y="173"/>
      </p:cViewPr>
      <p:guideLst>
        <p:guide orient="horz" pos="2088"/>
        <p:guide pos="3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Grp="1" noRot="1" noChangeAspect="1"/>
          </p:cNvSpPr>
          <p:nvPr>
            <p:ph type="sldImg"/>
          </p:nvPr>
        </p:nvSpPr>
        <p:spPr>
          <a:xfrm>
            <a:off x="1143000" y="685800"/>
            <a:ext cx="4572000" cy="3429000"/>
          </a:xfrm>
          <a:prstGeom prst="rect">
            <a:avLst/>
          </a:prstGeom>
          <a:noFill/>
          <a:ln w="9525">
            <a:noFill/>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fontAlgn="base">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3074"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4098"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矩形 5"/>
          <p:cNvSpPr>
            <a:spLocks noChangeArrowheads="1"/>
          </p:cNvSpPr>
          <p:nvPr/>
        </p:nvSpPr>
        <p:spPr bwMode="auto">
          <a:xfrm>
            <a:off x="5522913" y="0"/>
            <a:ext cx="6673850" cy="6858000"/>
          </a:xfrm>
          <a:prstGeom prst="rect">
            <a:avLst/>
          </a:prstGeom>
          <a:solidFill>
            <a:srgbClr val="F8F8F8"/>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1027"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p:nvSpPr>
        <p:spPr bwMode="auto">
          <a:xfrm>
            <a:off x="11582400" y="6381750"/>
            <a:ext cx="492125" cy="396875"/>
          </a:xfrm>
          <a:prstGeom prst="rect">
            <a:avLst/>
          </a:prstGeom>
          <a:solidFill>
            <a:srgbClr val="0F3D6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TextBox 4"/>
          <p:cNvSpPr txBox="1"/>
          <p:nvPr/>
        </p:nvSpPr>
        <p:spPr>
          <a:xfrm>
            <a:off x="11609388" y="6410325"/>
            <a:ext cx="436562" cy="339725"/>
          </a:xfrm>
          <a:prstGeom prst="rect">
            <a:avLst/>
          </a:prstGeom>
          <a:noFill/>
          <a:ln w="9525">
            <a:noFill/>
          </a:ln>
        </p:spPr>
        <p:txBody>
          <a:bodyPr wrap="none" anchor="t">
            <a:spAutoFit/>
          </a:bodyPr>
          <a:lstStyle/>
          <a:p>
            <a:pPr lvl="0" indent="0" algn="ctr"/>
            <a:fld id="{9A0DB2DC-4C9A-4742-B13C-FB6460FD3503}" type="slidenum">
              <a:rPr lang="zh-CN" altLang="en-US" sz="1600" dirty="0">
                <a:solidFill>
                  <a:schemeClr val="accent2"/>
                </a:solidFill>
                <a:latin typeface="Arial" panose="020B0604020202020204" pitchFamily="34" charset="0"/>
                <a:ea typeface="宋体" panose="02010600030101010101" pitchFamily="2" charset="-122"/>
              </a:rPr>
              <a:t>‹#›</a:t>
            </a:fld>
            <a:endParaRPr lang="zh-CN" altLang="en-US" sz="1600" dirty="0">
              <a:solidFill>
                <a:schemeClr val="accent2"/>
              </a:solidFill>
              <a:latin typeface="Arial" panose="020B0604020202020204" pitchFamily="34" charset="0"/>
              <a:ea typeface="宋体" panose="02010600030101010101" pitchFamily="2" charset="-122"/>
            </a:endParaRPr>
          </a:p>
        </p:txBody>
      </p:sp>
      <p:sp>
        <p:nvSpPr>
          <p:cNvPr id="2052"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2053"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
        <p:nvSpPr>
          <p:cNvPr id="2054" name="矩形 1"/>
          <p:cNvSpPr>
            <a:spLocks noChangeArrowheads="1"/>
          </p:cNvSpPr>
          <p:nvPr/>
        </p:nvSpPr>
        <p:spPr bwMode="auto">
          <a:xfrm>
            <a:off x="0" y="6713538"/>
            <a:ext cx="12196763" cy="144463"/>
          </a:xfrm>
          <a:prstGeom prst="rect">
            <a:avLst/>
          </a:prstGeom>
          <a:solidFill>
            <a:srgbClr val="0F3D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9.xml"/><Relationship Id="rId1" Type="http://schemas.openxmlformats.org/officeDocument/2006/relationships/tags" Target="../tags/tag10.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9.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5500" b="1" dirty="0" smtClean="0">
                <a:solidFill>
                  <a:schemeClr val="accent2"/>
                </a:solidFill>
                <a:highlight>
                  <a:srgbClr val="006BBC"/>
                </a:highlight>
                <a:latin typeface="微软雅黑" panose="020B0503020204020204" pitchFamily="34" charset="-122"/>
                <a:ea typeface="微软雅黑" panose="020B0503020204020204" pitchFamily="34" charset="-122"/>
              </a:rPr>
              <a:t>网络安全设备数据可视化及应</a:t>
            </a:r>
            <a:r>
              <a:rPr lang="zh-CN" altLang="en-US" sz="5500" b="1" dirty="0">
                <a:solidFill>
                  <a:schemeClr val="accent2"/>
                </a:solidFill>
                <a:highlight>
                  <a:srgbClr val="006BBC"/>
                </a:highlight>
                <a:latin typeface="微软雅黑" panose="020B0503020204020204" pitchFamily="34" charset="-122"/>
                <a:ea typeface="微软雅黑" panose="020B0503020204020204" pitchFamily="34" charset="-122"/>
              </a:rPr>
              <a:t>用</a:t>
            </a:r>
          </a:p>
        </p:txBody>
      </p:sp>
      <p:sp>
        <p:nvSpPr>
          <p:cNvPr id="7173" name="TextBox 34"/>
          <p:cNvSpPr txBox="1"/>
          <p:nvPr/>
        </p:nvSpPr>
        <p:spPr>
          <a:xfrm>
            <a:off x="7033260" y="3759200"/>
            <a:ext cx="3724275" cy="645160"/>
          </a:xfrm>
          <a:prstGeom prst="rect">
            <a:avLst/>
          </a:prstGeom>
          <a:noFill/>
          <a:ln w="9525">
            <a:noFill/>
          </a:ln>
        </p:spPr>
        <p:txBody>
          <a:bodyPr wrap="square" anchor="t">
            <a:spAutoFit/>
          </a:bodyPr>
          <a:lstStyle/>
          <a:p>
            <a:pPr>
              <a:lnSpc>
                <a:spcPct val="150000"/>
              </a:lnSpc>
            </a:pPr>
            <a:r>
              <a:rPr lang="zh-CN" altLang="en-US" sz="2400" dirty="0">
                <a:solidFill>
                  <a:schemeClr val="accent2"/>
                </a:solidFill>
                <a:highlight>
                  <a:srgbClr val="006BBC"/>
                </a:highlight>
                <a:latin typeface="微软雅黑" panose="020B0503020204020204" pitchFamily="34" charset="-122"/>
                <a:ea typeface="微软雅黑" panose="020B0503020204020204" pitchFamily="34" charset="-122"/>
              </a:rPr>
              <a:t>专业：计算机科学与技术</a:t>
            </a:r>
          </a:p>
        </p:txBody>
      </p:sp>
      <p:sp>
        <p:nvSpPr>
          <p:cNvPr id="7174" name="TextBox 35"/>
          <p:cNvSpPr txBox="1"/>
          <p:nvPr/>
        </p:nvSpPr>
        <p:spPr>
          <a:xfrm>
            <a:off x="3099594" y="3732959"/>
            <a:ext cx="2871787" cy="645160"/>
          </a:xfrm>
          <a:prstGeom prst="rect">
            <a:avLst/>
          </a:prstGeom>
          <a:noFill/>
          <a:ln w="9525">
            <a:noFill/>
          </a:ln>
        </p:spPr>
        <p:txBody>
          <a:bodyPr anchor="t">
            <a:spAutoFit/>
          </a:bodyPr>
          <a:lstStyle/>
          <a:p>
            <a:pPr>
              <a:lnSpc>
                <a:spcPct val="150000"/>
              </a:lnSpc>
            </a:pPr>
            <a:r>
              <a:rPr lang="zh-CN" altLang="en-US" sz="2400" dirty="0">
                <a:solidFill>
                  <a:schemeClr val="accent2"/>
                </a:solidFill>
                <a:highlight>
                  <a:srgbClr val="006BBC"/>
                </a:highlight>
                <a:latin typeface="微软雅黑" panose="020B0503020204020204" pitchFamily="34" charset="-122"/>
                <a:ea typeface="微软雅黑" panose="020B0503020204020204" pitchFamily="34" charset="-122"/>
              </a:rPr>
              <a:t>学院</a:t>
            </a:r>
            <a:r>
              <a:rPr lang="en-US" altLang="zh-CN" sz="2400" dirty="0">
                <a:solidFill>
                  <a:schemeClr val="accent2"/>
                </a:solidFill>
                <a:highlight>
                  <a:srgbClr val="006BBC"/>
                </a:highlight>
                <a:latin typeface="微软雅黑" panose="020B0503020204020204" pitchFamily="34" charset="-122"/>
                <a:ea typeface="微软雅黑" panose="020B0503020204020204" pitchFamily="34" charset="-122"/>
              </a:rPr>
              <a:t>:</a:t>
            </a:r>
            <a:r>
              <a:rPr lang="zh-CN" altLang="en-US" sz="2400" dirty="0">
                <a:solidFill>
                  <a:schemeClr val="accent2"/>
                </a:solidFill>
                <a:highlight>
                  <a:srgbClr val="006BBC"/>
                </a:highlight>
                <a:latin typeface="微软雅黑" panose="020B0503020204020204" pitchFamily="34" charset="-122"/>
                <a:ea typeface="微软雅黑" panose="020B0503020204020204" pitchFamily="34" charset="-122"/>
              </a:rPr>
              <a:t>信息工程学院</a:t>
            </a:r>
          </a:p>
        </p:txBody>
      </p:sp>
      <p:sp>
        <p:nvSpPr>
          <p:cNvPr id="7175" name="圆角矩形 42"/>
          <p:cNvSpPr/>
          <p:nvPr/>
        </p:nvSpPr>
        <p:spPr>
          <a:xfrm>
            <a:off x="7082869" y="4888722"/>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6" name="TextBox 43"/>
          <p:cNvSpPr txBox="1"/>
          <p:nvPr/>
        </p:nvSpPr>
        <p:spPr>
          <a:xfrm>
            <a:off x="4535488" y="4824413"/>
            <a:ext cx="1485900" cy="645160"/>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薛硕</a:t>
            </a:r>
          </a:p>
        </p:txBody>
      </p:sp>
      <p:sp>
        <p:nvSpPr>
          <p:cNvPr id="7177" name="TextBox 44"/>
          <p:cNvSpPr txBox="1"/>
          <p:nvPr/>
        </p:nvSpPr>
        <p:spPr>
          <a:xfrm>
            <a:off x="8724265" y="4783455"/>
            <a:ext cx="2236470" cy="645160"/>
          </a:xfrm>
          <a:prstGeom prst="rect">
            <a:avLst/>
          </a:prstGeom>
          <a:noFill/>
          <a:ln w="9525">
            <a:noFill/>
          </a:ln>
        </p:spPr>
        <p:txBody>
          <a:bodyPr wrap="square"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王卫</a:t>
            </a:r>
            <a:r>
              <a:rPr lang="zh-CN" altLang="en-US" sz="2400" dirty="0" smtClean="0">
                <a:solidFill>
                  <a:schemeClr val="accent2"/>
                </a:solidFill>
                <a:latin typeface="微软雅黑" panose="020B0503020204020204" pitchFamily="34" charset="-122"/>
                <a:ea typeface="微软雅黑" panose="020B0503020204020204" pitchFamily="34" charset="-122"/>
              </a:rPr>
              <a:t>亚</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p:nvPr/>
        </p:nvSpPr>
        <p:spPr>
          <a:xfrm>
            <a:off x="7073862" y="4790661"/>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3181350" y="4929188"/>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3228975" y="4791075"/>
            <a:ext cx="1306513" cy="581025"/>
          </a:xfrm>
          <a:prstGeom prst="rect">
            <a:avLst/>
          </a:prstGeom>
          <a:noFill/>
          <a:ln w="9525">
            <a:noFill/>
          </a:ln>
        </p:spPr>
        <p:txBody>
          <a:bodyPr wrap="square"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7" name="Freeform 5"/>
          <p:cNvSpPr>
            <a:spLocks noEditPoints="1"/>
          </p:cNvSpPr>
          <p:nvPr/>
        </p:nvSpPr>
        <p:spPr bwMode="auto">
          <a:xfrm>
            <a:off x="4765675" y="333375"/>
            <a:ext cx="2736850" cy="1590675"/>
          </a:xfrm>
          <a:custGeom>
            <a:avLst/>
            <a:gdLst>
              <a:gd name="T0" fmla="*/ 135 w 139"/>
              <a:gd name="T1" fmla="*/ 61 h 81"/>
              <a:gd name="T2" fmla="*/ 131 w 139"/>
              <a:gd name="T3" fmla="*/ 56 h 81"/>
              <a:gd name="T4" fmla="*/ 131 w 139"/>
              <a:gd name="T5" fmla="*/ 27 h 81"/>
              <a:gd name="T6" fmla="*/ 139 w 139"/>
              <a:gd name="T7" fmla="*/ 24 h 81"/>
              <a:gd name="T8" fmla="*/ 70 w 139"/>
              <a:gd name="T9" fmla="*/ 0 h 81"/>
              <a:gd name="T10" fmla="*/ 0 w 139"/>
              <a:gd name="T11" fmla="*/ 24 h 81"/>
              <a:gd name="T12" fmla="*/ 70 w 139"/>
              <a:gd name="T13" fmla="*/ 48 h 81"/>
              <a:gd name="T14" fmla="*/ 127 w 139"/>
              <a:gd name="T15" fmla="*/ 28 h 81"/>
              <a:gd name="T16" fmla="*/ 127 w 139"/>
              <a:gd name="T17" fmla="*/ 56 h 81"/>
              <a:gd name="T18" fmla="*/ 123 w 139"/>
              <a:gd name="T19" fmla="*/ 61 h 81"/>
              <a:gd name="T20" fmla="*/ 126 w 139"/>
              <a:gd name="T21" fmla="*/ 64 h 81"/>
              <a:gd name="T22" fmla="*/ 123 w 139"/>
              <a:gd name="T23" fmla="*/ 81 h 81"/>
              <a:gd name="T24" fmla="*/ 135 w 139"/>
              <a:gd name="T25" fmla="*/ 81 h 81"/>
              <a:gd name="T26" fmla="*/ 132 w 139"/>
              <a:gd name="T27" fmla="*/ 64 h 81"/>
              <a:gd name="T28" fmla="*/ 135 w 139"/>
              <a:gd name="T29" fmla="*/ 61 h 81"/>
              <a:gd name="T30" fmla="*/ 28 w 139"/>
              <a:gd name="T31" fmla="*/ 42 h 81"/>
              <a:gd name="T32" fmla="*/ 28 w 139"/>
              <a:gd name="T33" fmla="*/ 69 h 81"/>
              <a:gd name="T34" fmla="*/ 70 w 139"/>
              <a:gd name="T35" fmla="*/ 81 h 81"/>
              <a:gd name="T36" fmla="*/ 111 w 139"/>
              <a:gd name="T37" fmla="*/ 69 h 81"/>
              <a:gd name="T38" fmla="*/ 111 w 139"/>
              <a:gd name="T39" fmla="*/ 42 h 81"/>
              <a:gd name="T40" fmla="*/ 70 w 139"/>
              <a:gd name="T41" fmla="*/ 56 h 81"/>
              <a:gd name="T42" fmla="*/ 28 w 139"/>
              <a:gd name="T43"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81">
                <a:moveTo>
                  <a:pt x="135" y="61"/>
                </a:moveTo>
                <a:cubicBezTo>
                  <a:pt x="135" y="58"/>
                  <a:pt x="134" y="56"/>
                  <a:pt x="131" y="56"/>
                </a:cubicBezTo>
                <a:cubicBezTo>
                  <a:pt x="131" y="27"/>
                  <a:pt x="131" y="27"/>
                  <a:pt x="131" y="27"/>
                </a:cubicBezTo>
                <a:cubicBezTo>
                  <a:pt x="139" y="24"/>
                  <a:pt x="139" y="24"/>
                  <a:pt x="139" y="24"/>
                </a:cubicBezTo>
                <a:cubicBezTo>
                  <a:pt x="70" y="0"/>
                  <a:pt x="70" y="0"/>
                  <a:pt x="70" y="0"/>
                </a:cubicBezTo>
                <a:cubicBezTo>
                  <a:pt x="0" y="24"/>
                  <a:pt x="0" y="24"/>
                  <a:pt x="0" y="24"/>
                </a:cubicBezTo>
                <a:cubicBezTo>
                  <a:pt x="70" y="48"/>
                  <a:pt x="70" y="48"/>
                  <a:pt x="70" y="48"/>
                </a:cubicBezTo>
                <a:cubicBezTo>
                  <a:pt x="127" y="28"/>
                  <a:pt x="127" y="28"/>
                  <a:pt x="127" y="28"/>
                </a:cubicBezTo>
                <a:cubicBezTo>
                  <a:pt x="127" y="56"/>
                  <a:pt x="127" y="56"/>
                  <a:pt x="127" y="56"/>
                </a:cubicBezTo>
                <a:cubicBezTo>
                  <a:pt x="125" y="56"/>
                  <a:pt x="123" y="58"/>
                  <a:pt x="123" y="61"/>
                </a:cubicBezTo>
                <a:cubicBezTo>
                  <a:pt x="123" y="63"/>
                  <a:pt x="125" y="64"/>
                  <a:pt x="126" y="64"/>
                </a:cubicBezTo>
                <a:cubicBezTo>
                  <a:pt x="123" y="81"/>
                  <a:pt x="123" y="81"/>
                  <a:pt x="123" y="81"/>
                </a:cubicBezTo>
                <a:cubicBezTo>
                  <a:pt x="135" y="81"/>
                  <a:pt x="135" y="81"/>
                  <a:pt x="135" y="81"/>
                </a:cubicBezTo>
                <a:cubicBezTo>
                  <a:pt x="132" y="64"/>
                  <a:pt x="132" y="64"/>
                  <a:pt x="132" y="64"/>
                </a:cubicBezTo>
                <a:cubicBezTo>
                  <a:pt x="134" y="64"/>
                  <a:pt x="135" y="63"/>
                  <a:pt x="135" y="61"/>
                </a:cubicBezTo>
                <a:close/>
                <a:moveTo>
                  <a:pt x="28" y="42"/>
                </a:moveTo>
                <a:cubicBezTo>
                  <a:pt x="28" y="69"/>
                  <a:pt x="28" y="69"/>
                  <a:pt x="28" y="69"/>
                </a:cubicBezTo>
                <a:cubicBezTo>
                  <a:pt x="28" y="76"/>
                  <a:pt x="47" y="81"/>
                  <a:pt x="70" y="81"/>
                </a:cubicBezTo>
                <a:cubicBezTo>
                  <a:pt x="92" y="81"/>
                  <a:pt x="111" y="76"/>
                  <a:pt x="111" y="69"/>
                </a:cubicBezTo>
                <a:cubicBezTo>
                  <a:pt x="111" y="42"/>
                  <a:pt x="111" y="42"/>
                  <a:pt x="111" y="42"/>
                </a:cubicBezTo>
                <a:cubicBezTo>
                  <a:pt x="70" y="56"/>
                  <a:pt x="70" y="56"/>
                  <a:pt x="70" y="56"/>
                </a:cubicBezTo>
                <a:lnTo>
                  <a:pt x="28" y="42"/>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lIns="91438" tIns="45719" rIns="91438" bIns="45719"/>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ea"/>
              <a:sym typeface="+mn-lt"/>
            </a:endParaRPr>
          </a:p>
        </p:txBody>
      </p:sp>
      <p:grpSp>
        <p:nvGrpSpPr>
          <p:cNvPr id="18"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chemeClr val="accent2"/>
          </a:solidFill>
        </p:grpSpPr>
        <p:grpSp>
          <p:nvGrpSpPr>
            <p:cNvPr id="20" name="iSľîďê"/>
            <p:cNvGrpSpPr/>
            <p:nvPr/>
          </p:nvGrpSpPr>
          <p:grpSpPr>
            <a:xfrm>
              <a:off x="2629947" y="2501424"/>
              <a:ext cx="1847550" cy="1855152"/>
              <a:chOff x="3216275" y="2651125"/>
              <a:chExt cx="1543050" cy="1549400"/>
            </a:xfrm>
            <a:grpFill/>
          </p:grpSpPr>
          <p:sp>
            <p:nvSpPr>
              <p:cNvPr id="51"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1"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23" name="íṩlíḍe"/>
            <p:cNvGrpSpPr/>
            <p:nvPr/>
          </p:nvGrpSpPr>
          <p:grpSpPr>
            <a:xfrm>
              <a:off x="4589708" y="2583543"/>
              <a:ext cx="742163" cy="1193232"/>
              <a:chOff x="4691308" y="2684429"/>
              <a:chExt cx="679414" cy="1092346"/>
            </a:xfrm>
            <a:grpFill/>
          </p:grpSpPr>
          <p:sp>
            <p:nvSpPr>
              <p:cNvPr id="48"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4" name="î$1idè"/>
            <p:cNvGrpSpPr/>
            <p:nvPr/>
          </p:nvGrpSpPr>
          <p:grpSpPr>
            <a:xfrm>
              <a:off x="7561942" y="2580837"/>
              <a:ext cx="677905" cy="1186334"/>
              <a:chOff x="7344147" y="2674826"/>
              <a:chExt cx="624197" cy="1092345"/>
            </a:xfrm>
            <a:grpFill/>
          </p:grpSpPr>
          <p:sp>
            <p:nvSpPr>
              <p:cNvPr id="44"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5" name="ïŝḻïdè"/>
            <p:cNvGrpSpPr/>
            <p:nvPr/>
          </p:nvGrpSpPr>
          <p:grpSpPr>
            <a:xfrm>
              <a:off x="4649513" y="3946051"/>
              <a:ext cx="3567404" cy="243887"/>
              <a:chOff x="4649503" y="3967974"/>
              <a:chExt cx="3246722" cy="221964"/>
            </a:xfrm>
            <a:grpFill/>
          </p:grpSpPr>
          <p:sp>
            <p:nvSpPr>
              <p:cNvPr id="26"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p:stCondLst>
                              <p:cond delay="2300"/>
                            </p:stCondLst>
                            <p:childTnLst>
                              <p:par>
                                <p:cTn id="12" presetID="31" presetClass="entr" presetSubtype="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p:cTn id="14" dur="500" fill="hold"/>
                                        <p:tgtEl>
                                          <p:spTgt spid="7173"/>
                                        </p:tgtEl>
                                        <p:attrNameLst>
                                          <p:attrName>ppt_w</p:attrName>
                                        </p:attrNameLst>
                                      </p:cBhvr>
                                      <p:tavLst>
                                        <p:tav tm="0">
                                          <p:val>
                                            <p:fltVal val="0"/>
                                          </p:val>
                                        </p:tav>
                                        <p:tav tm="100000">
                                          <p:val>
                                            <p:strVal val="#ppt_w"/>
                                          </p:val>
                                        </p:tav>
                                      </p:tavLst>
                                    </p:anim>
                                    <p:anim calcmode="lin" valueType="num">
                                      <p:cBhvr>
                                        <p:cTn id="15" dur="500" fill="hold"/>
                                        <p:tgtEl>
                                          <p:spTgt spid="7173"/>
                                        </p:tgtEl>
                                        <p:attrNameLst>
                                          <p:attrName>ppt_h</p:attrName>
                                        </p:attrNameLst>
                                      </p:cBhvr>
                                      <p:tavLst>
                                        <p:tav tm="0">
                                          <p:val>
                                            <p:fltVal val="0"/>
                                          </p:val>
                                        </p:tav>
                                        <p:tav tm="100000">
                                          <p:val>
                                            <p:strVal val="#ppt_h"/>
                                          </p:val>
                                        </p:tav>
                                      </p:tavLst>
                                    </p:anim>
                                    <p:anim calcmode="lin" valueType="num">
                                      <p:cBhvr>
                                        <p:cTn id="16" dur="500" fill="hold"/>
                                        <p:tgtEl>
                                          <p:spTgt spid="7173"/>
                                        </p:tgtEl>
                                        <p:attrNameLst>
                                          <p:attrName>style.rotation</p:attrName>
                                        </p:attrNameLst>
                                      </p:cBhvr>
                                      <p:tavLst>
                                        <p:tav tm="0">
                                          <p:val>
                                            <p:fltVal val="90"/>
                                          </p:val>
                                        </p:tav>
                                        <p:tav tm="100000">
                                          <p:val>
                                            <p:fltVal val="0"/>
                                          </p:val>
                                        </p:tav>
                                      </p:tavLst>
                                    </p:anim>
                                    <p:animEffect transition="in" filter="fade">
                                      <p:cBhvr>
                                        <p:cTn id="17" dur="500"/>
                                        <p:tgtEl>
                                          <p:spTgt spid="7173"/>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 calcmode="lin" valueType="num">
                                      <p:cBhvr>
                                        <p:cTn id="20" dur="500" fill="hold"/>
                                        <p:tgtEl>
                                          <p:spTgt spid="7174"/>
                                        </p:tgtEl>
                                        <p:attrNameLst>
                                          <p:attrName>ppt_w</p:attrName>
                                        </p:attrNameLst>
                                      </p:cBhvr>
                                      <p:tavLst>
                                        <p:tav tm="0">
                                          <p:val>
                                            <p:fltVal val="0"/>
                                          </p:val>
                                        </p:tav>
                                        <p:tav tm="100000">
                                          <p:val>
                                            <p:strVal val="#ppt_w"/>
                                          </p:val>
                                        </p:tav>
                                      </p:tavLst>
                                    </p:anim>
                                    <p:anim calcmode="lin" valueType="num">
                                      <p:cBhvr>
                                        <p:cTn id="21" dur="500" fill="hold"/>
                                        <p:tgtEl>
                                          <p:spTgt spid="7174"/>
                                        </p:tgtEl>
                                        <p:attrNameLst>
                                          <p:attrName>ppt_h</p:attrName>
                                        </p:attrNameLst>
                                      </p:cBhvr>
                                      <p:tavLst>
                                        <p:tav tm="0">
                                          <p:val>
                                            <p:fltVal val="0"/>
                                          </p:val>
                                        </p:tav>
                                        <p:tav tm="100000">
                                          <p:val>
                                            <p:strVal val="#ppt_h"/>
                                          </p:val>
                                        </p:tav>
                                      </p:tavLst>
                                    </p:anim>
                                    <p:anim calcmode="lin" valueType="num">
                                      <p:cBhvr>
                                        <p:cTn id="22" dur="500" fill="hold"/>
                                        <p:tgtEl>
                                          <p:spTgt spid="7174"/>
                                        </p:tgtEl>
                                        <p:attrNameLst>
                                          <p:attrName>style.rotation</p:attrName>
                                        </p:attrNameLst>
                                      </p:cBhvr>
                                      <p:tavLst>
                                        <p:tav tm="0">
                                          <p:val>
                                            <p:fltVal val="90"/>
                                          </p:val>
                                        </p:tav>
                                        <p:tav tm="100000">
                                          <p:val>
                                            <p:fltVal val="0"/>
                                          </p:val>
                                        </p:tav>
                                      </p:tavLst>
                                    </p:anim>
                                    <p:animEffect transition="in" filter="fade">
                                      <p:cBhvr>
                                        <p:cTn id="23" dur="500"/>
                                        <p:tgtEl>
                                          <p:spTgt spid="7174"/>
                                        </p:tgtEl>
                                      </p:cBhvr>
                                    </p:animEffect>
                                  </p:childTnLst>
                                </p:cTn>
                              </p:par>
                            </p:childTnLst>
                          </p:cTn>
                        </p:par>
                        <p:par>
                          <p:cTn id="24" fill="hold">
                            <p:stCondLst>
                              <p:cond delay="2800"/>
                            </p:stCondLst>
                            <p:childTnLst>
                              <p:par>
                                <p:cTn id="25" presetID="16" presetClass="entr" presetSubtype="21" fill="hold" grpId="0" nodeType="afterEffect">
                                  <p:stCondLst>
                                    <p:cond delay="0"/>
                                  </p:stCondLst>
                                  <p:childTnLst>
                                    <p:set>
                                      <p:cBhvr>
                                        <p:cTn id="26" dur="1" fill="hold">
                                          <p:stCondLst>
                                            <p:cond delay="0"/>
                                          </p:stCondLst>
                                        </p:cTn>
                                        <p:tgtEl>
                                          <p:spTgt spid="7181"/>
                                        </p:tgtEl>
                                        <p:attrNameLst>
                                          <p:attrName>style.visibility</p:attrName>
                                        </p:attrNameLst>
                                      </p:cBhvr>
                                      <p:to>
                                        <p:strVal val="visible"/>
                                      </p:to>
                                    </p:set>
                                    <p:animEffect transition="in" filter="barn(inVertical)">
                                      <p:cBhvr>
                                        <p:cTn id="27" dur="500"/>
                                        <p:tgtEl>
                                          <p:spTgt spid="7181"/>
                                        </p:tgtEl>
                                      </p:cBhvr>
                                    </p:animEffect>
                                  </p:childTnLst>
                                </p:cTn>
                              </p:par>
                            </p:childTnLst>
                          </p:cTn>
                        </p:par>
                        <p:par>
                          <p:cTn id="28" fill="hold">
                            <p:stCondLst>
                              <p:cond delay="3300"/>
                            </p:stCondLst>
                            <p:childTnLst>
                              <p:par>
                                <p:cTn id="29" presetID="31" presetClass="entr" presetSubtype="0" fill="hold" grpId="0" nodeType="afterEffect">
                                  <p:stCondLst>
                                    <p:cond delay="0"/>
                                  </p:stCondLst>
                                  <p:childTnLst>
                                    <p:set>
                                      <p:cBhvr>
                                        <p:cTn id="30" dur="1" fill="hold">
                                          <p:stCondLst>
                                            <p:cond delay="0"/>
                                          </p:stCondLst>
                                        </p:cTn>
                                        <p:tgtEl>
                                          <p:spTgt spid="7179"/>
                                        </p:tgtEl>
                                        <p:attrNameLst>
                                          <p:attrName>style.visibility</p:attrName>
                                        </p:attrNameLst>
                                      </p:cBhvr>
                                      <p:to>
                                        <p:strVal val="visible"/>
                                      </p:to>
                                    </p:set>
                                    <p:anim calcmode="lin" valueType="num">
                                      <p:cBhvr>
                                        <p:cTn id="31" dur="500" fill="hold"/>
                                        <p:tgtEl>
                                          <p:spTgt spid="7179"/>
                                        </p:tgtEl>
                                        <p:attrNameLst>
                                          <p:attrName>ppt_w</p:attrName>
                                        </p:attrNameLst>
                                      </p:cBhvr>
                                      <p:tavLst>
                                        <p:tav tm="0">
                                          <p:val>
                                            <p:fltVal val="0"/>
                                          </p:val>
                                        </p:tav>
                                        <p:tav tm="100000">
                                          <p:val>
                                            <p:strVal val="#ppt_w"/>
                                          </p:val>
                                        </p:tav>
                                      </p:tavLst>
                                    </p:anim>
                                    <p:anim calcmode="lin" valueType="num">
                                      <p:cBhvr>
                                        <p:cTn id="32" dur="500" fill="hold"/>
                                        <p:tgtEl>
                                          <p:spTgt spid="7179"/>
                                        </p:tgtEl>
                                        <p:attrNameLst>
                                          <p:attrName>ppt_h</p:attrName>
                                        </p:attrNameLst>
                                      </p:cBhvr>
                                      <p:tavLst>
                                        <p:tav tm="0">
                                          <p:val>
                                            <p:fltVal val="0"/>
                                          </p:val>
                                        </p:tav>
                                        <p:tav tm="100000">
                                          <p:val>
                                            <p:strVal val="#ppt_h"/>
                                          </p:val>
                                        </p:tav>
                                      </p:tavLst>
                                    </p:anim>
                                    <p:anim calcmode="lin" valueType="num">
                                      <p:cBhvr>
                                        <p:cTn id="33" dur="500" fill="hold"/>
                                        <p:tgtEl>
                                          <p:spTgt spid="7179"/>
                                        </p:tgtEl>
                                        <p:attrNameLst>
                                          <p:attrName>style.rotation</p:attrName>
                                        </p:attrNameLst>
                                      </p:cBhvr>
                                      <p:tavLst>
                                        <p:tav tm="0">
                                          <p:val>
                                            <p:fltVal val="90"/>
                                          </p:val>
                                        </p:tav>
                                        <p:tav tm="100000">
                                          <p:val>
                                            <p:fltVal val="0"/>
                                          </p:val>
                                        </p:tav>
                                      </p:tavLst>
                                    </p:anim>
                                    <p:animEffect transition="in" filter="fade">
                                      <p:cBhvr>
                                        <p:cTn id="34" dur="500"/>
                                        <p:tgtEl>
                                          <p:spTgt spid="717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180"/>
                                        </p:tgtEl>
                                        <p:attrNameLst>
                                          <p:attrName>style.visibility</p:attrName>
                                        </p:attrNameLst>
                                      </p:cBhvr>
                                      <p:to>
                                        <p:strVal val="visible"/>
                                      </p:to>
                                    </p:set>
                                    <p:anim calcmode="lin" valueType="num">
                                      <p:cBhvr>
                                        <p:cTn id="37" dur="500" fill="hold"/>
                                        <p:tgtEl>
                                          <p:spTgt spid="7180"/>
                                        </p:tgtEl>
                                        <p:attrNameLst>
                                          <p:attrName>ppt_w</p:attrName>
                                        </p:attrNameLst>
                                      </p:cBhvr>
                                      <p:tavLst>
                                        <p:tav tm="0">
                                          <p:val>
                                            <p:fltVal val="0"/>
                                          </p:val>
                                        </p:tav>
                                        <p:tav tm="100000">
                                          <p:val>
                                            <p:strVal val="#ppt_w"/>
                                          </p:val>
                                        </p:tav>
                                      </p:tavLst>
                                    </p:anim>
                                    <p:anim calcmode="lin" valueType="num">
                                      <p:cBhvr>
                                        <p:cTn id="38" dur="500" fill="hold"/>
                                        <p:tgtEl>
                                          <p:spTgt spid="7180"/>
                                        </p:tgtEl>
                                        <p:attrNameLst>
                                          <p:attrName>ppt_h</p:attrName>
                                        </p:attrNameLst>
                                      </p:cBhvr>
                                      <p:tavLst>
                                        <p:tav tm="0">
                                          <p:val>
                                            <p:fltVal val="0"/>
                                          </p:val>
                                        </p:tav>
                                        <p:tav tm="100000">
                                          <p:val>
                                            <p:strVal val="#ppt_h"/>
                                          </p:val>
                                        </p:tav>
                                      </p:tavLst>
                                    </p:anim>
                                    <p:anim calcmode="lin" valueType="num">
                                      <p:cBhvr>
                                        <p:cTn id="39" dur="500" fill="hold"/>
                                        <p:tgtEl>
                                          <p:spTgt spid="7180"/>
                                        </p:tgtEl>
                                        <p:attrNameLst>
                                          <p:attrName>style.rotation</p:attrName>
                                        </p:attrNameLst>
                                      </p:cBhvr>
                                      <p:tavLst>
                                        <p:tav tm="0">
                                          <p:val>
                                            <p:fltVal val="90"/>
                                          </p:val>
                                        </p:tav>
                                        <p:tav tm="100000">
                                          <p:val>
                                            <p:fltVal val="0"/>
                                          </p:val>
                                        </p:tav>
                                      </p:tavLst>
                                    </p:anim>
                                    <p:animEffect transition="in" filter="fade">
                                      <p:cBhvr>
                                        <p:cTn id="40" dur="500"/>
                                        <p:tgtEl>
                                          <p:spTgt spid="7180"/>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175"/>
                                        </p:tgtEl>
                                        <p:attrNameLst>
                                          <p:attrName>style.visibility</p:attrName>
                                        </p:attrNameLst>
                                      </p:cBhvr>
                                      <p:to>
                                        <p:strVal val="visible"/>
                                      </p:to>
                                    </p:set>
                                    <p:anim calcmode="lin" valueType="num">
                                      <p:cBhvr>
                                        <p:cTn id="43" dur="500" fill="hold"/>
                                        <p:tgtEl>
                                          <p:spTgt spid="7175"/>
                                        </p:tgtEl>
                                        <p:attrNameLst>
                                          <p:attrName>ppt_w</p:attrName>
                                        </p:attrNameLst>
                                      </p:cBhvr>
                                      <p:tavLst>
                                        <p:tav tm="0">
                                          <p:val>
                                            <p:fltVal val="0"/>
                                          </p:val>
                                        </p:tav>
                                        <p:tav tm="100000">
                                          <p:val>
                                            <p:strVal val="#ppt_w"/>
                                          </p:val>
                                        </p:tav>
                                      </p:tavLst>
                                    </p:anim>
                                    <p:anim calcmode="lin" valueType="num">
                                      <p:cBhvr>
                                        <p:cTn id="44" dur="500" fill="hold"/>
                                        <p:tgtEl>
                                          <p:spTgt spid="7175"/>
                                        </p:tgtEl>
                                        <p:attrNameLst>
                                          <p:attrName>ppt_h</p:attrName>
                                        </p:attrNameLst>
                                      </p:cBhvr>
                                      <p:tavLst>
                                        <p:tav tm="0">
                                          <p:val>
                                            <p:fltVal val="0"/>
                                          </p:val>
                                        </p:tav>
                                        <p:tav tm="100000">
                                          <p:val>
                                            <p:strVal val="#ppt_h"/>
                                          </p:val>
                                        </p:tav>
                                      </p:tavLst>
                                    </p:anim>
                                    <p:anim calcmode="lin" valueType="num">
                                      <p:cBhvr>
                                        <p:cTn id="45" dur="500" fill="hold"/>
                                        <p:tgtEl>
                                          <p:spTgt spid="7175"/>
                                        </p:tgtEl>
                                        <p:attrNameLst>
                                          <p:attrName>style.rotation</p:attrName>
                                        </p:attrNameLst>
                                      </p:cBhvr>
                                      <p:tavLst>
                                        <p:tav tm="0">
                                          <p:val>
                                            <p:fltVal val="90"/>
                                          </p:val>
                                        </p:tav>
                                        <p:tav tm="100000">
                                          <p:val>
                                            <p:fltVal val="0"/>
                                          </p:val>
                                        </p:tav>
                                      </p:tavLst>
                                    </p:anim>
                                    <p:animEffect transition="in" filter="fade">
                                      <p:cBhvr>
                                        <p:cTn id="46" dur="500"/>
                                        <p:tgtEl>
                                          <p:spTgt spid="7175"/>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7178"/>
                                        </p:tgtEl>
                                        <p:attrNameLst>
                                          <p:attrName>style.visibility</p:attrName>
                                        </p:attrNameLst>
                                      </p:cBhvr>
                                      <p:to>
                                        <p:strVal val="visible"/>
                                      </p:to>
                                    </p:set>
                                    <p:anim calcmode="lin" valueType="num">
                                      <p:cBhvr>
                                        <p:cTn id="49" dur="500" fill="hold"/>
                                        <p:tgtEl>
                                          <p:spTgt spid="7178"/>
                                        </p:tgtEl>
                                        <p:attrNameLst>
                                          <p:attrName>ppt_w</p:attrName>
                                        </p:attrNameLst>
                                      </p:cBhvr>
                                      <p:tavLst>
                                        <p:tav tm="0">
                                          <p:val>
                                            <p:fltVal val="0"/>
                                          </p:val>
                                        </p:tav>
                                        <p:tav tm="100000">
                                          <p:val>
                                            <p:strVal val="#ppt_w"/>
                                          </p:val>
                                        </p:tav>
                                      </p:tavLst>
                                    </p:anim>
                                    <p:anim calcmode="lin" valueType="num">
                                      <p:cBhvr>
                                        <p:cTn id="50" dur="500" fill="hold"/>
                                        <p:tgtEl>
                                          <p:spTgt spid="7178"/>
                                        </p:tgtEl>
                                        <p:attrNameLst>
                                          <p:attrName>ppt_h</p:attrName>
                                        </p:attrNameLst>
                                      </p:cBhvr>
                                      <p:tavLst>
                                        <p:tav tm="0">
                                          <p:val>
                                            <p:fltVal val="0"/>
                                          </p:val>
                                        </p:tav>
                                        <p:tav tm="100000">
                                          <p:val>
                                            <p:strVal val="#ppt_h"/>
                                          </p:val>
                                        </p:tav>
                                      </p:tavLst>
                                    </p:anim>
                                    <p:anim calcmode="lin" valueType="num">
                                      <p:cBhvr>
                                        <p:cTn id="51" dur="500" fill="hold"/>
                                        <p:tgtEl>
                                          <p:spTgt spid="7178"/>
                                        </p:tgtEl>
                                        <p:attrNameLst>
                                          <p:attrName>style.rotation</p:attrName>
                                        </p:attrNameLst>
                                      </p:cBhvr>
                                      <p:tavLst>
                                        <p:tav tm="0">
                                          <p:val>
                                            <p:fltVal val="90"/>
                                          </p:val>
                                        </p:tav>
                                        <p:tav tm="100000">
                                          <p:val>
                                            <p:fltVal val="0"/>
                                          </p:val>
                                        </p:tav>
                                      </p:tavLst>
                                    </p:anim>
                                    <p:animEffect transition="in" filter="fade">
                                      <p:cBhvr>
                                        <p:cTn id="52" dur="500"/>
                                        <p:tgtEl>
                                          <p:spTgt spid="7178"/>
                                        </p:tgtEl>
                                      </p:cBhvr>
                                    </p:animEffect>
                                  </p:childTnLst>
                                </p:cTn>
                              </p:par>
                            </p:childTnLst>
                          </p:cTn>
                        </p:par>
                        <p:par>
                          <p:cTn id="53" fill="hold">
                            <p:stCondLst>
                              <p:cond delay="3800"/>
                            </p:stCondLst>
                            <p:childTnLst>
                              <p:par>
                                <p:cTn id="54" presetID="22" presetClass="entr" presetSubtype="8" fill="hold" grpId="0" nodeType="afterEffect">
                                  <p:stCondLst>
                                    <p:cond delay="0"/>
                                  </p:stCondLst>
                                  <p:childTnLst>
                                    <p:set>
                                      <p:cBhvr>
                                        <p:cTn id="55" dur="1" fill="hold">
                                          <p:stCondLst>
                                            <p:cond delay="0"/>
                                          </p:stCondLst>
                                        </p:cTn>
                                        <p:tgtEl>
                                          <p:spTgt spid="7176"/>
                                        </p:tgtEl>
                                        <p:attrNameLst>
                                          <p:attrName>style.visibility</p:attrName>
                                        </p:attrNameLst>
                                      </p:cBhvr>
                                      <p:to>
                                        <p:strVal val="visible"/>
                                      </p:to>
                                    </p:set>
                                    <p:animEffect transition="in" filter="wipe(left)">
                                      <p:cBhvr>
                                        <p:cTn id="56" dur="500"/>
                                        <p:tgtEl>
                                          <p:spTgt spid="717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7177"/>
                                        </p:tgtEl>
                                        <p:attrNameLst>
                                          <p:attrName>style.visibility</p:attrName>
                                        </p:attrNameLst>
                                      </p:cBhvr>
                                      <p:to>
                                        <p:strVal val="visible"/>
                                      </p:to>
                                    </p:set>
                                    <p:animEffect transition="in" filter="wipe(left)">
                                      <p:cBhvr>
                                        <p:cTn id="59" dur="500"/>
                                        <p:tgtEl>
                                          <p:spTgt spid="7177"/>
                                        </p:tgtEl>
                                      </p:cBhvr>
                                    </p:animEffect>
                                  </p:childTnLst>
                                </p:cTn>
                              </p:par>
                              <p:par>
                                <p:cTn id="60" presetID="10"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7174" grpId="0"/>
      <p:bldP spid="7175" grpId="0" animBg="1"/>
      <p:bldP spid="7176" grpId="0"/>
      <p:bldP spid="7177" grpId="0"/>
      <p:bldP spid="7178" grpId="0"/>
      <p:bldP spid="7179" grpId="0" animBg="1"/>
      <p:bldP spid="7180" grpId="0"/>
      <p:bldP spid="718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p:nvPr/>
        </p:nvSpPr>
        <p:spPr>
          <a:xfrm>
            <a:off x="1012825" y="176213"/>
            <a:ext cx="3161030" cy="553085"/>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 </a:t>
            </a:r>
            <a:r>
              <a:rPr lang="zh-CN" altLang="en-US" sz="3000" b="1" dirty="0">
                <a:solidFill>
                  <a:schemeClr val="accent1"/>
                </a:solidFill>
                <a:latin typeface="微软雅黑" panose="020B0503020204020204" pitchFamily="34" charset="-122"/>
                <a:ea typeface="微软雅黑" panose="020B0503020204020204" pitchFamily="34" charset="-122"/>
              </a:rPr>
              <a:t>生成统计图片</a:t>
            </a:r>
          </a:p>
        </p:txBody>
      </p:sp>
      <p:sp>
        <p:nvSpPr>
          <p:cNvPr id="2355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3562" name="TextBox 10"/>
          <p:cNvSpPr txBox="1">
            <a:spLocks noChangeArrowheads="1"/>
          </p:cNvSpPr>
          <p:nvPr/>
        </p:nvSpPr>
        <p:spPr bwMode="auto">
          <a:xfrm flipH="1">
            <a:off x="4345305" y="1398905"/>
            <a:ext cx="812165" cy="7080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某某技术</a:t>
            </a:r>
          </a:p>
        </p:txBody>
      </p:sp>
      <p:grpSp>
        <p:nvGrpSpPr>
          <p:cNvPr id="28"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29" name="iSľîďê"/>
            <p:cNvGrpSpPr/>
            <p:nvPr/>
          </p:nvGrpSpPr>
          <p:grpSpPr>
            <a:xfrm>
              <a:off x="2629947" y="2501424"/>
              <a:ext cx="1847550" cy="1855152"/>
              <a:chOff x="3216275" y="2651125"/>
              <a:chExt cx="1543050" cy="1549400"/>
            </a:xfrm>
            <a:grpFill/>
          </p:grpSpPr>
          <p:sp>
            <p:nvSpPr>
              <p:cNvPr id="60"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30"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32" name="íṩlíḍe"/>
            <p:cNvGrpSpPr/>
            <p:nvPr/>
          </p:nvGrpSpPr>
          <p:grpSpPr>
            <a:xfrm>
              <a:off x="4589708" y="2583543"/>
              <a:ext cx="742163" cy="1193232"/>
              <a:chOff x="4691308" y="2684429"/>
              <a:chExt cx="679414" cy="1092346"/>
            </a:xfrm>
            <a:grpFill/>
          </p:grpSpPr>
          <p:sp>
            <p:nvSpPr>
              <p:cNvPr id="57"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33" name="î$1idè"/>
            <p:cNvGrpSpPr/>
            <p:nvPr/>
          </p:nvGrpSpPr>
          <p:grpSpPr>
            <a:xfrm>
              <a:off x="7561942" y="2580837"/>
              <a:ext cx="677905" cy="1186334"/>
              <a:chOff x="7344147" y="2674826"/>
              <a:chExt cx="624197" cy="1092345"/>
            </a:xfrm>
            <a:grpFill/>
          </p:grpSpPr>
          <p:sp>
            <p:nvSpPr>
              <p:cNvPr id="53"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34" name="ïŝḻïdè"/>
            <p:cNvGrpSpPr/>
            <p:nvPr/>
          </p:nvGrpSpPr>
          <p:grpSpPr>
            <a:xfrm>
              <a:off x="4649513" y="3946051"/>
              <a:ext cx="3567404" cy="243887"/>
              <a:chOff x="4649503" y="3967974"/>
              <a:chExt cx="3246722" cy="221964"/>
            </a:xfrm>
            <a:grpFill/>
          </p:grpSpPr>
          <p:sp>
            <p:nvSpPr>
              <p:cNvPr id="35"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2" name="文本框 1"/>
          <p:cNvSpPr txBox="1"/>
          <p:nvPr/>
        </p:nvSpPr>
        <p:spPr>
          <a:xfrm>
            <a:off x="1073150" y="1030605"/>
            <a:ext cx="10254615" cy="645160"/>
          </a:xfrm>
          <a:prstGeom prst="rect">
            <a:avLst/>
          </a:prstGeom>
          <a:noFill/>
        </p:spPr>
        <p:txBody>
          <a:bodyPr wrap="square" rtlCol="0">
            <a:spAutoFit/>
          </a:bodyPr>
          <a:lstStyle/>
          <a:p>
            <a:r>
              <a:rPr lang="en-US" altLang="zh-CN" dirty="0"/>
              <a:t>       </a:t>
            </a:r>
            <a:r>
              <a:rPr lang="zh-CN" altLang="en-US" dirty="0">
                <a:solidFill>
                  <a:schemeClr val="accent1"/>
                </a:solidFill>
              </a:rPr>
              <a:t>在数据库查询生成图片所要用到的数据，经过数据的格式转换，在服务层生成所要展现的统计图，在生成统计图时，使用的是</a:t>
            </a:r>
            <a:r>
              <a:rPr lang="en-US" altLang="zh-CN" dirty="0">
                <a:solidFill>
                  <a:schemeClr val="accent1"/>
                </a:solidFill>
              </a:rPr>
              <a:t>python</a:t>
            </a:r>
            <a:r>
              <a:rPr lang="zh-CN" altLang="en-US" dirty="0">
                <a:solidFill>
                  <a:schemeClr val="accent1"/>
                </a:solidFill>
              </a:rPr>
              <a:t>中强大的可视化工具matplotlib模块。示例如下</a:t>
            </a:r>
          </a:p>
        </p:txBody>
      </p:sp>
      <p:pic>
        <p:nvPicPr>
          <p:cNvPr id="3" name="图片 2"/>
          <p:cNvPicPr>
            <a:picLocks noChangeAspect="1"/>
          </p:cNvPicPr>
          <p:nvPr/>
        </p:nvPicPr>
        <p:blipFill>
          <a:blip r:embed="rId3"/>
          <a:stretch>
            <a:fillRect/>
          </a:stretch>
        </p:blipFill>
        <p:spPr>
          <a:xfrm>
            <a:off x="1012825" y="2239010"/>
            <a:ext cx="4440555" cy="3331845"/>
          </a:xfrm>
          <a:prstGeom prst="rect">
            <a:avLst/>
          </a:prstGeom>
        </p:spPr>
      </p:pic>
      <p:pic>
        <p:nvPicPr>
          <p:cNvPr id="4" name="图片 3"/>
          <p:cNvPicPr>
            <a:picLocks noChangeAspect="1"/>
          </p:cNvPicPr>
          <p:nvPr/>
        </p:nvPicPr>
        <p:blipFill>
          <a:blip r:embed="rId4"/>
          <a:stretch>
            <a:fillRect/>
          </a:stretch>
        </p:blipFill>
        <p:spPr>
          <a:xfrm>
            <a:off x="6519545" y="2239010"/>
            <a:ext cx="4440555" cy="3331845"/>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285365" cy="553085"/>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a:t>
            </a:r>
            <a:r>
              <a:rPr lang="zh-CN" altLang="en-US" sz="3000" b="1" dirty="0">
                <a:solidFill>
                  <a:schemeClr val="accent1"/>
                </a:solidFill>
                <a:latin typeface="微软雅黑" panose="020B0503020204020204" pitchFamily="34" charset="-122"/>
                <a:ea typeface="微软雅黑" panose="020B0503020204020204" pitchFamily="34" charset="-122"/>
              </a:rPr>
              <a:t>展示图片</a:t>
            </a: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grpSp>
        <p:nvGrpSpPr>
          <p:cNvPr id="21"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22" name="iSľîďê"/>
            <p:cNvGrpSpPr/>
            <p:nvPr/>
          </p:nvGrpSpPr>
          <p:grpSpPr>
            <a:xfrm>
              <a:off x="2629947" y="2501424"/>
              <a:ext cx="1847550" cy="1855152"/>
              <a:chOff x="3216275" y="2651125"/>
              <a:chExt cx="1543050" cy="1549400"/>
            </a:xfrm>
            <a:grpFill/>
          </p:grpSpPr>
          <p:sp>
            <p:nvSpPr>
              <p:cNvPr id="53"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3"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25" name="íṩlíḍe"/>
            <p:cNvGrpSpPr/>
            <p:nvPr/>
          </p:nvGrpSpPr>
          <p:grpSpPr>
            <a:xfrm>
              <a:off x="4589708" y="2583543"/>
              <a:ext cx="742163" cy="1193232"/>
              <a:chOff x="4691308" y="2684429"/>
              <a:chExt cx="679414" cy="1092346"/>
            </a:xfrm>
            <a:grpFill/>
          </p:grpSpPr>
          <p:sp>
            <p:nvSpPr>
              <p:cNvPr id="50"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6" name="î$1idè"/>
            <p:cNvGrpSpPr/>
            <p:nvPr/>
          </p:nvGrpSpPr>
          <p:grpSpPr>
            <a:xfrm>
              <a:off x="7561942" y="2580837"/>
              <a:ext cx="677905" cy="1186334"/>
              <a:chOff x="7344147" y="2674826"/>
              <a:chExt cx="624197" cy="1092345"/>
            </a:xfrm>
            <a:grpFill/>
          </p:grpSpPr>
          <p:sp>
            <p:nvSpPr>
              <p:cNvPr id="46"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7" name="ïŝḻïdè"/>
            <p:cNvGrpSpPr/>
            <p:nvPr/>
          </p:nvGrpSpPr>
          <p:grpSpPr>
            <a:xfrm>
              <a:off x="4649513" y="3946051"/>
              <a:ext cx="3567404" cy="243887"/>
              <a:chOff x="4649503" y="3967974"/>
              <a:chExt cx="3246722" cy="221964"/>
            </a:xfrm>
            <a:grpFill/>
          </p:grpSpPr>
          <p:sp>
            <p:nvSpPr>
              <p:cNvPr id="28"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2" name="文本框 1"/>
          <p:cNvSpPr txBox="1"/>
          <p:nvPr/>
        </p:nvSpPr>
        <p:spPr>
          <a:xfrm>
            <a:off x="928370" y="1167765"/>
            <a:ext cx="10498455" cy="645160"/>
          </a:xfrm>
          <a:prstGeom prst="rect">
            <a:avLst/>
          </a:prstGeom>
          <a:noFill/>
        </p:spPr>
        <p:txBody>
          <a:bodyPr wrap="square" rtlCol="0">
            <a:spAutoFit/>
          </a:bodyPr>
          <a:lstStyle/>
          <a:p>
            <a:r>
              <a:rPr lang="en-US" altLang="zh-CN" dirty="0"/>
              <a:t>      </a:t>
            </a:r>
            <a:r>
              <a:rPr lang="zh-CN" altLang="en-US" dirty="0">
                <a:solidFill>
                  <a:srgbClr val="363636"/>
                </a:solidFill>
                <a:uFillTx/>
              </a:rPr>
              <a:t>在生成图片后，会将图片缓存起来，等前端显示的时候，直接引用生成好的图片资</a:t>
            </a:r>
            <a:r>
              <a:rPr lang="zh-CN" altLang="en-US" dirty="0" smtClean="0">
                <a:solidFill>
                  <a:srgbClr val="363636"/>
                </a:solidFill>
                <a:uFillTx/>
              </a:rPr>
              <a:t>源而不用每次启动都重新生成，</a:t>
            </a:r>
            <a:r>
              <a:rPr lang="zh-CN" altLang="en-US" dirty="0">
                <a:solidFill>
                  <a:srgbClr val="363636"/>
                </a:solidFill>
                <a:uFillTx/>
              </a:rPr>
              <a:t>这样做更有利于提高程序的启动速度，避免浪费系统资源</a:t>
            </a:r>
            <a:r>
              <a:rPr lang="zh-CN" altLang="en-US" dirty="0"/>
              <a:t>。</a:t>
            </a:r>
          </a:p>
        </p:txBody>
      </p:sp>
      <p:pic>
        <p:nvPicPr>
          <p:cNvPr id="31757" name="Picture 2" descr="F:\快盘\商务图片\png\903642_153949082_2.png"/>
          <p:cNvPicPr>
            <a:picLocks noChangeAspect="1"/>
          </p:cNvPicPr>
          <p:nvPr/>
        </p:nvPicPr>
        <p:blipFill>
          <a:blip r:embed="rId3" cstate="print"/>
          <a:srcRect l="8713" t="11568" r="13959" b="7668"/>
          <a:stretch>
            <a:fillRect/>
          </a:stretch>
        </p:blipFill>
        <p:spPr>
          <a:xfrm>
            <a:off x="2258695" y="2176145"/>
            <a:ext cx="3145790" cy="3845560"/>
          </a:xfrm>
          <a:prstGeom prst="rect">
            <a:avLst/>
          </a:prstGeom>
          <a:noFill/>
          <a:ln w="9525">
            <a:noFill/>
          </a:ln>
        </p:spPr>
      </p:pic>
      <p:sp>
        <p:nvSpPr>
          <p:cNvPr id="3" name="矩形标注 2"/>
          <p:cNvSpPr/>
          <p:nvPr/>
        </p:nvSpPr>
        <p:spPr>
          <a:xfrm>
            <a:off x="5564505" y="3632200"/>
            <a:ext cx="1378585" cy="932815"/>
          </a:xfrm>
          <a:prstGeom prst="wedgeRectCallout">
            <a:avLst/>
          </a:prstGeom>
          <a:solidFill>
            <a:schemeClr val="tx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文本框 3"/>
          <p:cNvSpPr txBox="1"/>
          <p:nvPr/>
        </p:nvSpPr>
        <p:spPr>
          <a:xfrm>
            <a:off x="5655310" y="3775710"/>
            <a:ext cx="1196975" cy="645160"/>
          </a:xfrm>
          <a:prstGeom prst="rect">
            <a:avLst/>
          </a:prstGeom>
          <a:noFill/>
        </p:spPr>
        <p:txBody>
          <a:bodyPr wrap="square" rtlCol="0">
            <a:spAutoFit/>
          </a:bodyPr>
          <a:lstStyle/>
          <a:p>
            <a:r>
              <a:rPr lang="zh-CN" altLang="en-US">
                <a:solidFill>
                  <a:srgbClr val="363636"/>
                </a:solidFill>
                <a:uFillTx/>
              </a:rPr>
              <a:t>数据更新了呢？</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757"/>
                                        </p:tgtEl>
                                        <p:attrNameLst>
                                          <p:attrName>style.visibility</p:attrName>
                                        </p:attrNameLst>
                                      </p:cBhvr>
                                      <p:to>
                                        <p:strVal val="visible"/>
                                      </p:to>
                                    </p:set>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 grpId="0"/>
      <p:bldP spid="3"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7"/>
          <p:cNvSpPr txBox="1"/>
          <p:nvPr/>
        </p:nvSpPr>
        <p:spPr>
          <a:xfrm>
            <a:off x="1012825" y="176213"/>
            <a:ext cx="3161030" cy="553085"/>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三重更新机制</a:t>
            </a:r>
          </a:p>
        </p:txBody>
      </p:sp>
      <p:sp>
        <p:nvSpPr>
          <p:cNvPr id="2560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grpSp>
        <p:nvGrpSpPr>
          <p:cNvPr id="20"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21" name="iSľîďê"/>
            <p:cNvGrpSpPr/>
            <p:nvPr/>
          </p:nvGrpSpPr>
          <p:grpSpPr>
            <a:xfrm>
              <a:off x="2629947" y="2501424"/>
              <a:ext cx="1847550" cy="1855152"/>
              <a:chOff x="3216275" y="2651125"/>
              <a:chExt cx="1543050" cy="1549400"/>
            </a:xfrm>
            <a:grpFill/>
          </p:grpSpPr>
          <p:sp>
            <p:nvSpPr>
              <p:cNvPr id="52"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2"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24" name="íṩlíḍe"/>
            <p:cNvGrpSpPr/>
            <p:nvPr/>
          </p:nvGrpSpPr>
          <p:grpSpPr>
            <a:xfrm>
              <a:off x="4589708" y="2583543"/>
              <a:ext cx="742163" cy="1193232"/>
              <a:chOff x="4691308" y="2684429"/>
              <a:chExt cx="679414" cy="1092346"/>
            </a:xfrm>
            <a:grpFill/>
          </p:grpSpPr>
          <p:sp>
            <p:nvSpPr>
              <p:cNvPr id="49"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5" name="î$1idè"/>
            <p:cNvGrpSpPr/>
            <p:nvPr/>
          </p:nvGrpSpPr>
          <p:grpSpPr>
            <a:xfrm>
              <a:off x="7561942" y="2580837"/>
              <a:ext cx="677905" cy="1186334"/>
              <a:chOff x="7344147" y="2674826"/>
              <a:chExt cx="624197" cy="1092345"/>
            </a:xfrm>
            <a:grpFill/>
          </p:grpSpPr>
          <p:sp>
            <p:nvSpPr>
              <p:cNvPr id="45"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6" name="ïŝḻïdè"/>
            <p:cNvGrpSpPr/>
            <p:nvPr/>
          </p:nvGrpSpPr>
          <p:grpSpPr>
            <a:xfrm>
              <a:off x="4649513" y="3946051"/>
              <a:ext cx="3567404" cy="243887"/>
              <a:chOff x="4649503" y="3967974"/>
              <a:chExt cx="3246722" cy="221964"/>
            </a:xfrm>
            <a:grpFill/>
          </p:grpSpPr>
          <p:sp>
            <p:nvSpPr>
              <p:cNvPr id="27"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3" name="文本框 2"/>
          <p:cNvSpPr txBox="1"/>
          <p:nvPr/>
        </p:nvSpPr>
        <p:spPr>
          <a:xfrm>
            <a:off x="4315460" y="762635"/>
            <a:ext cx="5167630" cy="368300"/>
          </a:xfrm>
          <a:prstGeom prst="rect">
            <a:avLst/>
          </a:prstGeom>
          <a:noFill/>
        </p:spPr>
        <p:txBody>
          <a:bodyPr wrap="square" rtlCol="0">
            <a:spAutoFit/>
          </a:bodyPr>
          <a:lstStyle/>
          <a:p>
            <a:r>
              <a:rPr lang="zh-CN" altLang="en-US">
                <a:solidFill>
                  <a:srgbClr val="363636"/>
                </a:solidFill>
                <a:uFillTx/>
              </a:rPr>
              <a:t>之管理员主动更新</a:t>
            </a:r>
          </a:p>
        </p:txBody>
      </p:sp>
      <p:sp>
        <p:nvSpPr>
          <p:cNvPr id="2" name="文本框 1"/>
          <p:cNvSpPr txBox="1"/>
          <p:nvPr/>
        </p:nvSpPr>
        <p:spPr>
          <a:xfrm>
            <a:off x="1172210" y="1640840"/>
            <a:ext cx="10080625" cy="922020"/>
          </a:xfrm>
          <a:prstGeom prst="rect">
            <a:avLst/>
          </a:prstGeom>
          <a:noFill/>
        </p:spPr>
        <p:txBody>
          <a:bodyPr wrap="square" rtlCol="0">
            <a:spAutoFit/>
          </a:bodyPr>
          <a:lstStyle/>
          <a:p>
            <a:r>
              <a:rPr lang="en-US" altLang="zh-CN"/>
              <a:t>       </a:t>
            </a:r>
            <a:r>
              <a:rPr lang="zh-CN" altLang="en-US">
                <a:solidFill>
                  <a:srgbClr val="363636"/>
                </a:solidFill>
                <a:uFillTx/>
              </a:rPr>
              <a:t>在此系统中，管理员有权修改数据，在修改数据之后，管理员可以选择立即更新图片资源。若管理员点击了立即修改，系统会在更新前在文件中写入需要更新的标记。此对文件的写入需要线程的同步机制。完成对资源的更新后，会重新修改标志位。</a:t>
            </a:r>
          </a:p>
        </p:txBody>
      </p:sp>
      <p:pic>
        <p:nvPicPr>
          <p:cNvPr id="31757" name="Picture 2" descr="F:\快盘\商务图片\png\903642_153949082_2.png"/>
          <p:cNvPicPr>
            <a:picLocks noChangeAspect="1"/>
          </p:cNvPicPr>
          <p:nvPr/>
        </p:nvPicPr>
        <p:blipFill>
          <a:blip r:embed="rId3" cstate="print"/>
          <a:srcRect l="8713" t="11568" r="13959" b="7668"/>
          <a:stretch>
            <a:fillRect/>
          </a:stretch>
        </p:blipFill>
        <p:spPr>
          <a:xfrm>
            <a:off x="5807075" y="2771775"/>
            <a:ext cx="3098165" cy="3107055"/>
          </a:xfrm>
          <a:prstGeom prst="rect">
            <a:avLst/>
          </a:prstGeom>
          <a:noFill/>
          <a:ln w="9525">
            <a:noFill/>
          </a:ln>
        </p:spPr>
      </p:pic>
      <p:sp>
        <p:nvSpPr>
          <p:cNvPr id="4" name="矩形标注 3"/>
          <p:cNvSpPr/>
          <p:nvPr/>
        </p:nvSpPr>
        <p:spPr>
          <a:xfrm>
            <a:off x="9074150" y="3492500"/>
            <a:ext cx="1378585" cy="932815"/>
          </a:xfrm>
          <a:prstGeom prst="wedgeRectCallout">
            <a:avLst/>
          </a:prstGeom>
          <a:solidFill>
            <a:schemeClr val="tx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文本框 4"/>
          <p:cNvSpPr txBox="1"/>
          <p:nvPr/>
        </p:nvSpPr>
        <p:spPr>
          <a:xfrm>
            <a:off x="9138920" y="3503295"/>
            <a:ext cx="1312545" cy="922020"/>
          </a:xfrm>
          <a:prstGeom prst="rect">
            <a:avLst/>
          </a:prstGeom>
          <a:noFill/>
        </p:spPr>
        <p:txBody>
          <a:bodyPr wrap="square" rtlCol="0">
            <a:spAutoFit/>
          </a:bodyPr>
          <a:lstStyle/>
          <a:p>
            <a:r>
              <a:rPr lang="zh-CN" altLang="en-US">
                <a:solidFill>
                  <a:srgbClr val="363636"/>
                </a:solidFill>
                <a:uFillTx/>
              </a:rPr>
              <a:t>管理员没有主动更新呢？</a:t>
            </a:r>
          </a:p>
        </p:txBody>
      </p:sp>
      <p:sp>
        <p:nvSpPr>
          <p:cNvPr id="7" name="文本框 6"/>
          <p:cNvSpPr txBox="1"/>
          <p:nvPr/>
        </p:nvSpPr>
        <p:spPr>
          <a:xfrm>
            <a:off x="2229485" y="4126865"/>
            <a:ext cx="2085975" cy="922020"/>
          </a:xfrm>
          <a:prstGeom prst="rect">
            <a:avLst/>
          </a:prstGeom>
          <a:noFill/>
        </p:spPr>
        <p:txBody>
          <a:bodyPr wrap="square" rtlCol="0">
            <a:spAutoFit/>
          </a:bodyPr>
          <a:lstStyle/>
          <a:p>
            <a:r>
              <a:rPr lang="en-US" altLang="zh-CN"/>
              <a:t>P</a:t>
            </a:r>
            <a:r>
              <a:rPr lang="zh-CN" altLang="en-US"/>
              <a:t>操作</a:t>
            </a:r>
            <a:endParaRPr lang="en-US" altLang="zh-CN"/>
          </a:p>
          <a:p>
            <a:r>
              <a:rPr lang="en-US" altLang="zh-CN"/>
              <a:t>w/r</a:t>
            </a:r>
          </a:p>
          <a:p>
            <a:r>
              <a:rPr lang="en-US" altLang="zh-CN"/>
              <a:t>V</a:t>
            </a:r>
            <a:r>
              <a:rPr lang="zh-CN" altLang="en-US"/>
              <a:t>操作</a:t>
            </a:r>
          </a:p>
        </p:txBody>
      </p:sp>
      <p:sp>
        <p:nvSpPr>
          <p:cNvPr id="34825" name="Freeform 8"/>
          <p:cNvSpPr/>
          <p:nvPr/>
        </p:nvSpPr>
        <p:spPr>
          <a:xfrm>
            <a:off x="1400175" y="3463925"/>
            <a:ext cx="3208020" cy="4254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4" name="矩形 8"/>
          <p:cNvSpPr/>
          <p:nvPr/>
        </p:nvSpPr>
        <p:spPr>
          <a:xfrm>
            <a:off x="2071370" y="3492500"/>
            <a:ext cx="2244090" cy="368300"/>
          </a:xfrm>
          <a:prstGeom prst="rect">
            <a:avLst/>
          </a:prstGeom>
          <a:noFill/>
          <a:ln w="9525">
            <a:noFill/>
          </a:ln>
        </p:spPr>
        <p:txBody>
          <a:bodyPr wrap="square"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简单同步机制</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5602"/>
                                        </p:tgtEl>
                                        <p:attrNameLst>
                                          <p:attrName>style.visibility</p:attrName>
                                        </p:attrNameLst>
                                      </p:cBhvr>
                                      <p:to>
                                        <p:strVal val="visible"/>
                                      </p:to>
                                    </p:set>
                                    <p:anim calcmode="lin" valueType="num">
                                      <p:cBhvr>
                                        <p:cTn id="14" dur="400" fill="hold"/>
                                        <p:tgtEl>
                                          <p:spTgt spid="2560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5602"/>
                                        </p:tgtEl>
                                        <p:attrNameLst>
                                          <p:attrName>ppt_y</p:attrName>
                                        </p:attrNameLst>
                                      </p:cBhvr>
                                      <p:tavLst>
                                        <p:tav tm="0">
                                          <p:val>
                                            <p:strVal val="#ppt_y"/>
                                          </p:val>
                                        </p:tav>
                                        <p:tav tm="100000">
                                          <p:val>
                                            <p:strVal val="#ppt_y"/>
                                          </p:val>
                                        </p:tav>
                                      </p:tavLst>
                                    </p:anim>
                                    <p:anim calcmode="lin" valueType="num">
                                      <p:cBhvr>
                                        <p:cTn id="16" dur="400" fill="hold"/>
                                        <p:tgtEl>
                                          <p:spTgt spid="2560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560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560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par>
                                <p:cTn id="28" presetID="22" presetClass="entr" presetSubtype="8" fill="hold" nodeType="withEffect">
                                  <p:stCondLst>
                                    <p:cond delay="0"/>
                                  </p:stCondLst>
                                  <p:childTnLst>
                                    <p:set>
                                      <p:cBhvr>
                                        <p:cTn id="29" dur="1" fill="hold">
                                          <p:stCondLst>
                                            <p:cond delay="0"/>
                                          </p:stCondLst>
                                        </p:cTn>
                                        <p:tgtEl>
                                          <p:spTgt spid="34825"/>
                                        </p:tgtEl>
                                        <p:attrNameLst>
                                          <p:attrName>style.visibility</p:attrName>
                                        </p:attrNameLst>
                                      </p:cBhvr>
                                      <p:to>
                                        <p:strVal val="visible"/>
                                      </p:to>
                                    </p:set>
                                    <p:animEffect transition="in" filter="wipe(left)">
                                      <p:cBhvr>
                                        <p:cTn id="30" dur="500"/>
                                        <p:tgtEl>
                                          <p:spTgt spid="348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824"/>
                                        </p:tgtEl>
                                        <p:attrNameLst>
                                          <p:attrName>style.visibility</p:attrName>
                                        </p:attrNameLst>
                                      </p:cBhvr>
                                      <p:to>
                                        <p:strVal val="visible"/>
                                      </p:to>
                                    </p:set>
                                    <p:animEffect transition="in" filter="wipe(left)">
                                      <p:cBhvr>
                                        <p:cTn id="33" dur="500"/>
                                        <p:tgtEl>
                                          <p:spTgt spid="3482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1757"/>
                                        </p:tgtEl>
                                        <p:attrNameLst>
                                          <p:attrName>style.visibility</p:attrName>
                                        </p:attrNameLst>
                                      </p:cBhvr>
                                      <p:to>
                                        <p:strVal val="visible"/>
                                      </p:to>
                                    </p:set>
                                    <p:anim calcmode="lin" valueType="num">
                                      <p:cBhvr additive="base">
                                        <p:cTn id="44" dur="500" fill="hold"/>
                                        <p:tgtEl>
                                          <p:spTgt spid="31757"/>
                                        </p:tgtEl>
                                        <p:attrNameLst>
                                          <p:attrName>ppt_x</p:attrName>
                                        </p:attrNameLst>
                                      </p:cBhvr>
                                      <p:tavLst>
                                        <p:tav tm="0">
                                          <p:val>
                                            <p:strVal val="#ppt_x"/>
                                          </p:val>
                                        </p:tav>
                                        <p:tav tm="100000">
                                          <p:val>
                                            <p:strVal val="#ppt_x"/>
                                          </p:val>
                                        </p:tav>
                                      </p:tavLst>
                                    </p:anim>
                                    <p:anim calcmode="lin" valueType="num">
                                      <p:cBhvr additive="base">
                                        <p:cTn id="45" dur="500" fill="hold"/>
                                        <p:tgtEl>
                                          <p:spTgt spid="3175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ppt_x"/>
                                          </p:val>
                                        </p:tav>
                                        <p:tav tm="100000">
                                          <p:val>
                                            <p:strVal val="#ppt_x"/>
                                          </p:val>
                                        </p:tav>
                                      </p:tavLst>
                                    </p:anim>
                                    <p:anim calcmode="lin" valueType="num">
                                      <p:cBhvr additive="base">
                                        <p:cTn id="51" dur="500" fill="hold"/>
                                        <p:tgtEl>
                                          <p:spTgt spid="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3" grpId="0"/>
      <p:bldP spid="2" grpId="0"/>
      <p:bldP spid="4" grpId="0" animBg="1"/>
      <p:bldP spid="5" grpId="0"/>
      <p:bldP spid="7" grpId="0"/>
      <p:bldP spid="348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4" name="文本框 3"/>
          <p:cNvSpPr txBox="1"/>
          <p:nvPr/>
        </p:nvSpPr>
        <p:spPr>
          <a:xfrm>
            <a:off x="998220" y="316865"/>
            <a:ext cx="3067050" cy="553085"/>
          </a:xfrm>
          <a:prstGeom prst="rect">
            <a:avLst/>
          </a:prstGeom>
          <a:noFill/>
        </p:spPr>
        <p:txBody>
          <a:bodyPr wrap="none" rtlCol="0"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3.2 三重更新机制</a:t>
            </a:r>
            <a:endParaRPr lang="zh-CN" altLang="en-US" sz="3000" b="1" dirty="0">
              <a:solidFill>
                <a:schemeClr val="accent1"/>
              </a:solidFill>
              <a:latin typeface="微软雅黑" panose="020B0503020204020204" pitchFamily="34" charset="-122"/>
              <a:ea typeface="微软雅黑" panose="020B0503020204020204" pitchFamily="34" charset="-122"/>
              <a:cs typeface="+mn-ea"/>
            </a:endParaRPr>
          </a:p>
        </p:txBody>
      </p:sp>
      <p:sp>
        <p:nvSpPr>
          <p:cNvPr id="5" name="文本框 4"/>
          <p:cNvSpPr txBox="1"/>
          <p:nvPr/>
        </p:nvSpPr>
        <p:spPr>
          <a:xfrm>
            <a:off x="4315460" y="762635"/>
            <a:ext cx="5167630" cy="368300"/>
          </a:xfrm>
          <a:prstGeom prst="rect">
            <a:avLst/>
          </a:prstGeom>
          <a:noFill/>
        </p:spPr>
        <p:txBody>
          <a:bodyPr wrap="square" rtlCol="0">
            <a:spAutoFit/>
          </a:bodyPr>
          <a:lstStyle/>
          <a:p>
            <a:r>
              <a:rPr lang="zh-CN" altLang="en-US">
                <a:solidFill>
                  <a:srgbClr val="363636"/>
                </a:solidFill>
                <a:uFillTx/>
              </a:rPr>
              <a:t>之系统更新</a:t>
            </a:r>
          </a:p>
        </p:txBody>
      </p:sp>
      <p:sp>
        <p:nvSpPr>
          <p:cNvPr id="6" name="文本框 5"/>
          <p:cNvSpPr txBox="1"/>
          <p:nvPr/>
        </p:nvSpPr>
        <p:spPr>
          <a:xfrm>
            <a:off x="1255395" y="1501775"/>
            <a:ext cx="10100945" cy="922020"/>
          </a:xfrm>
          <a:prstGeom prst="rect">
            <a:avLst/>
          </a:prstGeom>
          <a:noFill/>
        </p:spPr>
        <p:txBody>
          <a:bodyPr wrap="square" rtlCol="0">
            <a:spAutoFit/>
          </a:bodyPr>
          <a:lstStyle/>
          <a:p>
            <a:r>
              <a:rPr lang="en-US" altLang="zh-CN" dirty="0"/>
              <a:t>       </a:t>
            </a:r>
            <a:r>
              <a:rPr lang="zh-CN" altLang="en-US" dirty="0">
                <a:solidFill>
                  <a:srgbClr val="363636"/>
                </a:solidFill>
                <a:uFillTx/>
              </a:rPr>
              <a:t>此系统的数据管理是针对的专业人员，而操作数据库的方式是用</a:t>
            </a:r>
            <a:r>
              <a:rPr lang="en-US" altLang="zh-CN" dirty="0" err="1">
                <a:solidFill>
                  <a:srgbClr val="363636"/>
                </a:solidFill>
                <a:uFillTx/>
              </a:rPr>
              <a:t>sql</a:t>
            </a:r>
            <a:r>
              <a:rPr lang="zh-CN" altLang="en-US" dirty="0">
                <a:solidFill>
                  <a:srgbClr val="363636"/>
                </a:solidFill>
                <a:uFillTx/>
              </a:rPr>
              <a:t>语句。系统会监视所有会改变数据库的语句。如果系统检测到修改了数据库，就会开启一个线程，默认</a:t>
            </a:r>
            <a:r>
              <a:rPr lang="en-US" altLang="zh-CN" dirty="0">
                <a:solidFill>
                  <a:srgbClr val="363636"/>
                </a:solidFill>
                <a:uFillTx/>
              </a:rPr>
              <a:t>30</a:t>
            </a:r>
            <a:r>
              <a:rPr lang="zh-CN" altLang="en-US" dirty="0">
                <a:solidFill>
                  <a:srgbClr val="363636"/>
                </a:solidFill>
                <a:uFillTx/>
              </a:rPr>
              <a:t>分钟后更新，选择</a:t>
            </a:r>
            <a:r>
              <a:rPr lang="en-US" altLang="zh-CN" dirty="0">
                <a:solidFill>
                  <a:srgbClr val="363636"/>
                </a:solidFill>
                <a:uFillTx/>
              </a:rPr>
              <a:t>30</a:t>
            </a:r>
            <a:r>
              <a:rPr lang="zh-CN" altLang="en-US" dirty="0">
                <a:solidFill>
                  <a:srgbClr val="363636"/>
                </a:solidFill>
                <a:uFillTx/>
              </a:rPr>
              <a:t>分钟的原因是避免系统频繁的做更新操作，影响性能。</a:t>
            </a:r>
          </a:p>
        </p:txBody>
      </p:sp>
      <p:pic>
        <p:nvPicPr>
          <p:cNvPr id="31757" name="Picture 2" descr="F:\快盘\商务图片\png\903642_153949082_2.png"/>
          <p:cNvPicPr>
            <a:picLocks noChangeAspect="1"/>
          </p:cNvPicPr>
          <p:nvPr/>
        </p:nvPicPr>
        <p:blipFill>
          <a:blip r:embed="rId2" cstate="print"/>
          <a:srcRect l="8713" t="11568" r="13959" b="7668"/>
          <a:stretch>
            <a:fillRect/>
          </a:stretch>
        </p:blipFill>
        <p:spPr>
          <a:xfrm>
            <a:off x="2389505" y="2629535"/>
            <a:ext cx="3098165" cy="3107055"/>
          </a:xfrm>
          <a:prstGeom prst="rect">
            <a:avLst/>
          </a:prstGeom>
          <a:noFill/>
          <a:ln w="9525">
            <a:noFill/>
          </a:ln>
        </p:spPr>
      </p:pic>
      <p:sp>
        <p:nvSpPr>
          <p:cNvPr id="7" name="矩形标注 6"/>
          <p:cNvSpPr/>
          <p:nvPr/>
        </p:nvSpPr>
        <p:spPr>
          <a:xfrm>
            <a:off x="5635625" y="4024630"/>
            <a:ext cx="1378585" cy="932815"/>
          </a:xfrm>
          <a:prstGeom prst="wedgeRectCallout">
            <a:avLst/>
          </a:prstGeom>
          <a:solidFill>
            <a:schemeClr val="tx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文本框 7"/>
          <p:cNvSpPr txBox="1"/>
          <p:nvPr/>
        </p:nvSpPr>
        <p:spPr>
          <a:xfrm>
            <a:off x="5726430" y="4035425"/>
            <a:ext cx="1196975" cy="922020"/>
          </a:xfrm>
          <a:prstGeom prst="rect">
            <a:avLst/>
          </a:prstGeom>
          <a:noFill/>
        </p:spPr>
        <p:txBody>
          <a:bodyPr wrap="square" rtlCol="0">
            <a:spAutoFit/>
          </a:bodyPr>
          <a:lstStyle/>
          <a:p>
            <a:r>
              <a:rPr lang="zh-CN" altLang="en-US">
                <a:solidFill>
                  <a:srgbClr val="363636"/>
                </a:solidFill>
                <a:uFillTx/>
              </a:rPr>
              <a:t>如果系统更新未完成呢？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757"/>
                                        </p:tgtEl>
                                        <p:attrNameLst>
                                          <p:attrName>style.visibility</p:attrName>
                                        </p:attrNameLst>
                                      </p:cBhvr>
                                      <p:to>
                                        <p:strVal val="visible"/>
                                      </p:to>
                                    </p:set>
                                    <p:animEffect transition="in" filter="blinds(horizontal)">
                                      <p:cBhvr>
                                        <p:cTn id="25" dur="500"/>
                                        <p:tgtEl>
                                          <p:spTgt spid="3175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4" name="文本框 3"/>
          <p:cNvSpPr txBox="1"/>
          <p:nvPr/>
        </p:nvSpPr>
        <p:spPr>
          <a:xfrm>
            <a:off x="998220" y="316865"/>
            <a:ext cx="3067050" cy="553085"/>
          </a:xfrm>
          <a:prstGeom prst="rect">
            <a:avLst/>
          </a:prstGeom>
          <a:noFill/>
        </p:spPr>
        <p:txBody>
          <a:bodyPr wrap="none" rtlCol="0"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3.2 三重更新机制</a:t>
            </a:r>
            <a:endParaRPr lang="zh-CN" altLang="en-US" sz="3000" b="1" dirty="0">
              <a:solidFill>
                <a:schemeClr val="accent1"/>
              </a:solidFill>
              <a:latin typeface="微软雅黑" panose="020B0503020204020204" pitchFamily="34" charset="-122"/>
              <a:ea typeface="微软雅黑" panose="020B0503020204020204" pitchFamily="34" charset="-122"/>
              <a:cs typeface="+mn-ea"/>
            </a:endParaRPr>
          </a:p>
        </p:txBody>
      </p:sp>
      <p:sp>
        <p:nvSpPr>
          <p:cNvPr id="5" name="文本框 4"/>
          <p:cNvSpPr txBox="1"/>
          <p:nvPr/>
        </p:nvSpPr>
        <p:spPr>
          <a:xfrm>
            <a:off x="4315460" y="762635"/>
            <a:ext cx="5167630" cy="368300"/>
          </a:xfrm>
          <a:prstGeom prst="rect">
            <a:avLst/>
          </a:prstGeom>
          <a:noFill/>
        </p:spPr>
        <p:txBody>
          <a:bodyPr wrap="square" rtlCol="0">
            <a:spAutoFit/>
          </a:bodyPr>
          <a:lstStyle/>
          <a:p>
            <a:r>
              <a:rPr lang="zh-CN" altLang="en-US">
                <a:solidFill>
                  <a:srgbClr val="363636"/>
                </a:solidFill>
                <a:uFillTx/>
              </a:rPr>
              <a:t>之启动前检查更新</a:t>
            </a:r>
          </a:p>
        </p:txBody>
      </p:sp>
      <p:sp>
        <p:nvSpPr>
          <p:cNvPr id="6" name="文本框 5"/>
          <p:cNvSpPr txBox="1"/>
          <p:nvPr/>
        </p:nvSpPr>
        <p:spPr>
          <a:xfrm>
            <a:off x="861695" y="1585595"/>
            <a:ext cx="10781665" cy="645160"/>
          </a:xfrm>
          <a:prstGeom prst="rect">
            <a:avLst/>
          </a:prstGeom>
          <a:noFill/>
        </p:spPr>
        <p:txBody>
          <a:bodyPr wrap="square" rtlCol="0">
            <a:spAutoFit/>
          </a:bodyPr>
          <a:lstStyle/>
          <a:p>
            <a:r>
              <a:rPr lang="en-US" altLang="zh-CN"/>
              <a:t>      </a:t>
            </a:r>
            <a:r>
              <a:rPr lang="en-US" altLang="zh-CN">
                <a:solidFill>
                  <a:srgbClr val="363636"/>
                </a:solidFill>
                <a:uFillTx/>
              </a:rPr>
              <a:t>  </a:t>
            </a:r>
            <a:r>
              <a:rPr lang="zh-CN" altLang="en-US">
                <a:solidFill>
                  <a:srgbClr val="363636"/>
                </a:solidFill>
                <a:uFillTx/>
              </a:rPr>
              <a:t>如果系统的自动更新未完成，那么在文件中的标志位依然会指示需要更新，所以在下次系统启动前，要检查标志文件，是否需要更新。经过此三步，基本可以保证用户是看到的是最新的图片资源。</a:t>
            </a:r>
          </a:p>
        </p:txBody>
      </p:sp>
      <p:pic>
        <p:nvPicPr>
          <p:cNvPr id="74" name="图片 74" descr="未命名文件 (21)"/>
          <p:cNvPicPr>
            <a:picLocks noChangeAspect="1"/>
          </p:cNvPicPr>
          <p:nvPr/>
        </p:nvPicPr>
        <p:blipFill>
          <a:blip r:embed="rId2"/>
          <a:stretch>
            <a:fillRect/>
          </a:stretch>
        </p:blipFill>
        <p:spPr>
          <a:xfrm>
            <a:off x="1243330" y="2711768"/>
            <a:ext cx="4104005" cy="2840355"/>
          </a:xfrm>
          <a:prstGeom prst="rect">
            <a:avLst/>
          </a:prstGeom>
        </p:spPr>
      </p:pic>
      <p:sp>
        <p:nvSpPr>
          <p:cNvPr id="34823" name="Freeform 8"/>
          <p:cNvSpPr/>
          <p:nvPr/>
        </p:nvSpPr>
        <p:spPr>
          <a:xfrm>
            <a:off x="6523355" y="3966845"/>
            <a:ext cx="2804160" cy="6413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6" name="矩形 10"/>
          <p:cNvSpPr/>
          <p:nvPr/>
        </p:nvSpPr>
        <p:spPr>
          <a:xfrm>
            <a:off x="6933565" y="4103370"/>
            <a:ext cx="1983105" cy="368300"/>
          </a:xfrm>
          <a:prstGeom prst="rect">
            <a:avLst/>
          </a:prstGeom>
          <a:noFill/>
          <a:ln w="9525">
            <a:noFill/>
          </a:ln>
        </p:spPr>
        <p:txBody>
          <a:bodyPr wrap="square"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此机制的流程图</a:t>
            </a:r>
          </a:p>
        </p:txBody>
      </p:sp>
      <p:sp>
        <p:nvSpPr>
          <p:cNvPr id="8" name="左箭头 7"/>
          <p:cNvSpPr/>
          <p:nvPr/>
        </p:nvSpPr>
        <p:spPr>
          <a:xfrm>
            <a:off x="5347335" y="4044950"/>
            <a:ext cx="979170" cy="485775"/>
          </a:xfrm>
          <a:prstGeom prst="leftArrow">
            <a:avLst/>
          </a:prstGeom>
          <a:gradFill>
            <a:gsLst>
              <a:gs pos="0">
                <a:srgbClr val="012D86"/>
              </a:gs>
              <a:gs pos="100000">
                <a:srgbClr val="0E2557"/>
              </a:gs>
            </a:gsLst>
            <a:lin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23"/>
                                        </p:tgtEl>
                                        <p:attrNameLst>
                                          <p:attrName>style.visibility</p:attrName>
                                        </p:attrNameLst>
                                      </p:cBhvr>
                                      <p:to>
                                        <p:strVal val="visible"/>
                                      </p:to>
                                    </p:set>
                                    <p:anim calcmode="lin" valueType="num">
                                      <p:cBhvr additive="base">
                                        <p:cTn id="25" dur="500" fill="hold"/>
                                        <p:tgtEl>
                                          <p:spTgt spid="34823"/>
                                        </p:tgtEl>
                                        <p:attrNameLst>
                                          <p:attrName>ppt_x</p:attrName>
                                        </p:attrNameLst>
                                      </p:cBhvr>
                                      <p:tavLst>
                                        <p:tav tm="0">
                                          <p:val>
                                            <p:strVal val="#ppt_x"/>
                                          </p:val>
                                        </p:tav>
                                        <p:tav tm="100000">
                                          <p:val>
                                            <p:strVal val="#ppt_x"/>
                                          </p:val>
                                        </p:tav>
                                      </p:tavLst>
                                    </p:anim>
                                    <p:anim calcmode="lin" valueType="num">
                                      <p:cBhvr additive="base">
                                        <p:cTn id="26" dur="500" fill="hold"/>
                                        <p:tgtEl>
                                          <p:spTgt spid="348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826"/>
                                        </p:tgtEl>
                                        <p:attrNameLst>
                                          <p:attrName>style.visibility</p:attrName>
                                        </p:attrNameLst>
                                      </p:cBhvr>
                                      <p:to>
                                        <p:strVal val="visible"/>
                                      </p:to>
                                    </p:set>
                                    <p:anim calcmode="lin" valueType="num">
                                      <p:cBhvr additive="base">
                                        <p:cTn id="29" dur="500" fill="hold"/>
                                        <p:tgtEl>
                                          <p:spTgt spid="34826"/>
                                        </p:tgtEl>
                                        <p:attrNameLst>
                                          <p:attrName>ppt_x</p:attrName>
                                        </p:attrNameLst>
                                      </p:cBhvr>
                                      <p:tavLst>
                                        <p:tav tm="0">
                                          <p:val>
                                            <p:strVal val="#ppt_x"/>
                                          </p:val>
                                        </p:tav>
                                        <p:tav tm="100000">
                                          <p:val>
                                            <p:strVal val="#ppt_x"/>
                                          </p:val>
                                        </p:tav>
                                      </p:tavLst>
                                    </p:anim>
                                    <p:anim calcmode="lin" valueType="num">
                                      <p:cBhvr additive="base">
                                        <p:cTn id="30" dur="500" fill="hold"/>
                                        <p:tgtEl>
                                          <p:spTgt spid="348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4823" grpId="0" animBg="1"/>
      <p:bldP spid="34826"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4" name="文本框 3"/>
          <p:cNvSpPr txBox="1"/>
          <p:nvPr/>
        </p:nvSpPr>
        <p:spPr>
          <a:xfrm>
            <a:off x="998220" y="316865"/>
            <a:ext cx="3923030" cy="553085"/>
          </a:xfrm>
          <a:prstGeom prst="rect">
            <a:avLst/>
          </a:prstGeom>
          <a:noFill/>
        </p:spPr>
        <p:txBody>
          <a:bodyPr wrap="none" rtlCol="0"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en-US" altLang="zh-CN"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 搜索查询相关功能</a:t>
            </a:r>
          </a:p>
        </p:txBody>
      </p:sp>
      <p:sp>
        <p:nvSpPr>
          <p:cNvPr id="5" name="文本框 4"/>
          <p:cNvSpPr txBox="1"/>
          <p:nvPr/>
        </p:nvSpPr>
        <p:spPr>
          <a:xfrm>
            <a:off x="1076325" y="1216025"/>
            <a:ext cx="10422890" cy="922020"/>
          </a:xfrm>
          <a:prstGeom prst="rect">
            <a:avLst/>
          </a:prstGeom>
          <a:noFill/>
        </p:spPr>
        <p:txBody>
          <a:bodyPr wrap="square" rtlCol="0">
            <a:spAutoFit/>
          </a:bodyPr>
          <a:lstStyle/>
          <a:p>
            <a:r>
              <a:rPr lang="en-US" altLang="zh-CN"/>
              <a:t>     </a:t>
            </a:r>
            <a:r>
              <a:rPr lang="en-US" altLang="zh-CN">
                <a:solidFill>
                  <a:srgbClr val="363636"/>
                </a:solidFill>
                <a:uFillTx/>
              </a:rPr>
              <a:t>  </a:t>
            </a:r>
            <a:r>
              <a:rPr lang="zh-CN" altLang="en-US">
                <a:solidFill>
                  <a:srgbClr val="363636"/>
                </a:solidFill>
                <a:uFillTx/>
              </a:rPr>
              <a:t>此功能的主要作用是用户可以根据自己的意愿查询数据库中的相关内容，其基本流程是用户在输入框中输入所要查询的内容，然后系统就会对此自然语言进行分词，找出关键词，然后与系统中给定的关键字进行匹配，然后映射成</a:t>
            </a:r>
            <a:r>
              <a:rPr lang="en-US" altLang="zh-CN">
                <a:solidFill>
                  <a:srgbClr val="363636"/>
                </a:solidFill>
                <a:uFillTx/>
              </a:rPr>
              <a:t>sql</a:t>
            </a:r>
            <a:r>
              <a:rPr lang="zh-CN" altLang="en-US">
                <a:solidFill>
                  <a:srgbClr val="363636"/>
                </a:solidFill>
                <a:uFillTx/>
              </a:rPr>
              <a:t>语句，再执行</a:t>
            </a:r>
            <a:r>
              <a:rPr lang="en-US" altLang="zh-CN">
                <a:solidFill>
                  <a:srgbClr val="363636"/>
                </a:solidFill>
                <a:uFillTx/>
              </a:rPr>
              <a:t>sql</a:t>
            </a:r>
            <a:r>
              <a:rPr lang="zh-CN" altLang="en-US">
                <a:solidFill>
                  <a:srgbClr val="363636"/>
                </a:solidFill>
                <a:uFillTx/>
              </a:rPr>
              <a:t>语句，将查询的结果进行格式上的转换，显示出来。</a:t>
            </a:r>
          </a:p>
        </p:txBody>
      </p:sp>
      <p:sp>
        <p:nvSpPr>
          <p:cNvPr id="6" name="文本框 5"/>
          <p:cNvSpPr txBox="1"/>
          <p:nvPr/>
        </p:nvSpPr>
        <p:spPr>
          <a:xfrm rot="20340000">
            <a:off x="5513070" y="3585845"/>
            <a:ext cx="4747895" cy="706755"/>
          </a:xfrm>
          <a:prstGeom prst="rect">
            <a:avLst/>
          </a:prstGeom>
          <a:noFill/>
        </p:spPr>
        <p:txBody>
          <a:bodyPr wrap="square" rtlCol="0">
            <a:spAutoFit/>
          </a:bodyPr>
          <a:lstStyle/>
          <a:p>
            <a:r>
              <a:rPr lang="zh-CN" altLang="en-US" sz="2000">
                <a:solidFill>
                  <a:srgbClr val="FF0000"/>
                </a:solidFill>
              </a:rPr>
              <a:t>此功能实现的难点是如何通过对自然语言分词的方法找出关键字呢？</a:t>
            </a:r>
          </a:p>
        </p:txBody>
      </p:sp>
      <p:pic>
        <p:nvPicPr>
          <p:cNvPr id="31757" name="Picture 2" descr="F:\快盘\商务图片\png\903642_153949082_2.png"/>
          <p:cNvPicPr>
            <a:picLocks noChangeAspect="1"/>
          </p:cNvPicPr>
          <p:nvPr/>
        </p:nvPicPr>
        <p:blipFill>
          <a:blip r:embed="rId2" cstate="print"/>
          <a:srcRect l="8713" t="11568" r="13959" b="7668"/>
          <a:stretch>
            <a:fillRect/>
          </a:stretch>
        </p:blipFill>
        <p:spPr>
          <a:xfrm>
            <a:off x="1936115" y="2758440"/>
            <a:ext cx="3098165" cy="310705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757"/>
                                        </p:tgtEl>
                                        <p:attrNameLst>
                                          <p:attrName>style.visibility</p:attrName>
                                        </p:attrNameLst>
                                      </p:cBhvr>
                                      <p:to>
                                        <p:strVal val="visible"/>
                                      </p:to>
                                    </p:set>
                                    <p:anim calcmode="lin" valueType="num">
                                      <p:cBhvr additive="base">
                                        <p:cTn id="27" dur="500" fill="hold"/>
                                        <p:tgtEl>
                                          <p:spTgt spid="31757"/>
                                        </p:tgtEl>
                                        <p:attrNameLst>
                                          <p:attrName>ppt_x</p:attrName>
                                        </p:attrNameLst>
                                      </p:cBhvr>
                                      <p:tavLst>
                                        <p:tav tm="0">
                                          <p:val>
                                            <p:strVal val="#ppt_x"/>
                                          </p:val>
                                        </p:tav>
                                        <p:tav tm="100000">
                                          <p:val>
                                            <p:strVal val="#ppt_x"/>
                                          </p:val>
                                        </p:tav>
                                      </p:tavLst>
                                    </p:anim>
                                    <p:anim calcmode="lin" valueType="num">
                                      <p:cBhvr additive="base">
                                        <p:cTn id="28" dur="500" fill="hold"/>
                                        <p:tgtEl>
                                          <p:spTgt spid="31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4" name="文本框 3"/>
          <p:cNvSpPr txBox="1"/>
          <p:nvPr/>
        </p:nvSpPr>
        <p:spPr>
          <a:xfrm>
            <a:off x="998220" y="316865"/>
            <a:ext cx="3923030" cy="553085"/>
          </a:xfrm>
          <a:prstGeom prst="rect">
            <a:avLst/>
          </a:prstGeom>
          <a:noFill/>
        </p:spPr>
        <p:txBody>
          <a:bodyPr wrap="none" rtlCol="0"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en-US" altLang="zh-CN"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 搜索查询相关功能</a:t>
            </a:r>
          </a:p>
        </p:txBody>
      </p:sp>
      <p:sp>
        <p:nvSpPr>
          <p:cNvPr id="5" name="文本框 4"/>
          <p:cNvSpPr txBox="1"/>
          <p:nvPr/>
        </p:nvSpPr>
        <p:spPr>
          <a:xfrm>
            <a:off x="1088390" y="1263650"/>
            <a:ext cx="10626725" cy="645160"/>
          </a:xfrm>
          <a:prstGeom prst="rect">
            <a:avLst/>
          </a:prstGeom>
          <a:noFill/>
        </p:spPr>
        <p:txBody>
          <a:bodyPr wrap="square" rtlCol="0">
            <a:spAutoFit/>
          </a:bodyPr>
          <a:lstStyle/>
          <a:p>
            <a:r>
              <a:rPr lang="zh-CN" altLang="en-US" dirty="0">
                <a:solidFill>
                  <a:srgbClr val="363636"/>
                </a:solidFill>
                <a:uFillTx/>
              </a:rPr>
              <a:t>在分词功能中，使用的是</a:t>
            </a:r>
            <a:r>
              <a:rPr lang="en-US" altLang="zh-CN" dirty="0" err="1">
                <a:solidFill>
                  <a:srgbClr val="363636"/>
                </a:solidFill>
                <a:uFillTx/>
              </a:rPr>
              <a:t>JieBa</a:t>
            </a:r>
            <a:r>
              <a:rPr lang="zh-CN" altLang="en-US" dirty="0">
                <a:solidFill>
                  <a:srgbClr val="363636"/>
                </a:solidFill>
                <a:uFillTx/>
              </a:rPr>
              <a:t>模块，此模块提供了分词算法，可以实现汉语的分词。在了解算法前，先介绍一种数据结构</a:t>
            </a:r>
            <a:r>
              <a:rPr lang="en-US" altLang="zh-CN" dirty="0">
                <a:solidFill>
                  <a:srgbClr val="363636"/>
                </a:solidFill>
                <a:uFillTx/>
              </a:rPr>
              <a:t>-</a:t>
            </a:r>
            <a:r>
              <a:rPr lang="zh-CN" altLang="en-US" sz="1800" dirty="0">
                <a:solidFill>
                  <a:srgbClr val="363636"/>
                </a:solidFill>
                <a:uFillTx/>
                <a:cs typeface="+mn-ea"/>
              </a:rPr>
              <a:t>Trie字典树</a:t>
            </a:r>
          </a:p>
        </p:txBody>
      </p:sp>
      <p:sp>
        <p:nvSpPr>
          <p:cNvPr id="6" name="文本框 5"/>
          <p:cNvSpPr txBox="1"/>
          <p:nvPr/>
        </p:nvSpPr>
        <p:spPr>
          <a:xfrm>
            <a:off x="1085850" y="2063115"/>
            <a:ext cx="10209530" cy="922020"/>
          </a:xfrm>
          <a:prstGeom prst="rect">
            <a:avLst/>
          </a:prstGeom>
          <a:noFill/>
        </p:spPr>
        <p:txBody>
          <a:bodyPr wrap="square" rtlCol="0">
            <a:spAutoFit/>
          </a:bodyPr>
          <a:lstStyle/>
          <a:p>
            <a:r>
              <a:rPr lang="zh-CN" altLang="en-US" dirty="0">
                <a:solidFill>
                  <a:srgbClr val="363636"/>
                </a:solidFill>
                <a:uFillTx/>
                <a:cs typeface="+mn-ea"/>
                <a:sym typeface="+mn-ea"/>
              </a:rPr>
              <a:t>Tri</a:t>
            </a:r>
            <a:r>
              <a:rPr lang="en-US" altLang="zh-CN" dirty="0">
                <a:solidFill>
                  <a:srgbClr val="363636"/>
                </a:solidFill>
                <a:uFillTx/>
                <a:cs typeface="+mn-ea"/>
                <a:sym typeface="+mn-ea"/>
              </a:rPr>
              <a:t>e</a:t>
            </a:r>
            <a:r>
              <a:rPr lang="zh-CN" altLang="en-US" dirty="0">
                <a:solidFill>
                  <a:srgbClr val="363636"/>
                </a:solidFill>
                <a:uFillTx/>
                <a:cs typeface="+mn-ea"/>
                <a:sym typeface="+mn-ea"/>
              </a:rPr>
              <a:t>树又称为又称前缀树或字典树</a:t>
            </a:r>
            <a:r>
              <a:rPr lang="en-US" altLang="zh-CN" dirty="0">
                <a:solidFill>
                  <a:srgbClr val="363636"/>
                </a:solidFill>
                <a:uFillTx/>
                <a:cs typeface="+mn-ea"/>
                <a:sym typeface="+mn-ea"/>
              </a:rPr>
              <a:t>,</a:t>
            </a:r>
            <a:r>
              <a:rPr lang="zh-CN" altLang="en-US" dirty="0">
                <a:solidFill>
                  <a:srgbClr val="363636"/>
                </a:solidFill>
                <a:uFillTx/>
                <a:cs typeface="+mn-ea"/>
                <a:sym typeface="+mn-ea"/>
              </a:rPr>
              <a:t>这</a:t>
            </a:r>
            <a:r>
              <a:rPr lang="en-US" altLang="zh-CN" dirty="0" err="1">
                <a:solidFill>
                  <a:srgbClr val="363636"/>
                </a:solidFill>
                <a:uFillTx/>
                <a:cs typeface="+mn-ea"/>
                <a:sym typeface="+mn-ea"/>
              </a:rPr>
              <a:t>是一种有序树</a:t>
            </a:r>
            <a:r>
              <a:rPr lang="zh-CN" altLang="en-US" dirty="0">
                <a:solidFill>
                  <a:srgbClr val="363636"/>
                </a:solidFill>
                <a:uFillTx/>
                <a:cs typeface="+mn-ea"/>
                <a:sym typeface="+mn-ea"/>
              </a:rPr>
              <a:t>，Trie树的存储结构是一个一个的节点Node，每个 Node 保存一个字符。然后用链表的形式保存整个词，每个Node都保存了他的所有子节点。例如我们往字典树中插入see、pain、paint</a:t>
            </a:r>
            <a:r>
              <a:rPr lang="en-US" altLang="zh-CN" dirty="0">
                <a:solidFill>
                  <a:srgbClr val="363636"/>
                </a:solidFill>
                <a:uFillTx/>
                <a:cs typeface="+mn-ea"/>
                <a:sym typeface="+mn-ea"/>
              </a:rPr>
              <a:t>,dog</a:t>
            </a:r>
            <a:r>
              <a:rPr lang="zh-CN" altLang="en-US" dirty="0">
                <a:solidFill>
                  <a:srgbClr val="363636"/>
                </a:solidFill>
                <a:uFillTx/>
                <a:cs typeface="+mn-ea"/>
                <a:sym typeface="+mn-ea"/>
              </a:rPr>
              <a:t>四个单词。</a:t>
            </a:r>
          </a:p>
        </p:txBody>
      </p:sp>
      <p:pic>
        <p:nvPicPr>
          <p:cNvPr id="7" name="图片 1"/>
          <p:cNvPicPr>
            <a:picLocks noChangeAspect="1"/>
          </p:cNvPicPr>
          <p:nvPr/>
        </p:nvPicPr>
        <p:blipFill>
          <a:blip r:embed="rId2"/>
          <a:stretch>
            <a:fillRect/>
          </a:stretch>
        </p:blipFill>
        <p:spPr>
          <a:xfrm>
            <a:off x="1578927" y="3312160"/>
            <a:ext cx="3505200" cy="2452370"/>
          </a:xfrm>
          <a:prstGeom prst="rect">
            <a:avLst/>
          </a:prstGeom>
          <a:noFill/>
          <a:ln>
            <a:noFill/>
          </a:ln>
        </p:spPr>
      </p:pic>
      <p:sp>
        <p:nvSpPr>
          <p:cNvPr id="8" name="文本框 7"/>
          <p:cNvSpPr txBox="1"/>
          <p:nvPr/>
        </p:nvSpPr>
        <p:spPr>
          <a:xfrm>
            <a:off x="6190615" y="3255010"/>
            <a:ext cx="4660265" cy="645160"/>
          </a:xfrm>
          <a:prstGeom prst="rect">
            <a:avLst/>
          </a:prstGeom>
          <a:noFill/>
        </p:spPr>
        <p:txBody>
          <a:bodyPr wrap="square" rtlCol="0">
            <a:spAutoFit/>
          </a:bodyPr>
          <a:lstStyle/>
          <a:p>
            <a:r>
              <a:rPr lang="zh-CN" altLang="en-US" sz="1800" dirty="0">
                <a:solidFill>
                  <a:srgbClr val="363636"/>
                </a:solidFill>
                <a:uFillTx/>
                <a:cs typeface="+mn-ea"/>
              </a:rPr>
              <a:t>在trie树中，前缀相同的共用存储节点，可以最大限度地减少无谓的字符串比较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4" name="文本框 3"/>
          <p:cNvSpPr txBox="1"/>
          <p:nvPr/>
        </p:nvSpPr>
        <p:spPr>
          <a:xfrm>
            <a:off x="998220" y="316865"/>
            <a:ext cx="3923030" cy="553085"/>
          </a:xfrm>
          <a:prstGeom prst="rect">
            <a:avLst/>
          </a:prstGeom>
          <a:noFill/>
        </p:spPr>
        <p:txBody>
          <a:bodyPr wrap="none" rtlCol="0"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en-US" altLang="zh-CN"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 搜索查询相关功能</a:t>
            </a:r>
          </a:p>
        </p:txBody>
      </p:sp>
      <p:sp>
        <p:nvSpPr>
          <p:cNvPr id="5" name="文本框 4"/>
          <p:cNvSpPr txBox="1"/>
          <p:nvPr/>
        </p:nvSpPr>
        <p:spPr>
          <a:xfrm>
            <a:off x="1068705" y="1040130"/>
            <a:ext cx="10142220" cy="922020"/>
          </a:xfrm>
          <a:prstGeom prst="rect">
            <a:avLst/>
          </a:prstGeom>
          <a:noFill/>
        </p:spPr>
        <p:txBody>
          <a:bodyPr wrap="square" rtlCol="0">
            <a:spAutoFit/>
          </a:bodyPr>
          <a:lstStyle/>
          <a:p>
            <a:r>
              <a:rPr lang="en-US" altLang="zh-CN" dirty="0"/>
              <a:t>       </a:t>
            </a:r>
            <a:r>
              <a:rPr lang="zh-CN" altLang="en-US" dirty="0">
                <a:solidFill>
                  <a:srgbClr val="363636"/>
                </a:solidFill>
                <a:uFillTx/>
              </a:rPr>
              <a:t>在</a:t>
            </a:r>
            <a:r>
              <a:rPr lang="en-US" altLang="zh-CN" dirty="0" err="1">
                <a:solidFill>
                  <a:srgbClr val="363636"/>
                </a:solidFill>
                <a:uFillTx/>
              </a:rPr>
              <a:t>JieBa</a:t>
            </a:r>
            <a:r>
              <a:rPr lang="zh-CN" altLang="en-US" dirty="0">
                <a:solidFill>
                  <a:srgbClr val="363636"/>
                </a:solidFill>
                <a:uFillTx/>
              </a:rPr>
              <a:t>分词中，使用了一个叫dict.txt的词典，这个词典就是把作者收集的2万多个词组成一个trie树。基于此前缀词典实现词图扫描，生成句子中汉字所有可能成词情况所构成的有向无环图（DA</a:t>
            </a:r>
            <a:r>
              <a:rPr lang="zh-CN" altLang="en-US">
                <a:solidFill>
                  <a:srgbClr val="363636"/>
                </a:solidFill>
                <a:uFillTx/>
              </a:rPr>
              <a:t>G</a:t>
            </a:r>
            <a:r>
              <a:rPr lang="zh-CN" altLang="en-US" smtClean="0">
                <a:solidFill>
                  <a:srgbClr val="363636"/>
                </a:solidFill>
                <a:uFillTx/>
              </a:rPr>
              <a:t>）。</a:t>
            </a:r>
            <a:endParaRPr lang="zh-CN" altLang="en-US" dirty="0">
              <a:solidFill>
                <a:srgbClr val="363636"/>
              </a:solidFill>
              <a:uFillTx/>
            </a:endParaRPr>
          </a:p>
        </p:txBody>
      </p:sp>
      <p:sp>
        <p:nvSpPr>
          <p:cNvPr id="6" name="文本框 5"/>
          <p:cNvSpPr txBox="1"/>
          <p:nvPr/>
        </p:nvSpPr>
        <p:spPr>
          <a:xfrm>
            <a:off x="1172210" y="2240280"/>
            <a:ext cx="10038715" cy="1198880"/>
          </a:xfrm>
          <a:prstGeom prst="rect">
            <a:avLst/>
          </a:prstGeom>
          <a:noFill/>
        </p:spPr>
        <p:txBody>
          <a:bodyPr wrap="square" rtlCol="0">
            <a:spAutoFit/>
          </a:bodyPr>
          <a:lstStyle/>
          <a:p>
            <a:r>
              <a:rPr lang="en-US" altLang="zh-CN" dirty="0">
                <a:solidFill>
                  <a:srgbClr val="363636"/>
                </a:solidFill>
                <a:uFillTx/>
              </a:rPr>
              <a:t>       </a:t>
            </a:r>
            <a:r>
              <a:rPr lang="zh-CN" altLang="en-US" dirty="0">
                <a:solidFill>
                  <a:srgbClr val="363636"/>
                </a:solidFill>
                <a:uFillTx/>
              </a:rPr>
              <a:t>对于具体如何分词，以</a:t>
            </a:r>
            <a:r>
              <a:rPr lang="en-US" altLang="zh-CN" dirty="0">
                <a:solidFill>
                  <a:srgbClr val="363636"/>
                </a:solidFill>
                <a:uFillTx/>
              </a:rPr>
              <a:t>“</a:t>
            </a:r>
            <a:r>
              <a:rPr lang="zh-CN" altLang="en-US" dirty="0">
                <a:solidFill>
                  <a:srgbClr val="363636"/>
                </a:solidFill>
                <a:uFillTx/>
              </a:rPr>
              <a:t>我爱中国</a:t>
            </a:r>
            <a:r>
              <a:rPr lang="en-US" altLang="zh-CN" dirty="0">
                <a:solidFill>
                  <a:srgbClr val="363636"/>
                </a:solidFill>
                <a:uFillTx/>
              </a:rPr>
              <a:t>”</a:t>
            </a:r>
            <a:r>
              <a:rPr lang="zh-CN" altLang="en-US" dirty="0">
                <a:solidFill>
                  <a:srgbClr val="363636"/>
                </a:solidFill>
                <a:uFillTx/>
              </a:rPr>
              <a:t>这句话举例。首先把这句话编号，为</a:t>
            </a:r>
            <a:r>
              <a:rPr lang="en-US" altLang="zh-CN" dirty="0">
                <a:solidFill>
                  <a:srgbClr val="363636"/>
                </a:solidFill>
                <a:uFillTx/>
              </a:rPr>
              <a:t>0-3</a:t>
            </a:r>
            <a:r>
              <a:rPr lang="zh-CN" altLang="en-US" dirty="0">
                <a:solidFill>
                  <a:srgbClr val="363636"/>
                </a:solidFill>
                <a:uFillTx/>
              </a:rPr>
              <a:t>，然后将每个位置记录下来，从后依次匹配可以成词的位置。例如从第一个位置我，可以和以后的字爱和国组词，记录为</a:t>
            </a:r>
            <a:r>
              <a:rPr lang="en-US" altLang="zh-CN" dirty="0">
                <a:solidFill>
                  <a:srgbClr val="363636"/>
                </a:solidFill>
                <a:uFillTx/>
              </a:rPr>
              <a:t>{0:[1,3]},</a:t>
            </a:r>
            <a:r>
              <a:rPr lang="zh-CN" altLang="en-US" dirty="0">
                <a:solidFill>
                  <a:srgbClr val="363636"/>
                </a:solidFill>
                <a:uFillTx/>
              </a:rPr>
              <a:t>所以以</a:t>
            </a:r>
            <a:r>
              <a:rPr lang="en-US" altLang="zh-CN" dirty="0">
                <a:solidFill>
                  <a:srgbClr val="363636"/>
                </a:solidFill>
                <a:uFillTx/>
              </a:rPr>
              <a:t>“</a:t>
            </a:r>
            <a:r>
              <a:rPr lang="zh-CN" altLang="en-US" dirty="0">
                <a:solidFill>
                  <a:srgbClr val="363636"/>
                </a:solidFill>
                <a:uFillTx/>
              </a:rPr>
              <a:t>我</a:t>
            </a:r>
            <a:r>
              <a:rPr lang="en-US" altLang="zh-CN" dirty="0">
                <a:solidFill>
                  <a:srgbClr val="363636"/>
                </a:solidFill>
                <a:uFillTx/>
              </a:rPr>
              <a:t>”</a:t>
            </a:r>
            <a:r>
              <a:rPr lang="zh-CN" altLang="en-US" dirty="0">
                <a:solidFill>
                  <a:srgbClr val="363636"/>
                </a:solidFill>
                <a:uFillTx/>
              </a:rPr>
              <a:t>开头的对应于该句子有两种匹配情况，我爱，我国。综上此句话生成的</a:t>
            </a:r>
            <a:r>
              <a:rPr lang="en-US" altLang="zh-CN" dirty="0">
                <a:solidFill>
                  <a:srgbClr val="363636"/>
                </a:solidFill>
                <a:uFillTx/>
              </a:rPr>
              <a:t>DAG</a:t>
            </a:r>
            <a:r>
              <a:rPr lang="zh-CN" altLang="en-US" dirty="0">
                <a:solidFill>
                  <a:srgbClr val="363636"/>
                </a:solidFill>
                <a:uFillTx/>
              </a:rPr>
              <a:t>为</a:t>
            </a:r>
            <a:r>
              <a:rPr lang="en-US" altLang="zh-CN" dirty="0">
                <a:solidFill>
                  <a:srgbClr val="363636"/>
                </a:solidFill>
                <a:uFillTx/>
              </a:rPr>
              <a:t>{0:[1,3],1:[3],2:[3]}</a:t>
            </a:r>
            <a:r>
              <a:rPr lang="zh-CN" altLang="en-US" dirty="0">
                <a:solidFill>
                  <a:srgbClr val="363636"/>
                </a:solidFill>
                <a:uFillTx/>
              </a:rPr>
              <a:t>。</a:t>
            </a:r>
          </a:p>
        </p:txBody>
      </p:sp>
      <p:sp>
        <p:nvSpPr>
          <p:cNvPr id="8" name="文本框 7"/>
          <p:cNvSpPr txBox="1"/>
          <p:nvPr/>
        </p:nvSpPr>
        <p:spPr>
          <a:xfrm>
            <a:off x="1331595" y="3691890"/>
            <a:ext cx="9720580" cy="1753235"/>
          </a:xfrm>
          <a:prstGeom prst="rect">
            <a:avLst/>
          </a:prstGeom>
          <a:noFill/>
        </p:spPr>
        <p:txBody>
          <a:bodyPr wrap="square" rtlCol="0">
            <a:spAutoFit/>
          </a:bodyPr>
          <a:lstStyle/>
          <a:p>
            <a:r>
              <a:rPr lang="en-US" altLang="zh-CN" dirty="0"/>
              <a:t>      </a:t>
            </a:r>
            <a:r>
              <a:rPr lang="zh-CN" altLang="en-US" dirty="0">
                <a:solidFill>
                  <a:srgbClr val="363636"/>
                </a:solidFill>
                <a:uFillTx/>
              </a:rPr>
              <a:t>以上是针对的收录的词，但是句子中还可能出现未收录的词，对于未收录的词，采用的是</a:t>
            </a:r>
            <a:r>
              <a:rPr lang="en-US" altLang="zh-CN" dirty="0">
                <a:solidFill>
                  <a:srgbClr val="363636"/>
                </a:solidFill>
                <a:uFillTx/>
              </a:rPr>
              <a:t>HMM</a:t>
            </a:r>
            <a:r>
              <a:rPr lang="zh-CN" altLang="en-US" dirty="0">
                <a:solidFill>
                  <a:srgbClr val="363636"/>
                </a:solidFill>
                <a:uFillTx/>
              </a:rPr>
              <a:t>模型。</a:t>
            </a:r>
            <a:r>
              <a:rPr lang="en-US" altLang="zh-CN" dirty="0">
                <a:solidFill>
                  <a:srgbClr val="363636"/>
                </a:solidFill>
                <a:uFillTx/>
              </a:rPr>
              <a:t>HMM</a:t>
            </a:r>
            <a:r>
              <a:rPr lang="zh-CN" altLang="en-US" dirty="0">
                <a:solidFill>
                  <a:srgbClr val="363636"/>
                </a:solidFill>
                <a:uFillTx/>
              </a:rPr>
              <a:t>模型使用</a:t>
            </a:r>
            <a:r>
              <a:rPr lang="en-US" altLang="zh-CN" dirty="0">
                <a:solidFill>
                  <a:srgbClr val="363636"/>
                </a:solidFill>
                <a:uFillTx/>
              </a:rPr>
              <a:t>BMES</a:t>
            </a:r>
            <a:r>
              <a:rPr lang="zh-CN" altLang="en-US" dirty="0">
                <a:solidFill>
                  <a:srgbClr val="363636"/>
                </a:solidFill>
                <a:uFillTx/>
              </a:rPr>
              <a:t>标注词的状态，其中</a:t>
            </a:r>
            <a:r>
              <a:rPr lang="en-US" altLang="zh-CN" dirty="0">
                <a:solidFill>
                  <a:srgbClr val="363636"/>
                </a:solidFill>
                <a:uFillTx/>
              </a:rPr>
              <a:t>B</a:t>
            </a:r>
            <a:r>
              <a:rPr lang="zh-CN" altLang="en-US" dirty="0">
                <a:solidFill>
                  <a:srgbClr val="363636"/>
                </a:solidFill>
                <a:uFillTx/>
              </a:rPr>
              <a:t>代表词头，</a:t>
            </a:r>
            <a:r>
              <a:rPr lang="en-US" altLang="zh-CN" dirty="0">
                <a:solidFill>
                  <a:srgbClr val="363636"/>
                </a:solidFill>
                <a:uFillTx/>
              </a:rPr>
              <a:t>M</a:t>
            </a:r>
            <a:r>
              <a:rPr lang="zh-CN" altLang="en-US" dirty="0">
                <a:solidFill>
                  <a:srgbClr val="363636"/>
                </a:solidFill>
                <a:uFillTx/>
              </a:rPr>
              <a:t>代表词中间位置，</a:t>
            </a:r>
            <a:r>
              <a:rPr lang="en-US" altLang="zh-CN" dirty="0">
                <a:solidFill>
                  <a:srgbClr val="363636"/>
                </a:solidFill>
                <a:uFillTx/>
              </a:rPr>
              <a:t>E</a:t>
            </a:r>
            <a:r>
              <a:rPr lang="zh-CN" altLang="en-US" dirty="0">
                <a:solidFill>
                  <a:srgbClr val="363636"/>
                </a:solidFill>
                <a:uFillTx/>
              </a:rPr>
              <a:t>代表词尾，</a:t>
            </a:r>
            <a:r>
              <a:rPr lang="en-US" altLang="zh-CN" dirty="0">
                <a:solidFill>
                  <a:srgbClr val="363636"/>
                </a:solidFill>
                <a:uFillTx/>
              </a:rPr>
              <a:t>S</a:t>
            </a:r>
            <a:r>
              <a:rPr lang="zh-CN" altLang="en-US" dirty="0">
                <a:solidFill>
                  <a:srgbClr val="363636"/>
                </a:solidFill>
                <a:uFillTx/>
              </a:rPr>
              <a:t>代表独立成词。例如</a:t>
            </a:r>
            <a:r>
              <a:rPr lang="en-US" altLang="zh-CN" dirty="0">
                <a:solidFill>
                  <a:srgbClr val="363636"/>
                </a:solidFill>
                <a:uFillTx/>
              </a:rPr>
              <a:t>“</a:t>
            </a:r>
            <a:r>
              <a:rPr lang="zh-CN" altLang="en-US" dirty="0" smtClean="0">
                <a:solidFill>
                  <a:srgbClr val="363636"/>
                </a:solidFill>
                <a:uFillTx/>
              </a:rPr>
              <a:t>长安大</a:t>
            </a:r>
            <a:r>
              <a:rPr lang="zh-CN" altLang="en-US" dirty="0">
                <a:solidFill>
                  <a:srgbClr val="363636"/>
                </a:solidFill>
                <a:uFillTx/>
              </a:rPr>
              <a:t>学美</a:t>
            </a:r>
            <a:r>
              <a:rPr lang="en-US" altLang="zh-CN" dirty="0">
                <a:solidFill>
                  <a:srgbClr val="363636"/>
                </a:solidFill>
                <a:uFillTx/>
              </a:rPr>
              <a:t>”</a:t>
            </a:r>
            <a:r>
              <a:rPr lang="zh-CN" altLang="en-US" dirty="0">
                <a:solidFill>
                  <a:srgbClr val="363636"/>
                </a:solidFill>
                <a:uFillTx/>
              </a:rPr>
              <a:t>可标注为</a:t>
            </a:r>
            <a:r>
              <a:rPr lang="en-US" altLang="zh-CN" dirty="0">
                <a:solidFill>
                  <a:srgbClr val="363636"/>
                </a:solidFill>
                <a:uFillTx/>
              </a:rPr>
              <a:t>BMMES</a:t>
            </a:r>
            <a:r>
              <a:rPr lang="zh-CN" altLang="en-US" dirty="0">
                <a:solidFill>
                  <a:srgbClr val="363636"/>
                </a:solidFill>
                <a:uFillTx/>
              </a:rPr>
              <a:t>。算法已经训练好了概率表。</a:t>
            </a:r>
            <a:r>
              <a:rPr lang="en-US" altLang="zh-CN" dirty="0">
                <a:solidFill>
                  <a:srgbClr val="363636"/>
                </a:solidFill>
                <a:uFillTx/>
              </a:rPr>
              <a:t>(</a:t>
            </a:r>
            <a:r>
              <a:rPr lang="zh-CN" altLang="en-US" dirty="0">
                <a:solidFill>
                  <a:srgbClr val="363636"/>
                </a:solidFill>
                <a:uFillTx/>
              </a:rPr>
              <a:t>见论文</a:t>
            </a:r>
            <a:r>
              <a:rPr lang="en-US" altLang="zh-CN" dirty="0">
                <a:solidFill>
                  <a:srgbClr val="363636"/>
                </a:solidFill>
                <a:uFillTx/>
              </a:rPr>
              <a:t>12</a:t>
            </a:r>
            <a:r>
              <a:rPr lang="zh-CN" altLang="en-US" dirty="0">
                <a:solidFill>
                  <a:srgbClr val="363636"/>
                </a:solidFill>
                <a:uFillTx/>
              </a:rPr>
              <a:t>页</a:t>
            </a:r>
            <a:r>
              <a:rPr lang="en-US" altLang="zh-CN" dirty="0">
                <a:solidFill>
                  <a:srgbClr val="363636"/>
                </a:solidFill>
                <a:uFillTx/>
              </a:rPr>
              <a:t>)</a:t>
            </a:r>
            <a:r>
              <a:rPr lang="zh-CN" altLang="en-US" dirty="0">
                <a:solidFill>
                  <a:srgbClr val="363636"/>
                </a:solidFill>
                <a:uFillTx/>
              </a:rPr>
              <a:t>，截取其中一段‘B’: {‘E’: 0.8518218565181658, ‘M’: 0.14817814348183422}，这表示</a:t>
            </a:r>
            <a:r>
              <a:rPr lang="en-US" altLang="zh-CN" dirty="0">
                <a:solidFill>
                  <a:srgbClr val="363636"/>
                </a:solidFill>
                <a:uFillTx/>
              </a:rPr>
              <a:t>P(E|B)=0.851  p(M|B)=0.148,</a:t>
            </a:r>
            <a:r>
              <a:rPr lang="zh-CN" altLang="en-US" dirty="0">
                <a:solidFill>
                  <a:srgbClr val="363636"/>
                </a:solidFill>
                <a:uFillTx/>
              </a:rPr>
              <a:t>这表名词头位置下一个词是词尾的概率大于是词中的概率，这符合我们的经验。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4" name="文本框 3"/>
          <p:cNvSpPr txBox="1"/>
          <p:nvPr/>
        </p:nvSpPr>
        <p:spPr>
          <a:xfrm>
            <a:off x="998220" y="316865"/>
            <a:ext cx="761365" cy="553085"/>
          </a:xfrm>
          <a:prstGeom prst="rect">
            <a:avLst/>
          </a:prstGeom>
          <a:noFill/>
        </p:spPr>
        <p:txBody>
          <a:bodyPr wrap="none" rtlCol="0"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en-US" altLang="zh-CN"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 </a:t>
            </a:r>
          </a:p>
        </p:txBody>
      </p:sp>
      <p:sp>
        <p:nvSpPr>
          <p:cNvPr id="2" name="文本框 1"/>
          <p:cNvSpPr txBox="1"/>
          <p:nvPr/>
        </p:nvSpPr>
        <p:spPr>
          <a:xfrm>
            <a:off x="998220" y="316865"/>
            <a:ext cx="2780030" cy="553085"/>
          </a:xfrm>
          <a:prstGeom prst="rect">
            <a:avLst/>
          </a:prstGeom>
          <a:noFill/>
        </p:spPr>
        <p:txBody>
          <a:bodyPr wrap="none" rtlCol="0"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en-US" altLang="zh-CN" sz="3000" b="1" dirty="0">
                <a:solidFill>
                  <a:schemeClr val="accent1"/>
                </a:solidFill>
                <a:latin typeface="微软雅黑" panose="020B0503020204020204" pitchFamily="34" charset="-122"/>
                <a:ea typeface="微软雅黑" panose="020B0503020204020204" pitchFamily="34" charset="-122"/>
                <a:cs typeface="+mn-ea"/>
                <a:sym typeface="+mn-ea"/>
              </a:rPr>
              <a:t>3</a:t>
            </a:r>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ea"/>
              </a:rPr>
              <a:t> 数据库管理</a:t>
            </a:r>
          </a:p>
        </p:txBody>
      </p:sp>
      <p:sp>
        <p:nvSpPr>
          <p:cNvPr id="5" name="文本框 4"/>
          <p:cNvSpPr txBox="1"/>
          <p:nvPr/>
        </p:nvSpPr>
        <p:spPr>
          <a:xfrm>
            <a:off x="935421" y="1268760"/>
            <a:ext cx="10644505" cy="923330"/>
          </a:xfrm>
          <a:prstGeom prst="rect">
            <a:avLst/>
          </a:prstGeom>
          <a:noFill/>
        </p:spPr>
        <p:txBody>
          <a:bodyPr wrap="square" rtlCol="0">
            <a:spAutoFit/>
          </a:bodyPr>
          <a:lstStyle/>
          <a:p>
            <a:r>
              <a:rPr lang="zh-CN" altLang="en-US" dirty="0" smtClean="0">
                <a:solidFill>
                  <a:schemeClr val="accent1"/>
                </a:solidFill>
              </a:rPr>
              <a:t>      在此系统中，管理员可以通过数据库管理系统管理数据库，操作数据，管理员通过</a:t>
            </a:r>
            <a:r>
              <a:rPr lang="en-US" altLang="zh-CN" dirty="0" err="1" smtClean="0">
                <a:solidFill>
                  <a:schemeClr val="accent1"/>
                </a:solidFill>
              </a:rPr>
              <a:t>sql</a:t>
            </a:r>
            <a:r>
              <a:rPr lang="zh-CN" altLang="en-US" dirty="0" smtClean="0">
                <a:solidFill>
                  <a:schemeClr val="accent1"/>
                </a:solidFill>
              </a:rPr>
              <a:t>语句的形式管理数据。在此模块中，以树状图的形式显示了此数据库的表结构，字段信息等，在文本框输入界面，右键执行，执行结果就会显示到结果框中。此模块的执行逻辑如下：</a:t>
            </a:r>
            <a:endParaRPr lang="zh-CN" altLang="en-US" dirty="0">
              <a:solidFill>
                <a:schemeClr val="accent1"/>
              </a:solidFill>
            </a:endParaRPr>
          </a:p>
        </p:txBody>
      </p:sp>
      <p:pic>
        <p:nvPicPr>
          <p:cNvPr id="7" name="图片 6" descr="未命名文件 (20)"/>
          <p:cNvPicPr/>
          <p:nvPr/>
        </p:nvPicPr>
        <p:blipFill>
          <a:blip r:embed="rId2"/>
          <a:stretch>
            <a:fillRect/>
          </a:stretch>
        </p:blipFill>
        <p:spPr>
          <a:xfrm>
            <a:off x="4298181" y="2685929"/>
            <a:ext cx="3482975" cy="33843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26626"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6627"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6628" name="TextBox 77"/>
          <p:cNvSpPr txBox="1"/>
          <p:nvPr/>
        </p:nvSpPr>
        <p:spPr>
          <a:xfrm>
            <a:off x="4602163" y="2852738"/>
            <a:ext cx="3168650" cy="1446550"/>
          </a:xfrm>
          <a:prstGeom prst="rect">
            <a:avLst/>
          </a:prstGeom>
          <a:noFill/>
          <a:ln w="9525">
            <a:noFill/>
          </a:ln>
        </p:spPr>
        <p:txBody>
          <a:bodyPr anchor="t">
            <a:spAutoFit/>
          </a:bodyPr>
          <a:lstStyle/>
          <a:p>
            <a:pPr algn="ctr"/>
            <a:r>
              <a:rPr lang="zh-CN" altLang="en-US" sz="4400" b="1">
                <a:solidFill>
                  <a:srgbClr val="363636"/>
                </a:solidFill>
                <a:latin typeface="微软雅黑" panose="020B0503020204020204" pitchFamily="34" charset="-122"/>
                <a:ea typeface="微软雅黑" panose="020B0503020204020204" pitchFamily="34" charset="-122"/>
              </a:rPr>
              <a:t>项</a:t>
            </a:r>
            <a:r>
              <a:rPr lang="zh-CN" altLang="en-US" sz="4400" b="1" smtClean="0">
                <a:solidFill>
                  <a:srgbClr val="363636"/>
                </a:solidFill>
                <a:latin typeface="微软雅黑" panose="020B0503020204020204" pitchFamily="34" charset="-122"/>
                <a:ea typeface="微软雅黑" panose="020B0503020204020204" pitchFamily="34" charset="-122"/>
              </a:rPr>
              <a:t>目结果展示</a:t>
            </a:r>
            <a:endParaRPr lang="zh-CN" altLang="en-US" sz="4400" b="1" dirty="0">
              <a:solidFill>
                <a:srgbClr val="363636"/>
              </a:solidFill>
              <a:latin typeface="微软雅黑" panose="020B0503020204020204" pitchFamily="34" charset="-122"/>
              <a:ea typeface="微软雅黑" panose="020B0503020204020204" pitchFamily="34" charset="-122"/>
            </a:endParaRPr>
          </a:p>
        </p:txBody>
      </p:sp>
      <p:sp>
        <p:nvSpPr>
          <p:cNvPr id="26629"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4</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a:xfrm>
            <a:off x="5354638" y="850900"/>
            <a:ext cx="1489075" cy="12874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113E6A"/>
          </a:solidFill>
          <a:ln w="9525">
            <a:noFill/>
          </a:ln>
        </p:spPr>
        <p:txBody>
          <a:bodyPr/>
          <a:lstStyle/>
          <a:p>
            <a:endParaRPr lang="zh-CN" altLang="en-US"/>
          </a:p>
        </p:txBody>
      </p:sp>
      <p:grpSp>
        <p:nvGrpSpPr>
          <p:cNvPr id="13"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195526" y="235845"/>
            <a:ext cx="1666185" cy="550995"/>
            <a:chOff x="2629947" y="2501424"/>
            <a:chExt cx="5609900" cy="1855152"/>
          </a:xfrm>
          <a:solidFill>
            <a:srgbClr val="FAFAFA"/>
          </a:solidFill>
        </p:grpSpPr>
        <p:grpSp>
          <p:nvGrpSpPr>
            <p:cNvPr id="14" name="iSľîďê"/>
            <p:cNvGrpSpPr/>
            <p:nvPr/>
          </p:nvGrpSpPr>
          <p:grpSpPr>
            <a:xfrm>
              <a:off x="2629947" y="2501424"/>
              <a:ext cx="1847550" cy="1855152"/>
              <a:chOff x="3216275" y="2651125"/>
              <a:chExt cx="1543050" cy="1549400"/>
            </a:xfrm>
            <a:grpFill/>
          </p:grpSpPr>
          <p:sp>
            <p:nvSpPr>
              <p:cNvPr id="45"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5"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17" name="íṩlíḍe"/>
            <p:cNvGrpSpPr/>
            <p:nvPr/>
          </p:nvGrpSpPr>
          <p:grpSpPr>
            <a:xfrm>
              <a:off x="4589708" y="2583543"/>
              <a:ext cx="742163" cy="1193232"/>
              <a:chOff x="4691308" y="2684429"/>
              <a:chExt cx="679414" cy="1092346"/>
            </a:xfrm>
            <a:grpFill/>
          </p:grpSpPr>
          <p:sp>
            <p:nvSpPr>
              <p:cNvPr id="42"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18" name="î$1idè"/>
            <p:cNvGrpSpPr/>
            <p:nvPr/>
          </p:nvGrpSpPr>
          <p:grpSpPr>
            <a:xfrm>
              <a:off x="7561942" y="2580837"/>
              <a:ext cx="677905" cy="1186334"/>
              <a:chOff x="7344147" y="2674826"/>
              <a:chExt cx="624197" cy="1092345"/>
            </a:xfrm>
            <a:grpFill/>
          </p:grpSpPr>
          <p:sp>
            <p:nvSpPr>
              <p:cNvPr id="38"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19" name="ïŝḻïdè"/>
            <p:cNvGrpSpPr/>
            <p:nvPr/>
          </p:nvGrpSpPr>
          <p:grpSpPr>
            <a:xfrm>
              <a:off x="4649513" y="3946051"/>
              <a:ext cx="3567404" cy="243887"/>
              <a:chOff x="4649503" y="3967974"/>
              <a:chExt cx="3246722" cy="221964"/>
            </a:xfrm>
            <a:grpFill/>
          </p:grpSpPr>
          <p:sp>
            <p:nvSpPr>
              <p:cNvPr id="20"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p:bldP spid="266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6151880" y="1433830"/>
            <a:ext cx="5360035" cy="264795"/>
          </a:xfrm>
          <a:prstGeom prst="rect">
            <a:avLst/>
          </a:prstGeom>
          <a:noFill/>
          <a:ln w="9525">
            <a:noFill/>
          </a:ln>
        </p:spPr>
        <p:txBody>
          <a:bodyPr anchor="ctr"/>
          <a:lstStyle/>
          <a:p>
            <a:r>
              <a:rPr lang="zh-CN" altLang="en-US" b="1" dirty="0">
                <a:solidFill>
                  <a:srgbClr val="113E6A"/>
                </a:solidFill>
                <a:latin typeface="微软雅黑" panose="020B0503020204020204" pitchFamily="34" charset="-122"/>
                <a:ea typeface="微软雅黑" panose="020B0503020204020204" pitchFamily="34" charset="-122"/>
              </a:rPr>
              <a:t>网络安全设备数据可视化及应用</a:t>
            </a:r>
          </a:p>
        </p:txBody>
      </p:sp>
      <p:cxnSp>
        <p:nvCxnSpPr>
          <p:cNvPr id="8194" name="直接连接符 3"/>
          <p:cNvCxnSpPr/>
          <p:nvPr/>
        </p:nvCxnSpPr>
        <p:spPr>
          <a:xfrm>
            <a:off x="6151563" y="1698625"/>
            <a:ext cx="3959225" cy="0"/>
          </a:xfrm>
          <a:prstGeom prst="line">
            <a:avLst/>
          </a:prstGeom>
          <a:ln w="9525" cap="flat" cmpd="sng">
            <a:solidFill>
              <a:srgbClr val="113E6A"/>
            </a:solidFill>
            <a:prstDash val="dash"/>
            <a:round/>
            <a:headEnd type="none" w="med" len="med"/>
            <a:tailEnd type="none" w="med" len="med"/>
          </a:ln>
        </p:spPr>
      </p:cxnSp>
      <p:sp>
        <p:nvSpPr>
          <p:cNvPr id="8" name="Rectangle 3"/>
          <p:cNvSpPr txBox="1"/>
          <p:nvPr/>
        </p:nvSpPr>
        <p:spPr>
          <a:xfrm>
            <a:off x="1927225" y="2447925"/>
            <a:ext cx="1536700" cy="601663"/>
          </a:xfrm>
          <a:prstGeom prst="rect">
            <a:avLst/>
          </a:prstGeom>
          <a:noFill/>
          <a:ln w="9525">
            <a:noFill/>
          </a:ln>
        </p:spPr>
        <p:txBody>
          <a:bodyPr anchor="ctr"/>
          <a:lstStyle/>
          <a:p>
            <a:pPr algn="dist"/>
            <a:r>
              <a:rPr lang="zh-CN" altLang="en-US" sz="3600" b="1" dirty="0">
                <a:solidFill>
                  <a:schemeClr val="accent2"/>
                </a:solidFill>
                <a:latin typeface="Arial" panose="020B0604020202020204" pitchFamily="34" charset="0"/>
                <a:ea typeface="微软雅黑" panose="020B0503020204020204" pitchFamily="34" charset="-122"/>
              </a:rPr>
              <a:t>目录</a:t>
            </a:r>
          </a:p>
        </p:txBody>
      </p:sp>
      <p:grpSp>
        <p:nvGrpSpPr>
          <p:cNvPr id="8197" name="组合 24"/>
          <p:cNvGrpSpPr/>
          <p:nvPr/>
        </p:nvGrpSpPr>
        <p:grpSpPr>
          <a:xfrm>
            <a:off x="6170613" y="4451350"/>
            <a:ext cx="576262" cy="576263"/>
            <a:chOff x="6170389" y="4955815"/>
            <a:chExt cx="576064" cy="576064"/>
          </a:xfrm>
        </p:grpSpPr>
        <p:sp>
          <p:nvSpPr>
            <p:cNvPr id="8198" name="圆角矩形 13"/>
            <p:cNvSpPr/>
            <p:nvPr/>
          </p:nvSpPr>
          <p:spPr>
            <a:xfrm>
              <a:off x="6170389" y="4955815"/>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199" name="Freeform 11"/>
            <p:cNvSpPr>
              <a:spLocks noEditPoints="1"/>
            </p:cNvSpPr>
            <p:nvPr/>
          </p:nvSpPr>
          <p:spPr>
            <a:xfrm>
              <a:off x="6298628" y="5092507"/>
              <a:ext cx="315884" cy="27338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w="9525">
              <a:noFill/>
            </a:ln>
          </p:spPr>
          <p:txBody>
            <a:bodyPr/>
            <a:lstStyle/>
            <a:p>
              <a:endParaRPr lang="zh-CN" altLang="en-US"/>
            </a:p>
          </p:txBody>
        </p:sp>
      </p:grpSp>
      <p:grpSp>
        <p:nvGrpSpPr>
          <p:cNvPr id="8200" name="组合 23"/>
          <p:cNvGrpSpPr/>
          <p:nvPr/>
        </p:nvGrpSpPr>
        <p:grpSpPr>
          <a:xfrm>
            <a:off x="6170613" y="3659188"/>
            <a:ext cx="576262" cy="576262"/>
            <a:chOff x="6170389" y="4163727"/>
            <a:chExt cx="576064" cy="576064"/>
          </a:xfrm>
        </p:grpSpPr>
        <p:sp>
          <p:nvSpPr>
            <p:cNvPr id="8201" name="圆角矩形 12"/>
            <p:cNvSpPr/>
            <p:nvPr/>
          </p:nvSpPr>
          <p:spPr>
            <a:xfrm>
              <a:off x="6170389" y="4163727"/>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2" name="Freeform 12"/>
            <p:cNvSpPr>
              <a:spLocks noEditPoints="1"/>
            </p:cNvSpPr>
            <p:nvPr/>
          </p:nvSpPr>
          <p:spPr>
            <a:xfrm>
              <a:off x="6278404" y="4253861"/>
              <a:ext cx="378197" cy="36481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w="9525">
              <a:noFill/>
            </a:ln>
          </p:spPr>
          <p:txBody>
            <a:bodyPr/>
            <a:lstStyle/>
            <a:p>
              <a:endParaRPr lang="zh-CN" altLang="en-US"/>
            </a:p>
          </p:txBody>
        </p:sp>
      </p:grpSp>
      <p:grpSp>
        <p:nvGrpSpPr>
          <p:cNvPr id="8203" name="组合 22"/>
          <p:cNvGrpSpPr/>
          <p:nvPr/>
        </p:nvGrpSpPr>
        <p:grpSpPr>
          <a:xfrm>
            <a:off x="6170613" y="2867025"/>
            <a:ext cx="576262" cy="576263"/>
            <a:chOff x="6170389" y="3371639"/>
            <a:chExt cx="576064" cy="576064"/>
          </a:xfrm>
        </p:grpSpPr>
        <p:sp>
          <p:nvSpPr>
            <p:cNvPr id="8204" name="圆角矩形 11"/>
            <p:cNvSpPr/>
            <p:nvPr/>
          </p:nvSpPr>
          <p:spPr>
            <a:xfrm>
              <a:off x="6170389" y="3371639"/>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5" name="Freeform 13"/>
            <p:cNvSpPr>
              <a:spLocks noEditPoints="1"/>
            </p:cNvSpPr>
            <p:nvPr/>
          </p:nvSpPr>
          <p:spPr>
            <a:xfrm>
              <a:off x="6293383" y="3504805"/>
              <a:ext cx="330076" cy="30973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w="9525">
              <a:noFill/>
            </a:ln>
          </p:spPr>
          <p:txBody>
            <a:bodyPr/>
            <a:lstStyle/>
            <a:p>
              <a:endParaRPr lang="zh-CN" altLang="en-US"/>
            </a:p>
          </p:txBody>
        </p:sp>
      </p:grpSp>
      <p:grpSp>
        <p:nvGrpSpPr>
          <p:cNvPr id="8206" name="组合 21"/>
          <p:cNvGrpSpPr/>
          <p:nvPr/>
        </p:nvGrpSpPr>
        <p:grpSpPr>
          <a:xfrm>
            <a:off x="6170613" y="2074863"/>
            <a:ext cx="576262" cy="576262"/>
            <a:chOff x="6170389" y="2579551"/>
            <a:chExt cx="576064" cy="576064"/>
          </a:xfrm>
        </p:grpSpPr>
        <p:sp>
          <p:nvSpPr>
            <p:cNvPr id="8207" name="圆角矩形 10"/>
            <p:cNvSpPr/>
            <p:nvPr/>
          </p:nvSpPr>
          <p:spPr>
            <a:xfrm>
              <a:off x="6170389" y="2579551"/>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8" name="Freeform 27"/>
            <p:cNvSpPr>
              <a:spLocks noEditPoints="1"/>
            </p:cNvSpPr>
            <p:nvPr/>
          </p:nvSpPr>
          <p:spPr>
            <a:xfrm>
              <a:off x="6344742" y="2711328"/>
              <a:ext cx="312142" cy="33485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w="9525">
              <a:noFill/>
            </a:ln>
          </p:spPr>
          <p:txBody>
            <a:bodyPr/>
            <a:lstStyle/>
            <a:p>
              <a:endParaRPr lang="zh-CN" altLang="en-US"/>
            </a:p>
          </p:txBody>
        </p:sp>
      </p:grpSp>
      <p:grpSp>
        <p:nvGrpSpPr>
          <p:cNvPr id="8209" name="组合 25"/>
          <p:cNvGrpSpPr/>
          <p:nvPr/>
        </p:nvGrpSpPr>
        <p:grpSpPr>
          <a:xfrm>
            <a:off x="6170613" y="5243513"/>
            <a:ext cx="576262" cy="576262"/>
            <a:chOff x="6170389" y="5747903"/>
            <a:chExt cx="576064" cy="576064"/>
          </a:xfrm>
        </p:grpSpPr>
        <p:sp>
          <p:nvSpPr>
            <p:cNvPr id="8210" name="圆角矩形 14"/>
            <p:cNvSpPr/>
            <p:nvPr/>
          </p:nvSpPr>
          <p:spPr>
            <a:xfrm>
              <a:off x="6170389" y="5747903"/>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1" name="Freeform 28"/>
            <p:cNvSpPr>
              <a:spLocks noEditPoints="1"/>
            </p:cNvSpPr>
            <p:nvPr/>
          </p:nvSpPr>
          <p:spPr>
            <a:xfrm>
              <a:off x="6293383" y="5910861"/>
              <a:ext cx="295907" cy="25014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w="9525">
              <a:noFill/>
            </a:ln>
          </p:spPr>
          <p:txBody>
            <a:bodyPr/>
            <a:lstStyle/>
            <a:p>
              <a:endParaRPr lang="zh-CN" altLang="en-US"/>
            </a:p>
          </p:txBody>
        </p:sp>
      </p:grpSp>
      <p:sp>
        <p:nvSpPr>
          <p:cNvPr id="8212" name="矩形 20"/>
          <p:cNvSpPr/>
          <p:nvPr/>
        </p:nvSpPr>
        <p:spPr>
          <a:xfrm>
            <a:off x="0" y="3155950"/>
            <a:ext cx="5522913" cy="542925"/>
          </a:xfrm>
          <a:prstGeom prst="rect">
            <a:avLst/>
          </a:prstGeom>
          <a:solidFill>
            <a:srgbClr val="F8F8F8"/>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9" name="Text Box 5"/>
          <p:cNvSpPr txBox="1"/>
          <p:nvPr/>
        </p:nvSpPr>
        <p:spPr>
          <a:xfrm>
            <a:off x="1849438" y="3197225"/>
            <a:ext cx="1692275" cy="461963"/>
          </a:xfrm>
          <a:prstGeom prst="rect">
            <a:avLst/>
          </a:prstGeom>
          <a:noFill/>
          <a:ln w="9525">
            <a:noFill/>
          </a:ln>
        </p:spPr>
        <p:txBody>
          <a:bodyPr anchor="t">
            <a:spAutoFit/>
          </a:bodyPr>
          <a:lstStyle/>
          <a:p>
            <a:pPr algn="ctr"/>
            <a:r>
              <a:rPr lang="en-US" altLang="zh-CN" sz="2400" dirty="0">
                <a:solidFill>
                  <a:srgbClr val="113E6A"/>
                </a:solidFill>
                <a:latin typeface="Arial" panose="020B0604020202020204" pitchFamily="34" charset="0"/>
                <a:ea typeface="微软雅黑" panose="020B0503020204020204" pitchFamily="34" charset="-122"/>
              </a:rPr>
              <a:t>C</a:t>
            </a:r>
            <a:r>
              <a:rPr lang="zh-CN" altLang="en-US" sz="2400" dirty="0">
                <a:solidFill>
                  <a:srgbClr val="113E6A"/>
                </a:solidFill>
                <a:latin typeface="Arial" panose="020B0604020202020204" pitchFamily="34" charset="0"/>
                <a:ea typeface="微软雅黑" panose="020B0503020204020204" pitchFamily="34" charset="-122"/>
              </a:rPr>
              <a:t>ontents</a:t>
            </a:r>
          </a:p>
        </p:txBody>
      </p:sp>
      <p:sp>
        <p:nvSpPr>
          <p:cNvPr id="8214" name="矩形 27"/>
          <p:cNvSpPr/>
          <p:nvPr/>
        </p:nvSpPr>
        <p:spPr>
          <a:xfrm>
            <a:off x="6889750" y="2074863"/>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5" name="矩形 28"/>
          <p:cNvSpPr/>
          <p:nvPr/>
        </p:nvSpPr>
        <p:spPr>
          <a:xfrm>
            <a:off x="6889750" y="2865438"/>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6" name="矩形 29"/>
          <p:cNvSpPr/>
          <p:nvPr/>
        </p:nvSpPr>
        <p:spPr>
          <a:xfrm>
            <a:off x="6889750" y="3656013"/>
            <a:ext cx="4681538" cy="574675"/>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7" name="矩形 30"/>
          <p:cNvSpPr/>
          <p:nvPr/>
        </p:nvSpPr>
        <p:spPr>
          <a:xfrm>
            <a:off x="6889750" y="4445000"/>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8" name="矩形 31"/>
          <p:cNvSpPr/>
          <p:nvPr/>
        </p:nvSpPr>
        <p:spPr>
          <a:xfrm>
            <a:off x="6889750" y="5235575"/>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nvGrpSpPr>
          <p:cNvPr id="38" name="组合 37"/>
          <p:cNvGrpSpPr/>
          <p:nvPr/>
        </p:nvGrpSpPr>
        <p:grpSpPr>
          <a:xfrm>
            <a:off x="6890469" y="2075495"/>
            <a:ext cx="949816" cy="3735824"/>
            <a:chOff x="6897317" y="2075495"/>
            <a:chExt cx="949816" cy="3735824"/>
          </a:xfrm>
          <a:solidFill>
            <a:srgbClr val="113E6A"/>
          </a:solidFill>
        </p:grpSpPr>
        <p:sp>
          <p:nvSpPr>
            <p:cNvPr id="33" name="矩形 32"/>
            <p:cNvSpPr/>
            <p:nvPr/>
          </p:nvSpPr>
          <p:spPr bwMode="auto">
            <a:xfrm>
              <a:off x="6897317" y="207549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矩形 33"/>
            <p:cNvSpPr/>
            <p:nvPr/>
          </p:nvSpPr>
          <p:spPr bwMode="auto">
            <a:xfrm>
              <a:off x="6897317" y="286543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矩形 34"/>
            <p:cNvSpPr/>
            <p:nvPr/>
          </p:nvSpPr>
          <p:spPr bwMode="auto">
            <a:xfrm>
              <a:off x="6897317" y="365537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矩形 35"/>
            <p:cNvSpPr/>
            <p:nvPr/>
          </p:nvSpPr>
          <p:spPr bwMode="auto">
            <a:xfrm>
              <a:off x="6897317" y="444531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矩形 36"/>
            <p:cNvSpPr/>
            <p:nvPr/>
          </p:nvSpPr>
          <p:spPr bwMode="auto">
            <a:xfrm>
              <a:off x="6897317" y="523525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220" name="Rectangle 14"/>
          <p:cNvSpPr/>
          <p:nvPr/>
        </p:nvSpPr>
        <p:spPr>
          <a:xfrm>
            <a:off x="7077075" y="22399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1</a:t>
            </a:r>
            <a:endParaRPr lang="zh-CN" altLang="en-US" dirty="0">
              <a:latin typeface="微软雅黑" panose="020B0503020204020204" pitchFamily="34" charset="-122"/>
              <a:ea typeface="微软雅黑" panose="020B0503020204020204" pitchFamily="34" charset="-122"/>
            </a:endParaRPr>
          </a:p>
        </p:txBody>
      </p:sp>
      <p:sp>
        <p:nvSpPr>
          <p:cNvPr id="8221" name="Rectangle 14"/>
          <p:cNvSpPr/>
          <p:nvPr/>
        </p:nvSpPr>
        <p:spPr>
          <a:xfrm>
            <a:off x="7077075" y="30226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8222" name="Rectangle 14"/>
          <p:cNvSpPr/>
          <p:nvPr/>
        </p:nvSpPr>
        <p:spPr>
          <a:xfrm>
            <a:off x="7077075" y="38147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8223" name="Rectangle 14"/>
          <p:cNvSpPr/>
          <p:nvPr/>
        </p:nvSpPr>
        <p:spPr>
          <a:xfrm>
            <a:off x="7077075" y="4618038"/>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8224" name="Rectangle 14"/>
          <p:cNvSpPr/>
          <p:nvPr/>
        </p:nvSpPr>
        <p:spPr>
          <a:xfrm>
            <a:off x="7077075" y="54102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43" name="TextBox 59"/>
          <p:cNvSpPr txBox="1"/>
          <p:nvPr/>
        </p:nvSpPr>
        <p:spPr>
          <a:xfrm>
            <a:off x="7983855" y="2157730"/>
            <a:ext cx="3350260" cy="398780"/>
          </a:xfrm>
          <a:prstGeom prst="rect">
            <a:avLst/>
          </a:prstGeom>
          <a:noFill/>
          <a:ln w="9525">
            <a:noFill/>
          </a:ln>
        </p:spPr>
        <p:txBody>
          <a:bodyPr wrap="square"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背</a:t>
            </a:r>
            <a:r>
              <a:rPr lang="zh-CN" altLang="en-US" sz="2000" b="1" dirty="0" smtClean="0">
                <a:solidFill>
                  <a:srgbClr val="113E6A"/>
                </a:solidFill>
                <a:latin typeface="微软雅黑" panose="020B0503020204020204" pitchFamily="34" charset="-122"/>
                <a:ea typeface="微软雅黑" panose="020B0503020204020204" pitchFamily="34" charset="-122"/>
              </a:rPr>
              <a:t>景及意义</a:t>
            </a:r>
            <a:endParaRPr lang="zh-CN" altLang="en-US" sz="2000" b="1" dirty="0">
              <a:solidFill>
                <a:srgbClr val="113E6A"/>
              </a:solidFill>
              <a:latin typeface="微软雅黑" panose="020B0503020204020204" pitchFamily="34" charset="-122"/>
              <a:ea typeface="微软雅黑" panose="020B0503020204020204" pitchFamily="34" charset="-122"/>
            </a:endParaRPr>
          </a:p>
        </p:txBody>
      </p:sp>
      <p:sp>
        <p:nvSpPr>
          <p:cNvPr id="44" name="TextBox 59"/>
          <p:cNvSpPr txBox="1"/>
          <p:nvPr/>
        </p:nvSpPr>
        <p:spPr>
          <a:xfrm>
            <a:off x="7972743" y="2946400"/>
            <a:ext cx="2416175" cy="39878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项目简介</a:t>
            </a:r>
          </a:p>
        </p:txBody>
      </p:sp>
      <p:sp>
        <p:nvSpPr>
          <p:cNvPr id="45" name="TextBox 59"/>
          <p:cNvSpPr txBox="1"/>
          <p:nvPr/>
        </p:nvSpPr>
        <p:spPr>
          <a:xfrm>
            <a:off x="7983538" y="3749675"/>
            <a:ext cx="3155950" cy="39878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项目详细介绍</a:t>
            </a:r>
          </a:p>
        </p:txBody>
      </p:sp>
      <p:sp>
        <p:nvSpPr>
          <p:cNvPr id="46" name="TextBox 59"/>
          <p:cNvSpPr txBox="1"/>
          <p:nvPr/>
        </p:nvSpPr>
        <p:spPr>
          <a:xfrm>
            <a:off x="7983538" y="4540250"/>
            <a:ext cx="2290762" cy="39878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项目结果展示</a:t>
            </a:r>
          </a:p>
        </p:txBody>
      </p:sp>
      <p:sp>
        <p:nvSpPr>
          <p:cNvPr id="47" name="TextBox 59"/>
          <p:cNvSpPr txBox="1"/>
          <p:nvPr/>
        </p:nvSpPr>
        <p:spPr>
          <a:xfrm>
            <a:off x="7983538" y="5314950"/>
            <a:ext cx="2940050" cy="39878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总结</a:t>
            </a:r>
          </a:p>
        </p:txBody>
      </p:sp>
      <p:grpSp>
        <p:nvGrpSpPr>
          <p:cNvPr id="48"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49" name="iSľîďê"/>
            <p:cNvGrpSpPr/>
            <p:nvPr/>
          </p:nvGrpSpPr>
          <p:grpSpPr>
            <a:xfrm>
              <a:off x="2629947" y="2501424"/>
              <a:ext cx="1847550" cy="1855152"/>
              <a:chOff x="3216275" y="2651125"/>
              <a:chExt cx="1543050" cy="1549400"/>
            </a:xfrm>
            <a:grpFill/>
          </p:grpSpPr>
          <p:sp>
            <p:nvSpPr>
              <p:cNvPr id="80"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1"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2"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3"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4"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5"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6"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7"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8"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2"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3"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4"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5"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6"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7"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50"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52" name="íṩlíḍe"/>
            <p:cNvGrpSpPr/>
            <p:nvPr/>
          </p:nvGrpSpPr>
          <p:grpSpPr>
            <a:xfrm>
              <a:off x="4589708" y="2583543"/>
              <a:ext cx="742163" cy="1193232"/>
              <a:chOff x="4691308" y="2684429"/>
              <a:chExt cx="679414" cy="1092346"/>
            </a:xfrm>
            <a:grpFill/>
          </p:grpSpPr>
          <p:sp>
            <p:nvSpPr>
              <p:cNvPr id="77"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53" name="î$1idè"/>
            <p:cNvGrpSpPr/>
            <p:nvPr/>
          </p:nvGrpSpPr>
          <p:grpSpPr>
            <a:xfrm>
              <a:off x="7561942" y="2580837"/>
              <a:ext cx="677905" cy="1186334"/>
              <a:chOff x="7344147" y="2674826"/>
              <a:chExt cx="624197" cy="1092345"/>
            </a:xfrm>
            <a:grpFill/>
          </p:grpSpPr>
          <p:sp>
            <p:nvSpPr>
              <p:cNvPr id="73"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54" name="ïŝḻïdè"/>
            <p:cNvGrpSpPr/>
            <p:nvPr/>
          </p:nvGrpSpPr>
          <p:grpSpPr>
            <a:xfrm>
              <a:off x="4649513" y="3946051"/>
              <a:ext cx="3567404" cy="243887"/>
              <a:chOff x="4649503" y="3967974"/>
              <a:chExt cx="3246722" cy="221964"/>
            </a:xfrm>
            <a:grpFill/>
          </p:grpSpPr>
          <p:sp>
            <p:nvSpPr>
              <p:cNvPr id="55"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2299"/>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 calcmode="lin" valueType="num">
                                      <p:cBhvr>
                                        <p:cTn id="16" dur="300" fill="hold"/>
                                        <p:tgtEl>
                                          <p:spTgt spid="8"/>
                                        </p:tgtEl>
                                        <p:attrNameLst>
                                          <p:attrName>style.rotation</p:attrName>
                                        </p:attrNameLst>
                                      </p:cBhvr>
                                      <p:tavLst>
                                        <p:tav tm="0">
                                          <p:val>
                                            <p:fltVal val="90"/>
                                          </p:val>
                                        </p:tav>
                                        <p:tav tm="100000">
                                          <p:val>
                                            <p:fltVal val="0"/>
                                          </p:val>
                                        </p:tav>
                                      </p:tavLst>
                                    </p:anim>
                                    <p:animEffect transition="in" filter="fade">
                                      <p:cBhvr>
                                        <p:cTn id="17" dur="300"/>
                                        <p:tgtEl>
                                          <p:spTgt spid="8"/>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300" fill="hold"/>
                                        <p:tgtEl>
                                          <p:spTgt spid="9"/>
                                        </p:tgtEl>
                                        <p:attrNameLst>
                                          <p:attrName>ppt_w</p:attrName>
                                        </p:attrNameLst>
                                      </p:cBhvr>
                                      <p:tavLst>
                                        <p:tav tm="0">
                                          <p:val>
                                            <p:fltVal val="0"/>
                                          </p:val>
                                        </p:tav>
                                        <p:tav tm="100000">
                                          <p:val>
                                            <p:strVal val="#ppt_w"/>
                                          </p:val>
                                        </p:tav>
                                      </p:tavLst>
                                    </p:anim>
                                    <p:anim calcmode="lin" valueType="num">
                                      <p:cBhvr>
                                        <p:cTn id="21" dur="300" fill="hold"/>
                                        <p:tgtEl>
                                          <p:spTgt spid="9"/>
                                        </p:tgtEl>
                                        <p:attrNameLst>
                                          <p:attrName>ppt_h</p:attrName>
                                        </p:attrNameLst>
                                      </p:cBhvr>
                                      <p:tavLst>
                                        <p:tav tm="0">
                                          <p:val>
                                            <p:fltVal val="0"/>
                                          </p:val>
                                        </p:tav>
                                        <p:tav tm="100000">
                                          <p:val>
                                            <p:strVal val="#ppt_h"/>
                                          </p:val>
                                        </p:tav>
                                      </p:tavLst>
                                    </p:anim>
                                    <p:anim calcmode="lin" valueType="num">
                                      <p:cBhvr>
                                        <p:cTn id="22" dur="300" fill="hold"/>
                                        <p:tgtEl>
                                          <p:spTgt spid="9"/>
                                        </p:tgtEl>
                                        <p:attrNameLst>
                                          <p:attrName>style.rotation</p:attrName>
                                        </p:attrNameLst>
                                      </p:cBhvr>
                                      <p:tavLst>
                                        <p:tav tm="0">
                                          <p:val>
                                            <p:fltVal val="90"/>
                                          </p:val>
                                        </p:tav>
                                        <p:tav tm="100000">
                                          <p:val>
                                            <p:fltVal val="0"/>
                                          </p:val>
                                        </p:tav>
                                      </p:tavLst>
                                    </p:anim>
                                    <p:animEffect transition="in" filter="fade">
                                      <p:cBhvr>
                                        <p:cTn id="23" dur="300"/>
                                        <p:tgtEl>
                                          <p:spTgt spid="9"/>
                                        </p:tgtEl>
                                      </p:cBhvr>
                                    </p:animEffect>
                                  </p:childTnLst>
                                </p:cTn>
                              </p:par>
                              <p:par>
                                <p:cTn id="24" presetID="2" presetClass="entr" presetSubtype="6" fill="hold" grpId="0" nodeType="withEffect">
                                  <p:stCondLst>
                                    <p:cond delay="100"/>
                                  </p:stCondLst>
                                  <p:childTnLst>
                                    <p:set>
                                      <p:cBhvr>
                                        <p:cTn id="25" dur="1" fill="hold">
                                          <p:stCondLst>
                                            <p:cond delay="0"/>
                                          </p:stCondLst>
                                        </p:cTn>
                                        <p:tgtEl>
                                          <p:spTgt spid="43"/>
                                        </p:tgtEl>
                                        <p:attrNameLst>
                                          <p:attrName>style.visibility</p:attrName>
                                        </p:attrNameLst>
                                      </p:cBhvr>
                                      <p:to>
                                        <p:strVal val="visible"/>
                                      </p:to>
                                    </p:set>
                                    <p:anim calcmode="lin" valueType="num">
                                      <p:cBhvr additive="base">
                                        <p:cTn id="26" dur="500" fill="hold"/>
                                        <p:tgtEl>
                                          <p:spTgt spid="43"/>
                                        </p:tgtEl>
                                        <p:attrNameLst>
                                          <p:attrName>ppt_x</p:attrName>
                                        </p:attrNameLst>
                                      </p:cBhvr>
                                      <p:tavLst>
                                        <p:tav tm="0">
                                          <p:val>
                                            <p:strVal val="1+#ppt_w/2"/>
                                          </p:val>
                                        </p:tav>
                                        <p:tav tm="100000">
                                          <p:val>
                                            <p:strVal val="#ppt_x"/>
                                          </p:val>
                                        </p:tav>
                                      </p:tavLst>
                                    </p:anim>
                                    <p:anim calcmode="lin" valueType="num">
                                      <p:cBhvr additive="base">
                                        <p:cTn id="27" dur="500" fill="hold"/>
                                        <p:tgtEl>
                                          <p:spTgt spid="4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10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fill="hold"/>
                                        <p:tgtEl>
                                          <p:spTgt spid="44"/>
                                        </p:tgtEl>
                                        <p:attrNameLst>
                                          <p:attrName>ppt_x</p:attrName>
                                        </p:attrNameLst>
                                      </p:cBhvr>
                                      <p:tavLst>
                                        <p:tav tm="0">
                                          <p:val>
                                            <p:strVal val="1+#ppt_w/2"/>
                                          </p:val>
                                        </p:tav>
                                        <p:tav tm="100000">
                                          <p:val>
                                            <p:strVal val="#ppt_x"/>
                                          </p:val>
                                        </p:tav>
                                      </p:tavLst>
                                    </p:anim>
                                    <p:anim calcmode="lin" valueType="num">
                                      <p:cBhvr additive="base">
                                        <p:cTn id="31" dur="500" fill="hold"/>
                                        <p:tgtEl>
                                          <p:spTgt spid="44"/>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100"/>
                                  </p:stCondLst>
                                  <p:childTnLst>
                                    <p:set>
                                      <p:cBhvr>
                                        <p:cTn id="33" dur="1" fill="hold">
                                          <p:stCondLst>
                                            <p:cond delay="0"/>
                                          </p:stCondLst>
                                        </p:cTn>
                                        <p:tgtEl>
                                          <p:spTgt spid="45"/>
                                        </p:tgtEl>
                                        <p:attrNameLst>
                                          <p:attrName>style.visibility</p:attrName>
                                        </p:attrNameLst>
                                      </p:cBhvr>
                                      <p:to>
                                        <p:strVal val="visible"/>
                                      </p:to>
                                    </p:set>
                                    <p:anim calcmode="lin" valueType="num">
                                      <p:cBhvr additive="base">
                                        <p:cTn id="34" dur="500" fill="hold"/>
                                        <p:tgtEl>
                                          <p:spTgt spid="45"/>
                                        </p:tgtEl>
                                        <p:attrNameLst>
                                          <p:attrName>ppt_x</p:attrName>
                                        </p:attrNameLst>
                                      </p:cBhvr>
                                      <p:tavLst>
                                        <p:tav tm="0">
                                          <p:val>
                                            <p:strVal val="1+#ppt_w/2"/>
                                          </p:val>
                                        </p:tav>
                                        <p:tav tm="100000">
                                          <p:val>
                                            <p:strVal val="#ppt_x"/>
                                          </p:val>
                                        </p:tav>
                                      </p:tavLst>
                                    </p:anim>
                                    <p:anim calcmode="lin" valueType="num">
                                      <p:cBhvr additive="base">
                                        <p:cTn id="35" dur="500" fill="hold"/>
                                        <p:tgtEl>
                                          <p:spTgt spid="45"/>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10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fill="hold"/>
                                        <p:tgtEl>
                                          <p:spTgt spid="46"/>
                                        </p:tgtEl>
                                        <p:attrNameLst>
                                          <p:attrName>ppt_x</p:attrName>
                                        </p:attrNameLst>
                                      </p:cBhvr>
                                      <p:tavLst>
                                        <p:tav tm="0">
                                          <p:val>
                                            <p:strVal val="1+#ppt_w/2"/>
                                          </p:val>
                                        </p:tav>
                                        <p:tav tm="100000">
                                          <p:val>
                                            <p:strVal val="#ppt_x"/>
                                          </p:val>
                                        </p:tav>
                                      </p:tavLst>
                                    </p:anim>
                                    <p:anim calcmode="lin" valueType="num">
                                      <p:cBhvr additive="base">
                                        <p:cTn id="39" dur="500" fill="hold"/>
                                        <p:tgtEl>
                                          <p:spTgt spid="46"/>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100"/>
                                  </p:stCondLst>
                                  <p:childTnLst>
                                    <p:set>
                                      <p:cBhvr>
                                        <p:cTn id="41" dur="1" fill="hold">
                                          <p:stCondLst>
                                            <p:cond delay="0"/>
                                          </p:stCondLst>
                                        </p:cTn>
                                        <p:tgtEl>
                                          <p:spTgt spid="47"/>
                                        </p:tgtEl>
                                        <p:attrNameLst>
                                          <p:attrName>style.visibility</p:attrName>
                                        </p:attrNameLst>
                                      </p:cBhvr>
                                      <p:to>
                                        <p:strVal val="visible"/>
                                      </p:to>
                                    </p:set>
                                    <p:anim calcmode="lin" valueType="num">
                                      <p:cBhvr additive="base">
                                        <p:cTn id="42" dur="500" fill="hold"/>
                                        <p:tgtEl>
                                          <p:spTgt spid="47"/>
                                        </p:tgtEl>
                                        <p:attrNameLst>
                                          <p:attrName>ppt_x</p:attrName>
                                        </p:attrNameLst>
                                      </p:cBhvr>
                                      <p:tavLst>
                                        <p:tav tm="0">
                                          <p:val>
                                            <p:strVal val="1+#ppt_w/2"/>
                                          </p:val>
                                        </p:tav>
                                        <p:tav tm="100000">
                                          <p:val>
                                            <p:strVal val="#ppt_x"/>
                                          </p:val>
                                        </p:tav>
                                      </p:tavLst>
                                    </p:anim>
                                    <p:anim calcmode="lin" valueType="num">
                                      <p:cBhvr additive="base">
                                        <p:cTn id="4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43" grpId="0"/>
      <p:bldP spid="44" grpId="0"/>
      <p:bldP spid="45"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p:nvPr/>
        </p:nvSpPr>
        <p:spPr>
          <a:xfrm>
            <a:off x="1012825" y="176213"/>
            <a:ext cx="2807179" cy="553998"/>
          </a:xfrm>
          <a:prstGeom prst="rect">
            <a:avLst/>
          </a:prstGeom>
          <a:noFill/>
          <a:ln w="9525">
            <a:noFill/>
          </a:ln>
        </p:spPr>
        <p:txBody>
          <a:bodyPr wrap="none" anchor="t">
            <a:spAutoFit/>
          </a:bodyPr>
          <a:lstStyle/>
          <a:p>
            <a:r>
              <a:rPr lang="en-US" altLang="zh-CN" sz="3000" b="1" dirty="0" smtClean="0">
                <a:solidFill>
                  <a:schemeClr val="accent1"/>
                </a:solidFill>
                <a:latin typeface="微软雅黑" panose="020B0503020204020204" pitchFamily="34" charset="-122"/>
                <a:ea typeface="微软雅黑" panose="020B0503020204020204" pitchFamily="34" charset="-122"/>
              </a:rPr>
              <a:t>4.1 </a:t>
            </a:r>
            <a:r>
              <a:rPr lang="zh-CN" altLang="en-US" sz="3000" b="1" dirty="0">
                <a:solidFill>
                  <a:schemeClr val="accent1"/>
                </a:solidFill>
                <a:latin typeface="微软雅黑" panose="020B0503020204020204" pitchFamily="34" charset="-122"/>
                <a:ea typeface="微软雅黑" panose="020B0503020204020204" pitchFamily="34" charset="-122"/>
              </a:rPr>
              <a:t>统计</a:t>
            </a:r>
            <a:r>
              <a:rPr lang="zh-CN" altLang="en-US" sz="3000" b="1" dirty="0" smtClean="0">
                <a:solidFill>
                  <a:schemeClr val="accent1"/>
                </a:solidFill>
                <a:latin typeface="微软雅黑" panose="020B0503020204020204" pitchFamily="34" charset="-122"/>
                <a:ea typeface="微软雅黑" panose="020B0503020204020204" pitchFamily="34" charset="-122"/>
              </a:rPr>
              <a:t>图展示</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2969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grpSp>
        <p:nvGrpSpPr>
          <p:cNvPr id="20"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21" name="iSľîďê"/>
            <p:cNvGrpSpPr/>
            <p:nvPr/>
          </p:nvGrpSpPr>
          <p:grpSpPr>
            <a:xfrm>
              <a:off x="2629947" y="2501424"/>
              <a:ext cx="1847550" cy="1855152"/>
              <a:chOff x="3216275" y="2651125"/>
              <a:chExt cx="1543050" cy="1549400"/>
            </a:xfrm>
            <a:grpFill/>
          </p:grpSpPr>
          <p:sp>
            <p:nvSpPr>
              <p:cNvPr id="52"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2"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24" name="íṩlíḍe"/>
            <p:cNvGrpSpPr/>
            <p:nvPr/>
          </p:nvGrpSpPr>
          <p:grpSpPr>
            <a:xfrm>
              <a:off x="4589708" y="2583543"/>
              <a:ext cx="742163" cy="1193232"/>
              <a:chOff x="4691308" y="2684429"/>
              <a:chExt cx="679414" cy="1092346"/>
            </a:xfrm>
            <a:grpFill/>
          </p:grpSpPr>
          <p:sp>
            <p:nvSpPr>
              <p:cNvPr id="49"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5" name="î$1idè"/>
            <p:cNvGrpSpPr/>
            <p:nvPr/>
          </p:nvGrpSpPr>
          <p:grpSpPr>
            <a:xfrm>
              <a:off x="7561942" y="2580837"/>
              <a:ext cx="677905" cy="1186334"/>
              <a:chOff x="7344147" y="2674826"/>
              <a:chExt cx="624197" cy="1092345"/>
            </a:xfrm>
            <a:grpFill/>
          </p:grpSpPr>
          <p:sp>
            <p:nvSpPr>
              <p:cNvPr id="45"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6" name="ïŝḻïdè"/>
            <p:cNvGrpSpPr/>
            <p:nvPr/>
          </p:nvGrpSpPr>
          <p:grpSpPr>
            <a:xfrm>
              <a:off x="4649513" y="3946051"/>
              <a:ext cx="3567404" cy="243887"/>
              <a:chOff x="4649503" y="3967974"/>
              <a:chExt cx="3246722" cy="221964"/>
            </a:xfrm>
            <a:grpFill/>
          </p:grpSpPr>
          <p:sp>
            <p:nvSpPr>
              <p:cNvPr id="27"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pic>
        <p:nvPicPr>
          <p:cNvPr id="4" name="图片 3"/>
          <p:cNvPicPr>
            <a:picLocks noChangeAspect="1"/>
          </p:cNvPicPr>
          <p:nvPr/>
        </p:nvPicPr>
        <p:blipFill>
          <a:blip r:embed="rId3"/>
          <a:stretch>
            <a:fillRect/>
          </a:stretch>
        </p:blipFill>
        <p:spPr>
          <a:xfrm>
            <a:off x="1012825" y="980728"/>
            <a:ext cx="7245796" cy="4643475"/>
          </a:xfrm>
          <a:prstGeom prst="rect">
            <a:avLst/>
          </a:prstGeom>
        </p:spPr>
      </p:pic>
      <p:sp>
        <p:nvSpPr>
          <p:cNvPr id="5" name="文本框 4"/>
          <p:cNvSpPr txBox="1"/>
          <p:nvPr/>
        </p:nvSpPr>
        <p:spPr>
          <a:xfrm>
            <a:off x="8513685" y="1049326"/>
            <a:ext cx="2894877" cy="1754326"/>
          </a:xfrm>
          <a:prstGeom prst="rect">
            <a:avLst/>
          </a:prstGeom>
          <a:noFill/>
        </p:spPr>
        <p:txBody>
          <a:bodyPr wrap="square" rtlCol="0">
            <a:spAutoFit/>
          </a:bodyPr>
          <a:lstStyle/>
          <a:p>
            <a:r>
              <a:rPr lang="zh-CN" altLang="en-US" dirty="0" smtClean="0">
                <a:solidFill>
                  <a:schemeClr val="accent1"/>
                </a:solidFill>
              </a:rPr>
              <a:t>在此界面中，显示了一些网络数据的统计图，点击这些图片可以显示相关主题的其他图片。界面上方是搜索功能，下方是其他界面。</a:t>
            </a:r>
            <a:endParaRPr lang="zh-CN" altLang="en-US" dirty="0">
              <a:solidFill>
                <a:schemeClr val="accent1"/>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smtClean="0">
                <a:solidFill>
                  <a:schemeClr val="accent1"/>
                </a:solidFill>
                <a:latin typeface="微软雅黑" panose="020B0503020204020204" pitchFamily="34" charset="-122"/>
                <a:ea typeface="微软雅黑" panose="020B0503020204020204" pitchFamily="34" charset="-122"/>
              </a:rPr>
              <a:t>4.2 </a:t>
            </a:r>
            <a:r>
              <a:rPr lang="zh-CN" altLang="en-US" sz="3000" b="1" dirty="0">
                <a:solidFill>
                  <a:schemeClr val="accent1"/>
                </a:solidFill>
                <a:latin typeface="微软雅黑" panose="020B0503020204020204" pitchFamily="34" charset="-122"/>
                <a:ea typeface="微软雅黑" panose="020B0503020204020204" pitchFamily="34" charset="-122"/>
              </a:rPr>
              <a:t>搜</a:t>
            </a:r>
            <a:r>
              <a:rPr lang="zh-CN" altLang="en-US" sz="3000" b="1" dirty="0" smtClean="0">
                <a:solidFill>
                  <a:schemeClr val="accent1"/>
                </a:solidFill>
                <a:latin typeface="微软雅黑" panose="020B0503020204020204" pitchFamily="34" charset="-122"/>
                <a:ea typeface="微软雅黑" panose="020B0503020204020204" pitchFamily="34" charset="-122"/>
              </a:rPr>
              <a:t>索查询</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97781" y="1196752"/>
            <a:ext cx="7067525" cy="4584648"/>
          </a:xfrm>
          <a:prstGeom prst="rect">
            <a:avLst/>
          </a:prstGeom>
        </p:spPr>
      </p:pic>
      <p:sp>
        <p:nvSpPr>
          <p:cNvPr id="5" name="文本框 4"/>
          <p:cNvSpPr txBox="1"/>
          <p:nvPr/>
        </p:nvSpPr>
        <p:spPr>
          <a:xfrm>
            <a:off x="8114605" y="1218255"/>
            <a:ext cx="3168352" cy="923330"/>
          </a:xfrm>
          <a:prstGeom prst="rect">
            <a:avLst/>
          </a:prstGeom>
          <a:noFill/>
        </p:spPr>
        <p:txBody>
          <a:bodyPr wrap="square" rtlCol="0">
            <a:spAutoFit/>
          </a:bodyPr>
          <a:lstStyle/>
          <a:p>
            <a:r>
              <a:rPr lang="zh-CN" altLang="en-US" dirty="0" smtClean="0">
                <a:solidFill>
                  <a:schemeClr val="accent1"/>
                </a:solidFill>
              </a:rPr>
              <a:t>这是查询功能，查询框中输入查询信息，点击搜索即可将结果显示出来</a:t>
            </a:r>
            <a:endParaRPr lang="zh-CN" altLang="en-US" dirty="0">
              <a:solidFill>
                <a:schemeClr val="accent1"/>
              </a:solidFill>
            </a:endParaRPr>
          </a:p>
        </p:txBody>
      </p:sp>
    </p:spTree>
    <p:extLst>
      <p:ext uri="{BB962C8B-B14F-4D97-AF65-F5344CB8AC3E}">
        <p14:creationId xmlns:p14="http://schemas.microsoft.com/office/powerpoint/2010/main" val="20829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64369" y="1340769"/>
            <a:ext cx="7564223" cy="5040560"/>
          </a:xfrm>
          <a:prstGeom prst="rect">
            <a:avLst/>
          </a:prstGeom>
        </p:spPr>
      </p:pic>
      <p:sp>
        <p:nvSpPr>
          <p:cNvPr id="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4" name="TextBox 27"/>
          <p:cNvSpPr txBox="1"/>
          <p:nvPr/>
        </p:nvSpPr>
        <p:spPr>
          <a:xfrm>
            <a:off x="1012825" y="176213"/>
            <a:ext cx="2807179" cy="553998"/>
          </a:xfrm>
          <a:prstGeom prst="rect">
            <a:avLst/>
          </a:prstGeom>
          <a:noFill/>
          <a:ln w="9525">
            <a:noFill/>
          </a:ln>
        </p:spPr>
        <p:txBody>
          <a:bodyPr wrap="none" anchor="t">
            <a:spAutoFit/>
          </a:bodyPr>
          <a:lstStyle/>
          <a:p>
            <a:r>
              <a:rPr lang="en-US" altLang="zh-CN" sz="3000" b="1" dirty="0" smtClean="0">
                <a:solidFill>
                  <a:schemeClr val="accent1"/>
                </a:solidFill>
                <a:latin typeface="微软雅黑" panose="020B0503020204020204" pitchFamily="34" charset="-122"/>
                <a:ea typeface="微软雅黑" panose="020B0503020204020204" pitchFamily="34" charset="-122"/>
              </a:rPr>
              <a:t>4.3 </a:t>
            </a:r>
            <a:r>
              <a:rPr lang="zh-CN" altLang="en-US" sz="3000" b="1" dirty="0">
                <a:solidFill>
                  <a:schemeClr val="accent1"/>
                </a:solidFill>
                <a:latin typeface="微软雅黑" panose="020B0503020204020204" pitchFamily="34" charset="-122"/>
                <a:ea typeface="微软雅黑" panose="020B0503020204020204" pitchFamily="34" charset="-122"/>
              </a:rPr>
              <a:t>数据</a:t>
            </a:r>
            <a:r>
              <a:rPr lang="zh-CN" altLang="en-US" sz="3000" b="1" dirty="0" smtClean="0">
                <a:solidFill>
                  <a:schemeClr val="accent1"/>
                </a:solidFill>
                <a:latin typeface="微软雅黑" panose="020B0503020204020204" pitchFamily="34" charset="-122"/>
                <a:ea typeface="微软雅黑" panose="020B0503020204020204" pitchFamily="34" charset="-122"/>
              </a:rPr>
              <a:t>库管理</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546653" y="1556792"/>
            <a:ext cx="3312368" cy="2031325"/>
          </a:xfrm>
          <a:prstGeom prst="rect">
            <a:avLst/>
          </a:prstGeom>
          <a:noFill/>
        </p:spPr>
        <p:txBody>
          <a:bodyPr wrap="square" rtlCol="0">
            <a:spAutoFit/>
          </a:bodyPr>
          <a:lstStyle/>
          <a:p>
            <a:r>
              <a:rPr lang="zh-CN" altLang="en-US" dirty="0" smtClean="0">
                <a:solidFill>
                  <a:schemeClr val="accent1"/>
                </a:solidFill>
              </a:rPr>
              <a:t>      此界面是管理员界面，在此界面中，左侧是数据库的信息，右侧可以输入</a:t>
            </a:r>
            <a:r>
              <a:rPr lang="en-US" altLang="zh-CN" dirty="0" err="1" smtClean="0">
                <a:solidFill>
                  <a:schemeClr val="accent1"/>
                </a:solidFill>
              </a:rPr>
              <a:t>sql</a:t>
            </a:r>
            <a:r>
              <a:rPr lang="zh-CN" altLang="en-US" dirty="0" smtClean="0">
                <a:solidFill>
                  <a:schemeClr val="accent1"/>
                </a:solidFill>
              </a:rPr>
              <a:t>语句，鼠标右键即可默认执行最后一条语句，在下方显示结果。修改数据后，点击立即刷新，即可刷新整个系统资源。</a:t>
            </a:r>
            <a:endParaRPr lang="zh-CN" altLang="en-US" dirty="0">
              <a:solidFill>
                <a:schemeClr val="accent1"/>
              </a:solidFill>
            </a:endParaRPr>
          </a:p>
        </p:txBody>
      </p:sp>
    </p:spTree>
    <p:extLst>
      <p:ext uri="{BB962C8B-B14F-4D97-AF65-F5344CB8AC3E}">
        <p14:creationId xmlns:p14="http://schemas.microsoft.com/office/powerpoint/2010/main" val="257487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 calcmode="lin" valueType="num">
                                      <p:cBhvr>
                                        <p:cTn id="9" dur="300" fill="hold"/>
                                        <p:tgtEl>
                                          <p:spTgt spid="3"/>
                                        </p:tgtEl>
                                        <p:attrNameLst>
                                          <p:attrName>style.rotation</p:attrName>
                                        </p:attrNameLst>
                                      </p:cBhvr>
                                      <p:tavLst>
                                        <p:tav tm="0">
                                          <p:val>
                                            <p:fltVal val="90"/>
                                          </p:val>
                                        </p:tav>
                                        <p:tav tm="100000">
                                          <p:val>
                                            <p:fltVal val="0"/>
                                          </p:val>
                                        </p:tav>
                                      </p:tavLst>
                                    </p:anim>
                                    <p:animEffect transition="in" filter="fade">
                                      <p:cBhvr>
                                        <p:cTn id="10" dur="300"/>
                                        <p:tgtEl>
                                          <p:spTgt spid="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4"/>
                                        </p:tgtEl>
                                        <p:attrNameLst>
                                          <p:attrName>ppt_y</p:attrName>
                                        </p:attrNameLst>
                                      </p:cBhvr>
                                      <p:tavLst>
                                        <p:tav tm="0">
                                          <p:val>
                                            <p:strVal val="#ppt_y"/>
                                          </p:val>
                                        </p:tav>
                                        <p:tav tm="100000">
                                          <p:val>
                                            <p:strVal val="#ppt_y"/>
                                          </p:val>
                                        </p:tav>
                                      </p:tavLst>
                                    </p:anim>
                                    <p:anim calcmode="lin" valueType="num">
                                      <p:cBhvr>
                                        <p:cTn id="16"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 name="TextBox 27"/>
          <p:cNvSpPr txBox="1"/>
          <p:nvPr/>
        </p:nvSpPr>
        <p:spPr>
          <a:xfrm>
            <a:off x="1012825" y="176213"/>
            <a:ext cx="2807179" cy="553998"/>
          </a:xfrm>
          <a:prstGeom prst="rect">
            <a:avLst/>
          </a:prstGeom>
          <a:noFill/>
          <a:ln w="9525">
            <a:noFill/>
          </a:ln>
        </p:spPr>
        <p:txBody>
          <a:bodyPr wrap="none" anchor="t">
            <a:spAutoFit/>
          </a:bodyPr>
          <a:lstStyle/>
          <a:p>
            <a:r>
              <a:rPr lang="en-US" altLang="zh-CN" sz="3000" b="1" dirty="0" smtClean="0">
                <a:solidFill>
                  <a:schemeClr val="accent1"/>
                </a:solidFill>
                <a:latin typeface="微软雅黑" panose="020B0503020204020204" pitchFamily="34" charset="-122"/>
                <a:ea typeface="微软雅黑" panose="020B0503020204020204" pitchFamily="34" charset="-122"/>
              </a:rPr>
              <a:t>4.4 </a:t>
            </a:r>
            <a:r>
              <a:rPr lang="zh-CN" altLang="en-US" sz="3000" b="1" dirty="0">
                <a:solidFill>
                  <a:schemeClr val="accent1"/>
                </a:solidFill>
                <a:latin typeface="微软雅黑" panose="020B0503020204020204" pitchFamily="34" charset="-122"/>
                <a:ea typeface="微软雅黑" panose="020B0503020204020204" pitchFamily="34" charset="-122"/>
              </a:rPr>
              <a:t>数据</a:t>
            </a:r>
            <a:r>
              <a:rPr lang="zh-CN" altLang="en-US" sz="3000" b="1" dirty="0" smtClean="0">
                <a:solidFill>
                  <a:schemeClr val="accent1"/>
                </a:solidFill>
                <a:latin typeface="微软雅黑" panose="020B0503020204020204" pitchFamily="34" charset="-122"/>
                <a:ea typeface="微软雅黑" panose="020B0503020204020204" pitchFamily="34" charset="-122"/>
              </a:rPr>
              <a:t>库审计</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012825" y="1124744"/>
            <a:ext cx="7173788" cy="4588608"/>
          </a:xfrm>
          <a:prstGeom prst="rect">
            <a:avLst/>
          </a:prstGeom>
        </p:spPr>
      </p:pic>
      <p:sp>
        <p:nvSpPr>
          <p:cNvPr id="5" name="文本框 4"/>
          <p:cNvSpPr txBox="1"/>
          <p:nvPr/>
        </p:nvSpPr>
        <p:spPr>
          <a:xfrm>
            <a:off x="8906693" y="1340768"/>
            <a:ext cx="2952328" cy="1477328"/>
          </a:xfrm>
          <a:prstGeom prst="rect">
            <a:avLst/>
          </a:prstGeom>
          <a:noFill/>
        </p:spPr>
        <p:txBody>
          <a:bodyPr wrap="square" rtlCol="0">
            <a:spAutoFit/>
          </a:bodyPr>
          <a:lstStyle/>
          <a:p>
            <a:r>
              <a:rPr lang="zh-CN" altLang="en-US" dirty="0" smtClean="0">
                <a:solidFill>
                  <a:schemeClr val="accent1"/>
                </a:solidFill>
              </a:rPr>
              <a:t>此模块可以记录所有岁数据库的操作，记录下操作人，操作方式，操作时间，安全程度等，以提高此系统的安全性。</a:t>
            </a:r>
            <a:endParaRPr lang="zh-CN" altLang="en-US" dirty="0">
              <a:solidFill>
                <a:schemeClr val="accent1"/>
              </a:solidFill>
            </a:endParaRPr>
          </a:p>
        </p:txBody>
      </p:sp>
    </p:spTree>
    <p:extLst>
      <p:ext uri="{BB962C8B-B14F-4D97-AF65-F5344CB8AC3E}">
        <p14:creationId xmlns:p14="http://schemas.microsoft.com/office/powerpoint/2010/main" val="21424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3" name="Oval 5"/>
          <p:cNvSpPr/>
          <p:nvPr/>
        </p:nvSpPr>
        <p:spPr>
          <a:xfrm>
            <a:off x="4214813" y="7794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4" name="Freeform 28"/>
          <p:cNvSpPr>
            <a:spLocks noEditPoints="1"/>
          </p:cNvSpPr>
          <p:nvPr/>
        </p:nvSpPr>
        <p:spPr>
          <a:xfrm>
            <a:off x="5376863" y="850900"/>
            <a:ext cx="1511300" cy="12779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113E6A"/>
          </a:solidFill>
          <a:ln w="9525">
            <a:noFill/>
          </a:ln>
        </p:spPr>
        <p:txBody>
          <a:bodyPr/>
          <a:lstStyle/>
          <a:p>
            <a:endParaRPr lang="zh-CN" altLang="en-US"/>
          </a:p>
        </p:txBody>
      </p:sp>
      <p:sp>
        <p:nvSpPr>
          <p:cNvPr id="6" name="Line 12"/>
          <p:cNvSpPr/>
          <p:nvPr/>
        </p:nvSpPr>
        <p:spPr>
          <a:xfrm>
            <a:off x="4214813" y="2492896"/>
            <a:ext cx="3808412" cy="0"/>
          </a:xfrm>
          <a:prstGeom prst="line">
            <a:avLst/>
          </a:prstGeom>
          <a:ln w="12700" cap="flat" cmpd="sng">
            <a:solidFill>
              <a:schemeClr val="bg2"/>
            </a:solidFill>
            <a:prstDash val="solid"/>
            <a:round/>
            <a:headEnd type="none" w="med" len="med"/>
            <a:tailEnd type="none" w="med" len="med"/>
          </a:ln>
        </p:spPr>
      </p:sp>
      <p:sp>
        <p:nvSpPr>
          <p:cNvPr id="7" name="TextBox 77"/>
          <p:cNvSpPr txBox="1"/>
          <p:nvPr/>
        </p:nvSpPr>
        <p:spPr>
          <a:xfrm>
            <a:off x="4534694" y="2806158"/>
            <a:ext cx="3168650" cy="769441"/>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245144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4000"/>
                            </p:stCondLst>
                            <p:childTnLst>
                              <p:par>
                                <p:cTn id="13" presetID="3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400" fill="hold"/>
                                        <p:tgtEl>
                                          <p:spTgt spid="4"/>
                                        </p:tgtEl>
                                        <p:attrNameLst>
                                          <p:attrName>ppt_w</p:attrName>
                                        </p:attrNameLst>
                                      </p:cBhvr>
                                      <p:tavLst>
                                        <p:tav tm="0">
                                          <p:val>
                                            <p:fltVal val="0"/>
                                          </p:val>
                                        </p:tav>
                                        <p:tav tm="100000">
                                          <p:val>
                                            <p:strVal val="#ppt_w"/>
                                          </p:val>
                                        </p:tav>
                                      </p:tavLst>
                                    </p:anim>
                                    <p:anim calcmode="lin" valueType="num">
                                      <p:cBhvr>
                                        <p:cTn id="16" dur="400" fill="hold"/>
                                        <p:tgtEl>
                                          <p:spTgt spid="4"/>
                                        </p:tgtEl>
                                        <p:attrNameLst>
                                          <p:attrName>ppt_h</p:attrName>
                                        </p:attrNameLst>
                                      </p:cBhvr>
                                      <p:tavLst>
                                        <p:tav tm="0">
                                          <p:val>
                                            <p:fltVal val="0"/>
                                          </p:val>
                                        </p:tav>
                                        <p:tav tm="100000">
                                          <p:val>
                                            <p:strVal val="#ppt_h"/>
                                          </p:val>
                                        </p:tav>
                                      </p:tavLst>
                                    </p:anim>
                                    <p:anim calcmode="lin" valueType="num">
                                      <p:cBhvr>
                                        <p:cTn id="17" dur="400" fill="hold"/>
                                        <p:tgtEl>
                                          <p:spTgt spid="4"/>
                                        </p:tgtEl>
                                        <p:attrNameLst>
                                          <p:attrName>style.rotation</p:attrName>
                                        </p:attrNameLst>
                                      </p:cBhvr>
                                      <p:tavLst>
                                        <p:tav tm="0">
                                          <p:val>
                                            <p:fltVal val="90"/>
                                          </p:val>
                                        </p:tav>
                                        <p:tav tm="100000">
                                          <p:val>
                                            <p:fltVal val="0"/>
                                          </p:val>
                                        </p:tav>
                                      </p:tavLst>
                                    </p:anim>
                                    <p:animEffect transition="in" filter="fade">
                                      <p:cBhvr>
                                        <p:cTn id="18" dur="400"/>
                                        <p:tgtEl>
                                          <p:spTgt spid="4"/>
                                        </p:tgtEl>
                                      </p:cBhvr>
                                    </p:animEffect>
                                  </p:childTnLst>
                                </p:cTn>
                              </p:par>
                            </p:childTnLst>
                          </p:cTn>
                        </p:par>
                        <p:par>
                          <p:cTn id="19" fill="hold">
                            <p:stCondLst>
                              <p:cond delay="4400"/>
                            </p:stCondLst>
                            <p:childTnLst>
                              <p:par>
                                <p:cTn id="20" presetID="16" presetClass="entr" presetSubtype="21"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par>
                          <p:cTn id="23" fill="hold">
                            <p:stCondLst>
                              <p:cond delay="4900"/>
                            </p:stCondLst>
                            <p:childTnLst>
                              <p:par>
                                <p:cTn id="24" presetID="2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7" name="TextBox 27"/>
          <p:cNvSpPr txBox="1"/>
          <p:nvPr/>
        </p:nvSpPr>
        <p:spPr>
          <a:xfrm>
            <a:off x="1012825" y="176213"/>
            <a:ext cx="1653017" cy="553998"/>
          </a:xfrm>
          <a:prstGeom prst="rect">
            <a:avLst/>
          </a:prstGeom>
          <a:noFill/>
          <a:ln w="9525">
            <a:noFill/>
          </a:ln>
        </p:spPr>
        <p:txBody>
          <a:bodyPr wrap="none" anchor="t">
            <a:spAutoFit/>
          </a:bodyPr>
          <a:lstStyle/>
          <a:p>
            <a:r>
              <a:rPr lang="en-US" altLang="zh-CN" sz="3000" b="1" dirty="0" smtClean="0">
                <a:solidFill>
                  <a:schemeClr val="accent1"/>
                </a:solidFill>
                <a:latin typeface="微软雅黑" panose="020B0503020204020204" pitchFamily="34" charset="-122"/>
                <a:ea typeface="微软雅黑" panose="020B0503020204020204" pitchFamily="34" charset="-122"/>
              </a:rPr>
              <a:t>5.1 </a:t>
            </a:r>
            <a:r>
              <a:rPr lang="zh-CN" altLang="en-US" sz="3000" b="1" dirty="0">
                <a:solidFill>
                  <a:schemeClr val="accent1"/>
                </a:solidFill>
                <a:latin typeface="微软雅黑" panose="020B0503020204020204" pitchFamily="34" charset="-122"/>
                <a:ea typeface="微软雅黑" panose="020B0503020204020204" pitchFamily="34" charset="-122"/>
              </a:rPr>
              <a:t>总结</a:t>
            </a:r>
          </a:p>
        </p:txBody>
      </p:sp>
      <p:sp>
        <p:nvSpPr>
          <p:cNvPr id="8" name="Freeform 14"/>
          <p:cNvSpPr/>
          <p:nvPr/>
        </p:nvSpPr>
        <p:spPr>
          <a:xfrm>
            <a:off x="3600450" y="3906838"/>
            <a:ext cx="2435225" cy="2433637"/>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9" name="Freeform 15"/>
          <p:cNvSpPr/>
          <p:nvPr/>
        </p:nvSpPr>
        <p:spPr>
          <a:xfrm>
            <a:off x="6173788" y="3906838"/>
            <a:ext cx="2155825" cy="2157412"/>
          </a:xfrm>
          <a:custGeom>
            <a:avLst/>
            <a:gdLst/>
            <a:ahLst/>
            <a:cxnLst>
              <a:cxn ang="0">
                <a:pos x="0" y="2147483647"/>
              </a:cxn>
              <a:cxn ang="0">
                <a:pos x="2147483647" y="2147483647"/>
              </a:cxn>
              <a:cxn ang="0">
                <a:pos x="2147483647" y="2147483647"/>
              </a:cxn>
              <a:cxn ang="0">
                <a:pos x="2147483647" y="0"/>
              </a:cxn>
              <a:cxn ang="0">
                <a:pos x="2147483647" y="0"/>
              </a:cxn>
              <a:cxn ang="0">
                <a:pos x="2147483647" y="0"/>
              </a:cxn>
              <a:cxn ang="0">
                <a:pos x="0" y="0"/>
              </a:cxn>
              <a:cxn ang="0">
                <a:pos x="0" y="2147483647"/>
              </a:cxn>
              <a:cxn ang="0">
                <a:pos x="0" y="2147483647"/>
              </a:cxn>
            </a:cxnLst>
            <a:rect l="0" t="0" r="0" b="0"/>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rgbClr val="006BBC"/>
          </a:solidFill>
          <a:ln w="9525">
            <a:noFill/>
          </a:ln>
        </p:spPr>
        <p:txBody>
          <a:bodyPr/>
          <a:lstStyle/>
          <a:p>
            <a:endParaRPr lang="zh-CN" altLang="en-US"/>
          </a:p>
        </p:txBody>
      </p:sp>
      <p:sp>
        <p:nvSpPr>
          <p:cNvPr id="10" name="Freeform 16"/>
          <p:cNvSpPr/>
          <p:nvPr/>
        </p:nvSpPr>
        <p:spPr>
          <a:xfrm>
            <a:off x="3278188" y="981075"/>
            <a:ext cx="2757487" cy="2757488"/>
          </a:xfrm>
          <a:custGeom>
            <a:avLst/>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rgbClr val="006BBC"/>
          </a:solidFill>
          <a:ln w="9525">
            <a:noFill/>
          </a:ln>
        </p:spPr>
        <p:txBody>
          <a:bodyPr/>
          <a:lstStyle/>
          <a:p>
            <a:endParaRPr lang="zh-CN" altLang="en-US"/>
          </a:p>
        </p:txBody>
      </p:sp>
      <p:sp>
        <p:nvSpPr>
          <p:cNvPr id="11" name="Freeform 17"/>
          <p:cNvSpPr/>
          <p:nvPr/>
        </p:nvSpPr>
        <p:spPr>
          <a:xfrm>
            <a:off x="6173788" y="1303338"/>
            <a:ext cx="2433637" cy="2435225"/>
          </a:xfrm>
          <a:custGeom>
            <a:avLst/>
            <a:gdLst/>
            <a:ahLst/>
            <a:cxnLst>
              <a:cxn ang="0">
                <a:pos x="0" y="2147483647"/>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Lst>
            <a:rect l="0" t="0" r="0" b="0"/>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rgbClr val="113E6A"/>
          </a:solidFill>
          <a:ln w="9525">
            <a:noFill/>
          </a:ln>
        </p:spPr>
        <p:txBody>
          <a:bodyPr/>
          <a:lstStyle/>
          <a:p>
            <a:endParaRPr lang="zh-CN" altLang="en-US"/>
          </a:p>
        </p:txBody>
      </p:sp>
      <p:sp>
        <p:nvSpPr>
          <p:cNvPr id="12" name="Freeform 18"/>
          <p:cNvSpPr>
            <a:spLocks noEditPoints="1"/>
          </p:cNvSpPr>
          <p:nvPr/>
        </p:nvSpPr>
        <p:spPr>
          <a:xfrm>
            <a:off x="6257925" y="3983038"/>
            <a:ext cx="550863" cy="5508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chemeClr val="accent2"/>
          </a:solidFill>
          <a:ln w="9525">
            <a:noFill/>
          </a:ln>
        </p:spPr>
        <p:txBody>
          <a:bodyPr/>
          <a:lstStyle/>
          <a:p>
            <a:endParaRPr lang="zh-CN" altLang="en-US"/>
          </a:p>
        </p:txBody>
      </p:sp>
      <p:sp>
        <p:nvSpPr>
          <p:cNvPr id="13" name="Freeform 19"/>
          <p:cNvSpPr>
            <a:spLocks noEditPoints="1"/>
          </p:cNvSpPr>
          <p:nvPr/>
        </p:nvSpPr>
        <p:spPr>
          <a:xfrm>
            <a:off x="5395913" y="3983038"/>
            <a:ext cx="550862" cy="5508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0"/>
              </a:cxn>
              <a:cxn ang="0">
                <a:pos x="2147483647" y="2147483647"/>
              </a:cxn>
              <a:cxn ang="0">
                <a:pos x="2147483647" y="2147483647"/>
              </a:cxn>
            </a:cxnLst>
            <a:rect l="0" t="0" r="0" b="0"/>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chemeClr val="accent2"/>
          </a:solidFill>
          <a:ln w="9525">
            <a:noFill/>
          </a:ln>
        </p:spPr>
        <p:txBody>
          <a:bodyPr/>
          <a:lstStyle/>
          <a:p>
            <a:endParaRPr lang="zh-CN" altLang="en-US"/>
          </a:p>
        </p:txBody>
      </p:sp>
      <p:sp>
        <p:nvSpPr>
          <p:cNvPr id="14" name="Freeform 20"/>
          <p:cNvSpPr>
            <a:spLocks noEditPoints="1"/>
          </p:cNvSpPr>
          <p:nvPr/>
        </p:nvSpPr>
        <p:spPr>
          <a:xfrm>
            <a:off x="6257925" y="3106738"/>
            <a:ext cx="550863" cy="549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chemeClr val="accent2"/>
          </a:solidFill>
          <a:ln w="9525">
            <a:noFill/>
          </a:ln>
        </p:spPr>
        <p:txBody>
          <a:bodyPr/>
          <a:lstStyle/>
          <a:p>
            <a:endParaRPr lang="zh-CN" altLang="en-US"/>
          </a:p>
        </p:txBody>
      </p:sp>
      <p:sp>
        <p:nvSpPr>
          <p:cNvPr id="15" name="Freeform 21"/>
          <p:cNvSpPr>
            <a:spLocks noEditPoints="1"/>
          </p:cNvSpPr>
          <p:nvPr/>
        </p:nvSpPr>
        <p:spPr>
          <a:xfrm>
            <a:off x="5395913" y="3106738"/>
            <a:ext cx="550862" cy="549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chemeClr val="accent2"/>
          </a:solidFill>
          <a:ln w="9525">
            <a:noFill/>
          </a:ln>
        </p:spPr>
        <p:txBody>
          <a:bodyPr/>
          <a:lstStyle/>
          <a:p>
            <a:endParaRPr lang="zh-CN" altLang="en-US"/>
          </a:p>
        </p:txBody>
      </p:sp>
      <p:sp>
        <p:nvSpPr>
          <p:cNvPr id="16" name="TextBox 17"/>
          <p:cNvSpPr txBox="1"/>
          <p:nvPr/>
        </p:nvSpPr>
        <p:spPr>
          <a:xfrm>
            <a:off x="3783013" y="1974850"/>
            <a:ext cx="1747837" cy="430887"/>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项</a:t>
            </a:r>
            <a:r>
              <a:rPr lang="zh-CN" altLang="en-US" sz="2200" b="1" dirty="0" smtClean="0">
                <a:solidFill>
                  <a:schemeClr val="accent2"/>
                </a:solidFill>
                <a:latin typeface="微软雅黑" panose="020B0503020204020204" pitchFamily="34" charset="-122"/>
                <a:ea typeface="微软雅黑" panose="020B0503020204020204" pitchFamily="34" charset="-122"/>
              </a:rPr>
              <a:t>目总结</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
        <p:nvSpPr>
          <p:cNvPr id="17" name="TextBox 18"/>
          <p:cNvSpPr txBox="1"/>
          <p:nvPr/>
        </p:nvSpPr>
        <p:spPr>
          <a:xfrm>
            <a:off x="6567488" y="1974850"/>
            <a:ext cx="1747837" cy="430887"/>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个</a:t>
            </a:r>
            <a:r>
              <a:rPr lang="zh-CN" altLang="en-US" sz="2200" b="1" dirty="0" smtClean="0">
                <a:solidFill>
                  <a:schemeClr val="accent2"/>
                </a:solidFill>
                <a:latin typeface="微软雅黑" panose="020B0503020204020204" pitchFamily="34" charset="-122"/>
                <a:ea typeface="微软雅黑" panose="020B0503020204020204" pitchFamily="34" charset="-122"/>
              </a:rPr>
              <a:t>人收获</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
        <p:nvSpPr>
          <p:cNvPr id="19" name="TextBox 20"/>
          <p:cNvSpPr txBox="1"/>
          <p:nvPr/>
        </p:nvSpPr>
        <p:spPr>
          <a:xfrm>
            <a:off x="6292850" y="4732338"/>
            <a:ext cx="1747838" cy="430887"/>
          </a:xfrm>
          <a:prstGeom prst="rect">
            <a:avLst/>
          </a:prstGeom>
          <a:noFill/>
          <a:ln w="9525">
            <a:noFill/>
          </a:ln>
        </p:spPr>
        <p:txBody>
          <a:bodyPr anchor="t">
            <a:spAutoFit/>
          </a:bodyPr>
          <a:lstStyle/>
          <a:p>
            <a:pPr algn="ctr"/>
            <a:r>
              <a:rPr lang="zh-CN" altLang="en-US" sz="2200" b="1" dirty="0" smtClean="0">
                <a:solidFill>
                  <a:schemeClr val="accent2"/>
                </a:solidFill>
                <a:latin typeface="微软雅黑" panose="020B0503020204020204" pitchFamily="34" charset="-122"/>
                <a:ea typeface="微软雅黑" panose="020B0503020204020204" pitchFamily="34" charset="-122"/>
              </a:rPr>
              <a:t>展望</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
        <p:nvSpPr>
          <p:cNvPr id="20" name="TextBox 4"/>
          <p:cNvSpPr txBox="1"/>
          <p:nvPr/>
        </p:nvSpPr>
        <p:spPr>
          <a:xfrm>
            <a:off x="477838" y="1593850"/>
            <a:ext cx="2768600" cy="1477328"/>
          </a:xfrm>
          <a:prstGeom prst="rect">
            <a:avLst/>
          </a:prstGeom>
          <a:noFill/>
          <a:ln w="9525">
            <a:noFill/>
          </a:ln>
        </p:spPr>
        <p:txBody>
          <a:bodyPr anchor="t">
            <a:spAutoFit/>
          </a:bodyPr>
          <a:lstStyle/>
          <a:p>
            <a:pPr lvl="0"/>
            <a:r>
              <a:rPr lang="zh-CN" altLang="en-US" dirty="0">
                <a:solidFill>
                  <a:schemeClr val="accent1"/>
                </a:solidFill>
                <a:latin typeface="微软雅黑" panose="020B0503020204020204" pitchFamily="34" charset="-122"/>
                <a:ea typeface="微软雅黑" panose="020B0503020204020204" pitchFamily="34" charset="-122"/>
              </a:rPr>
              <a:t>本系同完成了对网路数据的可视化</a:t>
            </a:r>
            <a:r>
              <a:rPr lang="zh-CN" altLang="zh-CN" dirty="0">
                <a:solidFill>
                  <a:schemeClr val="accent1"/>
                </a:solidFill>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包括展示统计图，搜索查询功能，管理数据库功能，数据库审计功能等。</a:t>
            </a:r>
            <a:endParaRPr lang="zh-CN" altLang="zh-CN" dirty="0">
              <a:solidFill>
                <a:schemeClr val="accent1"/>
              </a:solidFill>
              <a:latin typeface="微软雅黑" panose="020B0503020204020204" pitchFamily="34" charset="-122"/>
              <a:ea typeface="微软雅黑" panose="020B0503020204020204" pitchFamily="34" charset="-122"/>
            </a:endParaRPr>
          </a:p>
        </p:txBody>
      </p:sp>
      <p:sp>
        <p:nvSpPr>
          <p:cNvPr id="21" name="TextBox 14"/>
          <p:cNvSpPr txBox="1"/>
          <p:nvPr/>
        </p:nvSpPr>
        <p:spPr>
          <a:xfrm>
            <a:off x="8789988" y="1593850"/>
            <a:ext cx="2768600" cy="1477328"/>
          </a:xfrm>
          <a:prstGeom prst="rect">
            <a:avLst/>
          </a:prstGeom>
          <a:noFill/>
          <a:ln w="9525">
            <a:noFill/>
          </a:ln>
        </p:spPr>
        <p:txBody>
          <a:bodyPr anchor="t">
            <a:spAutoFit/>
          </a:bodyPr>
          <a:lstStyle/>
          <a:p>
            <a:r>
              <a:rPr lang="zh-CN" altLang="zh-CN" dirty="0">
                <a:solidFill>
                  <a:schemeClr val="accent1"/>
                </a:solidFill>
                <a:latin typeface="微软雅黑" panose="020B0503020204020204" pitchFamily="34" charset="-122"/>
                <a:ea typeface="微软雅黑" panose="020B0503020204020204" pitchFamily="34" charset="-122"/>
              </a:rPr>
              <a:t>研究网络安全数据可视化，参考了一些相关的文献资料，并使用了一些相关系统，掌握了有关网络安全，数据可视化方面的知识</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22" name="TextBox 16"/>
          <p:cNvSpPr txBox="1"/>
          <p:nvPr/>
        </p:nvSpPr>
        <p:spPr>
          <a:xfrm>
            <a:off x="711200" y="4258469"/>
            <a:ext cx="2767013" cy="1477328"/>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通</a:t>
            </a:r>
            <a:r>
              <a:rPr lang="zh-CN" altLang="en-US" dirty="0" smtClean="0">
                <a:solidFill>
                  <a:schemeClr val="accent1"/>
                </a:solidFill>
                <a:latin typeface="微软雅黑" panose="020B0503020204020204" pitchFamily="34" charset="-122"/>
                <a:ea typeface="微软雅黑" panose="020B0503020204020204" pitchFamily="34" charset="-122"/>
              </a:rPr>
              <a:t>过完成此项目，综合运用了大学中学到的知识，提高了分析问题，解决问题的能力，通过毕业论文的编写提高了学术素养。</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23" name="TextBox 15"/>
          <p:cNvSpPr txBox="1"/>
          <p:nvPr/>
        </p:nvSpPr>
        <p:spPr>
          <a:xfrm>
            <a:off x="8607425" y="4610100"/>
            <a:ext cx="2951163" cy="1477328"/>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随</a:t>
            </a:r>
            <a:r>
              <a:rPr lang="zh-CN" altLang="en-US" dirty="0" smtClean="0">
                <a:solidFill>
                  <a:schemeClr val="accent1"/>
                </a:solidFill>
                <a:latin typeface="微软雅黑" panose="020B0503020204020204" pitchFamily="34" charset="-122"/>
                <a:ea typeface="微软雅黑" panose="020B0503020204020204" pitchFamily="34" charset="-122"/>
              </a:rPr>
              <a:t>着互联网的发展，可视化技术一定是未来应对网络安全的重要方法。可视化技术也会在网络安全中发挥重要作用。</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25" name="TextBox 18"/>
          <p:cNvSpPr txBox="1"/>
          <p:nvPr/>
        </p:nvSpPr>
        <p:spPr>
          <a:xfrm>
            <a:off x="3948526" y="4794766"/>
            <a:ext cx="1747837" cy="430887"/>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个</a:t>
            </a:r>
            <a:r>
              <a:rPr lang="zh-CN" altLang="en-US" sz="2200" b="1" dirty="0" smtClean="0">
                <a:solidFill>
                  <a:schemeClr val="accent2"/>
                </a:solidFill>
                <a:latin typeface="微软雅黑" panose="020B0503020204020204" pitchFamily="34" charset="-122"/>
                <a:ea typeface="微软雅黑" panose="020B0503020204020204" pitchFamily="34" charset="-122"/>
              </a:rPr>
              <a:t>人心得</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979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 calcmode="lin" valueType="num">
                                      <p:cBhvr>
                                        <p:cTn id="9" dur="300" fill="hold"/>
                                        <p:tgtEl>
                                          <p:spTgt spid="6"/>
                                        </p:tgtEl>
                                        <p:attrNameLst>
                                          <p:attrName>style.rotation</p:attrName>
                                        </p:attrNameLst>
                                      </p:cBhvr>
                                      <p:tavLst>
                                        <p:tav tm="0">
                                          <p:val>
                                            <p:fltVal val="90"/>
                                          </p:val>
                                        </p:tav>
                                        <p:tav tm="100000">
                                          <p:val>
                                            <p:fltVal val="0"/>
                                          </p:val>
                                        </p:tav>
                                      </p:tavLst>
                                    </p:anim>
                                    <p:animEffect transition="in" filter="fade">
                                      <p:cBhvr>
                                        <p:cTn id="10" dur="300"/>
                                        <p:tgtEl>
                                          <p:spTgt spid="6"/>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 calcmode="lin" valueType="num">
                                      <p:cBhvr>
                                        <p:cTn id="14"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7"/>
                                        </p:tgtEl>
                                        <p:attrNameLst>
                                          <p:attrName>ppt_y</p:attrName>
                                        </p:attrNameLst>
                                      </p:cBhvr>
                                      <p:tavLst>
                                        <p:tav tm="0">
                                          <p:val>
                                            <p:strVal val="#ppt_y"/>
                                          </p:val>
                                        </p:tav>
                                        <p:tav tm="100000">
                                          <p:val>
                                            <p:strVal val="#ppt_y"/>
                                          </p:val>
                                        </p:tav>
                                      </p:tavLst>
                                    </p:anim>
                                    <p:anim calcmode="lin" valueType="num">
                                      <p:cBhvr>
                                        <p:cTn id="16"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7"/>
                                        </p:tgtEl>
                                      </p:cBhvr>
                                    </p:animEffect>
                                  </p:childTnLst>
                                </p:cTn>
                              </p:par>
                            </p:childTnLst>
                          </p:cTn>
                        </p:par>
                        <p:par>
                          <p:cTn id="19" fill="hold">
                            <p:stCondLst>
                              <p:cond delay="860"/>
                            </p:stCondLst>
                            <p:childTnLst>
                              <p:par>
                                <p:cTn id="20" presetID="2" presetClass="entr" presetSubtype="3"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9"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12"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6"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par>
                          <p:cTn id="36" fill="hold">
                            <p:stCondLst>
                              <p:cond delay="136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300" fill="hold"/>
                                        <p:tgtEl>
                                          <p:spTgt spid="14"/>
                                        </p:tgtEl>
                                        <p:attrNameLst>
                                          <p:attrName>ppt_w</p:attrName>
                                        </p:attrNameLst>
                                      </p:cBhvr>
                                      <p:tavLst>
                                        <p:tav tm="0">
                                          <p:val>
                                            <p:fltVal val="0"/>
                                          </p:val>
                                        </p:tav>
                                        <p:tav tm="100000">
                                          <p:val>
                                            <p:strVal val="#ppt_w"/>
                                          </p:val>
                                        </p:tav>
                                      </p:tavLst>
                                    </p:anim>
                                    <p:anim calcmode="lin" valueType="num">
                                      <p:cBhvr>
                                        <p:cTn id="40" dur="300" fill="hold"/>
                                        <p:tgtEl>
                                          <p:spTgt spid="14"/>
                                        </p:tgtEl>
                                        <p:attrNameLst>
                                          <p:attrName>ppt_h</p:attrName>
                                        </p:attrNameLst>
                                      </p:cBhvr>
                                      <p:tavLst>
                                        <p:tav tm="0">
                                          <p:val>
                                            <p:fltVal val="0"/>
                                          </p:val>
                                        </p:tav>
                                        <p:tav tm="100000">
                                          <p:val>
                                            <p:strVal val="#ppt_h"/>
                                          </p:val>
                                        </p:tav>
                                      </p:tavLst>
                                    </p:anim>
                                    <p:animEffect transition="in" filter="fade">
                                      <p:cBhvr>
                                        <p:cTn id="41" dur="3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300" fill="hold"/>
                                        <p:tgtEl>
                                          <p:spTgt spid="15"/>
                                        </p:tgtEl>
                                        <p:attrNameLst>
                                          <p:attrName>ppt_w</p:attrName>
                                        </p:attrNameLst>
                                      </p:cBhvr>
                                      <p:tavLst>
                                        <p:tav tm="0">
                                          <p:val>
                                            <p:fltVal val="0"/>
                                          </p:val>
                                        </p:tav>
                                        <p:tav tm="100000">
                                          <p:val>
                                            <p:strVal val="#ppt_w"/>
                                          </p:val>
                                        </p:tav>
                                      </p:tavLst>
                                    </p:anim>
                                    <p:anim calcmode="lin" valueType="num">
                                      <p:cBhvr>
                                        <p:cTn id="45" dur="300" fill="hold"/>
                                        <p:tgtEl>
                                          <p:spTgt spid="15"/>
                                        </p:tgtEl>
                                        <p:attrNameLst>
                                          <p:attrName>ppt_h</p:attrName>
                                        </p:attrNameLst>
                                      </p:cBhvr>
                                      <p:tavLst>
                                        <p:tav tm="0">
                                          <p:val>
                                            <p:fltVal val="0"/>
                                          </p:val>
                                        </p:tav>
                                        <p:tav tm="100000">
                                          <p:val>
                                            <p:strVal val="#ppt_h"/>
                                          </p:val>
                                        </p:tav>
                                      </p:tavLst>
                                    </p:anim>
                                    <p:animEffect transition="in" filter="fade">
                                      <p:cBhvr>
                                        <p:cTn id="46" dur="300"/>
                                        <p:tgtEl>
                                          <p:spTgt spid="15"/>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300" fill="hold"/>
                                        <p:tgtEl>
                                          <p:spTgt spid="13"/>
                                        </p:tgtEl>
                                        <p:attrNameLst>
                                          <p:attrName>ppt_w</p:attrName>
                                        </p:attrNameLst>
                                      </p:cBhvr>
                                      <p:tavLst>
                                        <p:tav tm="0">
                                          <p:val>
                                            <p:fltVal val="0"/>
                                          </p:val>
                                        </p:tav>
                                        <p:tav tm="100000">
                                          <p:val>
                                            <p:strVal val="#ppt_w"/>
                                          </p:val>
                                        </p:tav>
                                      </p:tavLst>
                                    </p:anim>
                                    <p:anim calcmode="lin" valueType="num">
                                      <p:cBhvr>
                                        <p:cTn id="50" dur="300" fill="hold"/>
                                        <p:tgtEl>
                                          <p:spTgt spid="13"/>
                                        </p:tgtEl>
                                        <p:attrNameLst>
                                          <p:attrName>ppt_h</p:attrName>
                                        </p:attrNameLst>
                                      </p:cBhvr>
                                      <p:tavLst>
                                        <p:tav tm="0">
                                          <p:val>
                                            <p:fltVal val="0"/>
                                          </p:val>
                                        </p:tav>
                                        <p:tav tm="100000">
                                          <p:val>
                                            <p:strVal val="#ppt_h"/>
                                          </p:val>
                                        </p:tav>
                                      </p:tavLst>
                                    </p:anim>
                                    <p:animEffect transition="in" filter="fade">
                                      <p:cBhvr>
                                        <p:cTn id="51" dur="300"/>
                                        <p:tgtEl>
                                          <p:spTgt spid="13"/>
                                        </p:tgtEl>
                                      </p:cBhvr>
                                    </p:animEffec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300" fill="hold"/>
                                        <p:tgtEl>
                                          <p:spTgt spid="12"/>
                                        </p:tgtEl>
                                        <p:attrNameLst>
                                          <p:attrName>ppt_w</p:attrName>
                                        </p:attrNameLst>
                                      </p:cBhvr>
                                      <p:tavLst>
                                        <p:tav tm="0">
                                          <p:val>
                                            <p:fltVal val="0"/>
                                          </p:val>
                                        </p:tav>
                                        <p:tav tm="100000">
                                          <p:val>
                                            <p:strVal val="#ppt_w"/>
                                          </p:val>
                                        </p:tav>
                                      </p:tavLst>
                                    </p:anim>
                                    <p:anim calcmode="lin" valueType="num">
                                      <p:cBhvr>
                                        <p:cTn id="55" dur="300" fill="hold"/>
                                        <p:tgtEl>
                                          <p:spTgt spid="12"/>
                                        </p:tgtEl>
                                        <p:attrNameLst>
                                          <p:attrName>ppt_h</p:attrName>
                                        </p:attrNameLst>
                                      </p:cBhvr>
                                      <p:tavLst>
                                        <p:tav tm="0">
                                          <p:val>
                                            <p:fltVal val="0"/>
                                          </p:val>
                                        </p:tav>
                                        <p:tav tm="100000">
                                          <p:val>
                                            <p:strVal val="#ppt_h"/>
                                          </p:val>
                                        </p:tav>
                                      </p:tavLst>
                                    </p:anim>
                                    <p:animEffect transition="in" filter="fade">
                                      <p:cBhvr>
                                        <p:cTn id="56" dur="300"/>
                                        <p:tgtEl>
                                          <p:spTgt spid="12"/>
                                        </p:tgtEl>
                                      </p:cBhvr>
                                    </p:animEffect>
                                  </p:childTnLst>
                                </p:cTn>
                              </p:par>
                            </p:childTnLst>
                          </p:cTn>
                        </p:par>
                        <p:par>
                          <p:cTn id="57" fill="hold">
                            <p:stCondLst>
                              <p:cond delay="1660"/>
                            </p:stCondLst>
                            <p:childTnLst>
                              <p:par>
                                <p:cTn id="58" presetID="31"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90"/>
                                          </p:val>
                                        </p:tav>
                                        <p:tav tm="100000">
                                          <p:val>
                                            <p:fltVal val="0"/>
                                          </p:val>
                                        </p:tav>
                                      </p:tavLst>
                                    </p:anim>
                                    <p:animEffect transition="in" filter="fade">
                                      <p:cBhvr>
                                        <p:cTn id="63" dur="500"/>
                                        <p:tgtEl>
                                          <p:spTgt spid="16"/>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p:cTn id="66" dur="500" fill="hold"/>
                                        <p:tgtEl>
                                          <p:spTgt spid="17"/>
                                        </p:tgtEl>
                                        <p:attrNameLst>
                                          <p:attrName>ppt_w</p:attrName>
                                        </p:attrNameLst>
                                      </p:cBhvr>
                                      <p:tavLst>
                                        <p:tav tm="0">
                                          <p:val>
                                            <p:fltVal val="0"/>
                                          </p:val>
                                        </p:tav>
                                        <p:tav tm="100000">
                                          <p:val>
                                            <p:strVal val="#ppt_w"/>
                                          </p:val>
                                        </p:tav>
                                      </p:tavLst>
                                    </p:anim>
                                    <p:anim calcmode="lin" valueType="num">
                                      <p:cBhvr>
                                        <p:cTn id="67" dur="500" fill="hold"/>
                                        <p:tgtEl>
                                          <p:spTgt spid="17"/>
                                        </p:tgtEl>
                                        <p:attrNameLst>
                                          <p:attrName>ppt_h</p:attrName>
                                        </p:attrNameLst>
                                      </p:cBhvr>
                                      <p:tavLst>
                                        <p:tav tm="0">
                                          <p:val>
                                            <p:fltVal val="0"/>
                                          </p:val>
                                        </p:tav>
                                        <p:tav tm="100000">
                                          <p:val>
                                            <p:strVal val="#ppt_h"/>
                                          </p:val>
                                        </p:tav>
                                      </p:tavLst>
                                    </p:anim>
                                    <p:anim calcmode="lin" valueType="num">
                                      <p:cBhvr>
                                        <p:cTn id="68" dur="500" fill="hold"/>
                                        <p:tgtEl>
                                          <p:spTgt spid="17"/>
                                        </p:tgtEl>
                                        <p:attrNameLst>
                                          <p:attrName>style.rotation</p:attrName>
                                        </p:attrNameLst>
                                      </p:cBhvr>
                                      <p:tavLst>
                                        <p:tav tm="0">
                                          <p:val>
                                            <p:fltVal val="90"/>
                                          </p:val>
                                        </p:tav>
                                        <p:tav tm="100000">
                                          <p:val>
                                            <p:fltVal val="0"/>
                                          </p:val>
                                        </p:tav>
                                      </p:tavLst>
                                    </p:anim>
                                    <p:animEffect transition="in" filter="fade">
                                      <p:cBhvr>
                                        <p:cTn id="69" dur="500"/>
                                        <p:tgtEl>
                                          <p:spTgt spid="17"/>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 calcmode="lin" valueType="num">
                                      <p:cBhvr>
                                        <p:cTn id="74" dur="500" fill="hold"/>
                                        <p:tgtEl>
                                          <p:spTgt spid="19"/>
                                        </p:tgtEl>
                                        <p:attrNameLst>
                                          <p:attrName>style.rotation</p:attrName>
                                        </p:attrNameLst>
                                      </p:cBhvr>
                                      <p:tavLst>
                                        <p:tav tm="0">
                                          <p:val>
                                            <p:fltVal val="90"/>
                                          </p:val>
                                        </p:tav>
                                        <p:tav tm="100000">
                                          <p:val>
                                            <p:fltVal val="0"/>
                                          </p:val>
                                        </p:tav>
                                      </p:tavLst>
                                    </p:anim>
                                    <p:animEffect transition="in" filter="fade">
                                      <p:cBhvr>
                                        <p:cTn id="75" dur="500"/>
                                        <p:tgtEl>
                                          <p:spTgt spid="19"/>
                                        </p:tgtEl>
                                      </p:cBhvr>
                                    </p:animEffect>
                                  </p:childTnLst>
                                </p:cTn>
                              </p:par>
                            </p:childTnLst>
                          </p:cTn>
                        </p:par>
                        <p:par>
                          <p:cTn id="76" fill="hold">
                            <p:stCondLst>
                              <p:cond delay="2160"/>
                            </p:stCondLst>
                            <p:childTnLst>
                              <p:par>
                                <p:cTn id="77" presetID="22" presetClass="entr" presetSubtype="2"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right)">
                                      <p:cBhvr>
                                        <p:cTn id="79" dur="500"/>
                                        <p:tgtEl>
                                          <p:spTgt spid="20"/>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wipe(right)">
                                      <p:cBhvr>
                                        <p:cTn id="85" dur="500"/>
                                        <p:tgtEl>
                                          <p:spTgt spid="22"/>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left)">
                                      <p:cBhvr>
                                        <p:cTn id="88" dur="500"/>
                                        <p:tgtEl>
                                          <p:spTgt spid="23"/>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500" fill="hold"/>
                                        <p:tgtEl>
                                          <p:spTgt spid="25"/>
                                        </p:tgtEl>
                                        <p:attrNameLst>
                                          <p:attrName>ppt_w</p:attrName>
                                        </p:attrNameLst>
                                      </p:cBhvr>
                                      <p:tavLst>
                                        <p:tav tm="0">
                                          <p:val>
                                            <p:fltVal val="0"/>
                                          </p:val>
                                        </p:tav>
                                        <p:tav tm="100000">
                                          <p:val>
                                            <p:strVal val="#ppt_w"/>
                                          </p:val>
                                        </p:tav>
                                      </p:tavLst>
                                    </p:anim>
                                    <p:anim calcmode="lin" valueType="num">
                                      <p:cBhvr>
                                        <p:cTn id="92" dur="500" fill="hold"/>
                                        <p:tgtEl>
                                          <p:spTgt spid="25"/>
                                        </p:tgtEl>
                                        <p:attrNameLst>
                                          <p:attrName>ppt_h</p:attrName>
                                        </p:attrNameLst>
                                      </p:cBhvr>
                                      <p:tavLst>
                                        <p:tav tm="0">
                                          <p:val>
                                            <p:fltVal val="0"/>
                                          </p:val>
                                        </p:tav>
                                        <p:tav tm="100000">
                                          <p:val>
                                            <p:strVal val="#ppt_h"/>
                                          </p:val>
                                        </p:tav>
                                      </p:tavLst>
                                    </p:anim>
                                    <p:anim calcmode="lin" valueType="num">
                                      <p:cBhvr>
                                        <p:cTn id="93" dur="500" fill="hold"/>
                                        <p:tgtEl>
                                          <p:spTgt spid="25"/>
                                        </p:tgtEl>
                                        <p:attrNameLst>
                                          <p:attrName>style.rotation</p:attrName>
                                        </p:attrNameLst>
                                      </p:cBhvr>
                                      <p:tavLst>
                                        <p:tav tm="0">
                                          <p:val>
                                            <p:fltVal val="90"/>
                                          </p:val>
                                        </p:tav>
                                        <p:tav tm="100000">
                                          <p:val>
                                            <p:fltVal val="0"/>
                                          </p:val>
                                        </p:tav>
                                      </p:tavLst>
                                    </p:anim>
                                    <p:animEffect transition="in" filter="fade">
                                      <p:cBhvr>
                                        <p:cTn id="9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P spid="19" grpId="0"/>
      <p:bldP spid="20" grpId="0"/>
      <p:bldP spid="21" grpId="0"/>
      <p:bldP spid="22" grpId="0"/>
      <p:bldP spid="23"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p:nvPr/>
        </p:nvSpPr>
        <p:spPr>
          <a:xfrm>
            <a:off x="5108575" y="1557338"/>
            <a:ext cx="1781175" cy="831850"/>
          </a:xfrm>
          <a:prstGeom prst="rect">
            <a:avLst/>
          </a:prstGeom>
          <a:noFill/>
          <a:ln w="9525">
            <a:noFill/>
          </a:ln>
        </p:spPr>
        <p:txBody>
          <a:bodyPr wrap="none" anchor="t">
            <a:spAutoFit/>
          </a:bodyPr>
          <a:lstStyle/>
          <a:p>
            <a:r>
              <a:rPr lang="zh-CN" altLang="en-US" sz="4800" b="1" dirty="0">
                <a:latin typeface="微软雅黑" panose="020B0503020204020204" pitchFamily="34" charset="-122"/>
                <a:ea typeface="微软雅黑" panose="020B0503020204020204" pitchFamily="34" charset="-122"/>
              </a:rPr>
              <a:t>致  谢</a:t>
            </a:r>
          </a:p>
        </p:txBody>
      </p:sp>
      <p:sp>
        <p:nvSpPr>
          <p:cNvPr id="36867" name="TextBox 5"/>
          <p:cNvSpPr txBox="1"/>
          <p:nvPr/>
        </p:nvSpPr>
        <p:spPr>
          <a:xfrm>
            <a:off x="1457325" y="2636838"/>
            <a:ext cx="9083675" cy="2676525"/>
          </a:xfrm>
          <a:prstGeom prst="rect">
            <a:avLst/>
          </a:prstGeom>
          <a:noFill/>
          <a:ln w="9525">
            <a:noFill/>
          </a:ln>
        </p:spPr>
        <p:txBody>
          <a:bodyPr anchor="t">
            <a:spAutoFit/>
          </a:bodyPr>
          <a:lstStyle/>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感谢导师团队，特别感谢王卫亚教授给予的耐心指导；</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感谢答辩评审！</a:t>
            </a:r>
          </a:p>
        </p:txBody>
      </p:sp>
      <p:grpSp>
        <p:nvGrpSpPr>
          <p:cNvPr id="4"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5" name="iSľîďê"/>
            <p:cNvGrpSpPr/>
            <p:nvPr/>
          </p:nvGrpSpPr>
          <p:grpSpPr>
            <a:xfrm>
              <a:off x="2629947" y="2501424"/>
              <a:ext cx="1847550" cy="1855152"/>
              <a:chOff x="3216275" y="2651125"/>
              <a:chExt cx="1543050" cy="1549400"/>
            </a:xfrm>
            <a:grpFill/>
          </p:grpSpPr>
          <p:sp>
            <p:nvSpPr>
              <p:cNvPr id="36"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6"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8" name="íṩlíḍe"/>
            <p:cNvGrpSpPr/>
            <p:nvPr/>
          </p:nvGrpSpPr>
          <p:grpSpPr>
            <a:xfrm>
              <a:off x="4589708" y="2583543"/>
              <a:ext cx="742163" cy="1193232"/>
              <a:chOff x="4691308" y="2684429"/>
              <a:chExt cx="679414" cy="1092346"/>
            </a:xfrm>
            <a:grpFill/>
          </p:grpSpPr>
          <p:sp>
            <p:nvSpPr>
              <p:cNvPr id="33"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9" name="î$1idè"/>
            <p:cNvGrpSpPr/>
            <p:nvPr/>
          </p:nvGrpSpPr>
          <p:grpSpPr>
            <a:xfrm>
              <a:off x="7561942" y="2580837"/>
              <a:ext cx="677905" cy="1186334"/>
              <a:chOff x="7344147" y="2674826"/>
              <a:chExt cx="624197" cy="1092345"/>
            </a:xfrm>
            <a:grpFill/>
          </p:grpSpPr>
          <p:sp>
            <p:nvSpPr>
              <p:cNvPr id="29"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10" name="ïŝḻïdè"/>
            <p:cNvGrpSpPr/>
            <p:nvPr/>
          </p:nvGrpSpPr>
          <p:grpSpPr>
            <a:xfrm>
              <a:off x="4649513" y="3946051"/>
              <a:ext cx="3567404" cy="243887"/>
              <a:chOff x="4649503" y="3967974"/>
              <a:chExt cx="3246722" cy="221964"/>
            </a:xfrm>
            <a:grpFill/>
          </p:grpSpPr>
          <p:sp>
            <p:nvSpPr>
              <p:cNvPr id="11"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感谢您的批评指正</a:t>
            </a:r>
          </a:p>
        </p:txBody>
      </p:sp>
      <p:sp>
        <p:nvSpPr>
          <p:cNvPr id="20" name="TextBox 34"/>
          <p:cNvSpPr txBox="1"/>
          <p:nvPr/>
        </p:nvSpPr>
        <p:spPr>
          <a:xfrm>
            <a:off x="6097905" y="3910965"/>
            <a:ext cx="3600450" cy="645160"/>
          </a:xfrm>
          <a:prstGeom prst="rect">
            <a:avLst/>
          </a:prstGeom>
          <a:noFill/>
          <a:ln w="9525">
            <a:noFill/>
          </a:ln>
        </p:spPr>
        <p:txBody>
          <a:bodyPr wrap="square"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专业：计算机科学与技术</a:t>
            </a:r>
          </a:p>
        </p:txBody>
      </p:sp>
      <p:sp>
        <p:nvSpPr>
          <p:cNvPr id="21" name="TextBox 35"/>
          <p:cNvSpPr txBox="1"/>
          <p:nvPr/>
        </p:nvSpPr>
        <p:spPr>
          <a:xfrm>
            <a:off x="2971801" y="3911047"/>
            <a:ext cx="2871787" cy="645160"/>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学院</a:t>
            </a:r>
            <a:r>
              <a:rPr lang="en-US" altLang="zh-CN" sz="2400" dirty="0">
                <a:solidFill>
                  <a:schemeClr val="accent2"/>
                </a:solidFill>
                <a:latin typeface="微软雅黑" panose="020B0503020204020204" pitchFamily="34" charset="-122"/>
                <a:ea typeface="微软雅黑" panose="020B0503020204020204" pitchFamily="34" charset="-122"/>
              </a:rPr>
              <a:t>:</a:t>
            </a:r>
            <a:r>
              <a:rPr lang="zh-CN" altLang="en-US" sz="2400" dirty="0">
                <a:solidFill>
                  <a:schemeClr val="accent2"/>
                </a:solidFill>
                <a:latin typeface="微软雅黑" panose="020B0503020204020204" pitchFamily="34" charset="-122"/>
                <a:ea typeface="微软雅黑" panose="020B0503020204020204" pitchFamily="34" charset="-122"/>
              </a:rPr>
              <a:t>信息工程学院</a:t>
            </a:r>
          </a:p>
        </p:txBody>
      </p:sp>
      <p:sp>
        <p:nvSpPr>
          <p:cNvPr id="22" name="圆角矩形 42"/>
          <p:cNvSpPr/>
          <p:nvPr/>
        </p:nvSpPr>
        <p:spPr>
          <a:xfrm>
            <a:off x="6224588" y="4887913"/>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23" name="TextBox 43"/>
          <p:cNvSpPr txBox="1"/>
          <p:nvPr/>
        </p:nvSpPr>
        <p:spPr>
          <a:xfrm>
            <a:off x="4611688" y="4823603"/>
            <a:ext cx="1485900" cy="645160"/>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薛硕</a:t>
            </a:r>
          </a:p>
        </p:txBody>
      </p:sp>
      <p:sp>
        <p:nvSpPr>
          <p:cNvPr id="24" name="TextBox 44"/>
          <p:cNvSpPr txBox="1"/>
          <p:nvPr/>
        </p:nvSpPr>
        <p:spPr>
          <a:xfrm>
            <a:off x="8007350" y="4823603"/>
            <a:ext cx="1690688" cy="645160"/>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王卫亚</a:t>
            </a:r>
          </a:p>
        </p:txBody>
      </p:sp>
      <p:sp>
        <p:nvSpPr>
          <p:cNvPr id="25" name="TextBox 45"/>
          <p:cNvSpPr txBox="1"/>
          <p:nvPr/>
        </p:nvSpPr>
        <p:spPr>
          <a:xfrm>
            <a:off x="6272213" y="479107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26" name="圆角矩形 46"/>
          <p:cNvSpPr/>
          <p:nvPr/>
        </p:nvSpPr>
        <p:spPr>
          <a:xfrm>
            <a:off x="3181350" y="4887913"/>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27" name="TextBox 47"/>
          <p:cNvSpPr txBox="1"/>
          <p:nvPr/>
        </p:nvSpPr>
        <p:spPr>
          <a:xfrm>
            <a:off x="3228975" y="4823619"/>
            <a:ext cx="1306513" cy="581025"/>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28"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4" name="Freeform 5"/>
          <p:cNvSpPr>
            <a:spLocks noEditPoints="1"/>
          </p:cNvSpPr>
          <p:nvPr/>
        </p:nvSpPr>
        <p:spPr bwMode="auto">
          <a:xfrm>
            <a:off x="4765675" y="333375"/>
            <a:ext cx="2736850" cy="1590675"/>
          </a:xfrm>
          <a:custGeom>
            <a:avLst/>
            <a:gdLst>
              <a:gd name="T0" fmla="*/ 135 w 139"/>
              <a:gd name="T1" fmla="*/ 61 h 81"/>
              <a:gd name="T2" fmla="*/ 131 w 139"/>
              <a:gd name="T3" fmla="*/ 56 h 81"/>
              <a:gd name="T4" fmla="*/ 131 w 139"/>
              <a:gd name="T5" fmla="*/ 27 h 81"/>
              <a:gd name="T6" fmla="*/ 139 w 139"/>
              <a:gd name="T7" fmla="*/ 24 h 81"/>
              <a:gd name="T8" fmla="*/ 70 w 139"/>
              <a:gd name="T9" fmla="*/ 0 h 81"/>
              <a:gd name="T10" fmla="*/ 0 w 139"/>
              <a:gd name="T11" fmla="*/ 24 h 81"/>
              <a:gd name="T12" fmla="*/ 70 w 139"/>
              <a:gd name="T13" fmla="*/ 48 h 81"/>
              <a:gd name="T14" fmla="*/ 127 w 139"/>
              <a:gd name="T15" fmla="*/ 28 h 81"/>
              <a:gd name="T16" fmla="*/ 127 w 139"/>
              <a:gd name="T17" fmla="*/ 56 h 81"/>
              <a:gd name="T18" fmla="*/ 123 w 139"/>
              <a:gd name="T19" fmla="*/ 61 h 81"/>
              <a:gd name="T20" fmla="*/ 126 w 139"/>
              <a:gd name="T21" fmla="*/ 64 h 81"/>
              <a:gd name="T22" fmla="*/ 123 w 139"/>
              <a:gd name="T23" fmla="*/ 81 h 81"/>
              <a:gd name="T24" fmla="*/ 135 w 139"/>
              <a:gd name="T25" fmla="*/ 81 h 81"/>
              <a:gd name="T26" fmla="*/ 132 w 139"/>
              <a:gd name="T27" fmla="*/ 64 h 81"/>
              <a:gd name="T28" fmla="*/ 135 w 139"/>
              <a:gd name="T29" fmla="*/ 61 h 81"/>
              <a:gd name="T30" fmla="*/ 28 w 139"/>
              <a:gd name="T31" fmla="*/ 42 h 81"/>
              <a:gd name="T32" fmla="*/ 28 w 139"/>
              <a:gd name="T33" fmla="*/ 69 h 81"/>
              <a:gd name="T34" fmla="*/ 70 w 139"/>
              <a:gd name="T35" fmla="*/ 81 h 81"/>
              <a:gd name="T36" fmla="*/ 111 w 139"/>
              <a:gd name="T37" fmla="*/ 69 h 81"/>
              <a:gd name="T38" fmla="*/ 111 w 139"/>
              <a:gd name="T39" fmla="*/ 42 h 81"/>
              <a:gd name="T40" fmla="*/ 70 w 139"/>
              <a:gd name="T41" fmla="*/ 56 h 81"/>
              <a:gd name="T42" fmla="*/ 28 w 139"/>
              <a:gd name="T43"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81">
                <a:moveTo>
                  <a:pt x="135" y="61"/>
                </a:moveTo>
                <a:cubicBezTo>
                  <a:pt x="135" y="58"/>
                  <a:pt x="134" y="56"/>
                  <a:pt x="131" y="56"/>
                </a:cubicBezTo>
                <a:cubicBezTo>
                  <a:pt x="131" y="27"/>
                  <a:pt x="131" y="27"/>
                  <a:pt x="131" y="27"/>
                </a:cubicBezTo>
                <a:cubicBezTo>
                  <a:pt x="139" y="24"/>
                  <a:pt x="139" y="24"/>
                  <a:pt x="139" y="24"/>
                </a:cubicBezTo>
                <a:cubicBezTo>
                  <a:pt x="70" y="0"/>
                  <a:pt x="70" y="0"/>
                  <a:pt x="70" y="0"/>
                </a:cubicBezTo>
                <a:cubicBezTo>
                  <a:pt x="0" y="24"/>
                  <a:pt x="0" y="24"/>
                  <a:pt x="0" y="24"/>
                </a:cubicBezTo>
                <a:cubicBezTo>
                  <a:pt x="70" y="48"/>
                  <a:pt x="70" y="48"/>
                  <a:pt x="70" y="48"/>
                </a:cubicBezTo>
                <a:cubicBezTo>
                  <a:pt x="127" y="28"/>
                  <a:pt x="127" y="28"/>
                  <a:pt x="127" y="28"/>
                </a:cubicBezTo>
                <a:cubicBezTo>
                  <a:pt x="127" y="56"/>
                  <a:pt x="127" y="56"/>
                  <a:pt x="127" y="56"/>
                </a:cubicBezTo>
                <a:cubicBezTo>
                  <a:pt x="125" y="56"/>
                  <a:pt x="123" y="58"/>
                  <a:pt x="123" y="61"/>
                </a:cubicBezTo>
                <a:cubicBezTo>
                  <a:pt x="123" y="63"/>
                  <a:pt x="125" y="64"/>
                  <a:pt x="126" y="64"/>
                </a:cubicBezTo>
                <a:cubicBezTo>
                  <a:pt x="123" y="81"/>
                  <a:pt x="123" y="81"/>
                  <a:pt x="123" y="81"/>
                </a:cubicBezTo>
                <a:cubicBezTo>
                  <a:pt x="135" y="81"/>
                  <a:pt x="135" y="81"/>
                  <a:pt x="135" y="81"/>
                </a:cubicBezTo>
                <a:cubicBezTo>
                  <a:pt x="132" y="64"/>
                  <a:pt x="132" y="64"/>
                  <a:pt x="132" y="64"/>
                </a:cubicBezTo>
                <a:cubicBezTo>
                  <a:pt x="134" y="64"/>
                  <a:pt x="135" y="63"/>
                  <a:pt x="135" y="61"/>
                </a:cubicBezTo>
                <a:close/>
                <a:moveTo>
                  <a:pt x="28" y="42"/>
                </a:moveTo>
                <a:cubicBezTo>
                  <a:pt x="28" y="69"/>
                  <a:pt x="28" y="69"/>
                  <a:pt x="28" y="69"/>
                </a:cubicBezTo>
                <a:cubicBezTo>
                  <a:pt x="28" y="76"/>
                  <a:pt x="47" y="81"/>
                  <a:pt x="70" y="81"/>
                </a:cubicBezTo>
                <a:cubicBezTo>
                  <a:pt x="92" y="81"/>
                  <a:pt x="111" y="76"/>
                  <a:pt x="111" y="69"/>
                </a:cubicBezTo>
                <a:cubicBezTo>
                  <a:pt x="111" y="42"/>
                  <a:pt x="111" y="42"/>
                  <a:pt x="111" y="42"/>
                </a:cubicBezTo>
                <a:cubicBezTo>
                  <a:pt x="70" y="56"/>
                  <a:pt x="70" y="56"/>
                  <a:pt x="70" y="56"/>
                </a:cubicBezTo>
                <a:lnTo>
                  <a:pt x="28" y="42"/>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lIns="91438" tIns="45719" rIns="91438" bIns="45719"/>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ea"/>
              <a:sym typeface="+mn-lt"/>
            </a:endParaRPr>
          </a:p>
        </p:txBody>
      </p:sp>
      <p:grpSp>
        <p:nvGrpSpPr>
          <p:cNvPr id="19"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195526" y="235845"/>
            <a:ext cx="1666185" cy="550995"/>
            <a:chOff x="2629947" y="2501424"/>
            <a:chExt cx="5609900" cy="1855152"/>
          </a:xfrm>
          <a:solidFill>
            <a:srgbClr val="FAFAFA"/>
          </a:solidFill>
        </p:grpSpPr>
        <p:grpSp>
          <p:nvGrpSpPr>
            <p:cNvPr id="35" name="iSľîďê"/>
            <p:cNvGrpSpPr/>
            <p:nvPr/>
          </p:nvGrpSpPr>
          <p:grpSpPr>
            <a:xfrm>
              <a:off x="2629947" y="2501424"/>
              <a:ext cx="1847550" cy="1855152"/>
              <a:chOff x="3216275" y="2651125"/>
              <a:chExt cx="1543050" cy="1549400"/>
            </a:xfrm>
            <a:grpFill/>
          </p:grpSpPr>
          <p:sp>
            <p:nvSpPr>
              <p:cNvPr id="66"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1"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2"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3"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36"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38" name="íṩlíḍe"/>
            <p:cNvGrpSpPr/>
            <p:nvPr/>
          </p:nvGrpSpPr>
          <p:grpSpPr>
            <a:xfrm>
              <a:off x="4589708" y="2583543"/>
              <a:ext cx="742163" cy="1193232"/>
              <a:chOff x="4691308" y="2684429"/>
              <a:chExt cx="679414" cy="1092346"/>
            </a:xfrm>
            <a:grpFill/>
          </p:grpSpPr>
          <p:sp>
            <p:nvSpPr>
              <p:cNvPr id="63"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39" name="î$1idè"/>
            <p:cNvGrpSpPr/>
            <p:nvPr/>
          </p:nvGrpSpPr>
          <p:grpSpPr>
            <a:xfrm>
              <a:off x="7561942" y="2580837"/>
              <a:ext cx="677905" cy="1186334"/>
              <a:chOff x="7344147" y="2674826"/>
              <a:chExt cx="624197" cy="1092345"/>
            </a:xfrm>
            <a:grpFill/>
          </p:grpSpPr>
          <p:sp>
            <p:nvSpPr>
              <p:cNvPr id="59"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40" name="ïŝḻïdè"/>
            <p:cNvGrpSpPr/>
            <p:nvPr/>
          </p:nvGrpSpPr>
          <p:grpSpPr>
            <a:xfrm>
              <a:off x="4649513" y="3946051"/>
              <a:ext cx="3567404" cy="243887"/>
              <a:chOff x="4649503" y="3967974"/>
              <a:chExt cx="3246722" cy="221964"/>
            </a:xfrm>
            <a:grpFill/>
          </p:grpSpPr>
          <p:sp>
            <p:nvSpPr>
              <p:cNvPr id="41"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by="(-#ppt_w*2)" calcmode="lin" valueType="num">
                                      <p:cBhvr rctx="PPT">
                                        <p:cTn id="7" dur="500" autoRev="1" fill="hold">
                                          <p:stCondLst>
                                            <p:cond delay="0"/>
                                          </p:stCondLst>
                                        </p:cTn>
                                        <p:tgtEl>
                                          <p:spTgt spid="18"/>
                                        </p:tgtEl>
                                        <p:attrNameLst>
                                          <p:attrName>ppt_w</p:attrName>
                                        </p:attrNameLst>
                                      </p:cBhvr>
                                    </p:anim>
                                    <p:anim by="(#ppt_w*0.50)" calcmode="lin" valueType="num">
                                      <p:cBhvr>
                                        <p:cTn id="8" dur="500" decel="50000" autoRev="1" fill="hold">
                                          <p:stCondLst>
                                            <p:cond delay="0"/>
                                          </p:stCondLst>
                                        </p:cTn>
                                        <p:tgtEl>
                                          <p:spTgt spid="18"/>
                                        </p:tgtEl>
                                        <p:attrNameLst>
                                          <p:attrName>ppt_x</p:attrName>
                                        </p:attrNameLst>
                                      </p:cBhvr>
                                    </p:anim>
                                    <p:anim from="(-#ppt_h/2)" to="(#ppt_y)" calcmode="lin" valueType="num">
                                      <p:cBhvr>
                                        <p:cTn id="9" dur="1000" fill="hold">
                                          <p:stCondLst>
                                            <p:cond delay="0"/>
                                          </p:stCondLst>
                                        </p:cTn>
                                        <p:tgtEl>
                                          <p:spTgt spid="18"/>
                                        </p:tgtEl>
                                        <p:attrNameLst>
                                          <p:attrName>ppt_y</p:attrName>
                                        </p:attrNameLst>
                                      </p:cBhvr>
                                    </p:anim>
                                    <p:animRot by="21600000">
                                      <p:cBhvr>
                                        <p:cTn id="10" dur="1000" fill="hold">
                                          <p:stCondLst>
                                            <p:cond delay="0"/>
                                          </p:stCondLst>
                                        </p:cTn>
                                        <p:tgtEl>
                                          <p:spTgt spid="18"/>
                                        </p:tgtEl>
                                        <p:attrNameLst>
                                          <p:attrName>r</p:attrName>
                                        </p:attrNameLst>
                                      </p:cBhvr>
                                    </p:animRot>
                                  </p:childTnLst>
                                </p:cTn>
                              </p:par>
                            </p:childTnLst>
                          </p:cTn>
                        </p:par>
                        <p:par>
                          <p:cTn id="11" fill="hold">
                            <p:stCondLst>
                              <p:cond delay="1700"/>
                            </p:stCondLst>
                            <p:childTnLst>
                              <p:par>
                                <p:cTn id="12" presetID="31"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 calcmode="lin" valueType="num">
                                      <p:cBhvr>
                                        <p:cTn id="16" dur="500" fill="hold"/>
                                        <p:tgtEl>
                                          <p:spTgt spid="20"/>
                                        </p:tgtEl>
                                        <p:attrNameLst>
                                          <p:attrName>style.rotation</p:attrName>
                                        </p:attrNameLst>
                                      </p:cBhvr>
                                      <p:tavLst>
                                        <p:tav tm="0">
                                          <p:val>
                                            <p:fltVal val="90"/>
                                          </p:val>
                                        </p:tav>
                                        <p:tav tm="100000">
                                          <p:val>
                                            <p:fltVal val="0"/>
                                          </p:val>
                                        </p:tav>
                                      </p:tavLst>
                                    </p:anim>
                                    <p:animEffect transition="in" filter="fade">
                                      <p:cBhvr>
                                        <p:cTn id="17" dur="500"/>
                                        <p:tgtEl>
                                          <p:spTgt spid="20"/>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 calcmode="lin" valueType="num">
                                      <p:cBhvr>
                                        <p:cTn id="22" dur="500" fill="hold"/>
                                        <p:tgtEl>
                                          <p:spTgt spid="21"/>
                                        </p:tgtEl>
                                        <p:attrNameLst>
                                          <p:attrName>style.rotation</p:attrName>
                                        </p:attrNameLst>
                                      </p:cBhvr>
                                      <p:tavLst>
                                        <p:tav tm="0">
                                          <p:val>
                                            <p:fltVal val="90"/>
                                          </p:val>
                                        </p:tav>
                                        <p:tav tm="100000">
                                          <p:val>
                                            <p:fltVal val="0"/>
                                          </p:val>
                                        </p:tav>
                                      </p:tavLst>
                                    </p:anim>
                                    <p:animEffect transition="in" filter="fade">
                                      <p:cBhvr>
                                        <p:cTn id="23" dur="500"/>
                                        <p:tgtEl>
                                          <p:spTgt spid="21"/>
                                        </p:tgtEl>
                                      </p:cBhvr>
                                    </p:animEffect>
                                  </p:childTnLst>
                                </p:cTn>
                              </p:par>
                            </p:childTnLst>
                          </p:cTn>
                        </p:par>
                        <p:par>
                          <p:cTn id="24" fill="hold">
                            <p:stCondLst>
                              <p:cond delay="2200"/>
                            </p:stCondLst>
                            <p:childTnLst>
                              <p:par>
                                <p:cTn id="25" presetID="16" presetClass="entr" presetSubtype="21"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arn(inVertical)">
                                      <p:cBhvr>
                                        <p:cTn id="27" dur="500"/>
                                        <p:tgtEl>
                                          <p:spTgt spid="28"/>
                                        </p:tgtEl>
                                      </p:cBhvr>
                                    </p:animEffect>
                                  </p:childTnLst>
                                </p:cTn>
                              </p:par>
                            </p:childTnLst>
                          </p:cTn>
                        </p:par>
                        <p:par>
                          <p:cTn id="28" fill="hold">
                            <p:stCondLst>
                              <p:cond delay="2700"/>
                            </p:stCondLst>
                            <p:childTnLst>
                              <p:par>
                                <p:cTn id="29" presetID="31"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 calcmode="lin" valueType="num">
                                      <p:cBhvr>
                                        <p:cTn id="33" dur="500" fill="hold"/>
                                        <p:tgtEl>
                                          <p:spTgt spid="26"/>
                                        </p:tgtEl>
                                        <p:attrNameLst>
                                          <p:attrName>style.rotation</p:attrName>
                                        </p:attrNameLst>
                                      </p:cBhvr>
                                      <p:tavLst>
                                        <p:tav tm="0">
                                          <p:val>
                                            <p:fltVal val="90"/>
                                          </p:val>
                                        </p:tav>
                                        <p:tav tm="100000">
                                          <p:val>
                                            <p:fltVal val="0"/>
                                          </p:val>
                                        </p:tav>
                                      </p:tavLst>
                                    </p:anim>
                                    <p:animEffect transition="in" filter="fade">
                                      <p:cBhvr>
                                        <p:cTn id="34" dur="500"/>
                                        <p:tgtEl>
                                          <p:spTgt spid="2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 calcmode="lin" valueType="num">
                                      <p:cBhvr>
                                        <p:cTn id="39" dur="500" fill="hold"/>
                                        <p:tgtEl>
                                          <p:spTgt spid="27"/>
                                        </p:tgtEl>
                                        <p:attrNameLst>
                                          <p:attrName>style.rotation</p:attrName>
                                        </p:attrNameLst>
                                      </p:cBhvr>
                                      <p:tavLst>
                                        <p:tav tm="0">
                                          <p:val>
                                            <p:fltVal val="90"/>
                                          </p:val>
                                        </p:tav>
                                        <p:tav tm="100000">
                                          <p:val>
                                            <p:fltVal val="0"/>
                                          </p:val>
                                        </p:tav>
                                      </p:tavLst>
                                    </p:anim>
                                    <p:animEffect transition="in" filter="fade">
                                      <p:cBhvr>
                                        <p:cTn id="40" dur="500"/>
                                        <p:tgtEl>
                                          <p:spTgt spid="2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 calcmode="lin" valueType="num">
                                      <p:cBhvr>
                                        <p:cTn id="45" dur="500" fill="hold"/>
                                        <p:tgtEl>
                                          <p:spTgt spid="22"/>
                                        </p:tgtEl>
                                        <p:attrNameLst>
                                          <p:attrName>style.rotation</p:attrName>
                                        </p:attrNameLst>
                                      </p:cBhvr>
                                      <p:tavLst>
                                        <p:tav tm="0">
                                          <p:val>
                                            <p:fltVal val="90"/>
                                          </p:val>
                                        </p:tav>
                                        <p:tav tm="100000">
                                          <p:val>
                                            <p:fltVal val="0"/>
                                          </p:val>
                                        </p:tav>
                                      </p:tavLst>
                                    </p:anim>
                                    <p:animEffect transition="in" filter="fade">
                                      <p:cBhvr>
                                        <p:cTn id="46" dur="500"/>
                                        <p:tgtEl>
                                          <p:spTgt spid="22"/>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500" fill="hold"/>
                                        <p:tgtEl>
                                          <p:spTgt spid="25"/>
                                        </p:tgtEl>
                                        <p:attrNameLst>
                                          <p:attrName>ppt_w</p:attrName>
                                        </p:attrNameLst>
                                      </p:cBhvr>
                                      <p:tavLst>
                                        <p:tav tm="0">
                                          <p:val>
                                            <p:fltVal val="0"/>
                                          </p:val>
                                        </p:tav>
                                        <p:tav tm="100000">
                                          <p:val>
                                            <p:strVal val="#ppt_w"/>
                                          </p:val>
                                        </p:tav>
                                      </p:tavLst>
                                    </p:anim>
                                    <p:anim calcmode="lin" valueType="num">
                                      <p:cBhvr>
                                        <p:cTn id="50" dur="500" fill="hold"/>
                                        <p:tgtEl>
                                          <p:spTgt spid="25"/>
                                        </p:tgtEl>
                                        <p:attrNameLst>
                                          <p:attrName>ppt_h</p:attrName>
                                        </p:attrNameLst>
                                      </p:cBhvr>
                                      <p:tavLst>
                                        <p:tav tm="0">
                                          <p:val>
                                            <p:fltVal val="0"/>
                                          </p:val>
                                        </p:tav>
                                        <p:tav tm="100000">
                                          <p:val>
                                            <p:strVal val="#ppt_h"/>
                                          </p:val>
                                        </p:tav>
                                      </p:tavLst>
                                    </p:anim>
                                    <p:anim calcmode="lin" valueType="num">
                                      <p:cBhvr>
                                        <p:cTn id="51" dur="500" fill="hold"/>
                                        <p:tgtEl>
                                          <p:spTgt spid="25"/>
                                        </p:tgtEl>
                                        <p:attrNameLst>
                                          <p:attrName>style.rotation</p:attrName>
                                        </p:attrNameLst>
                                      </p:cBhvr>
                                      <p:tavLst>
                                        <p:tav tm="0">
                                          <p:val>
                                            <p:fltVal val="90"/>
                                          </p:val>
                                        </p:tav>
                                        <p:tav tm="100000">
                                          <p:val>
                                            <p:fltVal val="0"/>
                                          </p:val>
                                        </p:tav>
                                      </p:tavLst>
                                    </p:anim>
                                    <p:animEffect transition="in" filter="fade">
                                      <p:cBhvr>
                                        <p:cTn id="52" dur="500"/>
                                        <p:tgtEl>
                                          <p:spTgt spid="25"/>
                                        </p:tgtEl>
                                      </p:cBhvr>
                                    </p:animEffect>
                                  </p:childTnLst>
                                </p:cTn>
                              </p:par>
                            </p:childTnLst>
                          </p:cTn>
                        </p:par>
                        <p:par>
                          <p:cTn id="53" fill="hold">
                            <p:stCondLst>
                              <p:cond delay="32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P spid="22" grpId="0" animBg="1"/>
      <p:bldP spid="23" grpId="0"/>
      <p:bldP spid="24" grpId="0"/>
      <p:bldP spid="25" grpId="0"/>
      <p:bldP spid="26" grpId="0" animBg="1"/>
      <p:bldP spid="27" grpId="0"/>
      <p:bldP spid="2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1024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0243" name="Freeform 11"/>
          <p:cNvSpPr>
            <a:spLocks noEditPoints="1"/>
          </p:cNvSpPr>
          <p:nvPr/>
        </p:nvSpPr>
        <p:spPr>
          <a:xfrm>
            <a:off x="5595938" y="936625"/>
            <a:ext cx="1152525" cy="12176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ln>
        </p:spPr>
        <p:txBody>
          <a:bodyPr/>
          <a:lstStyle/>
          <a:p>
            <a:endParaRPr lang="zh-CN" altLang="en-US"/>
          </a:p>
        </p:txBody>
      </p:sp>
      <p:sp>
        <p:nvSpPr>
          <p:cNvPr id="10244"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0245" name="TextBox 77"/>
          <p:cNvSpPr txBox="1"/>
          <p:nvPr/>
        </p:nvSpPr>
        <p:spPr>
          <a:xfrm>
            <a:off x="4548188" y="3068638"/>
            <a:ext cx="3168650" cy="769937"/>
          </a:xfrm>
          <a:prstGeom prst="rect">
            <a:avLst/>
          </a:prstGeom>
          <a:noFill/>
          <a:ln w="9525">
            <a:noFill/>
          </a:ln>
        </p:spPr>
        <p:txBody>
          <a:bodyPr anchor="t">
            <a:spAutoFit/>
          </a:bodyPr>
          <a:lstStyle/>
          <a:p>
            <a:pPr algn="ctr"/>
            <a:r>
              <a:rPr lang="zh-CN" altLang="en-US" sz="4400" b="1">
                <a:solidFill>
                  <a:srgbClr val="363636"/>
                </a:solidFill>
                <a:latin typeface="微软雅黑" panose="020B0503020204020204" pitchFamily="34" charset="-122"/>
                <a:ea typeface="微软雅黑" panose="020B0503020204020204" pitchFamily="34" charset="-122"/>
              </a:rPr>
              <a:t>背</a:t>
            </a:r>
            <a:r>
              <a:rPr lang="zh-CN" altLang="en-US" sz="4400" b="1" smtClean="0">
                <a:solidFill>
                  <a:srgbClr val="363636"/>
                </a:solidFill>
                <a:latin typeface="微软雅黑" panose="020B0503020204020204" pitchFamily="34" charset="-122"/>
                <a:ea typeface="微软雅黑" panose="020B0503020204020204" pitchFamily="34" charset="-122"/>
              </a:rPr>
              <a:t>景与意义</a:t>
            </a:r>
            <a:endParaRPr lang="zh-CN" altLang="en-US" sz="4400" b="1" dirty="0">
              <a:solidFill>
                <a:srgbClr val="363636"/>
              </a:solidFill>
              <a:latin typeface="微软雅黑" panose="020B0503020204020204" pitchFamily="34" charset="-122"/>
              <a:ea typeface="微软雅黑" panose="020B0503020204020204" pitchFamily="34" charset="-122"/>
            </a:endParaRPr>
          </a:p>
        </p:txBody>
      </p:sp>
      <p:sp>
        <p:nvSpPr>
          <p:cNvPr id="10246"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1</a:t>
            </a:r>
          </a:p>
        </p:txBody>
      </p:sp>
      <p:sp>
        <p:nvSpPr>
          <p:cNvPr id="10247" name="Oval 39"/>
          <p:cNvSpPr>
            <a:spLocks noChangeAspect="1"/>
          </p:cNvSpPr>
          <p:nvPr/>
        </p:nvSpPr>
        <p:spPr>
          <a:xfrm>
            <a:off x="3252788" y="5392738"/>
            <a:ext cx="173037"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0" name="Oval 42"/>
          <p:cNvSpPr>
            <a:spLocks noChangeAspect="1"/>
          </p:cNvSpPr>
          <p:nvPr/>
        </p:nvSpPr>
        <p:spPr>
          <a:xfrm>
            <a:off x="7029450" y="5392738"/>
            <a:ext cx="158750"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1" name="TextBox 83"/>
          <p:cNvSpPr txBox="1"/>
          <p:nvPr/>
        </p:nvSpPr>
        <p:spPr>
          <a:xfrm>
            <a:off x="3402013" y="524033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选题背景</a:t>
            </a:r>
          </a:p>
        </p:txBody>
      </p:sp>
      <p:sp>
        <p:nvSpPr>
          <p:cNvPr id="10256" name="TextBox 88"/>
          <p:cNvSpPr txBox="1"/>
          <p:nvPr/>
        </p:nvSpPr>
        <p:spPr>
          <a:xfrm>
            <a:off x="7178675" y="5240338"/>
            <a:ext cx="2665413"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研究意义</a:t>
            </a:r>
          </a:p>
        </p:txBody>
      </p:sp>
      <p:grpSp>
        <p:nvGrpSpPr>
          <p:cNvPr id="19"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195526" y="235845"/>
            <a:ext cx="1666185" cy="550995"/>
            <a:chOff x="2629947" y="2501424"/>
            <a:chExt cx="5609900" cy="1855152"/>
          </a:xfrm>
          <a:solidFill>
            <a:srgbClr val="FAFAFA"/>
          </a:solidFill>
        </p:grpSpPr>
        <p:grpSp>
          <p:nvGrpSpPr>
            <p:cNvPr id="20" name="iSľîďê"/>
            <p:cNvGrpSpPr/>
            <p:nvPr/>
          </p:nvGrpSpPr>
          <p:grpSpPr>
            <a:xfrm>
              <a:off x="2629947" y="2501424"/>
              <a:ext cx="1847550" cy="1855152"/>
              <a:chOff x="3216275" y="2651125"/>
              <a:chExt cx="1543050" cy="1549400"/>
            </a:xfrm>
            <a:grpFill/>
          </p:grpSpPr>
          <p:sp>
            <p:nvSpPr>
              <p:cNvPr id="51"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1"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23" name="íṩlíḍe"/>
            <p:cNvGrpSpPr/>
            <p:nvPr/>
          </p:nvGrpSpPr>
          <p:grpSpPr>
            <a:xfrm>
              <a:off x="4589708" y="2583543"/>
              <a:ext cx="742163" cy="1193232"/>
              <a:chOff x="4691308" y="2684429"/>
              <a:chExt cx="679414" cy="1092346"/>
            </a:xfrm>
            <a:grpFill/>
          </p:grpSpPr>
          <p:sp>
            <p:nvSpPr>
              <p:cNvPr id="48"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4" name="î$1idè"/>
            <p:cNvGrpSpPr/>
            <p:nvPr/>
          </p:nvGrpSpPr>
          <p:grpSpPr>
            <a:xfrm>
              <a:off x="7561942" y="2580837"/>
              <a:ext cx="677905" cy="1186334"/>
              <a:chOff x="7344147" y="2674826"/>
              <a:chExt cx="624197" cy="1092345"/>
            </a:xfrm>
            <a:grpFill/>
          </p:grpSpPr>
          <p:sp>
            <p:nvSpPr>
              <p:cNvPr id="44"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5" name="ïŝḻïdè"/>
            <p:cNvGrpSpPr/>
            <p:nvPr/>
          </p:nvGrpSpPr>
          <p:grpSpPr>
            <a:xfrm>
              <a:off x="4649513" y="3946051"/>
              <a:ext cx="3567404" cy="243887"/>
              <a:chOff x="4649503" y="3967974"/>
              <a:chExt cx="3246722" cy="221964"/>
            </a:xfrm>
            <a:grpFill/>
          </p:grpSpPr>
          <p:sp>
            <p:nvSpPr>
              <p:cNvPr id="26"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300"/>
                                  </p:stCondLst>
                                  <p:childTnLst>
                                    <p:set>
                                      <p:cBhvr>
                                        <p:cTn id="32" dur="1" fill="hold">
                                          <p:stCondLst>
                                            <p:cond delay="0"/>
                                          </p:stCondLst>
                                        </p:cTn>
                                        <p:tgtEl>
                                          <p:spTgt spid="10250"/>
                                        </p:tgtEl>
                                        <p:attrNameLst>
                                          <p:attrName>style.visibility</p:attrName>
                                        </p:attrNameLst>
                                      </p:cBhvr>
                                      <p:to>
                                        <p:strVal val="visible"/>
                                      </p:to>
                                    </p:set>
                                    <p:anim calcmode="lin" valueType="num">
                                      <p:cBhvr additive="base">
                                        <p:cTn id="33" dur="500" fill="hold"/>
                                        <p:tgtEl>
                                          <p:spTgt spid="10250"/>
                                        </p:tgtEl>
                                        <p:attrNameLst>
                                          <p:attrName>ppt_x</p:attrName>
                                        </p:attrNameLst>
                                      </p:cBhvr>
                                      <p:tavLst>
                                        <p:tav tm="0">
                                          <p:val>
                                            <p:strVal val="0-#ppt_w/2"/>
                                          </p:val>
                                        </p:tav>
                                        <p:tav tm="100000">
                                          <p:val>
                                            <p:strVal val="#ppt_x"/>
                                          </p:val>
                                        </p:tav>
                                      </p:tavLst>
                                    </p:anim>
                                    <p:anim calcmode="lin" valueType="num">
                                      <p:cBhvr additive="base">
                                        <p:cTn id="34" dur="500" fill="hold"/>
                                        <p:tgtEl>
                                          <p:spTgt spid="10250"/>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10251"/>
                                        </p:tgtEl>
                                        <p:attrNameLst>
                                          <p:attrName>style.visibility</p:attrName>
                                        </p:attrNameLst>
                                      </p:cBhvr>
                                      <p:to>
                                        <p:strVal val="visible"/>
                                      </p:to>
                                    </p:set>
                                    <p:animEffect transition="in" filter="wipe(left)">
                                      <p:cBhvr>
                                        <p:cTn id="38" dur="500"/>
                                        <p:tgtEl>
                                          <p:spTgt spid="10251"/>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10256"/>
                                        </p:tgtEl>
                                        <p:attrNameLst>
                                          <p:attrName>style.visibility</p:attrName>
                                        </p:attrNameLst>
                                      </p:cBhvr>
                                      <p:to>
                                        <p:strVal val="visible"/>
                                      </p:to>
                                    </p:set>
                                    <p:animEffect transition="in" filter="wipe(left)">
                                      <p:cBhvr>
                                        <p:cTn id="41"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10246" grpId="0"/>
      <p:bldP spid="10247" grpId="0" animBg="1"/>
      <p:bldP spid="10250" grpId="0" animBg="1"/>
      <p:bldP spid="10251" grpId="0"/>
      <p:bldP spid="102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1706880" cy="553085"/>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选题背景</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grpSp>
        <p:nvGrpSpPr>
          <p:cNvPr id="26"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27" name="iSľîďê"/>
            <p:cNvGrpSpPr/>
            <p:nvPr/>
          </p:nvGrpSpPr>
          <p:grpSpPr>
            <a:xfrm>
              <a:off x="2629947" y="2501424"/>
              <a:ext cx="1847550" cy="1855152"/>
              <a:chOff x="3216275" y="2651125"/>
              <a:chExt cx="1543050" cy="1549400"/>
            </a:xfrm>
            <a:grpFill/>
          </p:grpSpPr>
          <p:sp>
            <p:nvSpPr>
              <p:cNvPr id="58"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8"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30" name="íṩlíḍe"/>
            <p:cNvGrpSpPr/>
            <p:nvPr/>
          </p:nvGrpSpPr>
          <p:grpSpPr>
            <a:xfrm>
              <a:off x="4589708" y="2583543"/>
              <a:ext cx="742163" cy="1193232"/>
              <a:chOff x="4691308" y="2684429"/>
              <a:chExt cx="679414" cy="1092346"/>
            </a:xfrm>
            <a:grpFill/>
          </p:grpSpPr>
          <p:sp>
            <p:nvSpPr>
              <p:cNvPr id="55"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31" name="î$1idè"/>
            <p:cNvGrpSpPr/>
            <p:nvPr/>
          </p:nvGrpSpPr>
          <p:grpSpPr>
            <a:xfrm>
              <a:off x="7561942" y="2580837"/>
              <a:ext cx="677905" cy="1186334"/>
              <a:chOff x="7344147" y="2674826"/>
              <a:chExt cx="624197" cy="1092345"/>
            </a:xfrm>
            <a:grpFill/>
          </p:grpSpPr>
          <p:sp>
            <p:nvSpPr>
              <p:cNvPr id="51"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32" name="ïŝḻïdè"/>
            <p:cNvGrpSpPr/>
            <p:nvPr/>
          </p:nvGrpSpPr>
          <p:grpSpPr>
            <a:xfrm>
              <a:off x="4649513" y="3946051"/>
              <a:ext cx="3567404" cy="243887"/>
              <a:chOff x="4649503" y="3967974"/>
              <a:chExt cx="3246722" cy="221964"/>
            </a:xfrm>
            <a:grpFill/>
          </p:grpSpPr>
          <p:sp>
            <p:nvSpPr>
              <p:cNvPr id="33"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pic>
        <p:nvPicPr>
          <p:cNvPr id="2" name="图片 1" descr="下载"/>
          <p:cNvPicPr>
            <a:picLocks noChangeAspect="1"/>
          </p:cNvPicPr>
          <p:nvPr/>
        </p:nvPicPr>
        <p:blipFill>
          <a:blip r:embed="rId3"/>
          <a:stretch>
            <a:fillRect/>
          </a:stretch>
        </p:blipFill>
        <p:spPr>
          <a:xfrm>
            <a:off x="901700" y="2286000"/>
            <a:ext cx="3810000" cy="2286000"/>
          </a:xfrm>
          <a:prstGeom prst="rect">
            <a:avLst/>
          </a:prstGeom>
        </p:spPr>
      </p:pic>
      <p:sp>
        <p:nvSpPr>
          <p:cNvPr id="4" name="文本框 3"/>
          <p:cNvSpPr txBox="1"/>
          <p:nvPr/>
        </p:nvSpPr>
        <p:spPr>
          <a:xfrm>
            <a:off x="901700" y="1263650"/>
            <a:ext cx="10111105" cy="922020"/>
          </a:xfrm>
          <a:prstGeom prst="rect">
            <a:avLst/>
          </a:prstGeom>
          <a:noFill/>
        </p:spPr>
        <p:txBody>
          <a:bodyPr wrap="square" rtlCol="0">
            <a:spAutoFit/>
          </a:bodyPr>
          <a:lstStyle/>
          <a:p>
            <a:r>
              <a:rPr lang="en-US" altLang="zh-CN" dirty="0"/>
              <a:t>       </a:t>
            </a:r>
            <a:r>
              <a:rPr lang="en-US" altLang="zh-CN" dirty="0">
                <a:solidFill>
                  <a:srgbClr val="363636"/>
                </a:solidFill>
                <a:uFillTx/>
              </a:rPr>
              <a:t> </a:t>
            </a:r>
            <a:r>
              <a:rPr lang="zh-CN" altLang="en-US" dirty="0">
                <a:solidFill>
                  <a:srgbClr val="363636"/>
                </a:solidFill>
                <a:uFillTx/>
              </a:rPr>
              <a:t>随着当代网络技术的高速发展，人类已经进入网络化社会。网络已经渗透到社会的方方面面，在教育，交通，医疗，文化交流等方面发挥着越来越重要的作用.然而网络安全</a:t>
            </a:r>
            <a:r>
              <a:rPr lang="zh-CN" altLang="en-US" dirty="0" smtClean="0">
                <a:solidFill>
                  <a:srgbClr val="363636"/>
                </a:solidFill>
                <a:uFillTx/>
              </a:rPr>
              <a:t>问</a:t>
            </a:r>
            <a:r>
              <a:rPr lang="zh-CN" altLang="en-US" dirty="0" smtClean="0">
                <a:solidFill>
                  <a:srgbClr val="363636"/>
                </a:solidFill>
              </a:rPr>
              <a:t>提越</a:t>
            </a:r>
            <a:r>
              <a:rPr lang="zh-CN" altLang="en-US" dirty="0" smtClean="0">
                <a:solidFill>
                  <a:srgbClr val="363636"/>
                </a:solidFill>
                <a:uFillTx/>
              </a:rPr>
              <a:t>来</a:t>
            </a:r>
            <a:r>
              <a:rPr lang="zh-CN" altLang="en-US" dirty="0">
                <a:solidFill>
                  <a:srgbClr val="363636"/>
                </a:solidFill>
              </a:rPr>
              <a:t>越</a:t>
            </a:r>
            <a:r>
              <a:rPr lang="zh-CN" altLang="en-US" dirty="0" smtClean="0">
                <a:solidFill>
                  <a:srgbClr val="363636"/>
                </a:solidFill>
                <a:uFillTx/>
              </a:rPr>
              <a:t>突</a:t>
            </a:r>
            <a:r>
              <a:rPr lang="zh-CN" altLang="en-US" dirty="0">
                <a:solidFill>
                  <a:srgbClr val="363636"/>
                </a:solidFill>
                <a:uFillTx/>
              </a:rPr>
              <a:t>出，每年很多企业因为网络安全问题造成的损失也越来越多。</a:t>
            </a:r>
          </a:p>
        </p:txBody>
      </p:sp>
      <p:sp>
        <p:nvSpPr>
          <p:cNvPr id="8" name="文本框 7"/>
          <p:cNvSpPr txBox="1"/>
          <p:nvPr/>
        </p:nvSpPr>
        <p:spPr>
          <a:xfrm>
            <a:off x="5186045" y="2384425"/>
            <a:ext cx="5826760" cy="922020"/>
          </a:xfrm>
          <a:prstGeom prst="rect">
            <a:avLst/>
          </a:prstGeom>
          <a:noFill/>
        </p:spPr>
        <p:txBody>
          <a:bodyPr wrap="square" rtlCol="0">
            <a:spAutoFit/>
          </a:bodyPr>
          <a:lstStyle/>
          <a:p>
            <a:r>
              <a:rPr lang="zh-CN" altLang="en-US" sz="1800">
                <a:solidFill>
                  <a:srgbClr val="363636"/>
                </a:solidFill>
                <a:uFillTx/>
                <a:cs typeface="+mn-ea"/>
              </a:rPr>
              <a:t>在网安全的研究的课题中，对网络数据的可视化是一个重要且有效大方法。本题目就是对网络数据可视化做出的一些探索。</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p:nvPr/>
        </p:nvSpPr>
        <p:spPr>
          <a:xfrm>
            <a:off x="1012825" y="176213"/>
            <a:ext cx="1706880" cy="553085"/>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研究意义</a:t>
            </a:r>
          </a:p>
        </p:txBody>
      </p:sp>
      <p:sp>
        <p:nvSpPr>
          <p:cNvPr id="1433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4340" name="Line 9"/>
          <p:cNvSpPr/>
          <p:nvPr/>
        </p:nvSpPr>
        <p:spPr>
          <a:xfrm>
            <a:off x="2836863" y="1844675"/>
            <a:ext cx="8459787" cy="0"/>
          </a:xfrm>
          <a:prstGeom prst="line">
            <a:avLst/>
          </a:prstGeom>
          <a:ln w="13" cap="flat" cmpd="sng">
            <a:solidFill>
              <a:srgbClr val="2E2C2C"/>
            </a:solidFill>
            <a:prstDash val="solid"/>
            <a:round/>
            <a:headEnd type="none" w="med" len="med"/>
            <a:tailEnd type="none" w="med" len="med"/>
          </a:ln>
        </p:spPr>
      </p:sp>
      <p:sp>
        <p:nvSpPr>
          <p:cNvPr id="14341" name="TextBox 5"/>
          <p:cNvSpPr txBox="1"/>
          <p:nvPr/>
        </p:nvSpPr>
        <p:spPr>
          <a:xfrm>
            <a:off x="2871788" y="1384300"/>
            <a:ext cx="3794125" cy="431800"/>
          </a:xfrm>
          <a:prstGeom prst="rect">
            <a:avLst/>
          </a:prstGeom>
          <a:noFill/>
          <a:ln w="9525">
            <a:noFill/>
          </a:ln>
        </p:spPr>
        <p:txBody>
          <a:bodyPr anchor="t">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学术研究意义</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4342" name="TextBox 6"/>
          <p:cNvSpPr txBox="1"/>
          <p:nvPr/>
        </p:nvSpPr>
        <p:spPr>
          <a:xfrm>
            <a:off x="2863850" y="1895475"/>
            <a:ext cx="8432800" cy="36830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可以为网络数据可视化在网络安全分析方面提供有益探索。</a:t>
            </a:r>
          </a:p>
        </p:txBody>
      </p:sp>
      <p:sp>
        <p:nvSpPr>
          <p:cNvPr id="14343" name="Freeform 8"/>
          <p:cNvSpPr/>
          <p:nvPr/>
        </p:nvSpPr>
        <p:spPr>
          <a:xfrm>
            <a:off x="2405063" y="1687513"/>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44" name="Line 9"/>
          <p:cNvSpPr/>
          <p:nvPr/>
        </p:nvSpPr>
        <p:spPr>
          <a:xfrm>
            <a:off x="2836863" y="5446713"/>
            <a:ext cx="8459787" cy="0"/>
          </a:xfrm>
          <a:prstGeom prst="line">
            <a:avLst/>
          </a:prstGeom>
          <a:ln w="13" cap="flat" cmpd="sng">
            <a:solidFill>
              <a:srgbClr val="2E2C2C"/>
            </a:solidFill>
            <a:prstDash val="solid"/>
            <a:round/>
            <a:headEnd type="none" w="med" len="med"/>
            <a:tailEnd type="none" w="med" len="med"/>
          </a:ln>
        </p:spPr>
      </p:sp>
      <p:sp>
        <p:nvSpPr>
          <p:cNvPr id="14345" name="TextBox 9"/>
          <p:cNvSpPr txBox="1"/>
          <p:nvPr/>
        </p:nvSpPr>
        <p:spPr>
          <a:xfrm>
            <a:off x="2871788" y="4987925"/>
            <a:ext cx="3563937" cy="431800"/>
          </a:xfrm>
          <a:prstGeom prst="rect">
            <a:avLst/>
          </a:prstGeom>
          <a:noFill/>
          <a:ln w="9525">
            <a:noFill/>
          </a:ln>
        </p:spPr>
        <p:txBody>
          <a:bodyPr anchor="t">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社会效益</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4346" name="TextBox 10"/>
          <p:cNvSpPr txBox="1"/>
          <p:nvPr/>
        </p:nvSpPr>
        <p:spPr>
          <a:xfrm>
            <a:off x="2863850" y="5499100"/>
            <a:ext cx="8432800" cy="368300"/>
          </a:xfrm>
          <a:prstGeom prst="rect">
            <a:avLst/>
          </a:prstGeom>
          <a:noFill/>
          <a:ln w="9525">
            <a:noFill/>
          </a:ln>
        </p:spPr>
        <p:txBody>
          <a:bodyPr anchor="t">
            <a:spAutoFit/>
          </a:bodyPr>
          <a:lstStyle/>
          <a:p>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4347" name="Freeform 8"/>
          <p:cNvSpPr/>
          <p:nvPr/>
        </p:nvSpPr>
        <p:spPr>
          <a:xfrm>
            <a:off x="2405063" y="5291138"/>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48" name="Line 9"/>
          <p:cNvSpPr/>
          <p:nvPr/>
        </p:nvSpPr>
        <p:spPr>
          <a:xfrm>
            <a:off x="4097338" y="3605213"/>
            <a:ext cx="7199312" cy="0"/>
          </a:xfrm>
          <a:prstGeom prst="line">
            <a:avLst/>
          </a:prstGeom>
          <a:ln w="13" cap="flat" cmpd="sng">
            <a:solidFill>
              <a:srgbClr val="2E2C2C"/>
            </a:solidFill>
            <a:prstDash val="solid"/>
            <a:round/>
            <a:headEnd type="none" w="med" len="med"/>
            <a:tailEnd type="none" w="med" len="med"/>
          </a:ln>
        </p:spPr>
      </p:sp>
      <p:sp>
        <p:nvSpPr>
          <p:cNvPr id="14349" name="TextBox 14"/>
          <p:cNvSpPr txBox="1"/>
          <p:nvPr/>
        </p:nvSpPr>
        <p:spPr>
          <a:xfrm>
            <a:off x="4081463" y="3146425"/>
            <a:ext cx="3681412" cy="430213"/>
          </a:xfrm>
          <a:prstGeom prst="rect">
            <a:avLst/>
          </a:prstGeom>
          <a:noFill/>
          <a:ln w="9525">
            <a:noFill/>
          </a:ln>
        </p:spPr>
        <p:txBody>
          <a:bodyPr anchor="t">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经济效益</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4350" name="TextBox 15"/>
          <p:cNvSpPr txBox="1"/>
          <p:nvPr/>
        </p:nvSpPr>
        <p:spPr>
          <a:xfrm>
            <a:off x="4073525" y="3656013"/>
            <a:ext cx="7223125" cy="36830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可以减少企业因网络安全问题造成的损失</a:t>
            </a:r>
          </a:p>
        </p:txBody>
      </p:sp>
      <p:sp>
        <p:nvSpPr>
          <p:cNvPr id="14351" name="Freeform 8"/>
          <p:cNvSpPr/>
          <p:nvPr/>
        </p:nvSpPr>
        <p:spPr>
          <a:xfrm>
            <a:off x="3608388" y="3448050"/>
            <a:ext cx="271462" cy="312738"/>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52" name="Oval 6"/>
          <p:cNvSpPr/>
          <p:nvPr/>
        </p:nvSpPr>
        <p:spPr>
          <a:xfrm>
            <a:off x="1181100" y="1306513"/>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3" name="Oval 7"/>
          <p:cNvSpPr/>
          <p:nvPr/>
        </p:nvSpPr>
        <p:spPr>
          <a:xfrm>
            <a:off x="1271588" y="1397000"/>
            <a:ext cx="896937"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4" name="TextBox 19"/>
          <p:cNvSpPr txBox="1"/>
          <p:nvPr/>
        </p:nvSpPr>
        <p:spPr>
          <a:xfrm>
            <a:off x="1271588" y="1520825"/>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01</a:t>
            </a:r>
          </a:p>
        </p:txBody>
      </p:sp>
      <p:sp>
        <p:nvSpPr>
          <p:cNvPr id="14355" name="Oval 6"/>
          <p:cNvSpPr/>
          <p:nvPr/>
        </p:nvSpPr>
        <p:spPr>
          <a:xfrm>
            <a:off x="1181100" y="4908550"/>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6" name="Oval 7"/>
          <p:cNvSpPr/>
          <p:nvPr/>
        </p:nvSpPr>
        <p:spPr>
          <a:xfrm>
            <a:off x="1271588" y="4999038"/>
            <a:ext cx="896937"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7" name="Oval 6"/>
          <p:cNvSpPr/>
          <p:nvPr/>
        </p:nvSpPr>
        <p:spPr>
          <a:xfrm>
            <a:off x="2420938" y="3067050"/>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8" name="Oval 7"/>
          <p:cNvSpPr/>
          <p:nvPr/>
        </p:nvSpPr>
        <p:spPr>
          <a:xfrm>
            <a:off x="2511425" y="3157538"/>
            <a:ext cx="895350"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9" name="TextBox 24"/>
          <p:cNvSpPr txBox="1"/>
          <p:nvPr/>
        </p:nvSpPr>
        <p:spPr>
          <a:xfrm>
            <a:off x="2503488" y="3314700"/>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02</a:t>
            </a:r>
          </a:p>
        </p:txBody>
      </p:sp>
      <p:sp>
        <p:nvSpPr>
          <p:cNvPr id="14360" name="TextBox 25"/>
          <p:cNvSpPr txBox="1"/>
          <p:nvPr/>
        </p:nvSpPr>
        <p:spPr>
          <a:xfrm>
            <a:off x="1258888" y="5130800"/>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03</a:t>
            </a:r>
          </a:p>
        </p:txBody>
      </p:sp>
      <p:grpSp>
        <p:nvGrpSpPr>
          <p:cNvPr id="25"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26" name="iSľîďê"/>
            <p:cNvGrpSpPr/>
            <p:nvPr/>
          </p:nvGrpSpPr>
          <p:grpSpPr>
            <a:xfrm>
              <a:off x="2629947" y="2501424"/>
              <a:ext cx="1847550" cy="1855152"/>
              <a:chOff x="3216275" y="2651125"/>
              <a:chExt cx="1543050" cy="1549400"/>
            </a:xfrm>
            <a:grpFill/>
          </p:grpSpPr>
          <p:sp>
            <p:nvSpPr>
              <p:cNvPr id="57"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7"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29" name="íṩlíḍe"/>
            <p:cNvGrpSpPr/>
            <p:nvPr/>
          </p:nvGrpSpPr>
          <p:grpSpPr>
            <a:xfrm>
              <a:off x="4589708" y="2583543"/>
              <a:ext cx="742163" cy="1193232"/>
              <a:chOff x="4691308" y="2684429"/>
              <a:chExt cx="679414" cy="1092346"/>
            </a:xfrm>
            <a:grpFill/>
          </p:grpSpPr>
          <p:sp>
            <p:nvSpPr>
              <p:cNvPr id="54"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30" name="î$1idè"/>
            <p:cNvGrpSpPr/>
            <p:nvPr/>
          </p:nvGrpSpPr>
          <p:grpSpPr>
            <a:xfrm>
              <a:off x="7561942" y="2580837"/>
              <a:ext cx="677905" cy="1186334"/>
              <a:chOff x="7344147" y="2674826"/>
              <a:chExt cx="624197" cy="1092345"/>
            </a:xfrm>
            <a:grpFill/>
          </p:grpSpPr>
          <p:sp>
            <p:nvSpPr>
              <p:cNvPr id="50"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31" name="ïŝḻïdè"/>
            <p:cNvGrpSpPr/>
            <p:nvPr/>
          </p:nvGrpSpPr>
          <p:grpSpPr>
            <a:xfrm>
              <a:off x="4649513" y="3946051"/>
              <a:ext cx="3567404" cy="243887"/>
              <a:chOff x="4649503" y="3967974"/>
              <a:chExt cx="3246722" cy="221964"/>
            </a:xfrm>
            <a:grpFill/>
          </p:grpSpPr>
          <p:sp>
            <p:nvSpPr>
              <p:cNvPr id="32"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2" name="文本框 1"/>
          <p:cNvSpPr txBox="1"/>
          <p:nvPr/>
        </p:nvSpPr>
        <p:spPr>
          <a:xfrm>
            <a:off x="2872105" y="5526405"/>
            <a:ext cx="8424545" cy="368300"/>
          </a:xfrm>
          <a:prstGeom prst="rect">
            <a:avLst/>
          </a:prstGeom>
          <a:noFill/>
        </p:spPr>
        <p:txBody>
          <a:bodyPr wrap="square" rtlCol="0">
            <a:spAutoFit/>
          </a:bodyPr>
          <a:lstStyle/>
          <a:p>
            <a:r>
              <a:rPr lang="zh-CN" altLang="en-US" sz="1800" dirty="0">
                <a:solidFill>
                  <a:schemeClr val="accent1"/>
                </a:solidFill>
                <a:latin typeface="微软雅黑" panose="020B0503020204020204" pitchFamily="34" charset="-122"/>
                <a:ea typeface="微软雅黑" panose="020B0503020204020204" pitchFamily="34" charset="-122"/>
                <a:cs typeface="+mn-ea"/>
              </a:rPr>
              <a:t>有益于我国的网络安全，建设网络强国</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p:stCondLst>
                              <p:cond delay="819"/>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p:stCondLst>
                              <p:cond delay="1319"/>
                            </p:stCondLst>
                            <p:childTnLst>
                              <p:par>
                                <p:cTn id="33" presetID="1" presetClass="entr" presetSubtype="0" fill="hold"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nodeType="withEffect">
                                  <p:stCondLst>
                                    <p:cond delay="0"/>
                                  </p:stCondLst>
                                  <p:childTnLst>
                                    <p:animMotion origin="layout" path="M 4.57715E-6 -1.3876E-6 L -0.07456 -1.3876E-6 " pathEditMode="relative" rAng="0" ptsTypes="AA">
                                      <p:cBhvr>
                                        <p:cTn id="36" dur="500" spd="-99900" fill="hold"/>
                                        <p:tgtEl>
                                          <p:spTgt spid="14343"/>
                                        </p:tgtEl>
                                        <p:attrNameLst>
                                          <p:attrName>ppt_x</p:attrName>
                                          <p:attrName>ppt_y</p:attrName>
                                        </p:attrNameLst>
                                      </p:cBhvr>
                                      <p:rCtr x="-3600" y="0"/>
                                    </p:animMotion>
                                  </p:childTnLst>
                                </p:cTn>
                              </p:par>
                            </p:childTnLst>
                          </p:cTn>
                        </p:par>
                        <p:par>
                          <p:cTn id="37" fill="hold">
                            <p:stCondLst>
                              <p:cond delay="1319"/>
                            </p:stCondLst>
                            <p:childTnLst>
                              <p:par>
                                <p:cTn id="38" presetID="22" presetClass="entr" presetSubtype="8" fill="hold"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p:stCondLst>
                              <p:cond delay="1819"/>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p:stCondLst>
                              <p:cond delay="2319"/>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p:stCondLst>
                              <p:cond delay="2819"/>
                            </p:stCondLst>
                            <p:childTnLst>
                              <p:par>
                                <p:cTn id="58" presetID="1" presetClass="entr" presetSubtype="0" fill="hold"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nodeType="withEffect">
                                  <p:stCondLst>
                                    <p:cond delay="0"/>
                                  </p:stCondLst>
                                  <p:childTnLst>
                                    <p:animMotion origin="layout" path="M 4.57715E-6 -1.3876E-6 L -0.07456 -1.3876E-6 " pathEditMode="relative" rAng="0" ptsTypes="AA">
                                      <p:cBhvr>
                                        <p:cTn id="61" dur="500" spd="-99900" fill="hold"/>
                                        <p:tgtEl>
                                          <p:spTgt spid="14351"/>
                                        </p:tgtEl>
                                        <p:attrNameLst>
                                          <p:attrName>ppt_x</p:attrName>
                                          <p:attrName>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p:stCondLst>
                              <p:cond delay="2819"/>
                            </p:stCondLst>
                            <p:childTnLst>
                              <p:par>
                                <p:cTn id="67" presetID="22" presetClass="entr" presetSubtype="8" fill="hold"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p:stCondLst>
                              <p:cond delay="3319"/>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p:stCondLst>
                              <p:cond delay="3819"/>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p:stCondLst>
                              <p:cond delay="4319"/>
                            </p:stCondLst>
                            <p:childTnLst>
                              <p:par>
                                <p:cTn id="87" presetID="1" presetClass="entr" presetSubtype="0" fill="hold"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nodeType="withEffect">
                                  <p:stCondLst>
                                    <p:cond delay="0"/>
                                  </p:stCondLst>
                                  <p:childTnLst>
                                    <p:animMotion origin="layout" path="M 4.57715E-6 -1.3876E-6 L -0.07456 -1.3876E-6 " pathEditMode="relative" rAng="0" ptsTypes="AA">
                                      <p:cBhvr>
                                        <p:cTn id="90" dur="500" spd="-99900" fill="hold"/>
                                        <p:tgtEl>
                                          <p:spTgt spid="14347"/>
                                        </p:tgtEl>
                                        <p:attrNameLst>
                                          <p:attrName>ppt_x</p:attrName>
                                          <p:attrName>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p:stCondLst>
                              <p:cond delay="4319"/>
                            </p:stCondLst>
                            <p:childTnLst>
                              <p:par>
                                <p:cTn id="96" presetID="22" presetClass="entr" presetSubtype="8" fill="hold"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p:stCondLst>
                              <p:cond delay="4819"/>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par>
                                <p:cTn id="106" presetID="2" presetClass="entr" presetSubtype="4" fill="hold" grpId="0" nodeType="withEffect">
                                  <p:stCondLst>
                                    <p:cond delay="0"/>
                                  </p:stCondLst>
                                  <p:childTnLst>
                                    <p:set>
                                      <p:cBhvr>
                                        <p:cTn id="107" dur="1" fill="hold">
                                          <p:stCondLst>
                                            <p:cond delay="0"/>
                                          </p:stCondLst>
                                        </p:cTn>
                                        <p:tgtEl>
                                          <p:spTgt spid="2"/>
                                        </p:tgtEl>
                                        <p:attrNameLst>
                                          <p:attrName>style.visibility</p:attrName>
                                        </p:attrNameLst>
                                      </p:cBhvr>
                                      <p:to>
                                        <p:strVal val="visible"/>
                                      </p:to>
                                    </p:set>
                                    <p:anim calcmode="lin" valueType="num">
                                      <p:cBhvr additive="base">
                                        <p:cTn id="108" dur="500" fill="hold"/>
                                        <p:tgtEl>
                                          <p:spTgt spid="2"/>
                                        </p:tgtEl>
                                        <p:attrNameLst>
                                          <p:attrName>ppt_x</p:attrName>
                                        </p:attrNameLst>
                                      </p:cBhvr>
                                      <p:tavLst>
                                        <p:tav tm="0">
                                          <p:val>
                                            <p:strVal val="#ppt_x"/>
                                          </p:val>
                                        </p:tav>
                                        <p:tav tm="100000">
                                          <p:val>
                                            <p:strVal val="#ppt_x"/>
                                          </p:val>
                                        </p:tav>
                                      </p:tavLst>
                                    </p:anim>
                                    <p:anim calcmode="lin" valueType="num">
                                      <p:cBhvr additive="base">
                                        <p:cTn id="10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1" grpId="0"/>
      <p:bldP spid="14342" grpId="0"/>
      <p:bldP spid="14345" grpId="0"/>
      <p:bldP spid="14346" grpId="0"/>
      <p:bldP spid="14349" grpId="0"/>
      <p:bldP spid="14350" grpId="0"/>
      <p:bldP spid="14352" grpId="0" animBg="1"/>
      <p:bldP spid="14353" grpId="0" animBg="1"/>
      <p:bldP spid="14354" grpId="0"/>
      <p:bldP spid="14355" grpId="0" animBg="1"/>
      <p:bldP spid="14356" grpId="0" animBg="1"/>
      <p:bldP spid="14357" grpId="0" animBg="1"/>
      <p:bldP spid="14358" grpId="0" animBg="1"/>
      <p:bldP spid="14359" grpId="0"/>
      <p:bldP spid="1436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1741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1741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7412" name="TextBox 77"/>
          <p:cNvSpPr txBox="1"/>
          <p:nvPr/>
        </p:nvSpPr>
        <p:spPr>
          <a:xfrm>
            <a:off x="4602163" y="2852738"/>
            <a:ext cx="3168650" cy="768350"/>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项目简介</a:t>
            </a:r>
          </a:p>
        </p:txBody>
      </p:sp>
      <p:sp>
        <p:nvSpPr>
          <p:cNvPr id="1741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2</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17422" name="Freeform 13"/>
          <p:cNvSpPr>
            <a:spLocks noEditPoints="1"/>
          </p:cNvSpPr>
          <p:nvPr/>
        </p:nvSpPr>
        <p:spPr>
          <a:xfrm>
            <a:off x="5441950" y="830263"/>
            <a:ext cx="1489075" cy="13985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113E6A"/>
          </a:solidFill>
          <a:ln w="9525">
            <a:noFill/>
          </a:ln>
        </p:spPr>
        <p:txBody>
          <a:bodyPr/>
          <a:lstStyle/>
          <a:p>
            <a:endParaRPr lang="zh-CN" altLang="en-US"/>
          </a:p>
        </p:txBody>
      </p:sp>
      <p:grpSp>
        <p:nvGrpSpPr>
          <p:cNvPr id="15"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195526" y="235845"/>
            <a:ext cx="1666185" cy="550995"/>
            <a:chOff x="2629947" y="2501424"/>
            <a:chExt cx="5609900" cy="1855152"/>
          </a:xfrm>
          <a:solidFill>
            <a:srgbClr val="FAFAFA"/>
          </a:solidFill>
        </p:grpSpPr>
        <p:grpSp>
          <p:nvGrpSpPr>
            <p:cNvPr id="16" name="iSľîďê"/>
            <p:cNvGrpSpPr/>
            <p:nvPr/>
          </p:nvGrpSpPr>
          <p:grpSpPr>
            <a:xfrm>
              <a:off x="2629947" y="2501424"/>
              <a:ext cx="1847550" cy="1855152"/>
              <a:chOff x="3216275" y="2651125"/>
              <a:chExt cx="1543050" cy="1549400"/>
            </a:xfrm>
            <a:grpFill/>
          </p:grpSpPr>
          <p:sp>
            <p:nvSpPr>
              <p:cNvPr id="47"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7"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19" name="íṩlíḍe"/>
            <p:cNvGrpSpPr/>
            <p:nvPr/>
          </p:nvGrpSpPr>
          <p:grpSpPr>
            <a:xfrm>
              <a:off x="4589708" y="2583543"/>
              <a:ext cx="742163" cy="1193232"/>
              <a:chOff x="4691308" y="2684429"/>
              <a:chExt cx="679414" cy="1092346"/>
            </a:xfrm>
            <a:grpFill/>
          </p:grpSpPr>
          <p:sp>
            <p:nvSpPr>
              <p:cNvPr id="44"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0" name="î$1idè"/>
            <p:cNvGrpSpPr/>
            <p:nvPr/>
          </p:nvGrpSpPr>
          <p:grpSpPr>
            <a:xfrm>
              <a:off x="7561942" y="2580837"/>
              <a:ext cx="677905" cy="1186334"/>
              <a:chOff x="7344147" y="2674826"/>
              <a:chExt cx="624197" cy="1092345"/>
            </a:xfrm>
            <a:grpFill/>
          </p:grpSpPr>
          <p:sp>
            <p:nvSpPr>
              <p:cNvPr id="40"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1" name="ïŝḻïdè"/>
            <p:cNvGrpSpPr/>
            <p:nvPr/>
          </p:nvGrpSpPr>
          <p:grpSpPr>
            <a:xfrm>
              <a:off x="4649513" y="3946051"/>
              <a:ext cx="3567404" cy="243887"/>
              <a:chOff x="4649503" y="3967974"/>
              <a:chExt cx="3246722" cy="221964"/>
            </a:xfrm>
            <a:grpFill/>
          </p:grpSpPr>
          <p:sp>
            <p:nvSpPr>
              <p:cNvPr id="22"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10247" name="Oval 39"/>
          <p:cNvSpPr>
            <a:spLocks noChangeAspect="1"/>
          </p:cNvSpPr>
          <p:nvPr/>
        </p:nvSpPr>
        <p:spPr>
          <a:xfrm>
            <a:off x="3252788" y="5392738"/>
            <a:ext cx="173037"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1" name="TextBox 83"/>
          <p:cNvSpPr txBox="1"/>
          <p:nvPr/>
        </p:nvSpPr>
        <p:spPr>
          <a:xfrm>
            <a:off x="3581083" y="5240973"/>
            <a:ext cx="2859087" cy="460375"/>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项目简介</a:t>
            </a:r>
          </a:p>
        </p:txBody>
      </p:sp>
      <p:sp>
        <p:nvSpPr>
          <p:cNvPr id="2" name="TextBox 83"/>
          <p:cNvSpPr txBox="1"/>
          <p:nvPr/>
        </p:nvSpPr>
        <p:spPr>
          <a:xfrm>
            <a:off x="7770813" y="5241608"/>
            <a:ext cx="2859087" cy="460375"/>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项目架构</a:t>
            </a:r>
          </a:p>
        </p:txBody>
      </p:sp>
      <p:sp>
        <p:nvSpPr>
          <p:cNvPr id="10250" name="Oval 42"/>
          <p:cNvSpPr>
            <a:spLocks noChangeAspect="1"/>
          </p:cNvSpPr>
          <p:nvPr/>
        </p:nvSpPr>
        <p:spPr>
          <a:xfrm>
            <a:off x="7399020" y="5393373"/>
            <a:ext cx="158750"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10251"/>
                                        </p:tgtEl>
                                        <p:attrNameLst>
                                          <p:attrName>style.visibility</p:attrName>
                                        </p:attrNameLst>
                                      </p:cBhvr>
                                      <p:to>
                                        <p:strVal val="visible"/>
                                      </p:to>
                                    </p:set>
                                    <p:animEffect transition="in" filter="wipe(left)">
                                      <p:cBhvr>
                                        <p:cTn id="34" dur="500"/>
                                        <p:tgtEl>
                                          <p:spTgt spid="10251"/>
                                        </p:tgtEl>
                                      </p:cBhvr>
                                    </p:animEffect>
                                  </p:childTnLst>
                                </p:cTn>
                              </p:par>
                            </p:childTnLst>
                          </p:cTn>
                        </p:par>
                        <p:par>
                          <p:cTn id="35" fill="hold">
                            <p:stCondLst>
                              <p:cond delay="4500"/>
                            </p:stCondLst>
                            <p:childTnLst>
                              <p:par>
                                <p:cTn id="36" presetID="22" presetClass="entr" presetSubtype="8"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 presetClass="entr" presetSubtype="12" fill="hold" grpId="0" nodeType="withEffect">
                                  <p:stCondLst>
                                    <p:cond delay="300"/>
                                  </p:stCondLst>
                                  <p:childTnLst>
                                    <p:set>
                                      <p:cBhvr>
                                        <p:cTn id="40" dur="1" fill="hold">
                                          <p:stCondLst>
                                            <p:cond delay="0"/>
                                          </p:stCondLst>
                                        </p:cTn>
                                        <p:tgtEl>
                                          <p:spTgt spid="10250"/>
                                        </p:tgtEl>
                                        <p:attrNameLst>
                                          <p:attrName>style.visibility</p:attrName>
                                        </p:attrNameLst>
                                      </p:cBhvr>
                                      <p:to>
                                        <p:strVal val="visible"/>
                                      </p:to>
                                    </p:set>
                                    <p:anim calcmode="lin" valueType="num">
                                      <p:cBhvr additive="base">
                                        <p:cTn id="41" dur="500" fill="hold"/>
                                        <p:tgtEl>
                                          <p:spTgt spid="10250"/>
                                        </p:tgtEl>
                                        <p:attrNameLst>
                                          <p:attrName>ppt_x</p:attrName>
                                        </p:attrNameLst>
                                      </p:cBhvr>
                                      <p:tavLst>
                                        <p:tav tm="0">
                                          <p:val>
                                            <p:strVal val="0-#ppt_w/2"/>
                                          </p:val>
                                        </p:tav>
                                        <p:tav tm="100000">
                                          <p:val>
                                            <p:strVal val="#ppt_x"/>
                                          </p:val>
                                        </p:tav>
                                      </p:tavLst>
                                    </p:anim>
                                    <p:anim calcmode="lin" valueType="num">
                                      <p:cBhvr additive="base">
                                        <p:cTn id="42" dur="500" fill="hold"/>
                                        <p:tgtEl>
                                          <p:spTgt spid="10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2" grpId="0"/>
      <p:bldP spid="17413" grpId="0"/>
      <p:bldP spid="10247" grpId="0" bldLvl="0" animBg="1"/>
      <p:bldP spid="10251" grpId="0"/>
      <p:bldP spid="2" grpId="0"/>
      <p:bldP spid="1025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p:nvPr/>
        </p:nvSpPr>
        <p:spPr>
          <a:xfrm>
            <a:off x="1012825" y="176213"/>
            <a:ext cx="2399030" cy="553085"/>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2.1 </a:t>
            </a:r>
            <a:r>
              <a:rPr lang="zh-CN" altLang="en-US" sz="3000" b="1" dirty="0">
                <a:solidFill>
                  <a:schemeClr val="accent1"/>
                </a:solidFill>
                <a:latin typeface="微软雅黑" panose="020B0503020204020204" pitchFamily="34" charset="-122"/>
                <a:ea typeface="微软雅黑" panose="020B0503020204020204" pitchFamily="34" charset="-122"/>
              </a:rPr>
              <a:t>功能简介</a:t>
            </a:r>
          </a:p>
        </p:txBody>
      </p:sp>
      <p:sp>
        <p:nvSpPr>
          <p:cNvPr id="1843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8448" name="TextBox 17"/>
          <p:cNvSpPr txBox="1"/>
          <p:nvPr/>
        </p:nvSpPr>
        <p:spPr>
          <a:xfrm>
            <a:off x="4724400" y="1023938"/>
            <a:ext cx="1198880" cy="39878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理论据一</a:t>
            </a:r>
          </a:p>
        </p:txBody>
      </p:sp>
      <p:grpSp>
        <p:nvGrpSpPr>
          <p:cNvPr id="22"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23" name="iSľîďê"/>
            <p:cNvGrpSpPr/>
            <p:nvPr/>
          </p:nvGrpSpPr>
          <p:grpSpPr>
            <a:xfrm>
              <a:off x="2629947" y="2501424"/>
              <a:ext cx="1847550" cy="1855152"/>
              <a:chOff x="3216275" y="2651125"/>
              <a:chExt cx="1543050" cy="1549400"/>
            </a:xfrm>
            <a:grpFill/>
          </p:grpSpPr>
          <p:sp>
            <p:nvSpPr>
              <p:cNvPr id="54"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4"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26" name="íṩlíḍe"/>
            <p:cNvGrpSpPr/>
            <p:nvPr/>
          </p:nvGrpSpPr>
          <p:grpSpPr>
            <a:xfrm>
              <a:off x="4589708" y="2583543"/>
              <a:ext cx="742163" cy="1193232"/>
              <a:chOff x="4691308" y="2684429"/>
              <a:chExt cx="679414" cy="1092346"/>
            </a:xfrm>
            <a:grpFill/>
          </p:grpSpPr>
          <p:sp>
            <p:nvSpPr>
              <p:cNvPr id="51"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7" name="î$1idè"/>
            <p:cNvGrpSpPr/>
            <p:nvPr/>
          </p:nvGrpSpPr>
          <p:grpSpPr>
            <a:xfrm>
              <a:off x="7561942" y="2580837"/>
              <a:ext cx="677905" cy="1186334"/>
              <a:chOff x="7344147" y="2674826"/>
              <a:chExt cx="624197" cy="1092345"/>
            </a:xfrm>
            <a:grpFill/>
          </p:grpSpPr>
          <p:sp>
            <p:nvSpPr>
              <p:cNvPr id="47"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8" name="ïŝḻïdè"/>
            <p:cNvGrpSpPr/>
            <p:nvPr/>
          </p:nvGrpSpPr>
          <p:grpSpPr>
            <a:xfrm>
              <a:off x="4649513" y="3946051"/>
              <a:ext cx="3567404" cy="243887"/>
              <a:chOff x="4649503" y="3967974"/>
              <a:chExt cx="3246722" cy="221964"/>
            </a:xfrm>
            <a:grpFill/>
          </p:grpSpPr>
          <p:sp>
            <p:nvSpPr>
              <p:cNvPr id="29"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2" name="文本框 1"/>
          <p:cNvSpPr txBox="1"/>
          <p:nvPr/>
        </p:nvSpPr>
        <p:spPr>
          <a:xfrm>
            <a:off x="1012825" y="1024255"/>
            <a:ext cx="10784205" cy="645160"/>
          </a:xfrm>
          <a:prstGeom prst="rect">
            <a:avLst/>
          </a:prstGeom>
          <a:noFill/>
        </p:spPr>
        <p:txBody>
          <a:bodyPr wrap="square" rtlCol="0">
            <a:spAutoFit/>
          </a:bodyPr>
          <a:lstStyle/>
          <a:p>
            <a:r>
              <a:rPr lang="en-US" altLang="zh-CN" dirty="0"/>
              <a:t>    </a:t>
            </a:r>
            <a:r>
              <a:rPr lang="en-US" altLang="zh-CN" dirty="0">
                <a:solidFill>
                  <a:srgbClr val="363636"/>
                </a:solidFill>
                <a:uFillTx/>
              </a:rPr>
              <a:t> </a:t>
            </a:r>
            <a:r>
              <a:rPr lang="zh-CN" altLang="en-US" dirty="0">
                <a:solidFill>
                  <a:srgbClr val="363636"/>
                </a:solidFill>
                <a:uFillTx/>
              </a:rPr>
              <a:t>此系统基于真实的</a:t>
            </a:r>
            <a:r>
              <a:rPr lang="zh-CN" altLang="en-US" dirty="0" smtClean="0">
                <a:solidFill>
                  <a:srgbClr val="363636"/>
                </a:solidFill>
                <a:uFillTx/>
              </a:rPr>
              <a:t>企业网</a:t>
            </a:r>
            <a:r>
              <a:rPr lang="zh-CN" altLang="en-US" dirty="0">
                <a:solidFill>
                  <a:srgbClr val="363636"/>
                </a:solidFill>
                <a:uFillTx/>
              </a:rPr>
              <a:t>络安全日志，在筛选和处理这些数据后，使用可视化技术对其进行展示，并且还包含了一些其他功能。此系统的功能模块分析如下</a:t>
            </a:r>
            <a:r>
              <a:rPr lang="en-US" altLang="zh-CN" dirty="0">
                <a:solidFill>
                  <a:srgbClr val="363636"/>
                </a:solidFill>
                <a:uFillTx/>
              </a:rPr>
              <a:t>:</a:t>
            </a:r>
          </a:p>
        </p:txBody>
      </p:sp>
      <p:sp>
        <p:nvSpPr>
          <p:cNvPr id="14343" name="Freeform 8"/>
          <p:cNvSpPr/>
          <p:nvPr/>
        </p:nvSpPr>
        <p:spPr>
          <a:xfrm>
            <a:off x="2368868" y="2259648"/>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52" name="Oval 6"/>
          <p:cNvSpPr/>
          <p:nvPr/>
        </p:nvSpPr>
        <p:spPr>
          <a:xfrm>
            <a:off x="1144905" y="1878648"/>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3" name="Oval 7"/>
          <p:cNvSpPr/>
          <p:nvPr/>
        </p:nvSpPr>
        <p:spPr>
          <a:xfrm>
            <a:off x="1235393" y="1969135"/>
            <a:ext cx="896937"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4" name="TextBox 19"/>
          <p:cNvSpPr txBox="1"/>
          <p:nvPr/>
        </p:nvSpPr>
        <p:spPr>
          <a:xfrm>
            <a:off x="1235393" y="2092960"/>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01</a:t>
            </a:r>
          </a:p>
        </p:txBody>
      </p:sp>
      <p:sp>
        <p:nvSpPr>
          <p:cNvPr id="14351" name="Freeform 8"/>
          <p:cNvSpPr/>
          <p:nvPr/>
        </p:nvSpPr>
        <p:spPr>
          <a:xfrm>
            <a:off x="3608388" y="3448050"/>
            <a:ext cx="271462" cy="312738"/>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57" name="Oval 6"/>
          <p:cNvSpPr/>
          <p:nvPr/>
        </p:nvSpPr>
        <p:spPr>
          <a:xfrm>
            <a:off x="2420938" y="3067050"/>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8" name="Oval 7"/>
          <p:cNvSpPr/>
          <p:nvPr/>
        </p:nvSpPr>
        <p:spPr>
          <a:xfrm>
            <a:off x="2503805" y="3156268"/>
            <a:ext cx="895350"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9" name="TextBox 24"/>
          <p:cNvSpPr txBox="1"/>
          <p:nvPr/>
        </p:nvSpPr>
        <p:spPr>
          <a:xfrm>
            <a:off x="2503488" y="3314700"/>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02</a:t>
            </a:r>
          </a:p>
        </p:txBody>
      </p:sp>
      <p:sp>
        <p:nvSpPr>
          <p:cNvPr id="14347" name="Freeform 8"/>
          <p:cNvSpPr/>
          <p:nvPr/>
        </p:nvSpPr>
        <p:spPr>
          <a:xfrm>
            <a:off x="2503488" y="4596448"/>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55" name="Oval 6"/>
          <p:cNvSpPr/>
          <p:nvPr/>
        </p:nvSpPr>
        <p:spPr>
          <a:xfrm>
            <a:off x="1148715" y="4214495"/>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6" name="Oval 7"/>
          <p:cNvSpPr/>
          <p:nvPr/>
        </p:nvSpPr>
        <p:spPr>
          <a:xfrm>
            <a:off x="1240473" y="4304983"/>
            <a:ext cx="896937"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60" name="TextBox 25"/>
          <p:cNvSpPr txBox="1"/>
          <p:nvPr/>
        </p:nvSpPr>
        <p:spPr>
          <a:xfrm>
            <a:off x="1319213" y="4464050"/>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03</a:t>
            </a:r>
          </a:p>
        </p:txBody>
      </p:sp>
      <p:sp>
        <p:nvSpPr>
          <p:cNvPr id="3" name="Freeform 8"/>
          <p:cNvSpPr/>
          <p:nvPr/>
        </p:nvSpPr>
        <p:spPr>
          <a:xfrm>
            <a:off x="3694748" y="5671820"/>
            <a:ext cx="271462" cy="312738"/>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4" name="Oval 6"/>
          <p:cNvSpPr/>
          <p:nvPr/>
        </p:nvSpPr>
        <p:spPr>
          <a:xfrm>
            <a:off x="2503488" y="5290820"/>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5" name="Oval 7"/>
          <p:cNvSpPr/>
          <p:nvPr/>
        </p:nvSpPr>
        <p:spPr>
          <a:xfrm>
            <a:off x="2593975" y="5381308"/>
            <a:ext cx="895350"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6" name="TextBox 24"/>
          <p:cNvSpPr txBox="1"/>
          <p:nvPr/>
        </p:nvSpPr>
        <p:spPr>
          <a:xfrm>
            <a:off x="2639060" y="5506085"/>
            <a:ext cx="866140" cy="645160"/>
          </a:xfrm>
          <a:prstGeom prst="rect">
            <a:avLst/>
          </a:prstGeom>
          <a:noFill/>
          <a:ln w="9525">
            <a:noFill/>
          </a:ln>
        </p:spPr>
        <p:txBody>
          <a:bodyPr wrap="square"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04</a:t>
            </a:r>
          </a:p>
        </p:txBody>
      </p:sp>
      <p:sp>
        <p:nvSpPr>
          <p:cNvPr id="10" name="文本框 9"/>
          <p:cNvSpPr txBox="1"/>
          <p:nvPr/>
        </p:nvSpPr>
        <p:spPr>
          <a:xfrm>
            <a:off x="2896235" y="2253615"/>
            <a:ext cx="8530590" cy="368300"/>
          </a:xfrm>
          <a:prstGeom prst="rect">
            <a:avLst/>
          </a:prstGeom>
          <a:noFill/>
        </p:spPr>
        <p:txBody>
          <a:bodyPr wrap="square" rtlCol="0">
            <a:spAutoFit/>
          </a:bodyPr>
          <a:lstStyle/>
          <a:p>
            <a:r>
              <a:rPr lang="zh-CN" altLang="en-US" dirty="0">
                <a:solidFill>
                  <a:srgbClr val="363636"/>
                </a:solidFill>
              </a:rPr>
              <a:t>多样</a:t>
            </a:r>
            <a:r>
              <a:rPr lang="zh-CN" altLang="en-US" dirty="0" smtClean="0">
                <a:solidFill>
                  <a:srgbClr val="363636"/>
                </a:solidFill>
                <a:uFillTx/>
              </a:rPr>
              <a:t>统</a:t>
            </a:r>
            <a:r>
              <a:rPr lang="zh-CN" altLang="en-US" dirty="0">
                <a:solidFill>
                  <a:srgbClr val="363636"/>
                </a:solidFill>
                <a:uFillTx/>
              </a:rPr>
              <a:t>计图的生成和展示功能</a:t>
            </a:r>
          </a:p>
        </p:txBody>
      </p:sp>
      <p:sp>
        <p:nvSpPr>
          <p:cNvPr id="11" name="文本框 10"/>
          <p:cNvSpPr txBox="1"/>
          <p:nvPr/>
        </p:nvSpPr>
        <p:spPr>
          <a:xfrm>
            <a:off x="3990975" y="3421380"/>
            <a:ext cx="7803515" cy="368300"/>
          </a:xfrm>
          <a:prstGeom prst="rect">
            <a:avLst/>
          </a:prstGeom>
          <a:noFill/>
        </p:spPr>
        <p:txBody>
          <a:bodyPr wrap="square" rtlCol="0">
            <a:spAutoFit/>
          </a:bodyPr>
          <a:lstStyle/>
          <a:p>
            <a:r>
              <a:rPr lang="zh-CN" altLang="en-US">
                <a:solidFill>
                  <a:srgbClr val="363636"/>
                </a:solidFill>
                <a:uFillTx/>
                <a:sym typeface="+mn-ea"/>
              </a:rPr>
              <a:t>静态图片资源更新机制</a:t>
            </a:r>
          </a:p>
        </p:txBody>
      </p:sp>
      <p:sp>
        <p:nvSpPr>
          <p:cNvPr id="12" name="文本框 11"/>
          <p:cNvSpPr txBox="1"/>
          <p:nvPr/>
        </p:nvSpPr>
        <p:spPr>
          <a:xfrm>
            <a:off x="2919730" y="4603115"/>
            <a:ext cx="8874760" cy="368300"/>
          </a:xfrm>
          <a:prstGeom prst="rect">
            <a:avLst/>
          </a:prstGeom>
          <a:noFill/>
        </p:spPr>
        <p:txBody>
          <a:bodyPr wrap="square" rtlCol="0">
            <a:spAutoFit/>
          </a:bodyPr>
          <a:lstStyle/>
          <a:p>
            <a:r>
              <a:rPr lang="zh-CN" altLang="en-US">
                <a:solidFill>
                  <a:srgbClr val="363636"/>
                </a:solidFill>
                <a:uFillTx/>
              </a:rPr>
              <a:t>搜索查询相关功能</a:t>
            </a:r>
          </a:p>
        </p:txBody>
      </p:sp>
      <p:sp>
        <p:nvSpPr>
          <p:cNvPr id="7" name="文本框 6"/>
          <p:cNvSpPr txBox="1"/>
          <p:nvPr/>
        </p:nvSpPr>
        <p:spPr>
          <a:xfrm>
            <a:off x="4088765" y="5712460"/>
            <a:ext cx="5250180" cy="368300"/>
          </a:xfrm>
          <a:prstGeom prst="rect">
            <a:avLst/>
          </a:prstGeom>
          <a:noFill/>
        </p:spPr>
        <p:txBody>
          <a:bodyPr wrap="square" rtlCol="0">
            <a:spAutoFit/>
          </a:bodyPr>
          <a:lstStyle/>
          <a:p>
            <a:r>
              <a:rPr lang="zh-CN" altLang="en-US">
                <a:solidFill>
                  <a:srgbClr val="363636"/>
                </a:solidFill>
                <a:uFillTx/>
              </a:rPr>
              <a:t>数据库管理</a:t>
            </a:r>
            <a:r>
              <a:rPr lang="zh-CN" altLang="en-US" sz="1800">
                <a:solidFill>
                  <a:srgbClr val="363636"/>
                </a:solidFill>
                <a:uFillTx/>
                <a:cs typeface="+mn-ea"/>
              </a:rPr>
              <a:t>功能</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p:stCondLst>
                              <p:cond delay="980"/>
                            </p:stCondLst>
                            <p:childTnLst>
                              <p:par>
                                <p:cTn id="20" presetID="31" presetClass="entr" presetSubtype="0" fill="hold" grpId="0" nodeType="afterEffect">
                                  <p:stCondLst>
                                    <p:cond delay="0"/>
                                  </p:stCondLst>
                                  <p:childTnLst>
                                    <p:set>
                                      <p:cBhvr>
                                        <p:cTn id="21" dur="1" fill="hold">
                                          <p:stCondLst>
                                            <p:cond delay="0"/>
                                          </p:stCondLst>
                                        </p:cTn>
                                        <p:tgtEl>
                                          <p:spTgt spid="18448"/>
                                        </p:tgtEl>
                                        <p:attrNameLst>
                                          <p:attrName>style.visibility</p:attrName>
                                        </p:attrNameLst>
                                      </p:cBhvr>
                                      <p:to>
                                        <p:strVal val="visible"/>
                                      </p:to>
                                    </p:set>
                                    <p:anim calcmode="lin" valueType="num">
                                      <p:cBhvr>
                                        <p:cTn id="22" dur="300" fill="hold"/>
                                        <p:tgtEl>
                                          <p:spTgt spid="18448"/>
                                        </p:tgtEl>
                                        <p:attrNameLst>
                                          <p:attrName>ppt_w</p:attrName>
                                        </p:attrNameLst>
                                      </p:cBhvr>
                                      <p:tavLst>
                                        <p:tav tm="0">
                                          <p:val>
                                            <p:fltVal val="0"/>
                                          </p:val>
                                        </p:tav>
                                        <p:tav tm="100000">
                                          <p:val>
                                            <p:strVal val="#ppt_w"/>
                                          </p:val>
                                        </p:tav>
                                      </p:tavLst>
                                    </p:anim>
                                    <p:anim calcmode="lin" valueType="num">
                                      <p:cBhvr>
                                        <p:cTn id="23" dur="300" fill="hold"/>
                                        <p:tgtEl>
                                          <p:spTgt spid="18448"/>
                                        </p:tgtEl>
                                        <p:attrNameLst>
                                          <p:attrName>ppt_h</p:attrName>
                                        </p:attrNameLst>
                                      </p:cBhvr>
                                      <p:tavLst>
                                        <p:tav tm="0">
                                          <p:val>
                                            <p:fltVal val="0"/>
                                          </p:val>
                                        </p:tav>
                                        <p:tav tm="100000">
                                          <p:val>
                                            <p:strVal val="#ppt_h"/>
                                          </p:val>
                                        </p:tav>
                                      </p:tavLst>
                                    </p:anim>
                                    <p:anim calcmode="lin" valueType="num">
                                      <p:cBhvr>
                                        <p:cTn id="24" dur="300" fill="hold"/>
                                        <p:tgtEl>
                                          <p:spTgt spid="18448"/>
                                        </p:tgtEl>
                                        <p:attrNameLst>
                                          <p:attrName>style.rotation</p:attrName>
                                        </p:attrNameLst>
                                      </p:cBhvr>
                                      <p:tavLst>
                                        <p:tav tm="0">
                                          <p:val>
                                            <p:fltVal val="90"/>
                                          </p:val>
                                        </p:tav>
                                        <p:tav tm="100000">
                                          <p:val>
                                            <p:fltVal val="0"/>
                                          </p:val>
                                        </p:tav>
                                      </p:tavLst>
                                    </p:anim>
                                    <p:animEffect transition="in" filter="fade">
                                      <p:cBhvr>
                                        <p:cTn id="25" dur="300"/>
                                        <p:tgtEl>
                                          <p:spTgt spid="18448"/>
                                        </p:tgtEl>
                                      </p:cBhvr>
                                    </p:animEffect>
                                  </p:childTnLst>
                                </p:cTn>
                              </p:par>
                            </p:childTnLst>
                          </p:cTn>
                        </p:par>
                        <p:par>
                          <p:cTn id="26" fill="hold">
                            <p:stCondLst>
                              <p:cond delay="1480"/>
                            </p:stCondLst>
                            <p:childTnLst>
                              <p:par>
                                <p:cTn id="27" presetID="2" presetClass="entr" presetSubtype="6" fill="hold" grpId="0" nodeType="afterEffect">
                                  <p:stCondLst>
                                    <p:cond delay="0"/>
                                  </p:stCondLst>
                                  <p:childTnLst>
                                    <p:set>
                                      <p:cBhvr>
                                        <p:cTn id="28" dur="1" fill="hold">
                                          <p:stCondLst>
                                            <p:cond delay="0"/>
                                          </p:stCondLst>
                                        </p:cTn>
                                        <p:tgtEl>
                                          <p:spTgt spid="14352"/>
                                        </p:tgtEl>
                                        <p:attrNameLst>
                                          <p:attrName>style.visibility</p:attrName>
                                        </p:attrNameLst>
                                      </p:cBhvr>
                                      <p:to>
                                        <p:strVal val="visible"/>
                                      </p:to>
                                    </p:set>
                                    <p:anim calcmode="lin" valueType="num">
                                      <p:cBhvr additive="base">
                                        <p:cTn id="29" dur="500" fill="hold"/>
                                        <p:tgtEl>
                                          <p:spTgt spid="14352"/>
                                        </p:tgtEl>
                                        <p:attrNameLst>
                                          <p:attrName>ppt_x</p:attrName>
                                        </p:attrNameLst>
                                      </p:cBhvr>
                                      <p:tavLst>
                                        <p:tav tm="0">
                                          <p:val>
                                            <p:strVal val="1+#ppt_w/2"/>
                                          </p:val>
                                        </p:tav>
                                        <p:tav tm="100000">
                                          <p:val>
                                            <p:strVal val="#ppt_x"/>
                                          </p:val>
                                        </p:tav>
                                      </p:tavLst>
                                    </p:anim>
                                    <p:anim calcmode="lin" valueType="num">
                                      <p:cBhvr additive="base">
                                        <p:cTn id="30" dur="500" fill="hold"/>
                                        <p:tgtEl>
                                          <p:spTgt spid="14352"/>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14353"/>
                                        </p:tgtEl>
                                        <p:attrNameLst>
                                          <p:attrName>style.visibility</p:attrName>
                                        </p:attrNameLst>
                                      </p:cBhvr>
                                      <p:to>
                                        <p:strVal val="visible"/>
                                      </p:to>
                                    </p:set>
                                    <p:anim calcmode="lin" valueType="num">
                                      <p:cBhvr additive="base">
                                        <p:cTn id="33" dur="500" fill="hold"/>
                                        <p:tgtEl>
                                          <p:spTgt spid="14353"/>
                                        </p:tgtEl>
                                        <p:attrNameLst>
                                          <p:attrName>ppt_x</p:attrName>
                                        </p:attrNameLst>
                                      </p:cBhvr>
                                      <p:tavLst>
                                        <p:tav tm="0">
                                          <p:val>
                                            <p:strVal val="1+#ppt_w/2"/>
                                          </p:val>
                                        </p:tav>
                                        <p:tav tm="100000">
                                          <p:val>
                                            <p:strVal val="#ppt_x"/>
                                          </p:val>
                                        </p:tav>
                                      </p:tavLst>
                                    </p:anim>
                                    <p:anim calcmode="lin" valueType="num">
                                      <p:cBhvr additive="base">
                                        <p:cTn id="34" dur="500" fill="hold"/>
                                        <p:tgtEl>
                                          <p:spTgt spid="14353"/>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0"/>
                                  </p:stCondLst>
                                  <p:childTnLst>
                                    <p:set>
                                      <p:cBhvr>
                                        <p:cTn id="36" dur="1" fill="hold">
                                          <p:stCondLst>
                                            <p:cond delay="0"/>
                                          </p:stCondLst>
                                        </p:cTn>
                                        <p:tgtEl>
                                          <p:spTgt spid="14354"/>
                                        </p:tgtEl>
                                        <p:attrNameLst>
                                          <p:attrName>style.visibility</p:attrName>
                                        </p:attrNameLst>
                                      </p:cBhvr>
                                      <p:to>
                                        <p:strVal val="visible"/>
                                      </p:to>
                                    </p:set>
                                    <p:anim calcmode="lin" valueType="num">
                                      <p:cBhvr additive="base">
                                        <p:cTn id="37" dur="500" fill="hold"/>
                                        <p:tgtEl>
                                          <p:spTgt spid="14354"/>
                                        </p:tgtEl>
                                        <p:attrNameLst>
                                          <p:attrName>ppt_x</p:attrName>
                                        </p:attrNameLst>
                                      </p:cBhvr>
                                      <p:tavLst>
                                        <p:tav tm="0">
                                          <p:val>
                                            <p:strVal val="1+#ppt_w/2"/>
                                          </p:val>
                                        </p:tav>
                                        <p:tav tm="100000">
                                          <p:val>
                                            <p:strVal val="#ppt_x"/>
                                          </p:val>
                                        </p:tav>
                                      </p:tavLst>
                                    </p:anim>
                                    <p:anim calcmode="lin" valueType="num">
                                      <p:cBhvr additive="base">
                                        <p:cTn id="38" dur="500" fill="hold"/>
                                        <p:tgtEl>
                                          <p:spTgt spid="14354"/>
                                        </p:tgtEl>
                                        <p:attrNameLst>
                                          <p:attrName>ppt_y</p:attrName>
                                        </p:attrNameLst>
                                      </p:cBhvr>
                                      <p:tavLst>
                                        <p:tav tm="0">
                                          <p:val>
                                            <p:strVal val="1+#ppt_h/2"/>
                                          </p:val>
                                        </p:tav>
                                        <p:tav tm="100000">
                                          <p:val>
                                            <p:strVal val="#ppt_y"/>
                                          </p:val>
                                        </p:tav>
                                      </p:tavLst>
                                    </p:anim>
                                  </p:childTnLst>
                                </p:cTn>
                              </p:par>
                            </p:childTnLst>
                          </p:cTn>
                        </p:par>
                        <p:par>
                          <p:cTn id="39" fill="hold">
                            <p:stCondLst>
                              <p:cond delay="1980"/>
                            </p:stCondLst>
                            <p:childTnLst>
                              <p:par>
                                <p:cTn id="40" presetID="1" presetClass="entr" presetSubtype="0" fill="hold" nodeType="afterEffect">
                                  <p:stCondLst>
                                    <p:cond delay="0"/>
                                  </p:stCondLst>
                                  <p:childTnLst>
                                    <p:set>
                                      <p:cBhvr>
                                        <p:cTn id="41" dur="1" fill="hold">
                                          <p:stCondLst>
                                            <p:cond delay="0"/>
                                          </p:stCondLst>
                                        </p:cTn>
                                        <p:tgtEl>
                                          <p:spTgt spid="14343"/>
                                        </p:tgtEl>
                                        <p:attrNameLst>
                                          <p:attrName>style.visibility</p:attrName>
                                        </p:attrNameLst>
                                      </p:cBhvr>
                                      <p:to>
                                        <p:strVal val="visible"/>
                                      </p:to>
                                    </p:set>
                                  </p:childTnLst>
                                </p:cTn>
                              </p:par>
                              <p:par>
                                <p:cTn id="42" presetID="63" presetClass="path" presetSubtype="0" accel="50000" decel="50000" fill="hold" nodeType="withEffect">
                                  <p:stCondLst>
                                    <p:cond delay="0"/>
                                  </p:stCondLst>
                                  <p:childTnLst>
                                    <p:animMotion origin="layout" path="M 4.57715E-6 -1.3876E-6 L -0.07456 -1.3876E-6 " pathEditMode="relative" rAng="0" ptsTypes="AA">
                                      <p:cBhvr>
                                        <p:cTn id="43" dur="500" spd="-99900" fill="hold"/>
                                        <p:tgtEl>
                                          <p:spTgt spid="14343"/>
                                        </p:tgtEl>
                                        <p:attrNameLst>
                                          <p:attrName>ppt_x</p:attrName>
                                          <p:attrName>ppt_y</p:attrName>
                                        </p:attrNameLst>
                                      </p:cBhvr>
                                      <p:rCtr x="-3600" y="0"/>
                                    </p:animMotion>
                                  </p:childTnLst>
                                </p:cTn>
                              </p:par>
                            </p:childTnLst>
                          </p:cTn>
                        </p:par>
                        <p:par>
                          <p:cTn id="44" fill="hold">
                            <p:stCondLst>
                              <p:cond delay="1980"/>
                            </p:stCondLst>
                            <p:childTnLst>
                              <p:par>
                                <p:cTn id="45" presetID="2" presetClass="entr" presetSubtype="6" fill="hold" grpId="0" nodeType="afterEffect">
                                  <p:stCondLst>
                                    <p:cond delay="0"/>
                                  </p:stCondLst>
                                  <p:childTnLst>
                                    <p:set>
                                      <p:cBhvr>
                                        <p:cTn id="46" dur="1" fill="hold">
                                          <p:stCondLst>
                                            <p:cond delay="0"/>
                                          </p:stCondLst>
                                        </p:cTn>
                                        <p:tgtEl>
                                          <p:spTgt spid="14357"/>
                                        </p:tgtEl>
                                        <p:attrNameLst>
                                          <p:attrName>style.visibility</p:attrName>
                                        </p:attrNameLst>
                                      </p:cBhvr>
                                      <p:to>
                                        <p:strVal val="visible"/>
                                      </p:to>
                                    </p:set>
                                    <p:anim calcmode="lin" valueType="num">
                                      <p:cBhvr additive="base">
                                        <p:cTn id="47" dur="500" fill="hold"/>
                                        <p:tgtEl>
                                          <p:spTgt spid="14357"/>
                                        </p:tgtEl>
                                        <p:attrNameLst>
                                          <p:attrName>ppt_x</p:attrName>
                                        </p:attrNameLst>
                                      </p:cBhvr>
                                      <p:tavLst>
                                        <p:tav tm="0">
                                          <p:val>
                                            <p:strVal val="1+#ppt_w/2"/>
                                          </p:val>
                                        </p:tav>
                                        <p:tav tm="100000">
                                          <p:val>
                                            <p:strVal val="#ppt_x"/>
                                          </p:val>
                                        </p:tav>
                                      </p:tavLst>
                                    </p:anim>
                                    <p:anim calcmode="lin" valueType="num">
                                      <p:cBhvr additive="base">
                                        <p:cTn id="48" dur="500" fill="hold"/>
                                        <p:tgtEl>
                                          <p:spTgt spid="1435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14358"/>
                                        </p:tgtEl>
                                        <p:attrNameLst>
                                          <p:attrName>style.visibility</p:attrName>
                                        </p:attrNameLst>
                                      </p:cBhvr>
                                      <p:to>
                                        <p:strVal val="visible"/>
                                      </p:to>
                                    </p:set>
                                    <p:anim calcmode="lin" valueType="num">
                                      <p:cBhvr additive="base">
                                        <p:cTn id="51" dur="500" fill="hold"/>
                                        <p:tgtEl>
                                          <p:spTgt spid="14358"/>
                                        </p:tgtEl>
                                        <p:attrNameLst>
                                          <p:attrName>ppt_x</p:attrName>
                                        </p:attrNameLst>
                                      </p:cBhvr>
                                      <p:tavLst>
                                        <p:tav tm="0">
                                          <p:val>
                                            <p:strVal val="1+#ppt_w/2"/>
                                          </p:val>
                                        </p:tav>
                                        <p:tav tm="100000">
                                          <p:val>
                                            <p:strVal val="#ppt_x"/>
                                          </p:val>
                                        </p:tav>
                                      </p:tavLst>
                                    </p:anim>
                                    <p:anim calcmode="lin" valueType="num">
                                      <p:cBhvr additive="base">
                                        <p:cTn id="52" dur="500" fill="hold"/>
                                        <p:tgtEl>
                                          <p:spTgt spid="14358"/>
                                        </p:tgtEl>
                                        <p:attrNameLst>
                                          <p:attrName>ppt_y</p:attrName>
                                        </p:attrNameLst>
                                      </p:cBhvr>
                                      <p:tavLst>
                                        <p:tav tm="0">
                                          <p:val>
                                            <p:strVal val="1+#ppt_h/2"/>
                                          </p:val>
                                        </p:tav>
                                        <p:tav tm="100000">
                                          <p:val>
                                            <p:strVal val="#ppt_y"/>
                                          </p:val>
                                        </p:tav>
                                      </p:tavLst>
                                    </p:anim>
                                  </p:childTnLst>
                                </p:cTn>
                              </p:par>
                            </p:childTnLst>
                          </p:cTn>
                        </p:par>
                        <p:par>
                          <p:cTn id="53" fill="hold">
                            <p:stCondLst>
                              <p:cond delay="2480"/>
                            </p:stCondLst>
                            <p:childTnLst>
                              <p:par>
                                <p:cTn id="54" presetID="1" presetClass="entr" presetSubtype="0" fill="hold" nodeType="afterEffect">
                                  <p:stCondLst>
                                    <p:cond delay="0"/>
                                  </p:stCondLst>
                                  <p:childTnLst>
                                    <p:set>
                                      <p:cBhvr>
                                        <p:cTn id="55" dur="1" fill="hold">
                                          <p:stCondLst>
                                            <p:cond delay="0"/>
                                          </p:stCondLst>
                                        </p:cTn>
                                        <p:tgtEl>
                                          <p:spTgt spid="14351"/>
                                        </p:tgtEl>
                                        <p:attrNameLst>
                                          <p:attrName>style.visibility</p:attrName>
                                        </p:attrNameLst>
                                      </p:cBhvr>
                                      <p:to>
                                        <p:strVal val="visible"/>
                                      </p:to>
                                    </p:set>
                                  </p:childTnLst>
                                </p:cTn>
                              </p:par>
                              <p:par>
                                <p:cTn id="56" presetID="63" presetClass="path" presetSubtype="0" accel="50000" decel="50000" fill="hold" nodeType="withEffect">
                                  <p:stCondLst>
                                    <p:cond delay="0"/>
                                  </p:stCondLst>
                                  <p:childTnLst>
                                    <p:animMotion origin="layout" path="M 4.57715E-6 -1.3876E-6 L -0.07456 -1.3876E-6 " pathEditMode="relative" rAng="0" ptsTypes="AA">
                                      <p:cBhvr>
                                        <p:cTn id="57" dur="500" spd="-99900" fill="hold"/>
                                        <p:tgtEl>
                                          <p:spTgt spid="14351"/>
                                        </p:tgtEl>
                                        <p:attrNameLst>
                                          <p:attrName>ppt_x</p:attrName>
                                          <p:attrName>ppt_y</p:attrName>
                                        </p:attrNameLst>
                                      </p:cBhvr>
                                      <p:rCtr x="-3600" y="0"/>
                                    </p:animMotion>
                                  </p:childTnLst>
                                </p:cTn>
                              </p:par>
                              <p:par>
                                <p:cTn id="58" presetID="2" presetClass="entr" presetSubtype="6" fill="hold" grpId="0" nodeType="withEffect">
                                  <p:stCondLst>
                                    <p:cond delay="0"/>
                                  </p:stCondLst>
                                  <p:childTnLst>
                                    <p:set>
                                      <p:cBhvr>
                                        <p:cTn id="59" dur="1" fill="hold">
                                          <p:stCondLst>
                                            <p:cond delay="0"/>
                                          </p:stCondLst>
                                        </p:cTn>
                                        <p:tgtEl>
                                          <p:spTgt spid="14359"/>
                                        </p:tgtEl>
                                        <p:attrNameLst>
                                          <p:attrName>style.visibility</p:attrName>
                                        </p:attrNameLst>
                                      </p:cBhvr>
                                      <p:to>
                                        <p:strVal val="visible"/>
                                      </p:to>
                                    </p:set>
                                    <p:anim calcmode="lin" valueType="num">
                                      <p:cBhvr additive="base">
                                        <p:cTn id="60" dur="500" fill="hold"/>
                                        <p:tgtEl>
                                          <p:spTgt spid="14359"/>
                                        </p:tgtEl>
                                        <p:attrNameLst>
                                          <p:attrName>ppt_x</p:attrName>
                                        </p:attrNameLst>
                                      </p:cBhvr>
                                      <p:tavLst>
                                        <p:tav tm="0">
                                          <p:val>
                                            <p:strVal val="1+#ppt_w/2"/>
                                          </p:val>
                                        </p:tav>
                                        <p:tav tm="100000">
                                          <p:val>
                                            <p:strVal val="#ppt_x"/>
                                          </p:val>
                                        </p:tav>
                                      </p:tavLst>
                                    </p:anim>
                                    <p:anim calcmode="lin" valueType="num">
                                      <p:cBhvr additive="base">
                                        <p:cTn id="61" dur="500" fill="hold"/>
                                        <p:tgtEl>
                                          <p:spTgt spid="14359"/>
                                        </p:tgtEl>
                                        <p:attrNameLst>
                                          <p:attrName>ppt_y</p:attrName>
                                        </p:attrNameLst>
                                      </p:cBhvr>
                                      <p:tavLst>
                                        <p:tav tm="0">
                                          <p:val>
                                            <p:strVal val="1+#ppt_h/2"/>
                                          </p:val>
                                        </p:tav>
                                        <p:tav tm="100000">
                                          <p:val>
                                            <p:strVal val="#ppt_y"/>
                                          </p:val>
                                        </p:tav>
                                      </p:tavLst>
                                    </p:anim>
                                  </p:childTnLst>
                                </p:cTn>
                              </p:par>
                            </p:childTnLst>
                          </p:cTn>
                        </p:par>
                        <p:par>
                          <p:cTn id="62" fill="hold">
                            <p:stCondLst>
                              <p:cond delay="2480"/>
                            </p:stCondLst>
                            <p:childTnLst>
                              <p:par>
                                <p:cTn id="63" presetID="2" presetClass="entr" presetSubtype="6" fill="hold" grpId="0" nodeType="afterEffect">
                                  <p:stCondLst>
                                    <p:cond delay="0"/>
                                  </p:stCondLst>
                                  <p:childTnLst>
                                    <p:set>
                                      <p:cBhvr>
                                        <p:cTn id="64" dur="1" fill="hold">
                                          <p:stCondLst>
                                            <p:cond delay="0"/>
                                          </p:stCondLst>
                                        </p:cTn>
                                        <p:tgtEl>
                                          <p:spTgt spid="14355"/>
                                        </p:tgtEl>
                                        <p:attrNameLst>
                                          <p:attrName>style.visibility</p:attrName>
                                        </p:attrNameLst>
                                      </p:cBhvr>
                                      <p:to>
                                        <p:strVal val="visible"/>
                                      </p:to>
                                    </p:set>
                                    <p:anim calcmode="lin" valueType="num">
                                      <p:cBhvr additive="base">
                                        <p:cTn id="65" dur="500" fill="hold"/>
                                        <p:tgtEl>
                                          <p:spTgt spid="14355"/>
                                        </p:tgtEl>
                                        <p:attrNameLst>
                                          <p:attrName>ppt_x</p:attrName>
                                        </p:attrNameLst>
                                      </p:cBhvr>
                                      <p:tavLst>
                                        <p:tav tm="0">
                                          <p:val>
                                            <p:strVal val="1+#ppt_w/2"/>
                                          </p:val>
                                        </p:tav>
                                        <p:tav tm="100000">
                                          <p:val>
                                            <p:strVal val="#ppt_x"/>
                                          </p:val>
                                        </p:tav>
                                      </p:tavLst>
                                    </p:anim>
                                    <p:anim calcmode="lin" valueType="num">
                                      <p:cBhvr additive="base">
                                        <p:cTn id="66" dur="500" fill="hold"/>
                                        <p:tgtEl>
                                          <p:spTgt spid="14355"/>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0"/>
                                  </p:stCondLst>
                                  <p:childTnLst>
                                    <p:set>
                                      <p:cBhvr>
                                        <p:cTn id="68" dur="1" fill="hold">
                                          <p:stCondLst>
                                            <p:cond delay="0"/>
                                          </p:stCondLst>
                                        </p:cTn>
                                        <p:tgtEl>
                                          <p:spTgt spid="14356"/>
                                        </p:tgtEl>
                                        <p:attrNameLst>
                                          <p:attrName>style.visibility</p:attrName>
                                        </p:attrNameLst>
                                      </p:cBhvr>
                                      <p:to>
                                        <p:strVal val="visible"/>
                                      </p:to>
                                    </p:set>
                                    <p:anim calcmode="lin" valueType="num">
                                      <p:cBhvr additive="base">
                                        <p:cTn id="69" dur="500" fill="hold"/>
                                        <p:tgtEl>
                                          <p:spTgt spid="14356"/>
                                        </p:tgtEl>
                                        <p:attrNameLst>
                                          <p:attrName>ppt_x</p:attrName>
                                        </p:attrNameLst>
                                      </p:cBhvr>
                                      <p:tavLst>
                                        <p:tav tm="0">
                                          <p:val>
                                            <p:strVal val="1+#ppt_w/2"/>
                                          </p:val>
                                        </p:tav>
                                        <p:tav tm="100000">
                                          <p:val>
                                            <p:strVal val="#ppt_x"/>
                                          </p:val>
                                        </p:tav>
                                      </p:tavLst>
                                    </p:anim>
                                    <p:anim calcmode="lin" valueType="num">
                                      <p:cBhvr additive="base">
                                        <p:cTn id="70" dur="500" fill="hold"/>
                                        <p:tgtEl>
                                          <p:spTgt spid="14356"/>
                                        </p:tgtEl>
                                        <p:attrNameLst>
                                          <p:attrName>ppt_y</p:attrName>
                                        </p:attrNameLst>
                                      </p:cBhvr>
                                      <p:tavLst>
                                        <p:tav tm="0">
                                          <p:val>
                                            <p:strVal val="1+#ppt_h/2"/>
                                          </p:val>
                                        </p:tav>
                                        <p:tav tm="100000">
                                          <p:val>
                                            <p:strVal val="#ppt_y"/>
                                          </p:val>
                                        </p:tav>
                                      </p:tavLst>
                                    </p:anim>
                                  </p:childTnLst>
                                </p:cTn>
                              </p:par>
                            </p:childTnLst>
                          </p:cTn>
                        </p:par>
                        <p:par>
                          <p:cTn id="71" fill="hold">
                            <p:stCondLst>
                              <p:cond delay="2980"/>
                            </p:stCondLst>
                            <p:childTnLst>
                              <p:par>
                                <p:cTn id="72" presetID="1" presetClass="entr" presetSubtype="0" fill="hold" nodeType="afterEffect">
                                  <p:stCondLst>
                                    <p:cond delay="0"/>
                                  </p:stCondLst>
                                  <p:childTnLst>
                                    <p:set>
                                      <p:cBhvr>
                                        <p:cTn id="73" dur="1" fill="hold">
                                          <p:stCondLst>
                                            <p:cond delay="0"/>
                                          </p:stCondLst>
                                        </p:cTn>
                                        <p:tgtEl>
                                          <p:spTgt spid="14347"/>
                                        </p:tgtEl>
                                        <p:attrNameLst>
                                          <p:attrName>style.visibility</p:attrName>
                                        </p:attrNameLst>
                                      </p:cBhvr>
                                      <p:to>
                                        <p:strVal val="visible"/>
                                      </p:to>
                                    </p:set>
                                  </p:childTnLst>
                                </p:cTn>
                              </p:par>
                              <p:par>
                                <p:cTn id="74" presetID="63" presetClass="path" presetSubtype="0" accel="50000" decel="50000" fill="hold" nodeType="withEffect">
                                  <p:stCondLst>
                                    <p:cond delay="0"/>
                                  </p:stCondLst>
                                  <p:childTnLst>
                                    <p:animMotion origin="layout" path="M 4.57715E-6 -1.3876E-6 L -0.07456 -1.3876E-6 " pathEditMode="relative" rAng="0" ptsTypes="AA">
                                      <p:cBhvr>
                                        <p:cTn id="75" dur="500" spd="-99900" fill="hold"/>
                                        <p:tgtEl>
                                          <p:spTgt spid="14347"/>
                                        </p:tgtEl>
                                        <p:attrNameLst>
                                          <p:attrName>ppt_x</p:attrName>
                                          <p:attrName>ppt_y</p:attrName>
                                        </p:attrNameLst>
                                      </p:cBhvr>
                                      <p:rCtr x="-3600" y="0"/>
                                    </p:animMotion>
                                  </p:childTnLst>
                                </p:cTn>
                              </p:par>
                              <p:par>
                                <p:cTn id="76" presetID="2" presetClass="entr" presetSubtype="6" fill="hold" grpId="0" nodeType="withEffect">
                                  <p:stCondLst>
                                    <p:cond delay="0"/>
                                  </p:stCondLst>
                                  <p:childTnLst>
                                    <p:set>
                                      <p:cBhvr>
                                        <p:cTn id="77" dur="1" fill="hold">
                                          <p:stCondLst>
                                            <p:cond delay="0"/>
                                          </p:stCondLst>
                                        </p:cTn>
                                        <p:tgtEl>
                                          <p:spTgt spid="14360"/>
                                        </p:tgtEl>
                                        <p:attrNameLst>
                                          <p:attrName>style.visibility</p:attrName>
                                        </p:attrNameLst>
                                      </p:cBhvr>
                                      <p:to>
                                        <p:strVal val="visible"/>
                                      </p:to>
                                    </p:set>
                                    <p:anim calcmode="lin" valueType="num">
                                      <p:cBhvr additive="base">
                                        <p:cTn id="78" dur="500" fill="hold"/>
                                        <p:tgtEl>
                                          <p:spTgt spid="14360"/>
                                        </p:tgtEl>
                                        <p:attrNameLst>
                                          <p:attrName>ppt_x</p:attrName>
                                        </p:attrNameLst>
                                      </p:cBhvr>
                                      <p:tavLst>
                                        <p:tav tm="0">
                                          <p:val>
                                            <p:strVal val="1+#ppt_w/2"/>
                                          </p:val>
                                        </p:tav>
                                        <p:tav tm="100000">
                                          <p:val>
                                            <p:strVal val="#ppt_x"/>
                                          </p:val>
                                        </p:tav>
                                      </p:tavLst>
                                    </p:anim>
                                    <p:anim calcmode="lin" valueType="num">
                                      <p:cBhvr additive="base">
                                        <p:cTn id="79" dur="500" fill="hold"/>
                                        <p:tgtEl>
                                          <p:spTgt spid="14360"/>
                                        </p:tgtEl>
                                        <p:attrNameLst>
                                          <p:attrName>ppt_y</p:attrName>
                                        </p:attrNameLst>
                                      </p:cBhvr>
                                      <p:tavLst>
                                        <p:tav tm="0">
                                          <p:val>
                                            <p:strVal val="1+#ppt_h/2"/>
                                          </p:val>
                                        </p:tav>
                                        <p:tav tm="100000">
                                          <p:val>
                                            <p:strVal val="#ppt_y"/>
                                          </p:val>
                                        </p:tav>
                                      </p:tavLst>
                                    </p:anim>
                                  </p:childTnLst>
                                </p:cTn>
                              </p:par>
                            </p:childTnLst>
                          </p:cTn>
                        </p:par>
                        <p:par>
                          <p:cTn id="80" fill="hold">
                            <p:stCondLst>
                              <p:cond delay="2980"/>
                            </p:stCondLst>
                            <p:childTnLst>
                              <p:par>
                                <p:cTn id="81" presetID="2" presetClass="entr" presetSubtype="6"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1+#ppt_w/2"/>
                                          </p:val>
                                        </p:tav>
                                        <p:tav tm="100000">
                                          <p:val>
                                            <p:strVal val="#ppt_x"/>
                                          </p:val>
                                        </p:tav>
                                      </p:tavLst>
                                    </p:anim>
                                    <p:anim calcmode="lin" valueType="num">
                                      <p:cBhvr additive="base">
                                        <p:cTn id="84" dur="500" fill="hold"/>
                                        <p:tgtEl>
                                          <p:spTgt spid="4"/>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additive="base">
                                        <p:cTn id="87" dur="500" fill="hold"/>
                                        <p:tgtEl>
                                          <p:spTgt spid="5"/>
                                        </p:tgtEl>
                                        <p:attrNameLst>
                                          <p:attrName>ppt_x</p:attrName>
                                        </p:attrNameLst>
                                      </p:cBhvr>
                                      <p:tavLst>
                                        <p:tav tm="0">
                                          <p:val>
                                            <p:strVal val="1+#ppt_w/2"/>
                                          </p:val>
                                        </p:tav>
                                        <p:tav tm="100000">
                                          <p:val>
                                            <p:strVal val="#ppt_x"/>
                                          </p:val>
                                        </p:tav>
                                      </p:tavLst>
                                    </p:anim>
                                    <p:anim calcmode="lin" valueType="num">
                                      <p:cBhvr additive="base">
                                        <p:cTn id="88" dur="500" fill="hold"/>
                                        <p:tgtEl>
                                          <p:spTgt spid="5"/>
                                        </p:tgtEl>
                                        <p:attrNameLst>
                                          <p:attrName>ppt_y</p:attrName>
                                        </p:attrNameLst>
                                      </p:cBhvr>
                                      <p:tavLst>
                                        <p:tav tm="0">
                                          <p:val>
                                            <p:strVal val="1+#ppt_h/2"/>
                                          </p:val>
                                        </p:tav>
                                        <p:tav tm="100000">
                                          <p:val>
                                            <p:strVal val="#ppt_y"/>
                                          </p:val>
                                        </p:tav>
                                      </p:tavLst>
                                    </p:anim>
                                  </p:childTnLst>
                                </p:cTn>
                              </p:par>
                            </p:childTnLst>
                          </p:cTn>
                        </p:par>
                        <p:par>
                          <p:cTn id="89" fill="hold">
                            <p:stCondLst>
                              <p:cond delay="3480"/>
                            </p:stCondLst>
                            <p:childTnLst>
                              <p:par>
                                <p:cTn id="90" presetID="1" presetClass="entr" presetSubtype="0" fill="hold" nodeType="afterEffect">
                                  <p:stCondLst>
                                    <p:cond delay="0"/>
                                  </p:stCondLst>
                                  <p:childTnLst>
                                    <p:set>
                                      <p:cBhvr>
                                        <p:cTn id="91" dur="1" fill="hold">
                                          <p:stCondLst>
                                            <p:cond delay="0"/>
                                          </p:stCondLst>
                                        </p:cTn>
                                        <p:tgtEl>
                                          <p:spTgt spid="3"/>
                                        </p:tgtEl>
                                        <p:attrNameLst>
                                          <p:attrName>style.visibility</p:attrName>
                                        </p:attrNameLst>
                                      </p:cBhvr>
                                      <p:to>
                                        <p:strVal val="visible"/>
                                      </p:to>
                                    </p:set>
                                  </p:childTnLst>
                                </p:cTn>
                              </p:par>
                              <p:par>
                                <p:cTn id="92" presetID="63" presetClass="path" presetSubtype="0" accel="50000" decel="50000" fill="hold" nodeType="withEffect">
                                  <p:stCondLst>
                                    <p:cond delay="0"/>
                                  </p:stCondLst>
                                  <p:childTnLst>
                                    <p:animMotion origin="layout" path="M 4.57715E-6 -1.3876E-6 L -0.07456 -1.3876E-6 " pathEditMode="relative" rAng="0" ptsTypes="AA">
                                      <p:cBhvr>
                                        <p:cTn id="93" dur="500" spd="-99900" fill="hold"/>
                                        <p:tgtEl>
                                          <p:spTgt spid="3"/>
                                        </p:tgtEl>
                                        <p:attrNameLst>
                                          <p:attrName>ppt_x</p:attrName>
                                          <p:attrName>ppt_y</p:attrName>
                                        </p:attrNameLst>
                                      </p:cBhvr>
                                      <p:rCtr x="-3600" y="0"/>
                                    </p:animMotion>
                                  </p:childTnLst>
                                </p:cTn>
                              </p:par>
                              <p:par>
                                <p:cTn id="94" presetID="2" presetClass="entr" presetSubtype="6" fill="hold" grpId="0" nodeType="withEffect">
                                  <p:stCondLst>
                                    <p:cond delay="0"/>
                                  </p:stCondLst>
                                  <p:childTnLst>
                                    <p:set>
                                      <p:cBhvr>
                                        <p:cTn id="95" dur="1" fill="hold">
                                          <p:stCondLst>
                                            <p:cond delay="0"/>
                                          </p:stCondLst>
                                        </p:cTn>
                                        <p:tgtEl>
                                          <p:spTgt spid="6"/>
                                        </p:tgtEl>
                                        <p:attrNameLst>
                                          <p:attrName>style.visibility</p:attrName>
                                        </p:attrNameLst>
                                      </p:cBhvr>
                                      <p:to>
                                        <p:strVal val="visible"/>
                                      </p:to>
                                    </p:set>
                                    <p:anim calcmode="lin" valueType="num">
                                      <p:cBhvr additive="base">
                                        <p:cTn id="96" dur="500" fill="hold"/>
                                        <p:tgtEl>
                                          <p:spTgt spid="6"/>
                                        </p:tgtEl>
                                        <p:attrNameLst>
                                          <p:attrName>ppt_x</p:attrName>
                                        </p:attrNameLst>
                                      </p:cBhvr>
                                      <p:tavLst>
                                        <p:tav tm="0">
                                          <p:val>
                                            <p:strVal val="1+#ppt_w/2"/>
                                          </p:val>
                                        </p:tav>
                                        <p:tav tm="100000">
                                          <p:val>
                                            <p:strVal val="#ppt_x"/>
                                          </p:val>
                                        </p:tav>
                                      </p:tavLst>
                                    </p:anim>
                                    <p:anim calcmode="lin" valueType="num">
                                      <p:cBhvr additive="base">
                                        <p:cTn id="9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48" grpId="0"/>
      <p:bldP spid="14352" grpId="0" bldLvl="0" animBg="1"/>
      <p:bldP spid="14353" grpId="0" bldLvl="0" animBg="1"/>
      <p:bldP spid="14354" grpId="0"/>
      <p:bldP spid="14357" grpId="0" bldLvl="0" animBg="1"/>
      <p:bldP spid="14358" grpId="0" bldLvl="0" animBg="1"/>
      <p:bldP spid="14359" grpId="0"/>
      <p:bldP spid="14355" grpId="0" bldLvl="0" animBg="1"/>
      <p:bldP spid="14356" grpId="0" bldLvl="0" animBg="1"/>
      <p:bldP spid="14360" grpId="0"/>
      <p:bldP spid="4" grpId="0" bldLvl="0" animBg="1"/>
      <p:bldP spid="5" grpId="0" bldLvl="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p:nvPr/>
        </p:nvSpPr>
        <p:spPr>
          <a:xfrm>
            <a:off x="1012825" y="176213"/>
            <a:ext cx="2399030" cy="553085"/>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2.2 </a:t>
            </a:r>
            <a:r>
              <a:rPr lang="zh-CN" altLang="en-US" sz="3000" b="1" dirty="0">
                <a:solidFill>
                  <a:schemeClr val="accent1"/>
                </a:solidFill>
                <a:latin typeface="微软雅黑" panose="020B0503020204020204" pitchFamily="34" charset="-122"/>
                <a:ea typeface="微软雅黑" panose="020B0503020204020204" pitchFamily="34" charset="-122"/>
              </a:rPr>
              <a:t>系统架构</a:t>
            </a:r>
          </a:p>
        </p:txBody>
      </p:sp>
      <p:sp>
        <p:nvSpPr>
          <p:cNvPr id="1945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grpSp>
        <p:nvGrpSpPr>
          <p:cNvPr id="19"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860523" y="134747"/>
            <a:ext cx="2079306" cy="687611"/>
            <a:chOff x="2629947" y="2501424"/>
            <a:chExt cx="5609900" cy="1855152"/>
          </a:xfrm>
          <a:solidFill>
            <a:srgbClr val="14416D"/>
          </a:solidFill>
        </p:grpSpPr>
        <p:grpSp>
          <p:nvGrpSpPr>
            <p:cNvPr id="20" name="iSľîďê"/>
            <p:cNvGrpSpPr/>
            <p:nvPr/>
          </p:nvGrpSpPr>
          <p:grpSpPr>
            <a:xfrm>
              <a:off x="2629947" y="2501424"/>
              <a:ext cx="1847550" cy="1855152"/>
              <a:chOff x="3216275" y="2651125"/>
              <a:chExt cx="1543050" cy="1549400"/>
            </a:xfrm>
            <a:grpFill/>
          </p:grpSpPr>
          <p:sp>
            <p:nvSpPr>
              <p:cNvPr id="51"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1"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23" name="íṩlíḍe"/>
            <p:cNvGrpSpPr/>
            <p:nvPr/>
          </p:nvGrpSpPr>
          <p:grpSpPr>
            <a:xfrm>
              <a:off x="4589708" y="2583543"/>
              <a:ext cx="742163" cy="1193232"/>
              <a:chOff x="4691308" y="2684429"/>
              <a:chExt cx="679414" cy="1092346"/>
            </a:xfrm>
            <a:grpFill/>
          </p:grpSpPr>
          <p:sp>
            <p:nvSpPr>
              <p:cNvPr id="48"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4" name="î$1idè"/>
            <p:cNvGrpSpPr/>
            <p:nvPr/>
          </p:nvGrpSpPr>
          <p:grpSpPr>
            <a:xfrm>
              <a:off x="7561942" y="2580837"/>
              <a:ext cx="677905" cy="1186334"/>
              <a:chOff x="7344147" y="2674826"/>
              <a:chExt cx="624197" cy="1092345"/>
            </a:xfrm>
            <a:grpFill/>
          </p:grpSpPr>
          <p:sp>
            <p:nvSpPr>
              <p:cNvPr id="44"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5" name="ïŝḻïdè"/>
            <p:cNvGrpSpPr/>
            <p:nvPr/>
          </p:nvGrpSpPr>
          <p:grpSpPr>
            <a:xfrm>
              <a:off x="4649513" y="3946051"/>
              <a:ext cx="3567404" cy="243887"/>
              <a:chOff x="4649503" y="3967974"/>
              <a:chExt cx="3246722" cy="221964"/>
            </a:xfrm>
            <a:grpFill/>
          </p:grpSpPr>
          <p:sp>
            <p:nvSpPr>
              <p:cNvPr id="26"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2" name="文本框 1"/>
          <p:cNvSpPr txBox="1"/>
          <p:nvPr/>
        </p:nvSpPr>
        <p:spPr>
          <a:xfrm>
            <a:off x="1083310" y="1203960"/>
            <a:ext cx="10631805" cy="368300"/>
          </a:xfrm>
          <a:prstGeom prst="rect">
            <a:avLst/>
          </a:prstGeom>
          <a:noFill/>
        </p:spPr>
        <p:txBody>
          <a:bodyPr wrap="square" rtlCol="0">
            <a:spAutoFit/>
          </a:bodyPr>
          <a:lstStyle/>
          <a:p>
            <a:r>
              <a:rPr lang="zh-CN" altLang="en-US">
                <a:solidFill>
                  <a:schemeClr val="accent1"/>
                </a:solidFill>
                <a:uFillTx/>
              </a:rPr>
              <a:t>在参考</a:t>
            </a:r>
            <a:r>
              <a:rPr lang="en-US" altLang="zh-CN">
                <a:solidFill>
                  <a:schemeClr val="accent1"/>
                </a:solidFill>
                <a:uFillTx/>
              </a:rPr>
              <a:t>web</a:t>
            </a:r>
            <a:r>
              <a:rPr lang="zh-CN" altLang="en-US">
                <a:solidFill>
                  <a:schemeClr val="accent1"/>
                </a:solidFill>
                <a:uFillTx/>
              </a:rPr>
              <a:t>项目</a:t>
            </a:r>
            <a:r>
              <a:rPr lang="en-US" altLang="zh-CN">
                <a:solidFill>
                  <a:schemeClr val="accent1"/>
                </a:solidFill>
                <a:uFillTx/>
              </a:rPr>
              <a:t>MVC</a:t>
            </a:r>
            <a:r>
              <a:rPr lang="zh-CN" altLang="en-US">
                <a:solidFill>
                  <a:schemeClr val="accent1"/>
                </a:solidFill>
                <a:uFillTx/>
              </a:rPr>
              <a:t>三层架构的基础上，结合本项目的实际情况，采用了四层架构的设计方案</a:t>
            </a:r>
          </a:p>
        </p:txBody>
      </p:sp>
      <p:pic>
        <p:nvPicPr>
          <p:cNvPr id="3" name="图片 34" descr="未命名文件 (15)"/>
          <p:cNvPicPr>
            <a:picLocks noChangeAspect="1"/>
          </p:cNvPicPr>
          <p:nvPr/>
        </p:nvPicPr>
        <p:blipFill>
          <a:blip r:embed="rId3"/>
          <a:stretch>
            <a:fillRect/>
          </a:stretch>
        </p:blipFill>
        <p:spPr>
          <a:xfrm>
            <a:off x="1083310" y="1915160"/>
            <a:ext cx="3933825" cy="2777490"/>
          </a:xfrm>
          <a:prstGeom prst="rect">
            <a:avLst/>
          </a:prstGeom>
        </p:spPr>
      </p:pic>
      <p:sp>
        <p:nvSpPr>
          <p:cNvPr id="14343" name="Freeform 8"/>
          <p:cNvSpPr/>
          <p:nvPr/>
        </p:nvSpPr>
        <p:spPr>
          <a:xfrm>
            <a:off x="5326698" y="2151698"/>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4" name="文本框 3"/>
          <p:cNvSpPr txBox="1"/>
          <p:nvPr/>
        </p:nvSpPr>
        <p:spPr>
          <a:xfrm>
            <a:off x="5884545" y="2096135"/>
            <a:ext cx="4830445" cy="368300"/>
          </a:xfrm>
          <a:prstGeom prst="rect">
            <a:avLst/>
          </a:prstGeom>
          <a:noFill/>
        </p:spPr>
        <p:txBody>
          <a:bodyPr wrap="square" rtlCol="0">
            <a:spAutoFit/>
          </a:bodyPr>
          <a:lstStyle/>
          <a:p>
            <a:r>
              <a:rPr lang="zh-CN" altLang="en-US" sz="1800">
                <a:solidFill>
                  <a:schemeClr val="accent1"/>
                </a:solidFill>
                <a:uFillTx/>
                <a:cs typeface="+mn-ea"/>
              </a:rPr>
              <a:t>负责和用户的交互和数据，图片等资源的展示</a:t>
            </a:r>
            <a:endParaRPr lang="zh-CN" altLang="en-US"/>
          </a:p>
        </p:txBody>
      </p:sp>
      <p:sp>
        <p:nvSpPr>
          <p:cNvPr id="5" name="Freeform 8"/>
          <p:cNvSpPr/>
          <p:nvPr/>
        </p:nvSpPr>
        <p:spPr>
          <a:xfrm>
            <a:off x="5326698" y="2875598"/>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6" name="Freeform 8"/>
          <p:cNvSpPr/>
          <p:nvPr/>
        </p:nvSpPr>
        <p:spPr>
          <a:xfrm>
            <a:off x="5326698" y="3506788"/>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7" name="Freeform 8"/>
          <p:cNvSpPr/>
          <p:nvPr/>
        </p:nvSpPr>
        <p:spPr>
          <a:xfrm>
            <a:off x="5326698" y="4163378"/>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8" name="文本框 7"/>
          <p:cNvSpPr txBox="1"/>
          <p:nvPr/>
        </p:nvSpPr>
        <p:spPr>
          <a:xfrm>
            <a:off x="5906135" y="2847975"/>
            <a:ext cx="4559935" cy="368300"/>
          </a:xfrm>
          <a:prstGeom prst="rect">
            <a:avLst/>
          </a:prstGeom>
          <a:noFill/>
        </p:spPr>
        <p:txBody>
          <a:bodyPr wrap="square" rtlCol="0">
            <a:spAutoFit/>
          </a:bodyPr>
          <a:lstStyle/>
          <a:p>
            <a:r>
              <a:rPr lang="zh-CN" altLang="en-US" sz="1800">
                <a:solidFill>
                  <a:schemeClr val="accent1"/>
                </a:solidFill>
                <a:uFillTx/>
                <a:cs typeface="+mn-ea"/>
              </a:rPr>
              <a:t>负责系统业务逻辑的处理和图片资源的生成</a:t>
            </a:r>
          </a:p>
        </p:txBody>
      </p:sp>
      <p:sp>
        <p:nvSpPr>
          <p:cNvPr id="10" name="文本框 9"/>
          <p:cNvSpPr txBox="1"/>
          <p:nvPr/>
        </p:nvSpPr>
        <p:spPr>
          <a:xfrm>
            <a:off x="5935980" y="3479165"/>
            <a:ext cx="4413250" cy="368300"/>
          </a:xfrm>
          <a:prstGeom prst="rect">
            <a:avLst/>
          </a:prstGeom>
          <a:noFill/>
        </p:spPr>
        <p:txBody>
          <a:bodyPr wrap="square" rtlCol="0">
            <a:spAutoFit/>
          </a:bodyPr>
          <a:lstStyle/>
          <a:p>
            <a:r>
              <a:rPr lang="zh-CN" altLang="en-US" sz="1800">
                <a:solidFill>
                  <a:schemeClr val="accent1"/>
                </a:solidFill>
                <a:uFillTx/>
                <a:cs typeface="+mn-ea"/>
              </a:rPr>
              <a:t>负责一些数据格式上的转换</a:t>
            </a:r>
          </a:p>
        </p:txBody>
      </p:sp>
      <p:sp>
        <p:nvSpPr>
          <p:cNvPr id="11" name="文本框 10"/>
          <p:cNvSpPr txBox="1"/>
          <p:nvPr/>
        </p:nvSpPr>
        <p:spPr>
          <a:xfrm>
            <a:off x="5935980" y="4107815"/>
            <a:ext cx="4074160" cy="368300"/>
          </a:xfrm>
          <a:prstGeom prst="rect">
            <a:avLst/>
          </a:prstGeom>
          <a:noFill/>
        </p:spPr>
        <p:txBody>
          <a:bodyPr wrap="square" rtlCol="0">
            <a:spAutoFit/>
          </a:bodyPr>
          <a:lstStyle/>
          <a:p>
            <a:r>
              <a:rPr lang="zh-CN" altLang="en-US" sz="1800">
                <a:solidFill>
                  <a:schemeClr val="accent1"/>
                </a:solidFill>
                <a:uFillTx/>
                <a:cs typeface="+mn-ea"/>
              </a:rPr>
              <a:t>负责和数据库的交互，获取数据</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143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2" grpId="0"/>
      <p:bldP spid="2" grpId="1"/>
      <p:bldP spid="4" grpId="0"/>
      <p:bldP spid="5" grpId="0" animBg="1"/>
      <p:bldP spid="6" grpId="0" animBg="1"/>
      <p:bldP spid="7" grpId="0" animBg="1"/>
      <p:bldP spid="8"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2253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253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2532" name="TextBox 77"/>
          <p:cNvSpPr txBox="1"/>
          <p:nvPr/>
        </p:nvSpPr>
        <p:spPr>
          <a:xfrm>
            <a:off x="4602163" y="2852738"/>
            <a:ext cx="3168650" cy="1445260"/>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项目模块详细介绍</a:t>
            </a:r>
          </a:p>
        </p:txBody>
      </p:sp>
      <p:sp>
        <p:nvSpPr>
          <p:cNvPr id="2253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3</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a:xfrm>
            <a:off x="5340350" y="798513"/>
            <a:ext cx="1517650" cy="14636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113E6A"/>
          </a:solidFill>
          <a:ln w="9525">
            <a:noFill/>
          </a:ln>
        </p:spPr>
        <p:txBody>
          <a:bodyPr/>
          <a:lstStyle/>
          <a:p>
            <a:endParaRPr lang="zh-CN" altLang="en-US"/>
          </a:p>
        </p:txBody>
      </p:sp>
      <p:sp>
        <p:nvSpPr>
          <p:cNvPr id="22535" name="Oval 39"/>
          <p:cNvSpPr>
            <a:spLocks noChangeAspect="1"/>
          </p:cNvSpPr>
          <p:nvPr/>
        </p:nvSpPr>
        <p:spPr>
          <a:xfrm>
            <a:off x="3252788" y="539273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6" name="Oval 40"/>
          <p:cNvSpPr>
            <a:spLocks noChangeAspect="1"/>
          </p:cNvSpPr>
          <p:nvPr/>
        </p:nvSpPr>
        <p:spPr>
          <a:xfrm>
            <a:off x="3252788" y="5829300"/>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7" name="Oval 42"/>
          <p:cNvSpPr>
            <a:spLocks noChangeAspect="1"/>
          </p:cNvSpPr>
          <p:nvPr/>
        </p:nvSpPr>
        <p:spPr>
          <a:xfrm>
            <a:off x="7029450" y="5392738"/>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8" name="TextBox 28"/>
          <p:cNvSpPr txBox="1"/>
          <p:nvPr/>
        </p:nvSpPr>
        <p:spPr>
          <a:xfrm>
            <a:off x="3402013" y="5240338"/>
            <a:ext cx="2859087" cy="460375"/>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生成和展示统计图</a:t>
            </a:r>
          </a:p>
        </p:txBody>
      </p:sp>
      <p:sp>
        <p:nvSpPr>
          <p:cNvPr id="22539" name="TextBox 29"/>
          <p:cNvSpPr txBox="1"/>
          <p:nvPr/>
        </p:nvSpPr>
        <p:spPr>
          <a:xfrm>
            <a:off x="3402013" y="5676900"/>
            <a:ext cx="2859087" cy="460375"/>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搜索查询功能</a:t>
            </a:r>
          </a:p>
        </p:txBody>
      </p:sp>
      <p:sp>
        <p:nvSpPr>
          <p:cNvPr id="22540" name="Oval 42"/>
          <p:cNvSpPr>
            <a:spLocks noChangeAspect="1"/>
          </p:cNvSpPr>
          <p:nvPr/>
        </p:nvSpPr>
        <p:spPr>
          <a:xfrm>
            <a:off x="7029450" y="5829300"/>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41" name="TextBox 32"/>
          <p:cNvSpPr txBox="1"/>
          <p:nvPr/>
        </p:nvSpPr>
        <p:spPr>
          <a:xfrm>
            <a:off x="7178675" y="5240338"/>
            <a:ext cx="2665413" cy="460375"/>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sym typeface="+mn-ea"/>
              </a:rPr>
              <a:t>资源更新机制</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2542" name="TextBox 33"/>
          <p:cNvSpPr txBox="1"/>
          <p:nvPr/>
        </p:nvSpPr>
        <p:spPr>
          <a:xfrm>
            <a:off x="7188200" y="5701030"/>
            <a:ext cx="2665413" cy="460375"/>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数据库管理</a:t>
            </a:r>
          </a:p>
        </p:txBody>
      </p:sp>
      <p:grpSp>
        <p:nvGrpSpPr>
          <p:cNvPr id="15" name="9958e2aa-ba20-40b7-bff6-9b670547780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195526" y="235845"/>
            <a:ext cx="1666185" cy="550995"/>
            <a:chOff x="2629947" y="2501424"/>
            <a:chExt cx="5609900" cy="1855152"/>
          </a:xfrm>
          <a:solidFill>
            <a:srgbClr val="FAFAFA"/>
          </a:solidFill>
        </p:grpSpPr>
        <p:grpSp>
          <p:nvGrpSpPr>
            <p:cNvPr id="16" name="iSľîďê"/>
            <p:cNvGrpSpPr/>
            <p:nvPr/>
          </p:nvGrpSpPr>
          <p:grpSpPr>
            <a:xfrm>
              <a:off x="2629947" y="2501424"/>
              <a:ext cx="1847550" cy="1855152"/>
              <a:chOff x="3216275" y="2651125"/>
              <a:chExt cx="1543050" cy="1549400"/>
            </a:xfrm>
            <a:grpFill/>
          </p:grpSpPr>
          <p:sp>
            <p:nvSpPr>
              <p:cNvPr id="47" name="îśľíḓè"/>
              <p:cNvSpPr/>
              <p:nvPr/>
            </p:nvSpPr>
            <p:spPr bwMode="auto">
              <a:xfrm>
                <a:off x="3714750" y="2916238"/>
                <a:ext cx="527050" cy="714375"/>
              </a:xfrm>
              <a:custGeom>
                <a:avLst/>
                <a:gdLst>
                  <a:gd name="T0" fmla="*/ 59 w 160"/>
                  <a:gd name="T1" fmla="*/ 112 h 216"/>
                  <a:gd name="T2" fmla="*/ 60 w 160"/>
                  <a:gd name="T3" fmla="*/ 120 h 216"/>
                  <a:gd name="T4" fmla="*/ 73 w 160"/>
                  <a:gd name="T5" fmla="*/ 135 h 216"/>
                  <a:gd name="T6" fmla="*/ 73 w 160"/>
                  <a:gd name="T7" fmla="*/ 143 h 216"/>
                  <a:gd name="T8" fmla="*/ 46 w 160"/>
                  <a:gd name="T9" fmla="*/ 173 h 216"/>
                  <a:gd name="T10" fmla="*/ 73 w 160"/>
                  <a:gd name="T11" fmla="*/ 167 h 216"/>
                  <a:gd name="T12" fmla="*/ 58 w 160"/>
                  <a:gd name="T13" fmla="*/ 204 h 216"/>
                  <a:gd name="T14" fmla="*/ 116 w 160"/>
                  <a:gd name="T15" fmla="*/ 202 h 216"/>
                  <a:gd name="T16" fmla="*/ 87 w 160"/>
                  <a:gd name="T17" fmla="*/ 158 h 216"/>
                  <a:gd name="T18" fmla="*/ 113 w 160"/>
                  <a:gd name="T19" fmla="*/ 172 h 216"/>
                  <a:gd name="T20" fmla="*/ 126 w 160"/>
                  <a:gd name="T21" fmla="*/ 164 h 216"/>
                  <a:gd name="T22" fmla="*/ 87 w 160"/>
                  <a:gd name="T23" fmla="*/ 143 h 216"/>
                  <a:gd name="T24" fmla="*/ 95 w 160"/>
                  <a:gd name="T25" fmla="*/ 134 h 216"/>
                  <a:gd name="T26" fmla="*/ 103 w 160"/>
                  <a:gd name="T27" fmla="*/ 123 h 216"/>
                  <a:gd name="T28" fmla="*/ 103 w 160"/>
                  <a:gd name="T29" fmla="*/ 112 h 216"/>
                  <a:gd name="T30" fmla="*/ 141 w 160"/>
                  <a:gd name="T31" fmla="*/ 206 h 216"/>
                  <a:gd name="T32" fmla="*/ 90 w 160"/>
                  <a:gd name="T33" fmla="*/ 87 h 216"/>
                  <a:gd name="T34" fmla="*/ 119 w 160"/>
                  <a:gd name="T35" fmla="*/ 79 h 216"/>
                  <a:gd name="T36" fmla="*/ 131 w 160"/>
                  <a:gd name="T37" fmla="*/ 73 h 216"/>
                  <a:gd name="T38" fmla="*/ 120 w 160"/>
                  <a:gd name="T39" fmla="*/ 65 h 216"/>
                  <a:gd name="T40" fmla="*/ 90 w 160"/>
                  <a:gd name="T41" fmla="*/ 57 h 216"/>
                  <a:gd name="T42" fmla="*/ 118 w 160"/>
                  <a:gd name="T43" fmla="*/ 60 h 216"/>
                  <a:gd name="T44" fmla="*/ 118 w 160"/>
                  <a:gd name="T45" fmla="*/ 41 h 216"/>
                  <a:gd name="T46" fmla="*/ 90 w 160"/>
                  <a:gd name="T47" fmla="*/ 43 h 216"/>
                  <a:gd name="T48" fmla="*/ 108 w 160"/>
                  <a:gd name="T49" fmla="*/ 35 h 216"/>
                  <a:gd name="T50" fmla="*/ 120 w 160"/>
                  <a:gd name="T51" fmla="*/ 28 h 216"/>
                  <a:gd name="T52" fmla="*/ 109 w 160"/>
                  <a:gd name="T53" fmla="*/ 21 h 216"/>
                  <a:gd name="T54" fmla="*/ 90 w 160"/>
                  <a:gd name="T55" fmla="*/ 13 h 216"/>
                  <a:gd name="T56" fmla="*/ 83 w 160"/>
                  <a:gd name="T57" fmla="*/ 0 h 216"/>
                  <a:gd name="T58" fmla="*/ 74 w 160"/>
                  <a:gd name="T59" fmla="*/ 12 h 216"/>
                  <a:gd name="T60" fmla="*/ 2 w 160"/>
                  <a:gd name="T61" fmla="*/ 203 h 216"/>
                  <a:gd name="T62" fmla="*/ 80 w 160"/>
                  <a:gd name="T63" fmla="*/ 102 h 216"/>
                  <a:gd name="T64" fmla="*/ 86 w 160"/>
                  <a:gd name="T65" fmla="*/ 107 h 216"/>
                  <a:gd name="T66" fmla="*/ 81 w 160"/>
                  <a:gd name="T67" fmla="*/ 121 h 216"/>
                  <a:gd name="T68" fmla="*/ 76 w 160"/>
                  <a:gd name="T69" fmla="*/ 116 h 216"/>
                  <a:gd name="T70" fmla="*/ 80 w 160"/>
                  <a:gd name="T71" fmla="*/ 1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16">
                    <a:moveTo>
                      <a:pt x="19" y="206"/>
                    </a:moveTo>
                    <a:cubicBezTo>
                      <a:pt x="24" y="171"/>
                      <a:pt x="34" y="137"/>
                      <a:pt x="59" y="112"/>
                    </a:cubicBezTo>
                    <a:cubicBezTo>
                      <a:pt x="60" y="112"/>
                      <a:pt x="60" y="112"/>
                      <a:pt x="60" y="112"/>
                    </a:cubicBezTo>
                    <a:cubicBezTo>
                      <a:pt x="60" y="120"/>
                      <a:pt x="60" y="120"/>
                      <a:pt x="60" y="120"/>
                    </a:cubicBezTo>
                    <a:cubicBezTo>
                      <a:pt x="60" y="127"/>
                      <a:pt x="64" y="135"/>
                      <a:pt x="72" y="135"/>
                    </a:cubicBezTo>
                    <a:cubicBezTo>
                      <a:pt x="72" y="135"/>
                      <a:pt x="73" y="135"/>
                      <a:pt x="73" y="135"/>
                    </a:cubicBezTo>
                    <a:cubicBezTo>
                      <a:pt x="73" y="143"/>
                      <a:pt x="73" y="143"/>
                      <a:pt x="73" y="143"/>
                    </a:cubicBezTo>
                    <a:cubicBezTo>
                      <a:pt x="73" y="143"/>
                      <a:pt x="73" y="143"/>
                      <a:pt x="73" y="143"/>
                    </a:cubicBezTo>
                    <a:cubicBezTo>
                      <a:pt x="58" y="146"/>
                      <a:pt x="45" y="152"/>
                      <a:pt x="36" y="164"/>
                    </a:cubicBezTo>
                    <a:cubicBezTo>
                      <a:pt x="30" y="171"/>
                      <a:pt x="41" y="177"/>
                      <a:pt x="46" y="173"/>
                    </a:cubicBezTo>
                    <a:cubicBezTo>
                      <a:pt x="55" y="166"/>
                      <a:pt x="64" y="160"/>
                      <a:pt x="73" y="158"/>
                    </a:cubicBezTo>
                    <a:cubicBezTo>
                      <a:pt x="73" y="167"/>
                      <a:pt x="73" y="167"/>
                      <a:pt x="73" y="167"/>
                    </a:cubicBezTo>
                    <a:cubicBezTo>
                      <a:pt x="54" y="173"/>
                      <a:pt x="44" y="185"/>
                      <a:pt x="45" y="205"/>
                    </a:cubicBezTo>
                    <a:cubicBezTo>
                      <a:pt x="45" y="212"/>
                      <a:pt x="57" y="211"/>
                      <a:pt x="58" y="204"/>
                    </a:cubicBezTo>
                    <a:cubicBezTo>
                      <a:pt x="62" y="173"/>
                      <a:pt x="99" y="175"/>
                      <a:pt x="103" y="205"/>
                    </a:cubicBezTo>
                    <a:cubicBezTo>
                      <a:pt x="104" y="212"/>
                      <a:pt x="117" y="212"/>
                      <a:pt x="116" y="202"/>
                    </a:cubicBezTo>
                    <a:cubicBezTo>
                      <a:pt x="116" y="186"/>
                      <a:pt x="108" y="174"/>
                      <a:pt x="87" y="167"/>
                    </a:cubicBezTo>
                    <a:cubicBezTo>
                      <a:pt x="87" y="158"/>
                      <a:pt x="87" y="158"/>
                      <a:pt x="87" y="158"/>
                    </a:cubicBezTo>
                    <a:cubicBezTo>
                      <a:pt x="87" y="158"/>
                      <a:pt x="87" y="158"/>
                      <a:pt x="87" y="158"/>
                    </a:cubicBezTo>
                    <a:cubicBezTo>
                      <a:pt x="96" y="160"/>
                      <a:pt x="105" y="164"/>
                      <a:pt x="113" y="172"/>
                    </a:cubicBezTo>
                    <a:cubicBezTo>
                      <a:pt x="116" y="175"/>
                      <a:pt x="119" y="175"/>
                      <a:pt x="123" y="174"/>
                    </a:cubicBezTo>
                    <a:cubicBezTo>
                      <a:pt x="127" y="172"/>
                      <a:pt x="129" y="169"/>
                      <a:pt x="126" y="164"/>
                    </a:cubicBezTo>
                    <a:cubicBezTo>
                      <a:pt x="119" y="153"/>
                      <a:pt x="105" y="147"/>
                      <a:pt x="87" y="143"/>
                    </a:cubicBezTo>
                    <a:cubicBezTo>
                      <a:pt x="87" y="143"/>
                      <a:pt x="87" y="143"/>
                      <a:pt x="87" y="143"/>
                    </a:cubicBezTo>
                    <a:cubicBezTo>
                      <a:pt x="87" y="135"/>
                      <a:pt x="87" y="135"/>
                      <a:pt x="87" y="135"/>
                    </a:cubicBezTo>
                    <a:cubicBezTo>
                      <a:pt x="90" y="135"/>
                      <a:pt x="93" y="134"/>
                      <a:pt x="95" y="134"/>
                    </a:cubicBezTo>
                    <a:cubicBezTo>
                      <a:pt x="98" y="136"/>
                      <a:pt x="104" y="134"/>
                      <a:pt x="105" y="131"/>
                    </a:cubicBezTo>
                    <a:cubicBezTo>
                      <a:pt x="106" y="128"/>
                      <a:pt x="106" y="126"/>
                      <a:pt x="103" y="123"/>
                    </a:cubicBezTo>
                    <a:cubicBezTo>
                      <a:pt x="103" y="112"/>
                      <a:pt x="103" y="112"/>
                      <a:pt x="103" y="112"/>
                    </a:cubicBezTo>
                    <a:cubicBezTo>
                      <a:pt x="103" y="112"/>
                      <a:pt x="103" y="112"/>
                      <a:pt x="103" y="112"/>
                    </a:cubicBezTo>
                    <a:cubicBezTo>
                      <a:pt x="108" y="115"/>
                      <a:pt x="111" y="119"/>
                      <a:pt x="114" y="124"/>
                    </a:cubicBezTo>
                    <a:cubicBezTo>
                      <a:pt x="129" y="145"/>
                      <a:pt x="137" y="174"/>
                      <a:pt x="141" y="206"/>
                    </a:cubicBezTo>
                    <a:cubicBezTo>
                      <a:pt x="144" y="216"/>
                      <a:pt x="160" y="213"/>
                      <a:pt x="159" y="206"/>
                    </a:cubicBezTo>
                    <a:cubicBezTo>
                      <a:pt x="149" y="143"/>
                      <a:pt x="129" y="98"/>
                      <a:pt x="90" y="87"/>
                    </a:cubicBezTo>
                    <a:cubicBezTo>
                      <a:pt x="90" y="79"/>
                      <a:pt x="90" y="79"/>
                      <a:pt x="90" y="79"/>
                    </a:cubicBezTo>
                    <a:cubicBezTo>
                      <a:pt x="119" y="79"/>
                      <a:pt x="119" y="79"/>
                      <a:pt x="119" y="79"/>
                    </a:cubicBezTo>
                    <a:cubicBezTo>
                      <a:pt x="120" y="81"/>
                      <a:pt x="122" y="82"/>
                      <a:pt x="124" y="82"/>
                    </a:cubicBezTo>
                    <a:cubicBezTo>
                      <a:pt x="128" y="82"/>
                      <a:pt x="131" y="78"/>
                      <a:pt x="131" y="73"/>
                    </a:cubicBezTo>
                    <a:cubicBezTo>
                      <a:pt x="131" y="67"/>
                      <a:pt x="128" y="63"/>
                      <a:pt x="124" y="63"/>
                    </a:cubicBezTo>
                    <a:cubicBezTo>
                      <a:pt x="122" y="63"/>
                      <a:pt x="121" y="64"/>
                      <a:pt x="120" y="65"/>
                    </a:cubicBezTo>
                    <a:cubicBezTo>
                      <a:pt x="90" y="65"/>
                      <a:pt x="90" y="65"/>
                      <a:pt x="90" y="65"/>
                    </a:cubicBezTo>
                    <a:cubicBezTo>
                      <a:pt x="90" y="57"/>
                      <a:pt x="90" y="57"/>
                      <a:pt x="90" y="57"/>
                    </a:cubicBezTo>
                    <a:cubicBezTo>
                      <a:pt x="113" y="57"/>
                      <a:pt x="113" y="57"/>
                      <a:pt x="113" y="57"/>
                    </a:cubicBezTo>
                    <a:cubicBezTo>
                      <a:pt x="114" y="59"/>
                      <a:pt x="116" y="60"/>
                      <a:pt x="118" y="60"/>
                    </a:cubicBezTo>
                    <a:cubicBezTo>
                      <a:pt x="122" y="60"/>
                      <a:pt x="125" y="56"/>
                      <a:pt x="125" y="51"/>
                    </a:cubicBezTo>
                    <a:cubicBezTo>
                      <a:pt x="125" y="45"/>
                      <a:pt x="122" y="41"/>
                      <a:pt x="118" y="41"/>
                    </a:cubicBezTo>
                    <a:cubicBezTo>
                      <a:pt x="116" y="41"/>
                      <a:pt x="115" y="42"/>
                      <a:pt x="114" y="43"/>
                    </a:cubicBezTo>
                    <a:cubicBezTo>
                      <a:pt x="90" y="43"/>
                      <a:pt x="90" y="43"/>
                      <a:pt x="90" y="43"/>
                    </a:cubicBezTo>
                    <a:cubicBezTo>
                      <a:pt x="90" y="35"/>
                      <a:pt x="90" y="35"/>
                      <a:pt x="90" y="35"/>
                    </a:cubicBezTo>
                    <a:cubicBezTo>
                      <a:pt x="108" y="35"/>
                      <a:pt x="108" y="35"/>
                      <a:pt x="108" y="35"/>
                    </a:cubicBezTo>
                    <a:cubicBezTo>
                      <a:pt x="110" y="37"/>
                      <a:pt x="111" y="38"/>
                      <a:pt x="113" y="38"/>
                    </a:cubicBezTo>
                    <a:cubicBezTo>
                      <a:pt x="117" y="38"/>
                      <a:pt x="120" y="33"/>
                      <a:pt x="120" y="28"/>
                    </a:cubicBezTo>
                    <a:cubicBezTo>
                      <a:pt x="120" y="23"/>
                      <a:pt x="117" y="18"/>
                      <a:pt x="113" y="18"/>
                    </a:cubicBezTo>
                    <a:cubicBezTo>
                      <a:pt x="111" y="18"/>
                      <a:pt x="110" y="19"/>
                      <a:pt x="109" y="21"/>
                    </a:cubicBezTo>
                    <a:cubicBezTo>
                      <a:pt x="90" y="21"/>
                      <a:pt x="90" y="21"/>
                      <a:pt x="90" y="21"/>
                    </a:cubicBezTo>
                    <a:cubicBezTo>
                      <a:pt x="90" y="13"/>
                      <a:pt x="90" y="13"/>
                      <a:pt x="90" y="13"/>
                    </a:cubicBezTo>
                    <a:cubicBezTo>
                      <a:pt x="92" y="11"/>
                      <a:pt x="92" y="10"/>
                      <a:pt x="92" y="8"/>
                    </a:cubicBezTo>
                    <a:cubicBezTo>
                      <a:pt x="92" y="4"/>
                      <a:pt x="88" y="0"/>
                      <a:pt x="83" y="0"/>
                    </a:cubicBezTo>
                    <a:cubicBezTo>
                      <a:pt x="77" y="0"/>
                      <a:pt x="73" y="4"/>
                      <a:pt x="73" y="8"/>
                    </a:cubicBezTo>
                    <a:cubicBezTo>
                      <a:pt x="73" y="9"/>
                      <a:pt x="73" y="11"/>
                      <a:pt x="74" y="12"/>
                    </a:cubicBezTo>
                    <a:cubicBezTo>
                      <a:pt x="74" y="88"/>
                      <a:pt x="74" y="88"/>
                      <a:pt x="74" y="88"/>
                    </a:cubicBezTo>
                    <a:cubicBezTo>
                      <a:pt x="32" y="102"/>
                      <a:pt x="12" y="147"/>
                      <a:pt x="2" y="203"/>
                    </a:cubicBezTo>
                    <a:cubicBezTo>
                      <a:pt x="0" y="212"/>
                      <a:pt x="14" y="214"/>
                      <a:pt x="19" y="206"/>
                    </a:cubicBezTo>
                    <a:close/>
                    <a:moveTo>
                      <a:pt x="80" y="102"/>
                    </a:moveTo>
                    <a:cubicBezTo>
                      <a:pt x="81" y="102"/>
                      <a:pt x="81" y="102"/>
                      <a:pt x="81" y="102"/>
                    </a:cubicBezTo>
                    <a:cubicBezTo>
                      <a:pt x="84" y="102"/>
                      <a:pt x="86" y="104"/>
                      <a:pt x="86" y="107"/>
                    </a:cubicBezTo>
                    <a:cubicBezTo>
                      <a:pt x="86" y="116"/>
                      <a:pt x="86" y="116"/>
                      <a:pt x="86" y="116"/>
                    </a:cubicBezTo>
                    <a:cubicBezTo>
                      <a:pt x="86" y="119"/>
                      <a:pt x="84" y="121"/>
                      <a:pt x="81" y="121"/>
                    </a:cubicBezTo>
                    <a:cubicBezTo>
                      <a:pt x="80" y="121"/>
                      <a:pt x="80" y="121"/>
                      <a:pt x="80" y="121"/>
                    </a:cubicBezTo>
                    <a:cubicBezTo>
                      <a:pt x="78" y="121"/>
                      <a:pt x="76" y="119"/>
                      <a:pt x="76" y="116"/>
                    </a:cubicBezTo>
                    <a:cubicBezTo>
                      <a:pt x="76" y="107"/>
                      <a:pt x="76" y="107"/>
                      <a:pt x="76" y="107"/>
                    </a:cubicBezTo>
                    <a:cubicBezTo>
                      <a:pt x="76" y="104"/>
                      <a:pt x="78" y="102"/>
                      <a:pt x="8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işḷïďe"/>
              <p:cNvSpPr/>
              <p:nvPr/>
            </p:nvSpPr>
            <p:spPr bwMode="auto">
              <a:xfrm>
                <a:off x="3454400" y="2916238"/>
                <a:ext cx="1054100" cy="1025525"/>
              </a:xfrm>
              <a:custGeom>
                <a:avLst/>
                <a:gdLst>
                  <a:gd name="T0" fmla="*/ 160 w 320"/>
                  <a:gd name="T1" fmla="*/ 310 h 310"/>
                  <a:gd name="T2" fmla="*/ 151 w 320"/>
                  <a:gd name="T3" fmla="*/ 3 h 310"/>
                  <a:gd name="T4" fmla="*/ 50 w 320"/>
                  <a:gd name="T5" fmla="*/ 53 h 310"/>
                  <a:gd name="T6" fmla="*/ 30 w 320"/>
                  <a:gd name="T7" fmla="*/ 88 h 310"/>
                  <a:gd name="T8" fmla="*/ 24 w 320"/>
                  <a:gd name="T9" fmla="*/ 126 h 310"/>
                  <a:gd name="T10" fmla="*/ 24 w 320"/>
                  <a:gd name="T11" fmla="*/ 131 h 310"/>
                  <a:gd name="T12" fmla="*/ 23 w 320"/>
                  <a:gd name="T13" fmla="*/ 166 h 310"/>
                  <a:gd name="T14" fmla="*/ 41 w 320"/>
                  <a:gd name="T15" fmla="*/ 200 h 310"/>
                  <a:gd name="T16" fmla="*/ 44 w 320"/>
                  <a:gd name="T17" fmla="*/ 205 h 310"/>
                  <a:gd name="T18" fmla="*/ 69 w 320"/>
                  <a:gd name="T19" fmla="*/ 242 h 310"/>
                  <a:gd name="T20" fmla="*/ 113 w 320"/>
                  <a:gd name="T21" fmla="*/ 252 h 310"/>
                  <a:gd name="T22" fmla="*/ 114 w 320"/>
                  <a:gd name="T23" fmla="*/ 248 h 310"/>
                  <a:gd name="T24" fmla="*/ 196 w 320"/>
                  <a:gd name="T25" fmla="*/ 234 h 310"/>
                  <a:gd name="T26" fmla="*/ 194 w 320"/>
                  <a:gd name="T27" fmla="*/ 248 h 310"/>
                  <a:gd name="T28" fmla="*/ 209 w 320"/>
                  <a:gd name="T29" fmla="*/ 260 h 310"/>
                  <a:gd name="T30" fmla="*/ 257 w 320"/>
                  <a:gd name="T31" fmla="*/ 237 h 310"/>
                  <a:gd name="T32" fmla="*/ 281 w 320"/>
                  <a:gd name="T33" fmla="*/ 208 h 310"/>
                  <a:gd name="T34" fmla="*/ 291 w 320"/>
                  <a:gd name="T35" fmla="*/ 170 h 310"/>
                  <a:gd name="T36" fmla="*/ 293 w 320"/>
                  <a:gd name="T37" fmla="*/ 164 h 310"/>
                  <a:gd name="T38" fmla="*/ 299 w 320"/>
                  <a:gd name="T39" fmla="*/ 131 h 310"/>
                  <a:gd name="T40" fmla="*/ 289 w 320"/>
                  <a:gd name="T41" fmla="*/ 95 h 310"/>
                  <a:gd name="T42" fmla="*/ 287 w 320"/>
                  <a:gd name="T43" fmla="*/ 90 h 310"/>
                  <a:gd name="T44" fmla="*/ 268 w 320"/>
                  <a:gd name="T45" fmla="*/ 49 h 310"/>
                  <a:gd name="T46" fmla="*/ 175 w 320"/>
                  <a:gd name="T47" fmla="*/ 1 h 310"/>
                  <a:gd name="T48" fmla="*/ 284 w 320"/>
                  <a:gd name="T49" fmla="*/ 67 h 310"/>
                  <a:gd name="T50" fmla="*/ 302 w 320"/>
                  <a:gd name="T51" fmla="*/ 107 h 310"/>
                  <a:gd name="T52" fmla="*/ 302 w 320"/>
                  <a:gd name="T53" fmla="*/ 110 h 310"/>
                  <a:gd name="T54" fmla="*/ 303 w 320"/>
                  <a:gd name="T55" fmla="*/ 144 h 310"/>
                  <a:gd name="T56" fmla="*/ 306 w 320"/>
                  <a:gd name="T57" fmla="*/ 144 h 310"/>
                  <a:gd name="T58" fmla="*/ 291 w 320"/>
                  <a:gd name="T59" fmla="*/ 190 h 310"/>
                  <a:gd name="T60" fmla="*/ 273 w 320"/>
                  <a:gd name="T61" fmla="*/ 225 h 310"/>
                  <a:gd name="T62" fmla="*/ 270 w 320"/>
                  <a:gd name="T63" fmla="*/ 229 h 310"/>
                  <a:gd name="T64" fmla="*/ 27 w 320"/>
                  <a:gd name="T65" fmla="*/ 190 h 310"/>
                  <a:gd name="T66" fmla="*/ 25 w 320"/>
                  <a:gd name="T67" fmla="*/ 186 h 310"/>
                  <a:gd name="T68" fmla="*/ 54 w 320"/>
                  <a:gd name="T69" fmla="*/ 228 h 310"/>
                  <a:gd name="T70" fmla="*/ 36 w 320"/>
                  <a:gd name="T71" fmla="*/ 66 h 310"/>
                  <a:gd name="T72" fmla="*/ 38 w 320"/>
                  <a:gd name="T73" fmla="*/ 67 h 310"/>
                  <a:gd name="T74" fmla="*/ 18 w 320"/>
                  <a:gd name="T75" fmla="*/ 111 h 310"/>
                  <a:gd name="T76" fmla="*/ 18 w 320"/>
                  <a:gd name="T77" fmla="*/ 108 h 310"/>
                  <a:gd name="T78" fmla="*/ 19 w 320"/>
                  <a:gd name="T79" fmla="*/ 148 h 310"/>
                  <a:gd name="T80" fmla="*/ 123 w 320"/>
                  <a:gd name="T81" fmla="*/ 294 h 310"/>
                  <a:gd name="T82" fmla="*/ 123 w 320"/>
                  <a:gd name="T83" fmla="*/ 285 h 310"/>
                  <a:gd name="T84" fmla="*/ 172 w 320"/>
                  <a:gd name="T85" fmla="*/ 294 h 310"/>
                  <a:gd name="T86" fmla="*/ 148 w 320"/>
                  <a:gd name="T87" fmla="*/ 294 h 310"/>
                  <a:gd name="T88" fmla="*/ 197 w 320"/>
                  <a:gd name="T89" fmla="*/ 28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310">
                    <a:moveTo>
                      <a:pt x="175" y="1"/>
                    </a:moveTo>
                    <a:cubicBezTo>
                      <a:pt x="256" y="8"/>
                      <a:pt x="320" y="75"/>
                      <a:pt x="320" y="155"/>
                    </a:cubicBezTo>
                    <a:cubicBezTo>
                      <a:pt x="320" y="240"/>
                      <a:pt x="248" y="310"/>
                      <a:pt x="160" y="310"/>
                    </a:cubicBezTo>
                    <a:cubicBezTo>
                      <a:pt x="72" y="310"/>
                      <a:pt x="0" y="240"/>
                      <a:pt x="0" y="155"/>
                    </a:cubicBezTo>
                    <a:cubicBezTo>
                      <a:pt x="0" y="73"/>
                      <a:pt x="67" y="5"/>
                      <a:pt x="151" y="0"/>
                    </a:cubicBezTo>
                    <a:cubicBezTo>
                      <a:pt x="151" y="3"/>
                      <a:pt x="151" y="3"/>
                      <a:pt x="151" y="3"/>
                    </a:cubicBezTo>
                    <a:cubicBezTo>
                      <a:pt x="113" y="6"/>
                      <a:pt x="79" y="24"/>
                      <a:pt x="56" y="51"/>
                    </a:cubicBezTo>
                    <a:cubicBezTo>
                      <a:pt x="53" y="49"/>
                      <a:pt x="53" y="49"/>
                      <a:pt x="53" y="49"/>
                    </a:cubicBezTo>
                    <a:cubicBezTo>
                      <a:pt x="50" y="53"/>
                      <a:pt x="50" y="53"/>
                      <a:pt x="50" y="53"/>
                    </a:cubicBezTo>
                    <a:cubicBezTo>
                      <a:pt x="52" y="55"/>
                      <a:pt x="52" y="55"/>
                      <a:pt x="52" y="55"/>
                    </a:cubicBezTo>
                    <a:cubicBezTo>
                      <a:pt x="44" y="65"/>
                      <a:pt x="38" y="77"/>
                      <a:pt x="33" y="89"/>
                    </a:cubicBezTo>
                    <a:cubicBezTo>
                      <a:pt x="30" y="88"/>
                      <a:pt x="30" y="88"/>
                      <a:pt x="30" y="88"/>
                    </a:cubicBezTo>
                    <a:cubicBezTo>
                      <a:pt x="28" y="93"/>
                      <a:pt x="28" y="93"/>
                      <a:pt x="28" y="93"/>
                    </a:cubicBezTo>
                    <a:cubicBezTo>
                      <a:pt x="31" y="94"/>
                      <a:pt x="31" y="94"/>
                      <a:pt x="31" y="94"/>
                    </a:cubicBezTo>
                    <a:cubicBezTo>
                      <a:pt x="27" y="104"/>
                      <a:pt x="25" y="115"/>
                      <a:pt x="24" y="126"/>
                    </a:cubicBezTo>
                    <a:cubicBezTo>
                      <a:pt x="21" y="126"/>
                      <a:pt x="21" y="126"/>
                      <a:pt x="21" y="126"/>
                    </a:cubicBezTo>
                    <a:cubicBezTo>
                      <a:pt x="21" y="131"/>
                      <a:pt x="21" y="131"/>
                      <a:pt x="21" y="131"/>
                    </a:cubicBezTo>
                    <a:cubicBezTo>
                      <a:pt x="24" y="131"/>
                      <a:pt x="24" y="131"/>
                      <a:pt x="24" y="131"/>
                    </a:cubicBezTo>
                    <a:cubicBezTo>
                      <a:pt x="24" y="133"/>
                      <a:pt x="24" y="135"/>
                      <a:pt x="24" y="136"/>
                    </a:cubicBezTo>
                    <a:cubicBezTo>
                      <a:pt x="24" y="146"/>
                      <a:pt x="25" y="155"/>
                      <a:pt x="27" y="164"/>
                    </a:cubicBezTo>
                    <a:cubicBezTo>
                      <a:pt x="23" y="166"/>
                      <a:pt x="23" y="166"/>
                      <a:pt x="23" y="166"/>
                    </a:cubicBezTo>
                    <a:cubicBezTo>
                      <a:pt x="25" y="172"/>
                      <a:pt x="25" y="172"/>
                      <a:pt x="25" y="172"/>
                    </a:cubicBezTo>
                    <a:cubicBezTo>
                      <a:pt x="29" y="171"/>
                      <a:pt x="29" y="171"/>
                      <a:pt x="29" y="171"/>
                    </a:cubicBezTo>
                    <a:cubicBezTo>
                      <a:pt x="31" y="181"/>
                      <a:pt x="35" y="191"/>
                      <a:pt x="41" y="200"/>
                    </a:cubicBezTo>
                    <a:cubicBezTo>
                      <a:pt x="37" y="202"/>
                      <a:pt x="37" y="202"/>
                      <a:pt x="37" y="202"/>
                    </a:cubicBezTo>
                    <a:cubicBezTo>
                      <a:pt x="40" y="208"/>
                      <a:pt x="40" y="208"/>
                      <a:pt x="40" y="208"/>
                    </a:cubicBezTo>
                    <a:cubicBezTo>
                      <a:pt x="44" y="205"/>
                      <a:pt x="44" y="205"/>
                      <a:pt x="44" y="205"/>
                    </a:cubicBezTo>
                    <a:cubicBezTo>
                      <a:pt x="50" y="215"/>
                      <a:pt x="58" y="225"/>
                      <a:pt x="67" y="233"/>
                    </a:cubicBezTo>
                    <a:cubicBezTo>
                      <a:pt x="64" y="237"/>
                      <a:pt x="64" y="237"/>
                      <a:pt x="64" y="237"/>
                    </a:cubicBezTo>
                    <a:cubicBezTo>
                      <a:pt x="69" y="242"/>
                      <a:pt x="69" y="242"/>
                      <a:pt x="69" y="242"/>
                    </a:cubicBezTo>
                    <a:cubicBezTo>
                      <a:pt x="73" y="238"/>
                      <a:pt x="73" y="238"/>
                      <a:pt x="73" y="238"/>
                    </a:cubicBezTo>
                    <a:cubicBezTo>
                      <a:pt x="84" y="247"/>
                      <a:pt x="97" y="254"/>
                      <a:pt x="110" y="259"/>
                    </a:cubicBezTo>
                    <a:cubicBezTo>
                      <a:pt x="112" y="257"/>
                      <a:pt x="113" y="255"/>
                      <a:pt x="113" y="252"/>
                    </a:cubicBezTo>
                    <a:cubicBezTo>
                      <a:pt x="126" y="252"/>
                      <a:pt x="126" y="252"/>
                      <a:pt x="126" y="252"/>
                    </a:cubicBezTo>
                    <a:cubicBezTo>
                      <a:pt x="126" y="248"/>
                      <a:pt x="126" y="248"/>
                      <a:pt x="126" y="248"/>
                    </a:cubicBezTo>
                    <a:cubicBezTo>
                      <a:pt x="114" y="248"/>
                      <a:pt x="114" y="248"/>
                      <a:pt x="114" y="248"/>
                    </a:cubicBezTo>
                    <a:cubicBezTo>
                      <a:pt x="118" y="243"/>
                      <a:pt x="121" y="238"/>
                      <a:pt x="121" y="231"/>
                    </a:cubicBezTo>
                    <a:cubicBezTo>
                      <a:pt x="125" y="234"/>
                      <a:pt x="125" y="234"/>
                      <a:pt x="125" y="234"/>
                    </a:cubicBezTo>
                    <a:cubicBezTo>
                      <a:pt x="196" y="234"/>
                      <a:pt x="196" y="234"/>
                      <a:pt x="196" y="234"/>
                    </a:cubicBezTo>
                    <a:cubicBezTo>
                      <a:pt x="199" y="231"/>
                      <a:pt x="199" y="231"/>
                      <a:pt x="199" y="231"/>
                    </a:cubicBezTo>
                    <a:cubicBezTo>
                      <a:pt x="199" y="237"/>
                      <a:pt x="202" y="243"/>
                      <a:pt x="206" y="248"/>
                    </a:cubicBezTo>
                    <a:cubicBezTo>
                      <a:pt x="194" y="248"/>
                      <a:pt x="194" y="248"/>
                      <a:pt x="194" y="248"/>
                    </a:cubicBezTo>
                    <a:cubicBezTo>
                      <a:pt x="194" y="252"/>
                      <a:pt x="194" y="252"/>
                      <a:pt x="194" y="252"/>
                    </a:cubicBezTo>
                    <a:cubicBezTo>
                      <a:pt x="207" y="252"/>
                      <a:pt x="207" y="252"/>
                      <a:pt x="207" y="252"/>
                    </a:cubicBezTo>
                    <a:cubicBezTo>
                      <a:pt x="207" y="255"/>
                      <a:pt x="208" y="258"/>
                      <a:pt x="209" y="260"/>
                    </a:cubicBezTo>
                    <a:cubicBezTo>
                      <a:pt x="223" y="255"/>
                      <a:pt x="236" y="247"/>
                      <a:pt x="247" y="238"/>
                    </a:cubicBezTo>
                    <a:cubicBezTo>
                      <a:pt x="251" y="242"/>
                      <a:pt x="251" y="242"/>
                      <a:pt x="251" y="242"/>
                    </a:cubicBezTo>
                    <a:cubicBezTo>
                      <a:pt x="257" y="237"/>
                      <a:pt x="257" y="237"/>
                      <a:pt x="257" y="237"/>
                    </a:cubicBezTo>
                    <a:cubicBezTo>
                      <a:pt x="253" y="233"/>
                      <a:pt x="253" y="233"/>
                      <a:pt x="253" y="233"/>
                    </a:cubicBezTo>
                    <a:cubicBezTo>
                      <a:pt x="262" y="224"/>
                      <a:pt x="270" y="215"/>
                      <a:pt x="276" y="205"/>
                    </a:cubicBezTo>
                    <a:cubicBezTo>
                      <a:pt x="281" y="208"/>
                      <a:pt x="281" y="208"/>
                      <a:pt x="281" y="208"/>
                    </a:cubicBezTo>
                    <a:cubicBezTo>
                      <a:pt x="284" y="202"/>
                      <a:pt x="284" y="202"/>
                      <a:pt x="284" y="202"/>
                    </a:cubicBezTo>
                    <a:cubicBezTo>
                      <a:pt x="279" y="199"/>
                      <a:pt x="279" y="199"/>
                      <a:pt x="279" y="199"/>
                    </a:cubicBezTo>
                    <a:cubicBezTo>
                      <a:pt x="284" y="190"/>
                      <a:pt x="288" y="180"/>
                      <a:pt x="291" y="170"/>
                    </a:cubicBezTo>
                    <a:cubicBezTo>
                      <a:pt x="296" y="172"/>
                      <a:pt x="296" y="172"/>
                      <a:pt x="296" y="172"/>
                    </a:cubicBezTo>
                    <a:cubicBezTo>
                      <a:pt x="298" y="166"/>
                      <a:pt x="298" y="166"/>
                      <a:pt x="298" y="166"/>
                    </a:cubicBezTo>
                    <a:cubicBezTo>
                      <a:pt x="293" y="164"/>
                      <a:pt x="293" y="164"/>
                      <a:pt x="293" y="164"/>
                    </a:cubicBezTo>
                    <a:cubicBezTo>
                      <a:pt x="295" y="155"/>
                      <a:pt x="296" y="146"/>
                      <a:pt x="296" y="136"/>
                    </a:cubicBezTo>
                    <a:cubicBezTo>
                      <a:pt x="296" y="135"/>
                      <a:pt x="296" y="133"/>
                      <a:pt x="295" y="131"/>
                    </a:cubicBezTo>
                    <a:cubicBezTo>
                      <a:pt x="299" y="131"/>
                      <a:pt x="299" y="131"/>
                      <a:pt x="299" y="131"/>
                    </a:cubicBezTo>
                    <a:cubicBezTo>
                      <a:pt x="299" y="126"/>
                      <a:pt x="299" y="126"/>
                      <a:pt x="299" y="126"/>
                    </a:cubicBezTo>
                    <a:cubicBezTo>
                      <a:pt x="295" y="126"/>
                      <a:pt x="295" y="126"/>
                      <a:pt x="295" y="126"/>
                    </a:cubicBezTo>
                    <a:cubicBezTo>
                      <a:pt x="294" y="115"/>
                      <a:pt x="292" y="105"/>
                      <a:pt x="289" y="95"/>
                    </a:cubicBezTo>
                    <a:cubicBezTo>
                      <a:pt x="293" y="93"/>
                      <a:pt x="293" y="93"/>
                      <a:pt x="293" y="93"/>
                    </a:cubicBezTo>
                    <a:cubicBezTo>
                      <a:pt x="291" y="88"/>
                      <a:pt x="291" y="88"/>
                      <a:pt x="291" y="88"/>
                    </a:cubicBezTo>
                    <a:cubicBezTo>
                      <a:pt x="287" y="90"/>
                      <a:pt x="287" y="90"/>
                      <a:pt x="287" y="90"/>
                    </a:cubicBezTo>
                    <a:cubicBezTo>
                      <a:pt x="282" y="77"/>
                      <a:pt x="276" y="66"/>
                      <a:pt x="268" y="56"/>
                    </a:cubicBezTo>
                    <a:cubicBezTo>
                      <a:pt x="271" y="53"/>
                      <a:pt x="271" y="53"/>
                      <a:pt x="271" y="53"/>
                    </a:cubicBezTo>
                    <a:cubicBezTo>
                      <a:pt x="268" y="49"/>
                      <a:pt x="268" y="49"/>
                      <a:pt x="268" y="49"/>
                    </a:cubicBezTo>
                    <a:cubicBezTo>
                      <a:pt x="264" y="51"/>
                      <a:pt x="264" y="51"/>
                      <a:pt x="264" y="51"/>
                    </a:cubicBezTo>
                    <a:cubicBezTo>
                      <a:pt x="242" y="25"/>
                      <a:pt x="210" y="8"/>
                      <a:pt x="175" y="4"/>
                    </a:cubicBezTo>
                    <a:cubicBezTo>
                      <a:pt x="175" y="1"/>
                      <a:pt x="175" y="1"/>
                      <a:pt x="175" y="1"/>
                    </a:cubicBezTo>
                    <a:close/>
                    <a:moveTo>
                      <a:pt x="284" y="64"/>
                    </a:moveTo>
                    <a:cubicBezTo>
                      <a:pt x="282" y="65"/>
                      <a:pt x="282" y="65"/>
                      <a:pt x="282" y="65"/>
                    </a:cubicBezTo>
                    <a:cubicBezTo>
                      <a:pt x="284" y="67"/>
                      <a:pt x="284" y="67"/>
                      <a:pt x="284" y="67"/>
                    </a:cubicBezTo>
                    <a:cubicBezTo>
                      <a:pt x="285" y="66"/>
                      <a:pt x="285" y="66"/>
                      <a:pt x="285" y="66"/>
                    </a:cubicBezTo>
                    <a:cubicBezTo>
                      <a:pt x="284" y="64"/>
                      <a:pt x="284" y="64"/>
                      <a:pt x="284" y="64"/>
                    </a:cubicBezTo>
                    <a:close/>
                    <a:moveTo>
                      <a:pt x="302" y="107"/>
                    </a:moveTo>
                    <a:cubicBezTo>
                      <a:pt x="300" y="107"/>
                      <a:pt x="300" y="107"/>
                      <a:pt x="300" y="107"/>
                    </a:cubicBezTo>
                    <a:cubicBezTo>
                      <a:pt x="300" y="110"/>
                      <a:pt x="300" y="110"/>
                      <a:pt x="300" y="110"/>
                    </a:cubicBezTo>
                    <a:cubicBezTo>
                      <a:pt x="302" y="110"/>
                      <a:pt x="302" y="110"/>
                      <a:pt x="302" y="110"/>
                    </a:cubicBezTo>
                    <a:cubicBezTo>
                      <a:pt x="302" y="107"/>
                      <a:pt x="302" y="107"/>
                      <a:pt x="302" y="107"/>
                    </a:cubicBezTo>
                    <a:close/>
                    <a:moveTo>
                      <a:pt x="306" y="144"/>
                    </a:moveTo>
                    <a:cubicBezTo>
                      <a:pt x="303" y="144"/>
                      <a:pt x="303" y="144"/>
                      <a:pt x="303" y="144"/>
                    </a:cubicBezTo>
                    <a:cubicBezTo>
                      <a:pt x="303" y="148"/>
                      <a:pt x="303" y="148"/>
                      <a:pt x="303" y="148"/>
                    </a:cubicBezTo>
                    <a:cubicBezTo>
                      <a:pt x="306" y="148"/>
                      <a:pt x="306" y="148"/>
                      <a:pt x="306" y="148"/>
                    </a:cubicBezTo>
                    <a:cubicBezTo>
                      <a:pt x="306" y="144"/>
                      <a:pt x="306" y="144"/>
                      <a:pt x="306" y="144"/>
                    </a:cubicBezTo>
                    <a:close/>
                    <a:moveTo>
                      <a:pt x="295" y="187"/>
                    </a:moveTo>
                    <a:cubicBezTo>
                      <a:pt x="293" y="186"/>
                      <a:pt x="293" y="186"/>
                      <a:pt x="293" y="186"/>
                    </a:cubicBezTo>
                    <a:cubicBezTo>
                      <a:pt x="291" y="190"/>
                      <a:pt x="291" y="190"/>
                      <a:pt x="291" y="190"/>
                    </a:cubicBezTo>
                    <a:cubicBezTo>
                      <a:pt x="293" y="191"/>
                      <a:pt x="293" y="191"/>
                      <a:pt x="293" y="191"/>
                    </a:cubicBezTo>
                    <a:cubicBezTo>
                      <a:pt x="295" y="187"/>
                      <a:pt x="295" y="187"/>
                      <a:pt x="295" y="187"/>
                    </a:cubicBezTo>
                    <a:close/>
                    <a:moveTo>
                      <a:pt x="273" y="225"/>
                    </a:moveTo>
                    <a:cubicBezTo>
                      <a:pt x="271" y="224"/>
                      <a:pt x="271" y="224"/>
                      <a:pt x="271" y="224"/>
                    </a:cubicBezTo>
                    <a:cubicBezTo>
                      <a:pt x="268" y="227"/>
                      <a:pt x="268" y="227"/>
                      <a:pt x="268" y="227"/>
                    </a:cubicBezTo>
                    <a:cubicBezTo>
                      <a:pt x="270" y="229"/>
                      <a:pt x="270" y="229"/>
                      <a:pt x="270" y="229"/>
                    </a:cubicBezTo>
                    <a:cubicBezTo>
                      <a:pt x="273" y="225"/>
                      <a:pt x="273" y="225"/>
                      <a:pt x="273" y="225"/>
                    </a:cubicBezTo>
                    <a:close/>
                    <a:moveTo>
                      <a:pt x="25" y="186"/>
                    </a:moveTo>
                    <a:cubicBezTo>
                      <a:pt x="27" y="190"/>
                      <a:pt x="27" y="190"/>
                      <a:pt x="27" y="190"/>
                    </a:cubicBezTo>
                    <a:cubicBezTo>
                      <a:pt x="29" y="189"/>
                      <a:pt x="29" y="189"/>
                      <a:pt x="29" y="189"/>
                    </a:cubicBezTo>
                    <a:cubicBezTo>
                      <a:pt x="27" y="185"/>
                      <a:pt x="27" y="185"/>
                      <a:pt x="27" y="185"/>
                    </a:cubicBezTo>
                    <a:cubicBezTo>
                      <a:pt x="25" y="186"/>
                      <a:pt x="25" y="186"/>
                      <a:pt x="25" y="186"/>
                    </a:cubicBezTo>
                    <a:close/>
                    <a:moveTo>
                      <a:pt x="50" y="227"/>
                    </a:moveTo>
                    <a:cubicBezTo>
                      <a:pt x="52" y="230"/>
                      <a:pt x="52" y="230"/>
                      <a:pt x="52" y="230"/>
                    </a:cubicBezTo>
                    <a:cubicBezTo>
                      <a:pt x="54" y="228"/>
                      <a:pt x="54" y="228"/>
                      <a:pt x="54" y="228"/>
                    </a:cubicBezTo>
                    <a:cubicBezTo>
                      <a:pt x="51" y="225"/>
                      <a:pt x="51" y="225"/>
                      <a:pt x="51" y="225"/>
                    </a:cubicBezTo>
                    <a:cubicBezTo>
                      <a:pt x="50" y="227"/>
                      <a:pt x="50" y="227"/>
                      <a:pt x="50" y="227"/>
                    </a:cubicBezTo>
                    <a:close/>
                    <a:moveTo>
                      <a:pt x="36" y="66"/>
                    </a:moveTo>
                    <a:cubicBezTo>
                      <a:pt x="34" y="68"/>
                      <a:pt x="34" y="68"/>
                      <a:pt x="34" y="68"/>
                    </a:cubicBezTo>
                    <a:cubicBezTo>
                      <a:pt x="36" y="69"/>
                      <a:pt x="36" y="69"/>
                      <a:pt x="36" y="69"/>
                    </a:cubicBezTo>
                    <a:cubicBezTo>
                      <a:pt x="38" y="67"/>
                      <a:pt x="38" y="67"/>
                      <a:pt x="38" y="67"/>
                    </a:cubicBezTo>
                    <a:cubicBezTo>
                      <a:pt x="36" y="66"/>
                      <a:pt x="36" y="66"/>
                      <a:pt x="36" y="66"/>
                    </a:cubicBezTo>
                    <a:close/>
                    <a:moveTo>
                      <a:pt x="18" y="108"/>
                    </a:moveTo>
                    <a:cubicBezTo>
                      <a:pt x="18" y="111"/>
                      <a:pt x="18" y="111"/>
                      <a:pt x="18" y="111"/>
                    </a:cubicBezTo>
                    <a:cubicBezTo>
                      <a:pt x="20" y="112"/>
                      <a:pt x="20" y="112"/>
                      <a:pt x="20" y="112"/>
                    </a:cubicBezTo>
                    <a:cubicBezTo>
                      <a:pt x="21" y="108"/>
                      <a:pt x="21" y="108"/>
                      <a:pt x="21" y="108"/>
                    </a:cubicBezTo>
                    <a:cubicBezTo>
                      <a:pt x="18" y="108"/>
                      <a:pt x="18" y="108"/>
                      <a:pt x="18" y="108"/>
                    </a:cubicBezTo>
                    <a:close/>
                    <a:moveTo>
                      <a:pt x="15" y="145"/>
                    </a:moveTo>
                    <a:cubicBezTo>
                      <a:pt x="16" y="149"/>
                      <a:pt x="16" y="149"/>
                      <a:pt x="16" y="149"/>
                    </a:cubicBezTo>
                    <a:cubicBezTo>
                      <a:pt x="19" y="148"/>
                      <a:pt x="19" y="148"/>
                      <a:pt x="19" y="148"/>
                    </a:cubicBezTo>
                    <a:cubicBezTo>
                      <a:pt x="18" y="145"/>
                      <a:pt x="18" y="145"/>
                      <a:pt x="18" y="145"/>
                    </a:cubicBezTo>
                    <a:cubicBezTo>
                      <a:pt x="15" y="145"/>
                      <a:pt x="15" y="145"/>
                      <a:pt x="15" y="145"/>
                    </a:cubicBezTo>
                    <a:close/>
                    <a:moveTo>
                      <a:pt x="123" y="294"/>
                    </a:moveTo>
                    <a:cubicBezTo>
                      <a:pt x="138" y="294"/>
                      <a:pt x="138" y="294"/>
                      <a:pt x="138" y="294"/>
                    </a:cubicBezTo>
                    <a:cubicBezTo>
                      <a:pt x="138" y="285"/>
                      <a:pt x="138" y="285"/>
                      <a:pt x="138" y="285"/>
                    </a:cubicBezTo>
                    <a:cubicBezTo>
                      <a:pt x="136" y="278"/>
                      <a:pt x="126" y="276"/>
                      <a:pt x="123" y="285"/>
                    </a:cubicBezTo>
                    <a:cubicBezTo>
                      <a:pt x="123" y="294"/>
                      <a:pt x="123" y="294"/>
                      <a:pt x="123" y="294"/>
                    </a:cubicBezTo>
                    <a:close/>
                    <a:moveTo>
                      <a:pt x="148" y="294"/>
                    </a:moveTo>
                    <a:cubicBezTo>
                      <a:pt x="172" y="294"/>
                      <a:pt x="172" y="294"/>
                      <a:pt x="172" y="294"/>
                    </a:cubicBezTo>
                    <a:cubicBezTo>
                      <a:pt x="172" y="282"/>
                      <a:pt x="172" y="282"/>
                      <a:pt x="172" y="282"/>
                    </a:cubicBezTo>
                    <a:cubicBezTo>
                      <a:pt x="169" y="271"/>
                      <a:pt x="152" y="269"/>
                      <a:pt x="148" y="282"/>
                    </a:cubicBezTo>
                    <a:cubicBezTo>
                      <a:pt x="148" y="294"/>
                      <a:pt x="148" y="294"/>
                      <a:pt x="148" y="294"/>
                    </a:cubicBezTo>
                    <a:close/>
                    <a:moveTo>
                      <a:pt x="182" y="294"/>
                    </a:moveTo>
                    <a:cubicBezTo>
                      <a:pt x="197" y="294"/>
                      <a:pt x="197" y="294"/>
                      <a:pt x="197" y="294"/>
                    </a:cubicBezTo>
                    <a:cubicBezTo>
                      <a:pt x="197" y="285"/>
                      <a:pt x="197" y="285"/>
                      <a:pt x="197" y="285"/>
                    </a:cubicBezTo>
                    <a:cubicBezTo>
                      <a:pt x="195" y="278"/>
                      <a:pt x="184" y="276"/>
                      <a:pt x="182" y="285"/>
                    </a:cubicBezTo>
                    <a:lnTo>
                      <a:pt x="182"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íşľïďê"/>
              <p:cNvSpPr/>
              <p:nvPr/>
            </p:nvSpPr>
            <p:spPr bwMode="auto">
              <a:xfrm>
                <a:off x="3314700" y="3322638"/>
                <a:ext cx="88900" cy="76200"/>
              </a:xfrm>
              <a:custGeom>
                <a:avLst/>
                <a:gdLst>
                  <a:gd name="T0" fmla="*/ 4 w 27"/>
                  <a:gd name="T1" fmla="*/ 1 h 23"/>
                  <a:gd name="T2" fmla="*/ 5 w 27"/>
                  <a:gd name="T3" fmla="*/ 3 h 23"/>
                  <a:gd name="T4" fmla="*/ 4 w 27"/>
                  <a:gd name="T5" fmla="*/ 4 h 23"/>
                  <a:gd name="T6" fmla="*/ 2 w 27"/>
                  <a:gd name="T7" fmla="*/ 8 h 23"/>
                  <a:gd name="T8" fmla="*/ 11 w 27"/>
                  <a:gd name="T9" fmla="*/ 22 h 23"/>
                  <a:gd name="T10" fmla="*/ 25 w 27"/>
                  <a:gd name="T11" fmla="*/ 15 h 23"/>
                  <a:gd name="T12" fmla="*/ 19 w 27"/>
                  <a:gd name="T13" fmla="*/ 3 h 23"/>
                  <a:gd name="T14" fmla="*/ 19 w 27"/>
                  <a:gd name="T15" fmla="*/ 4 h 23"/>
                  <a:gd name="T16" fmla="*/ 25 w 27"/>
                  <a:gd name="T17" fmla="*/ 14 h 23"/>
                  <a:gd name="T18" fmla="*/ 12 w 27"/>
                  <a:gd name="T19" fmla="*/ 18 h 23"/>
                  <a:gd name="T20" fmla="*/ 3 w 27"/>
                  <a:gd name="T21" fmla="*/ 8 h 23"/>
                  <a:gd name="T22" fmla="*/ 12 w 27"/>
                  <a:gd name="T23" fmla="*/ 3 h 23"/>
                  <a:gd name="T24" fmla="*/ 12 w 27"/>
                  <a:gd name="T25" fmla="*/ 2 h 23"/>
                  <a:gd name="T26" fmla="*/ 4 w 27"/>
                  <a:gd name="T27" fmla="*/ 0 h 23"/>
                  <a:gd name="T28" fmla="*/ 4 w 27"/>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3">
                    <a:moveTo>
                      <a:pt x="4" y="1"/>
                    </a:moveTo>
                    <a:cubicBezTo>
                      <a:pt x="5" y="1"/>
                      <a:pt x="5" y="2"/>
                      <a:pt x="5" y="3"/>
                    </a:cubicBezTo>
                    <a:cubicBezTo>
                      <a:pt x="5" y="3"/>
                      <a:pt x="5" y="3"/>
                      <a:pt x="4" y="4"/>
                    </a:cubicBezTo>
                    <a:cubicBezTo>
                      <a:pt x="3" y="5"/>
                      <a:pt x="2" y="7"/>
                      <a:pt x="2" y="8"/>
                    </a:cubicBezTo>
                    <a:cubicBezTo>
                      <a:pt x="0" y="15"/>
                      <a:pt x="4" y="20"/>
                      <a:pt x="11" y="22"/>
                    </a:cubicBezTo>
                    <a:cubicBezTo>
                      <a:pt x="18" y="23"/>
                      <a:pt x="23" y="21"/>
                      <a:pt x="25" y="15"/>
                    </a:cubicBezTo>
                    <a:cubicBezTo>
                      <a:pt x="27" y="9"/>
                      <a:pt x="25" y="5"/>
                      <a:pt x="19" y="3"/>
                    </a:cubicBezTo>
                    <a:cubicBezTo>
                      <a:pt x="19" y="4"/>
                      <a:pt x="19" y="4"/>
                      <a:pt x="19" y="4"/>
                    </a:cubicBezTo>
                    <a:cubicBezTo>
                      <a:pt x="24" y="6"/>
                      <a:pt x="26" y="10"/>
                      <a:pt x="25" y="14"/>
                    </a:cubicBezTo>
                    <a:cubicBezTo>
                      <a:pt x="23" y="19"/>
                      <a:pt x="19" y="20"/>
                      <a:pt x="12" y="18"/>
                    </a:cubicBezTo>
                    <a:cubicBezTo>
                      <a:pt x="4" y="16"/>
                      <a:pt x="1" y="13"/>
                      <a:pt x="3" y="8"/>
                    </a:cubicBezTo>
                    <a:cubicBezTo>
                      <a:pt x="4" y="5"/>
                      <a:pt x="7" y="3"/>
                      <a:pt x="12" y="3"/>
                    </a:cubicBezTo>
                    <a:cubicBezTo>
                      <a:pt x="12" y="2"/>
                      <a:pt x="12" y="2"/>
                      <a:pt x="12" y="2"/>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iŝľíḍê"/>
              <p:cNvSpPr/>
              <p:nvPr/>
            </p:nvSpPr>
            <p:spPr bwMode="auto">
              <a:xfrm>
                <a:off x="3338513" y="3209925"/>
                <a:ext cx="104775" cy="106363"/>
              </a:xfrm>
              <a:custGeom>
                <a:avLst/>
                <a:gdLst>
                  <a:gd name="T0" fmla="*/ 27 w 32"/>
                  <a:gd name="T1" fmla="*/ 22 h 32"/>
                  <a:gd name="T2" fmla="*/ 26 w 32"/>
                  <a:gd name="T3" fmla="*/ 22 h 32"/>
                  <a:gd name="T4" fmla="*/ 22 w 32"/>
                  <a:gd name="T5" fmla="*/ 24 h 32"/>
                  <a:gd name="T6" fmla="*/ 14 w 32"/>
                  <a:gd name="T7" fmla="*/ 21 h 32"/>
                  <a:gd name="T8" fmla="*/ 18 w 32"/>
                  <a:gd name="T9" fmla="*/ 11 h 32"/>
                  <a:gd name="T10" fmla="*/ 26 w 32"/>
                  <a:gd name="T11" fmla="*/ 14 h 32"/>
                  <a:gd name="T12" fmla="*/ 27 w 32"/>
                  <a:gd name="T13" fmla="*/ 18 h 32"/>
                  <a:gd name="T14" fmla="*/ 28 w 32"/>
                  <a:gd name="T15" fmla="*/ 19 h 32"/>
                  <a:gd name="T16" fmla="*/ 32 w 32"/>
                  <a:gd name="T17" fmla="*/ 9 h 32"/>
                  <a:gd name="T18" fmla="*/ 31 w 32"/>
                  <a:gd name="T19" fmla="*/ 9 h 32"/>
                  <a:gd name="T20" fmla="*/ 28 w 32"/>
                  <a:gd name="T21" fmla="*/ 11 h 32"/>
                  <a:gd name="T22" fmla="*/ 12 w 32"/>
                  <a:gd name="T23" fmla="*/ 4 h 32"/>
                  <a:gd name="T24" fmla="*/ 11 w 32"/>
                  <a:gd name="T25" fmla="*/ 1 h 32"/>
                  <a:gd name="T26" fmla="*/ 10 w 32"/>
                  <a:gd name="T27" fmla="*/ 0 h 32"/>
                  <a:gd name="T28" fmla="*/ 6 w 32"/>
                  <a:gd name="T29" fmla="*/ 9 h 32"/>
                  <a:gd name="T30" fmla="*/ 7 w 32"/>
                  <a:gd name="T31" fmla="*/ 10 h 32"/>
                  <a:gd name="T32" fmla="*/ 10 w 32"/>
                  <a:gd name="T33" fmla="*/ 8 h 32"/>
                  <a:gd name="T34" fmla="*/ 17 w 32"/>
                  <a:gd name="T35" fmla="*/ 11 h 32"/>
                  <a:gd name="T36" fmla="*/ 13 w 32"/>
                  <a:gd name="T37" fmla="*/ 20 h 32"/>
                  <a:gd name="T38" fmla="*/ 6 w 32"/>
                  <a:gd name="T39" fmla="*/ 17 h 32"/>
                  <a:gd name="T40" fmla="*/ 6 w 32"/>
                  <a:gd name="T41" fmla="*/ 13 h 32"/>
                  <a:gd name="T42" fmla="*/ 4 w 32"/>
                  <a:gd name="T43" fmla="*/ 13 h 32"/>
                  <a:gd name="T44" fmla="*/ 0 w 32"/>
                  <a:gd name="T45" fmla="*/ 22 h 32"/>
                  <a:gd name="T46" fmla="*/ 2 w 32"/>
                  <a:gd name="T47" fmla="*/ 23 h 32"/>
                  <a:gd name="T48" fmla="*/ 5 w 32"/>
                  <a:gd name="T49" fmla="*/ 21 h 32"/>
                  <a:gd name="T50" fmla="*/ 21 w 32"/>
                  <a:gd name="T51" fmla="*/ 27 h 32"/>
                  <a:gd name="T52" fmla="*/ 22 w 32"/>
                  <a:gd name="T53" fmla="*/ 31 h 32"/>
                  <a:gd name="T54" fmla="*/ 23 w 32"/>
                  <a:gd name="T55" fmla="*/ 32 h 32"/>
                  <a:gd name="T56" fmla="*/ 27 w 32"/>
                  <a:gd name="T5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32">
                    <a:moveTo>
                      <a:pt x="27" y="22"/>
                    </a:moveTo>
                    <a:cubicBezTo>
                      <a:pt x="26" y="22"/>
                      <a:pt x="26" y="22"/>
                      <a:pt x="26" y="22"/>
                    </a:cubicBezTo>
                    <a:cubicBezTo>
                      <a:pt x="25" y="24"/>
                      <a:pt x="24" y="25"/>
                      <a:pt x="22" y="24"/>
                    </a:cubicBezTo>
                    <a:cubicBezTo>
                      <a:pt x="14" y="21"/>
                      <a:pt x="14" y="21"/>
                      <a:pt x="14" y="21"/>
                    </a:cubicBezTo>
                    <a:cubicBezTo>
                      <a:pt x="18" y="11"/>
                      <a:pt x="18" y="11"/>
                      <a:pt x="18" y="11"/>
                    </a:cubicBezTo>
                    <a:cubicBezTo>
                      <a:pt x="26" y="14"/>
                      <a:pt x="26" y="14"/>
                      <a:pt x="26" y="14"/>
                    </a:cubicBezTo>
                    <a:cubicBezTo>
                      <a:pt x="28" y="15"/>
                      <a:pt x="28" y="16"/>
                      <a:pt x="27" y="18"/>
                    </a:cubicBezTo>
                    <a:cubicBezTo>
                      <a:pt x="28" y="19"/>
                      <a:pt x="28" y="19"/>
                      <a:pt x="28" y="19"/>
                    </a:cubicBezTo>
                    <a:cubicBezTo>
                      <a:pt x="32" y="9"/>
                      <a:pt x="32" y="9"/>
                      <a:pt x="32" y="9"/>
                    </a:cubicBezTo>
                    <a:cubicBezTo>
                      <a:pt x="31" y="9"/>
                      <a:pt x="31" y="9"/>
                      <a:pt x="31" y="9"/>
                    </a:cubicBezTo>
                    <a:cubicBezTo>
                      <a:pt x="30" y="11"/>
                      <a:pt x="29" y="12"/>
                      <a:pt x="28" y="11"/>
                    </a:cubicBezTo>
                    <a:cubicBezTo>
                      <a:pt x="12" y="4"/>
                      <a:pt x="12" y="4"/>
                      <a:pt x="12" y="4"/>
                    </a:cubicBezTo>
                    <a:cubicBezTo>
                      <a:pt x="10" y="4"/>
                      <a:pt x="10" y="3"/>
                      <a:pt x="11" y="1"/>
                    </a:cubicBezTo>
                    <a:cubicBezTo>
                      <a:pt x="10" y="0"/>
                      <a:pt x="10" y="0"/>
                      <a:pt x="10" y="0"/>
                    </a:cubicBezTo>
                    <a:cubicBezTo>
                      <a:pt x="6" y="9"/>
                      <a:pt x="6" y="9"/>
                      <a:pt x="6" y="9"/>
                    </a:cubicBezTo>
                    <a:cubicBezTo>
                      <a:pt x="7" y="10"/>
                      <a:pt x="7" y="10"/>
                      <a:pt x="7" y="10"/>
                    </a:cubicBezTo>
                    <a:cubicBezTo>
                      <a:pt x="8" y="8"/>
                      <a:pt x="9" y="7"/>
                      <a:pt x="10" y="8"/>
                    </a:cubicBezTo>
                    <a:cubicBezTo>
                      <a:pt x="17" y="11"/>
                      <a:pt x="17" y="11"/>
                      <a:pt x="17" y="11"/>
                    </a:cubicBezTo>
                    <a:cubicBezTo>
                      <a:pt x="13" y="20"/>
                      <a:pt x="13" y="20"/>
                      <a:pt x="13" y="20"/>
                    </a:cubicBezTo>
                    <a:cubicBezTo>
                      <a:pt x="6" y="17"/>
                      <a:pt x="6" y="17"/>
                      <a:pt x="6" y="17"/>
                    </a:cubicBezTo>
                    <a:cubicBezTo>
                      <a:pt x="5" y="17"/>
                      <a:pt x="4" y="15"/>
                      <a:pt x="6" y="13"/>
                    </a:cubicBezTo>
                    <a:cubicBezTo>
                      <a:pt x="4" y="13"/>
                      <a:pt x="4" y="13"/>
                      <a:pt x="4" y="13"/>
                    </a:cubicBezTo>
                    <a:cubicBezTo>
                      <a:pt x="0" y="22"/>
                      <a:pt x="0" y="22"/>
                      <a:pt x="0" y="22"/>
                    </a:cubicBezTo>
                    <a:cubicBezTo>
                      <a:pt x="2" y="23"/>
                      <a:pt x="2" y="23"/>
                      <a:pt x="2" y="23"/>
                    </a:cubicBezTo>
                    <a:cubicBezTo>
                      <a:pt x="2" y="20"/>
                      <a:pt x="3" y="20"/>
                      <a:pt x="5" y="21"/>
                    </a:cubicBezTo>
                    <a:cubicBezTo>
                      <a:pt x="21" y="27"/>
                      <a:pt x="21" y="27"/>
                      <a:pt x="21" y="27"/>
                    </a:cubicBezTo>
                    <a:cubicBezTo>
                      <a:pt x="22" y="28"/>
                      <a:pt x="23" y="29"/>
                      <a:pt x="22" y="31"/>
                    </a:cubicBezTo>
                    <a:cubicBezTo>
                      <a:pt x="23" y="32"/>
                      <a:pt x="23" y="32"/>
                      <a:pt x="23" y="32"/>
                    </a:cubicBezTo>
                    <a:lnTo>
                      <a:pt x="27"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îṥḻiḓe"/>
              <p:cNvSpPr/>
              <p:nvPr/>
            </p:nvSpPr>
            <p:spPr bwMode="auto">
              <a:xfrm>
                <a:off x="3400425" y="3148013"/>
                <a:ext cx="88900" cy="73025"/>
              </a:xfrm>
              <a:custGeom>
                <a:avLst/>
                <a:gdLst>
                  <a:gd name="T0" fmla="*/ 20 w 27"/>
                  <a:gd name="T1" fmla="*/ 14 h 22"/>
                  <a:gd name="T2" fmla="*/ 19 w 27"/>
                  <a:gd name="T3" fmla="*/ 14 h 22"/>
                  <a:gd name="T4" fmla="*/ 16 w 27"/>
                  <a:gd name="T5" fmla="*/ 16 h 22"/>
                  <a:gd name="T6" fmla="*/ 14 w 27"/>
                  <a:gd name="T7" fmla="*/ 14 h 22"/>
                  <a:gd name="T8" fmla="*/ 12 w 27"/>
                  <a:gd name="T9" fmla="*/ 12 h 22"/>
                  <a:gd name="T10" fmla="*/ 16 w 27"/>
                  <a:gd name="T11" fmla="*/ 5 h 22"/>
                  <a:gd name="T12" fmla="*/ 22 w 27"/>
                  <a:gd name="T13" fmla="*/ 6 h 22"/>
                  <a:gd name="T14" fmla="*/ 22 w 27"/>
                  <a:gd name="T15" fmla="*/ 9 h 22"/>
                  <a:gd name="T16" fmla="*/ 23 w 27"/>
                  <a:gd name="T17" fmla="*/ 9 h 22"/>
                  <a:gd name="T18" fmla="*/ 27 w 27"/>
                  <a:gd name="T19" fmla="*/ 1 h 22"/>
                  <a:gd name="T20" fmla="*/ 26 w 27"/>
                  <a:gd name="T21" fmla="*/ 0 h 22"/>
                  <a:gd name="T22" fmla="*/ 21 w 27"/>
                  <a:gd name="T23" fmla="*/ 2 h 22"/>
                  <a:gd name="T24" fmla="*/ 0 w 27"/>
                  <a:gd name="T25" fmla="*/ 0 h 22"/>
                  <a:gd name="T26" fmla="*/ 0 w 27"/>
                  <a:gd name="T27" fmla="*/ 1 h 22"/>
                  <a:gd name="T28" fmla="*/ 13 w 27"/>
                  <a:gd name="T29" fmla="*/ 16 h 22"/>
                  <a:gd name="T30" fmla="*/ 15 w 27"/>
                  <a:gd name="T31" fmla="*/ 22 h 22"/>
                  <a:gd name="T32" fmla="*/ 16 w 27"/>
                  <a:gd name="T33" fmla="*/ 22 h 22"/>
                  <a:gd name="T34" fmla="*/ 20 w 27"/>
                  <a:gd name="T35" fmla="*/ 14 h 22"/>
                  <a:gd name="T36" fmla="*/ 11 w 27"/>
                  <a:gd name="T37" fmla="*/ 11 h 22"/>
                  <a:gd name="T38" fmla="*/ 4 w 27"/>
                  <a:gd name="T39" fmla="*/ 4 h 22"/>
                  <a:gd name="T40" fmla="*/ 14 w 27"/>
                  <a:gd name="T41" fmla="*/ 5 h 22"/>
                  <a:gd name="T42" fmla="*/ 11 w 27"/>
                  <a:gd name="T4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2">
                    <a:moveTo>
                      <a:pt x="20" y="14"/>
                    </a:moveTo>
                    <a:cubicBezTo>
                      <a:pt x="19" y="14"/>
                      <a:pt x="19" y="14"/>
                      <a:pt x="19" y="14"/>
                    </a:cubicBezTo>
                    <a:cubicBezTo>
                      <a:pt x="18" y="16"/>
                      <a:pt x="17" y="17"/>
                      <a:pt x="16" y="16"/>
                    </a:cubicBezTo>
                    <a:cubicBezTo>
                      <a:pt x="15" y="16"/>
                      <a:pt x="15" y="15"/>
                      <a:pt x="14" y="14"/>
                    </a:cubicBezTo>
                    <a:cubicBezTo>
                      <a:pt x="13" y="13"/>
                      <a:pt x="12" y="13"/>
                      <a:pt x="12" y="12"/>
                    </a:cubicBezTo>
                    <a:cubicBezTo>
                      <a:pt x="16" y="5"/>
                      <a:pt x="16" y="5"/>
                      <a:pt x="16" y="5"/>
                    </a:cubicBezTo>
                    <a:cubicBezTo>
                      <a:pt x="19" y="5"/>
                      <a:pt x="21" y="5"/>
                      <a:pt x="22" y="6"/>
                    </a:cubicBezTo>
                    <a:cubicBezTo>
                      <a:pt x="23" y="6"/>
                      <a:pt x="23" y="7"/>
                      <a:pt x="22" y="9"/>
                    </a:cubicBezTo>
                    <a:cubicBezTo>
                      <a:pt x="23" y="9"/>
                      <a:pt x="23" y="9"/>
                      <a:pt x="23" y="9"/>
                    </a:cubicBezTo>
                    <a:cubicBezTo>
                      <a:pt x="27" y="1"/>
                      <a:pt x="27" y="1"/>
                      <a:pt x="27" y="1"/>
                    </a:cubicBezTo>
                    <a:cubicBezTo>
                      <a:pt x="26" y="0"/>
                      <a:pt x="26" y="0"/>
                      <a:pt x="26" y="0"/>
                    </a:cubicBezTo>
                    <a:cubicBezTo>
                      <a:pt x="25" y="2"/>
                      <a:pt x="24" y="3"/>
                      <a:pt x="21" y="2"/>
                    </a:cubicBezTo>
                    <a:cubicBezTo>
                      <a:pt x="0" y="0"/>
                      <a:pt x="0" y="0"/>
                      <a:pt x="0" y="0"/>
                    </a:cubicBezTo>
                    <a:cubicBezTo>
                      <a:pt x="0" y="1"/>
                      <a:pt x="0" y="1"/>
                      <a:pt x="0" y="1"/>
                    </a:cubicBezTo>
                    <a:cubicBezTo>
                      <a:pt x="13" y="16"/>
                      <a:pt x="13" y="16"/>
                      <a:pt x="13" y="16"/>
                    </a:cubicBezTo>
                    <a:cubicBezTo>
                      <a:pt x="15" y="18"/>
                      <a:pt x="16" y="20"/>
                      <a:pt x="15" y="22"/>
                    </a:cubicBezTo>
                    <a:cubicBezTo>
                      <a:pt x="16" y="22"/>
                      <a:pt x="16" y="22"/>
                      <a:pt x="16" y="22"/>
                    </a:cubicBezTo>
                    <a:cubicBezTo>
                      <a:pt x="20" y="14"/>
                      <a:pt x="20" y="14"/>
                      <a:pt x="20" y="14"/>
                    </a:cubicBezTo>
                    <a:close/>
                    <a:moveTo>
                      <a:pt x="11" y="11"/>
                    </a:moveTo>
                    <a:cubicBezTo>
                      <a:pt x="4" y="4"/>
                      <a:pt x="4" y="4"/>
                      <a:pt x="4" y="4"/>
                    </a:cubicBezTo>
                    <a:cubicBezTo>
                      <a:pt x="14" y="5"/>
                      <a:pt x="14" y="5"/>
                      <a:pt x="14" y="5"/>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iSľíḓè"/>
              <p:cNvSpPr/>
              <p:nvPr/>
            </p:nvSpPr>
            <p:spPr bwMode="auto">
              <a:xfrm>
                <a:off x="3436938" y="3022600"/>
                <a:ext cx="106363" cy="107950"/>
              </a:xfrm>
              <a:custGeom>
                <a:avLst/>
                <a:gdLst>
                  <a:gd name="T0" fmla="*/ 0 w 32"/>
                  <a:gd name="T1" fmla="*/ 18 h 33"/>
                  <a:gd name="T2" fmla="*/ 1 w 32"/>
                  <a:gd name="T3" fmla="*/ 19 h 33"/>
                  <a:gd name="T4" fmla="*/ 2 w 32"/>
                  <a:gd name="T5" fmla="*/ 18 h 33"/>
                  <a:gd name="T6" fmla="*/ 4 w 32"/>
                  <a:gd name="T7" fmla="*/ 17 h 33"/>
                  <a:gd name="T8" fmla="*/ 19 w 32"/>
                  <a:gd name="T9" fmla="*/ 28 h 33"/>
                  <a:gd name="T10" fmla="*/ 18 w 32"/>
                  <a:gd name="T11" fmla="*/ 32 h 33"/>
                  <a:gd name="T12" fmla="*/ 19 w 32"/>
                  <a:gd name="T13" fmla="*/ 33 h 33"/>
                  <a:gd name="T14" fmla="*/ 25 w 32"/>
                  <a:gd name="T15" fmla="*/ 26 h 33"/>
                  <a:gd name="T16" fmla="*/ 24 w 32"/>
                  <a:gd name="T17" fmla="*/ 25 h 33"/>
                  <a:gd name="T18" fmla="*/ 20 w 32"/>
                  <a:gd name="T19" fmla="*/ 27 h 33"/>
                  <a:gd name="T20" fmla="*/ 7 w 32"/>
                  <a:gd name="T21" fmla="*/ 17 h 33"/>
                  <a:gd name="T22" fmla="*/ 7 w 32"/>
                  <a:gd name="T23" fmla="*/ 17 h 33"/>
                  <a:gd name="T24" fmla="*/ 31 w 32"/>
                  <a:gd name="T25" fmla="*/ 18 h 33"/>
                  <a:gd name="T26" fmla="*/ 32 w 32"/>
                  <a:gd name="T27" fmla="*/ 17 h 33"/>
                  <a:gd name="T28" fmla="*/ 15 w 32"/>
                  <a:gd name="T29" fmla="*/ 4 h 33"/>
                  <a:gd name="T30" fmla="*/ 15 w 32"/>
                  <a:gd name="T31" fmla="*/ 1 h 33"/>
                  <a:gd name="T32" fmla="*/ 14 w 32"/>
                  <a:gd name="T33" fmla="*/ 0 h 33"/>
                  <a:gd name="T34" fmla="*/ 9 w 32"/>
                  <a:gd name="T35" fmla="*/ 6 h 33"/>
                  <a:gd name="T36" fmla="*/ 10 w 32"/>
                  <a:gd name="T37" fmla="*/ 7 h 33"/>
                  <a:gd name="T38" fmla="*/ 14 w 32"/>
                  <a:gd name="T39" fmla="*/ 5 h 33"/>
                  <a:gd name="T40" fmla="*/ 26 w 32"/>
                  <a:gd name="T41" fmla="*/ 14 h 33"/>
                  <a:gd name="T42" fmla="*/ 26 w 32"/>
                  <a:gd name="T43" fmla="*/ 14 h 33"/>
                  <a:gd name="T44" fmla="*/ 4 w 32"/>
                  <a:gd name="T45" fmla="*/ 14 h 33"/>
                  <a:gd name="T46" fmla="*/ 0 w 32"/>
                  <a:gd name="T47"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0" y="18"/>
                    </a:moveTo>
                    <a:cubicBezTo>
                      <a:pt x="1" y="19"/>
                      <a:pt x="1" y="19"/>
                      <a:pt x="1" y="19"/>
                    </a:cubicBezTo>
                    <a:cubicBezTo>
                      <a:pt x="2" y="18"/>
                      <a:pt x="2" y="18"/>
                      <a:pt x="2" y="18"/>
                    </a:cubicBezTo>
                    <a:cubicBezTo>
                      <a:pt x="3" y="17"/>
                      <a:pt x="3" y="17"/>
                      <a:pt x="4" y="17"/>
                    </a:cubicBezTo>
                    <a:cubicBezTo>
                      <a:pt x="19" y="28"/>
                      <a:pt x="19" y="28"/>
                      <a:pt x="19" y="28"/>
                    </a:cubicBezTo>
                    <a:cubicBezTo>
                      <a:pt x="20" y="29"/>
                      <a:pt x="20" y="30"/>
                      <a:pt x="18" y="32"/>
                    </a:cubicBezTo>
                    <a:cubicBezTo>
                      <a:pt x="19" y="33"/>
                      <a:pt x="19" y="33"/>
                      <a:pt x="19" y="33"/>
                    </a:cubicBezTo>
                    <a:cubicBezTo>
                      <a:pt x="25" y="26"/>
                      <a:pt x="25" y="26"/>
                      <a:pt x="25" y="26"/>
                    </a:cubicBezTo>
                    <a:cubicBezTo>
                      <a:pt x="24" y="25"/>
                      <a:pt x="24" y="25"/>
                      <a:pt x="24" y="25"/>
                    </a:cubicBezTo>
                    <a:cubicBezTo>
                      <a:pt x="22" y="28"/>
                      <a:pt x="21" y="28"/>
                      <a:pt x="20" y="27"/>
                    </a:cubicBezTo>
                    <a:cubicBezTo>
                      <a:pt x="7" y="17"/>
                      <a:pt x="7" y="17"/>
                      <a:pt x="7" y="17"/>
                    </a:cubicBezTo>
                    <a:cubicBezTo>
                      <a:pt x="7" y="17"/>
                      <a:pt x="7" y="17"/>
                      <a:pt x="7" y="17"/>
                    </a:cubicBezTo>
                    <a:cubicBezTo>
                      <a:pt x="31" y="18"/>
                      <a:pt x="31" y="18"/>
                      <a:pt x="31" y="18"/>
                    </a:cubicBezTo>
                    <a:cubicBezTo>
                      <a:pt x="32" y="17"/>
                      <a:pt x="32" y="17"/>
                      <a:pt x="32" y="17"/>
                    </a:cubicBezTo>
                    <a:cubicBezTo>
                      <a:pt x="15" y="4"/>
                      <a:pt x="15" y="4"/>
                      <a:pt x="15" y="4"/>
                    </a:cubicBezTo>
                    <a:cubicBezTo>
                      <a:pt x="14" y="3"/>
                      <a:pt x="14" y="2"/>
                      <a:pt x="15" y="1"/>
                    </a:cubicBezTo>
                    <a:cubicBezTo>
                      <a:pt x="14" y="0"/>
                      <a:pt x="14" y="0"/>
                      <a:pt x="14" y="0"/>
                    </a:cubicBezTo>
                    <a:cubicBezTo>
                      <a:pt x="9" y="6"/>
                      <a:pt x="9" y="6"/>
                      <a:pt x="9" y="6"/>
                    </a:cubicBezTo>
                    <a:cubicBezTo>
                      <a:pt x="10" y="7"/>
                      <a:pt x="10" y="7"/>
                      <a:pt x="10" y="7"/>
                    </a:cubicBezTo>
                    <a:cubicBezTo>
                      <a:pt x="12" y="5"/>
                      <a:pt x="13" y="4"/>
                      <a:pt x="14" y="5"/>
                    </a:cubicBezTo>
                    <a:cubicBezTo>
                      <a:pt x="26" y="14"/>
                      <a:pt x="26" y="14"/>
                      <a:pt x="26" y="14"/>
                    </a:cubicBezTo>
                    <a:cubicBezTo>
                      <a:pt x="26" y="14"/>
                      <a:pt x="26" y="14"/>
                      <a:pt x="26" y="14"/>
                    </a:cubicBezTo>
                    <a:cubicBezTo>
                      <a:pt x="4" y="14"/>
                      <a:pt x="4" y="14"/>
                      <a:pt x="4" y="14"/>
                    </a:cubicBez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iS1îdè"/>
              <p:cNvSpPr/>
              <p:nvPr/>
            </p:nvSpPr>
            <p:spPr bwMode="auto">
              <a:xfrm>
                <a:off x="3519488" y="2946400"/>
                <a:ext cx="92075" cy="88900"/>
              </a:xfrm>
              <a:custGeom>
                <a:avLst/>
                <a:gdLst>
                  <a:gd name="T0" fmla="*/ 15 w 28"/>
                  <a:gd name="T1" fmla="*/ 14 h 27"/>
                  <a:gd name="T2" fmla="*/ 15 w 28"/>
                  <a:gd name="T3" fmla="*/ 15 h 27"/>
                  <a:gd name="T4" fmla="*/ 21 w 28"/>
                  <a:gd name="T5" fmla="*/ 14 h 27"/>
                  <a:gd name="T6" fmla="*/ 21 w 28"/>
                  <a:gd name="T7" fmla="*/ 22 h 27"/>
                  <a:gd name="T8" fmla="*/ 9 w 28"/>
                  <a:gd name="T9" fmla="*/ 19 h 27"/>
                  <a:gd name="T10" fmla="*/ 5 w 28"/>
                  <a:gd name="T11" fmla="*/ 6 h 27"/>
                  <a:gd name="T12" fmla="*/ 16 w 28"/>
                  <a:gd name="T13" fmla="*/ 6 h 27"/>
                  <a:gd name="T14" fmla="*/ 17 w 28"/>
                  <a:gd name="T15" fmla="*/ 5 h 27"/>
                  <a:gd name="T16" fmla="*/ 11 w 28"/>
                  <a:gd name="T17" fmla="*/ 0 h 27"/>
                  <a:gd name="T18" fmla="*/ 10 w 28"/>
                  <a:gd name="T19" fmla="*/ 0 h 27"/>
                  <a:gd name="T20" fmla="*/ 10 w 28"/>
                  <a:gd name="T21" fmla="*/ 2 h 27"/>
                  <a:gd name="T22" fmla="*/ 9 w 28"/>
                  <a:gd name="T23" fmla="*/ 3 h 27"/>
                  <a:gd name="T24" fmla="*/ 4 w 28"/>
                  <a:gd name="T25" fmla="*/ 5 h 27"/>
                  <a:gd name="T26" fmla="*/ 6 w 28"/>
                  <a:gd name="T27" fmla="*/ 22 h 27"/>
                  <a:gd name="T28" fmla="*/ 22 w 28"/>
                  <a:gd name="T29" fmla="*/ 23 h 27"/>
                  <a:gd name="T30" fmla="*/ 25 w 28"/>
                  <a:gd name="T31" fmla="*/ 18 h 27"/>
                  <a:gd name="T32" fmla="*/ 25 w 28"/>
                  <a:gd name="T33" fmla="*/ 17 h 27"/>
                  <a:gd name="T34" fmla="*/ 27 w 28"/>
                  <a:gd name="T35" fmla="*/ 17 h 27"/>
                  <a:gd name="T36" fmla="*/ 28 w 28"/>
                  <a:gd name="T37" fmla="*/ 17 h 27"/>
                  <a:gd name="T38" fmla="*/ 22 w 28"/>
                  <a:gd name="T39" fmla="*/ 11 h 27"/>
                  <a:gd name="T40" fmla="*/ 23 w 28"/>
                  <a:gd name="T41" fmla="*/ 7 h 27"/>
                  <a:gd name="T42" fmla="*/ 22 w 28"/>
                  <a:gd name="T43" fmla="*/ 6 h 27"/>
                  <a:gd name="T44" fmla="*/ 15 w 28"/>
                  <a:gd name="T4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7">
                    <a:moveTo>
                      <a:pt x="15" y="14"/>
                    </a:moveTo>
                    <a:cubicBezTo>
                      <a:pt x="15" y="15"/>
                      <a:pt x="15" y="15"/>
                      <a:pt x="15" y="15"/>
                    </a:cubicBezTo>
                    <a:cubicBezTo>
                      <a:pt x="17" y="12"/>
                      <a:pt x="19" y="12"/>
                      <a:pt x="21" y="14"/>
                    </a:cubicBezTo>
                    <a:cubicBezTo>
                      <a:pt x="24" y="17"/>
                      <a:pt x="24" y="20"/>
                      <a:pt x="21" y="22"/>
                    </a:cubicBezTo>
                    <a:cubicBezTo>
                      <a:pt x="18" y="25"/>
                      <a:pt x="13" y="24"/>
                      <a:pt x="9" y="19"/>
                    </a:cubicBezTo>
                    <a:cubicBezTo>
                      <a:pt x="3" y="14"/>
                      <a:pt x="2" y="9"/>
                      <a:pt x="5" y="6"/>
                    </a:cubicBezTo>
                    <a:cubicBezTo>
                      <a:pt x="8" y="3"/>
                      <a:pt x="12" y="3"/>
                      <a:pt x="16" y="6"/>
                    </a:cubicBezTo>
                    <a:cubicBezTo>
                      <a:pt x="17" y="5"/>
                      <a:pt x="17" y="5"/>
                      <a:pt x="17" y="5"/>
                    </a:cubicBezTo>
                    <a:cubicBezTo>
                      <a:pt x="11" y="0"/>
                      <a:pt x="11" y="0"/>
                      <a:pt x="11" y="0"/>
                    </a:cubicBezTo>
                    <a:cubicBezTo>
                      <a:pt x="10" y="0"/>
                      <a:pt x="10" y="0"/>
                      <a:pt x="10" y="0"/>
                    </a:cubicBezTo>
                    <a:cubicBezTo>
                      <a:pt x="11" y="1"/>
                      <a:pt x="11" y="2"/>
                      <a:pt x="10" y="2"/>
                    </a:cubicBezTo>
                    <a:cubicBezTo>
                      <a:pt x="10" y="2"/>
                      <a:pt x="9" y="2"/>
                      <a:pt x="9" y="3"/>
                    </a:cubicBezTo>
                    <a:cubicBezTo>
                      <a:pt x="7" y="3"/>
                      <a:pt x="6" y="4"/>
                      <a:pt x="4" y="5"/>
                    </a:cubicBezTo>
                    <a:cubicBezTo>
                      <a:pt x="0" y="10"/>
                      <a:pt x="0" y="16"/>
                      <a:pt x="6" y="22"/>
                    </a:cubicBezTo>
                    <a:cubicBezTo>
                      <a:pt x="11" y="27"/>
                      <a:pt x="17" y="27"/>
                      <a:pt x="22" y="23"/>
                    </a:cubicBezTo>
                    <a:cubicBezTo>
                      <a:pt x="23" y="22"/>
                      <a:pt x="24" y="20"/>
                      <a:pt x="25" y="18"/>
                    </a:cubicBezTo>
                    <a:cubicBezTo>
                      <a:pt x="25" y="17"/>
                      <a:pt x="25" y="17"/>
                      <a:pt x="25" y="17"/>
                    </a:cubicBezTo>
                    <a:cubicBezTo>
                      <a:pt x="25" y="17"/>
                      <a:pt x="26" y="17"/>
                      <a:pt x="27" y="17"/>
                    </a:cubicBezTo>
                    <a:cubicBezTo>
                      <a:pt x="28" y="17"/>
                      <a:pt x="28" y="17"/>
                      <a:pt x="28" y="17"/>
                    </a:cubicBezTo>
                    <a:cubicBezTo>
                      <a:pt x="22" y="11"/>
                      <a:pt x="22" y="11"/>
                      <a:pt x="22" y="11"/>
                    </a:cubicBezTo>
                    <a:cubicBezTo>
                      <a:pt x="21" y="10"/>
                      <a:pt x="21" y="9"/>
                      <a:pt x="23" y="7"/>
                    </a:cubicBezTo>
                    <a:cubicBezTo>
                      <a:pt x="22" y="6"/>
                      <a:pt x="22" y="6"/>
                      <a:pt x="22" y="6"/>
                    </a:cubicBezTo>
                    <a:lnTo>
                      <a:pt x="1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ïṣḷîḓe"/>
              <p:cNvSpPr/>
              <p:nvPr/>
            </p:nvSpPr>
            <p:spPr bwMode="auto">
              <a:xfrm>
                <a:off x="3736975" y="2816225"/>
                <a:ext cx="76200" cy="93663"/>
              </a:xfrm>
              <a:custGeom>
                <a:avLst/>
                <a:gdLst>
                  <a:gd name="T0" fmla="*/ 9 w 23"/>
                  <a:gd name="T1" fmla="*/ 24 h 28"/>
                  <a:gd name="T2" fmla="*/ 8 w 23"/>
                  <a:gd name="T3" fmla="*/ 23 h 28"/>
                  <a:gd name="T4" fmla="*/ 4 w 23"/>
                  <a:gd name="T5" fmla="*/ 23 h 28"/>
                  <a:gd name="T6" fmla="*/ 4 w 23"/>
                  <a:gd name="T7" fmla="*/ 20 h 28"/>
                  <a:gd name="T8" fmla="*/ 3 w 23"/>
                  <a:gd name="T9" fmla="*/ 18 h 28"/>
                  <a:gd name="T10" fmla="*/ 11 w 23"/>
                  <a:gd name="T11" fmla="*/ 14 h 28"/>
                  <a:gd name="T12" fmla="*/ 15 w 23"/>
                  <a:gd name="T13" fmla="*/ 18 h 28"/>
                  <a:gd name="T14" fmla="*/ 13 w 23"/>
                  <a:gd name="T15" fmla="*/ 21 h 28"/>
                  <a:gd name="T16" fmla="*/ 14 w 23"/>
                  <a:gd name="T17" fmla="*/ 22 h 28"/>
                  <a:gd name="T18" fmla="*/ 23 w 23"/>
                  <a:gd name="T19" fmla="*/ 18 h 28"/>
                  <a:gd name="T20" fmla="*/ 22 w 23"/>
                  <a:gd name="T21" fmla="*/ 16 h 28"/>
                  <a:gd name="T22" fmla="*/ 17 w 23"/>
                  <a:gd name="T23" fmla="*/ 15 h 28"/>
                  <a:gd name="T24" fmla="*/ 2 w 23"/>
                  <a:gd name="T25" fmla="*/ 0 h 28"/>
                  <a:gd name="T26" fmla="*/ 1 w 23"/>
                  <a:gd name="T27" fmla="*/ 1 h 28"/>
                  <a:gd name="T28" fmla="*/ 2 w 23"/>
                  <a:gd name="T29" fmla="*/ 22 h 28"/>
                  <a:gd name="T30" fmla="*/ 0 w 23"/>
                  <a:gd name="T31" fmla="*/ 27 h 28"/>
                  <a:gd name="T32" fmla="*/ 1 w 23"/>
                  <a:gd name="T33" fmla="*/ 28 h 28"/>
                  <a:gd name="T34" fmla="*/ 9 w 23"/>
                  <a:gd name="T35" fmla="*/ 24 h 28"/>
                  <a:gd name="T36" fmla="*/ 3 w 23"/>
                  <a:gd name="T37" fmla="*/ 16 h 28"/>
                  <a:gd name="T38" fmla="*/ 3 w 23"/>
                  <a:gd name="T39" fmla="*/ 6 h 28"/>
                  <a:gd name="T40" fmla="*/ 10 w 23"/>
                  <a:gd name="T41" fmla="*/ 13 h 28"/>
                  <a:gd name="T42" fmla="*/ 3 w 23"/>
                  <a:gd name="T4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8">
                    <a:moveTo>
                      <a:pt x="9" y="24"/>
                    </a:moveTo>
                    <a:cubicBezTo>
                      <a:pt x="8" y="23"/>
                      <a:pt x="8" y="23"/>
                      <a:pt x="8" y="23"/>
                    </a:cubicBezTo>
                    <a:cubicBezTo>
                      <a:pt x="6" y="24"/>
                      <a:pt x="5" y="24"/>
                      <a:pt x="4" y="23"/>
                    </a:cubicBezTo>
                    <a:cubicBezTo>
                      <a:pt x="4" y="22"/>
                      <a:pt x="4" y="22"/>
                      <a:pt x="4" y="20"/>
                    </a:cubicBezTo>
                    <a:cubicBezTo>
                      <a:pt x="4" y="19"/>
                      <a:pt x="4" y="18"/>
                      <a:pt x="3" y="18"/>
                    </a:cubicBezTo>
                    <a:cubicBezTo>
                      <a:pt x="11" y="14"/>
                      <a:pt x="11" y="14"/>
                      <a:pt x="11" y="14"/>
                    </a:cubicBezTo>
                    <a:cubicBezTo>
                      <a:pt x="13" y="16"/>
                      <a:pt x="15" y="17"/>
                      <a:pt x="15" y="18"/>
                    </a:cubicBezTo>
                    <a:cubicBezTo>
                      <a:pt x="16" y="19"/>
                      <a:pt x="15" y="20"/>
                      <a:pt x="13" y="21"/>
                    </a:cubicBezTo>
                    <a:cubicBezTo>
                      <a:pt x="14" y="22"/>
                      <a:pt x="14" y="22"/>
                      <a:pt x="14" y="22"/>
                    </a:cubicBezTo>
                    <a:cubicBezTo>
                      <a:pt x="23" y="18"/>
                      <a:pt x="23" y="18"/>
                      <a:pt x="23" y="18"/>
                    </a:cubicBezTo>
                    <a:cubicBezTo>
                      <a:pt x="22" y="16"/>
                      <a:pt x="22" y="16"/>
                      <a:pt x="22" y="16"/>
                    </a:cubicBezTo>
                    <a:cubicBezTo>
                      <a:pt x="20" y="18"/>
                      <a:pt x="19" y="17"/>
                      <a:pt x="17" y="15"/>
                    </a:cubicBezTo>
                    <a:cubicBezTo>
                      <a:pt x="2" y="0"/>
                      <a:pt x="2" y="0"/>
                      <a:pt x="2" y="0"/>
                    </a:cubicBezTo>
                    <a:cubicBezTo>
                      <a:pt x="1" y="1"/>
                      <a:pt x="1" y="1"/>
                      <a:pt x="1" y="1"/>
                    </a:cubicBezTo>
                    <a:cubicBezTo>
                      <a:pt x="2" y="22"/>
                      <a:pt x="2" y="22"/>
                      <a:pt x="2" y="22"/>
                    </a:cubicBezTo>
                    <a:cubicBezTo>
                      <a:pt x="3" y="24"/>
                      <a:pt x="2" y="26"/>
                      <a:pt x="0" y="27"/>
                    </a:cubicBezTo>
                    <a:cubicBezTo>
                      <a:pt x="1" y="28"/>
                      <a:pt x="1" y="28"/>
                      <a:pt x="1" y="28"/>
                    </a:cubicBezTo>
                    <a:cubicBezTo>
                      <a:pt x="9" y="24"/>
                      <a:pt x="9" y="24"/>
                      <a:pt x="9" y="24"/>
                    </a:cubicBezTo>
                    <a:close/>
                    <a:moveTo>
                      <a:pt x="3" y="16"/>
                    </a:moveTo>
                    <a:cubicBezTo>
                      <a:pt x="3" y="6"/>
                      <a:pt x="3" y="6"/>
                      <a:pt x="3" y="6"/>
                    </a:cubicBezTo>
                    <a:cubicBezTo>
                      <a:pt x="10" y="13"/>
                      <a:pt x="10" y="13"/>
                      <a:pt x="10" y="13"/>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ŝḻiḑe"/>
              <p:cNvSpPr/>
              <p:nvPr/>
            </p:nvSpPr>
            <p:spPr bwMode="auto">
              <a:xfrm>
                <a:off x="3813175" y="2770188"/>
                <a:ext cx="85725" cy="96838"/>
              </a:xfrm>
              <a:custGeom>
                <a:avLst/>
                <a:gdLst>
                  <a:gd name="T0" fmla="*/ 0 w 26"/>
                  <a:gd name="T1" fmla="*/ 6 h 29"/>
                  <a:gd name="T2" fmla="*/ 0 w 26"/>
                  <a:gd name="T3" fmla="*/ 7 h 29"/>
                  <a:gd name="T4" fmla="*/ 2 w 26"/>
                  <a:gd name="T5" fmla="*/ 7 h 29"/>
                  <a:gd name="T6" fmla="*/ 4 w 26"/>
                  <a:gd name="T7" fmla="*/ 8 h 29"/>
                  <a:gd name="T8" fmla="*/ 9 w 26"/>
                  <a:gd name="T9" fmla="*/ 25 h 29"/>
                  <a:gd name="T10" fmla="*/ 6 w 26"/>
                  <a:gd name="T11" fmla="*/ 28 h 29"/>
                  <a:gd name="T12" fmla="*/ 6 w 26"/>
                  <a:gd name="T13" fmla="*/ 29 h 29"/>
                  <a:gd name="T14" fmla="*/ 15 w 26"/>
                  <a:gd name="T15" fmla="*/ 27 h 29"/>
                  <a:gd name="T16" fmla="*/ 14 w 26"/>
                  <a:gd name="T17" fmla="*/ 26 h 29"/>
                  <a:gd name="T18" fmla="*/ 10 w 26"/>
                  <a:gd name="T19" fmla="*/ 25 h 29"/>
                  <a:gd name="T20" fmla="*/ 6 w 26"/>
                  <a:gd name="T21" fmla="*/ 9 h 29"/>
                  <a:gd name="T22" fmla="*/ 6 w 26"/>
                  <a:gd name="T23" fmla="*/ 9 h 29"/>
                  <a:gd name="T24" fmla="*/ 24 w 26"/>
                  <a:gd name="T25" fmla="*/ 25 h 29"/>
                  <a:gd name="T26" fmla="*/ 26 w 26"/>
                  <a:gd name="T27" fmla="*/ 25 h 29"/>
                  <a:gd name="T28" fmla="*/ 21 w 26"/>
                  <a:gd name="T29" fmla="*/ 4 h 29"/>
                  <a:gd name="T30" fmla="*/ 23 w 26"/>
                  <a:gd name="T31" fmla="*/ 1 h 29"/>
                  <a:gd name="T32" fmla="*/ 23 w 26"/>
                  <a:gd name="T33" fmla="*/ 0 h 29"/>
                  <a:gd name="T34" fmla="*/ 15 w 26"/>
                  <a:gd name="T35" fmla="*/ 2 h 29"/>
                  <a:gd name="T36" fmla="*/ 15 w 26"/>
                  <a:gd name="T37" fmla="*/ 3 h 29"/>
                  <a:gd name="T38" fmla="*/ 19 w 26"/>
                  <a:gd name="T39" fmla="*/ 5 h 29"/>
                  <a:gd name="T40" fmla="*/ 23 w 26"/>
                  <a:gd name="T41" fmla="*/ 19 h 29"/>
                  <a:gd name="T42" fmla="*/ 23 w 26"/>
                  <a:gd name="T43" fmla="*/ 19 h 29"/>
                  <a:gd name="T44" fmla="*/ 6 w 26"/>
                  <a:gd name="T45" fmla="*/ 4 h 29"/>
                  <a:gd name="T46" fmla="*/ 0 w 26"/>
                  <a:gd name="T4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9">
                    <a:moveTo>
                      <a:pt x="0" y="6"/>
                    </a:moveTo>
                    <a:cubicBezTo>
                      <a:pt x="0" y="7"/>
                      <a:pt x="0" y="7"/>
                      <a:pt x="0" y="7"/>
                    </a:cubicBezTo>
                    <a:cubicBezTo>
                      <a:pt x="1" y="7"/>
                      <a:pt x="2" y="7"/>
                      <a:pt x="2" y="7"/>
                    </a:cubicBezTo>
                    <a:cubicBezTo>
                      <a:pt x="3" y="7"/>
                      <a:pt x="4" y="7"/>
                      <a:pt x="4" y="8"/>
                    </a:cubicBezTo>
                    <a:cubicBezTo>
                      <a:pt x="9" y="25"/>
                      <a:pt x="9" y="25"/>
                      <a:pt x="9" y="25"/>
                    </a:cubicBezTo>
                    <a:cubicBezTo>
                      <a:pt x="9" y="27"/>
                      <a:pt x="8" y="28"/>
                      <a:pt x="6" y="28"/>
                    </a:cubicBezTo>
                    <a:cubicBezTo>
                      <a:pt x="6" y="29"/>
                      <a:pt x="6" y="29"/>
                      <a:pt x="6" y="29"/>
                    </a:cubicBezTo>
                    <a:cubicBezTo>
                      <a:pt x="15" y="27"/>
                      <a:pt x="15" y="27"/>
                      <a:pt x="15" y="27"/>
                    </a:cubicBezTo>
                    <a:cubicBezTo>
                      <a:pt x="14" y="26"/>
                      <a:pt x="14" y="26"/>
                      <a:pt x="14" y="26"/>
                    </a:cubicBezTo>
                    <a:cubicBezTo>
                      <a:pt x="12" y="27"/>
                      <a:pt x="10" y="27"/>
                      <a:pt x="10" y="25"/>
                    </a:cubicBezTo>
                    <a:cubicBezTo>
                      <a:pt x="6" y="9"/>
                      <a:pt x="6" y="9"/>
                      <a:pt x="6" y="9"/>
                    </a:cubicBezTo>
                    <a:cubicBezTo>
                      <a:pt x="6" y="9"/>
                      <a:pt x="6" y="9"/>
                      <a:pt x="6" y="9"/>
                    </a:cubicBezTo>
                    <a:cubicBezTo>
                      <a:pt x="24" y="25"/>
                      <a:pt x="24" y="25"/>
                      <a:pt x="24" y="25"/>
                    </a:cubicBezTo>
                    <a:cubicBezTo>
                      <a:pt x="26" y="25"/>
                      <a:pt x="26" y="25"/>
                      <a:pt x="26" y="25"/>
                    </a:cubicBezTo>
                    <a:cubicBezTo>
                      <a:pt x="21" y="4"/>
                      <a:pt x="21" y="4"/>
                      <a:pt x="21" y="4"/>
                    </a:cubicBezTo>
                    <a:cubicBezTo>
                      <a:pt x="20" y="3"/>
                      <a:pt x="21" y="2"/>
                      <a:pt x="23" y="1"/>
                    </a:cubicBezTo>
                    <a:cubicBezTo>
                      <a:pt x="23" y="0"/>
                      <a:pt x="23" y="0"/>
                      <a:pt x="23" y="0"/>
                    </a:cubicBezTo>
                    <a:cubicBezTo>
                      <a:pt x="15" y="2"/>
                      <a:pt x="15" y="2"/>
                      <a:pt x="15" y="2"/>
                    </a:cubicBezTo>
                    <a:cubicBezTo>
                      <a:pt x="15" y="3"/>
                      <a:pt x="15" y="3"/>
                      <a:pt x="15" y="3"/>
                    </a:cubicBezTo>
                    <a:cubicBezTo>
                      <a:pt x="18" y="3"/>
                      <a:pt x="19" y="3"/>
                      <a:pt x="19" y="5"/>
                    </a:cubicBezTo>
                    <a:cubicBezTo>
                      <a:pt x="23" y="19"/>
                      <a:pt x="23" y="19"/>
                      <a:pt x="23" y="19"/>
                    </a:cubicBezTo>
                    <a:cubicBezTo>
                      <a:pt x="23" y="19"/>
                      <a:pt x="23" y="19"/>
                      <a:pt x="23" y="19"/>
                    </a:cubicBezTo>
                    <a:cubicBezTo>
                      <a:pt x="6" y="4"/>
                      <a:pt x="6" y="4"/>
                      <a:pt x="6" y="4"/>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îśḻîďe"/>
              <p:cNvSpPr/>
              <p:nvPr/>
            </p:nvSpPr>
            <p:spPr bwMode="auto">
              <a:xfrm>
                <a:off x="4008438" y="2763838"/>
                <a:ext cx="82550" cy="85725"/>
              </a:xfrm>
              <a:custGeom>
                <a:avLst/>
                <a:gdLst>
                  <a:gd name="T0" fmla="*/ 11 w 25"/>
                  <a:gd name="T1" fmla="*/ 1 h 26"/>
                  <a:gd name="T2" fmla="*/ 0 w 25"/>
                  <a:gd name="T3" fmla="*/ 0 h 26"/>
                  <a:gd name="T4" fmla="*/ 0 w 25"/>
                  <a:gd name="T5" fmla="*/ 1 h 26"/>
                  <a:gd name="T6" fmla="*/ 3 w 25"/>
                  <a:gd name="T7" fmla="*/ 4 h 26"/>
                  <a:gd name="T8" fmla="*/ 2 w 25"/>
                  <a:gd name="T9" fmla="*/ 18 h 26"/>
                  <a:gd name="T10" fmla="*/ 10 w 25"/>
                  <a:gd name="T11" fmla="*/ 25 h 26"/>
                  <a:gd name="T12" fmla="*/ 19 w 25"/>
                  <a:gd name="T13" fmla="*/ 19 h 26"/>
                  <a:gd name="T14" fmla="*/ 21 w 25"/>
                  <a:gd name="T15" fmla="*/ 7 h 26"/>
                  <a:gd name="T16" fmla="*/ 25 w 25"/>
                  <a:gd name="T17" fmla="*/ 4 h 26"/>
                  <a:gd name="T18" fmla="*/ 25 w 25"/>
                  <a:gd name="T19" fmla="*/ 2 h 26"/>
                  <a:gd name="T20" fmla="*/ 16 w 25"/>
                  <a:gd name="T21" fmla="*/ 2 h 26"/>
                  <a:gd name="T22" fmla="*/ 16 w 25"/>
                  <a:gd name="T23" fmla="*/ 3 h 26"/>
                  <a:gd name="T24" fmla="*/ 19 w 25"/>
                  <a:gd name="T25" fmla="*/ 6 h 26"/>
                  <a:gd name="T26" fmla="*/ 18 w 25"/>
                  <a:gd name="T27" fmla="*/ 18 h 26"/>
                  <a:gd name="T28" fmla="*/ 10 w 25"/>
                  <a:gd name="T29" fmla="*/ 25 h 26"/>
                  <a:gd name="T30" fmla="*/ 5 w 25"/>
                  <a:gd name="T31" fmla="*/ 18 h 26"/>
                  <a:gd name="T32" fmla="*/ 7 w 25"/>
                  <a:gd name="T33" fmla="*/ 4 h 26"/>
                  <a:gd name="T34" fmla="*/ 10 w 25"/>
                  <a:gd name="T35" fmla="*/ 2 h 26"/>
                  <a:gd name="T36" fmla="*/ 11 w 25"/>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1" y="1"/>
                    </a:moveTo>
                    <a:cubicBezTo>
                      <a:pt x="0" y="0"/>
                      <a:pt x="0" y="0"/>
                      <a:pt x="0" y="0"/>
                    </a:cubicBezTo>
                    <a:cubicBezTo>
                      <a:pt x="0" y="1"/>
                      <a:pt x="0" y="1"/>
                      <a:pt x="0" y="1"/>
                    </a:cubicBezTo>
                    <a:cubicBezTo>
                      <a:pt x="3" y="1"/>
                      <a:pt x="4" y="2"/>
                      <a:pt x="3" y="4"/>
                    </a:cubicBezTo>
                    <a:cubicBezTo>
                      <a:pt x="2" y="18"/>
                      <a:pt x="2" y="18"/>
                      <a:pt x="2" y="18"/>
                    </a:cubicBezTo>
                    <a:cubicBezTo>
                      <a:pt x="1" y="22"/>
                      <a:pt x="4" y="25"/>
                      <a:pt x="10" y="25"/>
                    </a:cubicBezTo>
                    <a:cubicBezTo>
                      <a:pt x="15" y="26"/>
                      <a:pt x="19" y="24"/>
                      <a:pt x="19" y="19"/>
                    </a:cubicBezTo>
                    <a:cubicBezTo>
                      <a:pt x="21" y="7"/>
                      <a:pt x="21" y="7"/>
                      <a:pt x="21" y="7"/>
                    </a:cubicBezTo>
                    <a:cubicBezTo>
                      <a:pt x="21" y="4"/>
                      <a:pt x="22" y="3"/>
                      <a:pt x="25" y="4"/>
                    </a:cubicBezTo>
                    <a:cubicBezTo>
                      <a:pt x="25" y="2"/>
                      <a:pt x="25" y="2"/>
                      <a:pt x="25" y="2"/>
                    </a:cubicBezTo>
                    <a:cubicBezTo>
                      <a:pt x="16" y="2"/>
                      <a:pt x="16" y="2"/>
                      <a:pt x="16" y="2"/>
                    </a:cubicBezTo>
                    <a:cubicBezTo>
                      <a:pt x="16" y="3"/>
                      <a:pt x="16" y="3"/>
                      <a:pt x="16" y="3"/>
                    </a:cubicBezTo>
                    <a:cubicBezTo>
                      <a:pt x="19" y="3"/>
                      <a:pt x="20" y="4"/>
                      <a:pt x="19" y="6"/>
                    </a:cubicBezTo>
                    <a:cubicBezTo>
                      <a:pt x="18" y="18"/>
                      <a:pt x="18" y="18"/>
                      <a:pt x="18" y="18"/>
                    </a:cubicBezTo>
                    <a:cubicBezTo>
                      <a:pt x="18" y="23"/>
                      <a:pt x="15" y="25"/>
                      <a:pt x="10" y="25"/>
                    </a:cubicBezTo>
                    <a:cubicBezTo>
                      <a:pt x="7" y="24"/>
                      <a:pt x="5" y="22"/>
                      <a:pt x="5" y="18"/>
                    </a:cubicBezTo>
                    <a:cubicBezTo>
                      <a:pt x="7" y="4"/>
                      <a:pt x="7" y="4"/>
                      <a:pt x="7" y="4"/>
                    </a:cubicBezTo>
                    <a:cubicBezTo>
                      <a:pt x="7" y="2"/>
                      <a:pt x="8" y="2"/>
                      <a:pt x="10" y="2"/>
                    </a:cubicBezTo>
                    <a:lnTo>
                      <a:pt x="1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1îḓê"/>
              <p:cNvSpPr/>
              <p:nvPr/>
            </p:nvSpPr>
            <p:spPr bwMode="auto">
              <a:xfrm>
                <a:off x="4106863" y="2779713"/>
                <a:ext cx="95250" cy="96838"/>
              </a:xfrm>
              <a:custGeom>
                <a:avLst/>
                <a:gdLst>
                  <a:gd name="T0" fmla="*/ 7 w 29"/>
                  <a:gd name="T1" fmla="*/ 0 h 29"/>
                  <a:gd name="T2" fmla="*/ 6 w 29"/>
                  <a:gd name="T3" fmla="*/ 1 h 29"/>
                  <a:gd name="T4" fmla="*/ 8 w 29"/>
                  <a:gd name="T5" fmla="*/ 2 h 29"/>
                  <a:gd name="T6" fmla="*/ 9 w 29"/>
                  <a:gd name="T7" fmla="*/ 3 h 29"/>
                  <a:gd name="T8" fmla="*/ 4 w 29"/>
                  <a:gd name="T9" fmla="*/ 21 h 29"/>
                  <a:gd name="T10" fmla="*/ 0 w 29"/>
                  <a:gd name="T11" fmla="*/ 22 h 29"/>
                  <a:gd name="T12" fmla="*/ 0 w 29"/>
                  <a:gd name="T13" fmla="*/ 23 h 29"/>
                  <a:gd name="T14" fmla="*/ 8 w 29"/>
                  <a:gd name="T15" fmla="*/ 26 h 29"/>
                  <a:gd name="T16" fmla="*/ 8 w 29"/>
                  <a:gd name="T17" fmla="*/ 25 h 29"/>
                  <a:gd name="T18" fmla="*/ 6 w 29"/>
                  <a:gd name="T19" fmla="*/ 21 h 29"/>
                  <a:gd name="T20" fmla="*/ 10 w 29"/>
                  <a:gd name="T21" fmla="*/ 6 h 29"/>
                  <a:gd name="T22" fmla="*/ 10 w 29"/>
                  <a:gd name="T23" fmla="*/ 6 h 29"/>
                  <a:gd name="T24" fmla="*/ 18 w 29"/>
                  <a:gd name="T25" fmla="*/ 29 h 29"/>
                  <a:gd name="T26" fmla="*/ 19 w 29"/>
                  <a:gd name="T27" fmla="*/ 29 h 29"/>
                  <a:gd name="T28" fmla="*/ 25 w 29"/>
                  <a:gd name="T29" fmla="*/ 9 h 29"/>
                  <a:gd name="T30" fmla="*/ 29 w 29"/>
                  <a:gd name="T31" fmla="*/ 8 h 29"/>
                  <a:gd name="T32" fmla="*/ 29 w 29"/>
                  <a:gd name="T33" fmla="*/ 7 h 29"/>
                  <a:gd name="T34" fmla="*/ 21 w 29"/>
                  <a:gd name="T35" fmla="*/ 4 h 29"/>
                  <a:gd name="T36" fmla="*/ 21 w 29"/>
                  <a:gd name="T37" fmla="*/ 6 h 29"/>
                  <a:gd name="T38" fmla="*/ 24 w 29"/>
                  <a:gd name="T39" fmla="*/ 9 h 29"/>
                  <a:gd name="T40" fmla="*/ 19 w 29"/>
                  <a:gd name="T41" fmla="*/ 23 h 29"/>
                  <a:gd name="T42" fmla="*/ 19 w 29"/>
                  <a:gd name="T43" fmla="*/ 23 h 29"/>
                  <a:gd name="T44" fmla="*/ 13 w 29"/>
                  <a:gd name="T45" fmla="*/ 2 h 29"/>
                  <a:gd name="T46" fmla="*/ 7 w 29"/>
                  <a:gd name="T4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9">
                    <a:moveTo>
                      <a:pt x="7" y="0"/>
                    </a:moveTo>
                    <a:cubicBezTo>
                      <a:pt x="6" y="1"/>
                      <a:pt x="6" y="1"/>
                      <a:pt x="6" y="1"/>
                    </a:cubicBezTo>
                    <a:cubicBezTo>
                      <a:pt x="7" y="1"/>
                      <a:pt x="8" y="2"/>
                      <a:pt x="8" y="2"/>
                    </a:cubicBezTo>
                    <a:cubicBezTo>
                      <a:pt x="9" y="2"/>
                      <a:pt x="9" y="3"/>
                      <a:pt x="9" y="3"/>
                    </a:cubicBezTo>
                    <a:cubicBezTo>
                      <a:pt x="4" y="21"/>
                      <a:pt x="4" y="21"/>
                      <a:pt x="4" y="21"/>
                    </a:cubicBezTo>
                    <a:cubicBezTo>
                      <a:pt x="4" y="22"/>
                      <a:pt x="3" y="23"/>
                      <a:pt x="0" y="22"/>
                    </a:cubicBezTo>
                    <a:cubicBezTo>
                      <a:pt x="0" y="23"/>
                      <a:pt x="0" y="23"/>
                      <a:pt x="0" y="23"/>
                    </a:cubicBezTo>
                    <a:cubicBezTo>
                      <a:pt x="8" y="26"/>
                      <a:pt x="8" y="26"/>
                      <a:pt x="8" y="26"/>
                    </a:cubicBezTo>
                    <a:cubicBezTo>
                      <a:pt x="8" y="25"/>
                      <a:pt x="8" y="25"/>
                      <a:pt x="8" y="25"/>
                    </a:cubicBezTo>
                    <a:cubicBezTo>
                      <a:pt x="6" y="24"/>
                      <a:pt x="5" y="23"/>
                      <a:pt x="6" y="21"/>
                    </a:cubicBezTo>
                    <a:cubicBezTo>
                      <a:pt x="10" y="6"/>
                      <a:pt x="10" y="6"/>
                      <a:pt x="10" y="6"/>
                    </a:cubicBezTo>
                    <a:cubicBezTo>
                      <a:pt x="10" y="6"/>
                      <a:pt x="10" y="6"/>
                      <a:pt x="10" y="6"/>
                    </a:cubicBezTo>
                    <a:cubicBezTo>
                      <a:pt x="18" y="29"/>
                      <a:pt x="18" y="29"/>
                      <a:pt x="18" y="29"/>
                    </a:cubicBezTo>
                    <a:cubicBezTo>
                      <a:pt x="19" y="29"/>
                      <a:pt x="19" y="29"/>
                      <a:pt x="19" y="29"/>
                    </a:cubicBezTo>
                    <a:cubicBezTo>
                      <a:pt x="25" y="9"/>
                      <a:pt x="25" y="9"/>
                      <a:pt x="25" y="9"/>
                    </a:cubicBezTo>
                    <a:cubicBezTo>
                      <a:pt x="26" y="8"/>
                      <a:pt x="27" y="7"/>
                      <a:pt x="29" y="8"/>
                    </a:cubicBezTo>
                    <a:cubicBezTo>
                      <a:pt x="29" y="7"/>
                      <a:pt x="29" y="7"/>
                      <a:pt x="29" y="7"/>
                    </a:cubicBezTo>
                    <a:cubicBezTo>
                      <a:pt x="21" y="4"/>
                      <a:pt x="21" y="4"/>
                      <a:pt x="21" y="4"/>
                    </a:cubicBezTo>
                    <a:cubicBezTo>
                      <a:pt x="21" y="6"/>
                      <a:pt x="21" y="6"/>
                      <a:pt x="21" y="6"/>
                    </a:cubicBezTo>
                    <a:cubicBezTo>
                      <a:pt x="24" y="6"/>
                      <a:pt x="24" y="7"/>
                      <a:pt x="24" y="9"/>
                    </a:cubicBezTo>
                    <a:cubicBezTo>
                      <a:pt x="19" y="23"/>
                      <a:pt x="19" y="23"/>
                      <a:pt x="19" y="23"/>
                    </a:cubicBezTo>
                    <a:cubicBezTo>
                      <a:pt x="19" y="23"/>
                      <a:pt x="19" y="23"/>
                      <a:pt x="19" y="23"/>
                    </a:cubicBezTo>
                    <a:cubicBezTo>
                      <a:pt x="13" y="2"/>
                      <a:pt x="13" y="2"/>
                      <a:pt x="13" y="2"/>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ïSlïďê"/>
              <p:cNvSpPr/>
              <p:nvPr/>
            </p:nvSpPr>
            <p:spPr bwMode="auto">
              <a:xfrm>
                <a:off x="4202113" y="2819400"/>
                <a:ext cx="69850" cy="87313"/>
              </a:xfrm>
              <a:custGeom>
                <a:avLst/>
                <a:gdLst>
                  <a:gd name="T0" fmla="*/ 11 w 21"/>
                  <a:gd name="T1" fmla="*/ 0 h 26"/>
                  <a:gd name="T2" fmla="*/ 11 w 21"/>
                  <a:gd name="T3" fmla="*/ 1 h 26"/>
                  <a:gd name="T4" fmla="*/ 13 w 21"/>
                  <a:gd name="T5" fmla="*/ 5 h 26"/>
                  <a:gd name="T6" fmla="*/ 5 w 21"/>
                  <a:gd name="T7" fmla="*/ 20 h 26"/>
                  <a:gd name="T8" fmla="*/ 1 w 21"/>
                  <a:gd name="T9" fmla="*/ 20 h 26"/>
                  <a:gd name="T10" fmla="*/ 0 w 21"/>
                  <a:gd name="T11" fmla="*/ 21 h 26"/>
                  <a:gd name="T12" fmla="*/ 9 w 21"/>
                  <a:gd name="T13" fmla="*/ 26 h 26"/>
                  <a:gd name="T14" fmla="*/ 10 w 21"/>
                  <a:gd name="T15" fmla="*/ 25 h 26"/>
                  <a:gd name="T16" fmla="*/ 8 w 21"/>
                  <a:gd name="T17" fmla="*/ 22 h 26"/>
                  <a:gd name="T18" fmla="*/ 16 w 21"/>
                  <a:gd name="T19" fmla="*/ 6 h 26"/>
                  <a:gd name="T20" fmla="*/ 20 w 21"/>
                  <a:gd name="T21" fmla="*/ 6 h 26"/>
                  <a:gd name="T22" fmla="*/ 21 w 21"/>
                  <a:gd name="T23" fmla="*/ 5 h 26"/>
                  <a:gd name="T24" fmla="*/ 11 w 2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6">
                    <a:moveTo>
                      <a:pt x="11" y="0"/>
                    </a:moveTo>
                    <a:cubicBezTo>
                      <a:pt x="11" y="1"/>
                      <a:pt x="11" y="1"/>
                      <a:pt x="11" y="1"/>
                    </a:cubicBezTo>
                    <a:cubicBezTo>
                      <a:pt x="13" y="2"/>
                      <a:pt x="14" y="3"/>
                      <a:pt x="13" y="5"/>
                    </a:cubicBezTo>
                    <a:cubicBezTo>
                      <a:pt x="5" y="20"/>
                      <a:pt x="5" y="20"/>
                      <a:pt x="5" y="20"/>
                    </a:cubicBezTo>
                    <a:cubicBezTo>
                      <a:pt x="4" y="21"/>
                      <a:pt x="3" y="22"/>
                      <a:pt x="1" y="20"/>
                    </a:cubicBezTo>
                    <a:cubicBezTo>
                      <a:pt x="0" y="21"/>
                      <a:pt x="0" y="21"/>
                      <a:pt x="0" y="21"/>
                    </a:cubicBezTo>
                    <a:cubicBezTo>
                      <a:pt x="9" y="26"/>
                      <a:pt x="9" y="26"/>
                      <a:pt x="9" y="26"/>
                    </a:cubicBezTo>
                    <a:cubicBezTo>
                      <a:pt x="10" y="25"/>
                      <a:pt x="10" y="25"/>
                      <a:pt x="10" y="25"/>
                    </a:cubicBezTo>
                    <a:cubicBezTo>
                      <a:pt x="8" y="24"/>
                      <a:pt x="7" y="23"/>
                      <a:pt x="8" y="22"/>
                    </a:cubicBezTo>
                    <a:cubicBezTo>
                      <a:pt x="16" y="6"/>
                      <a:pt x="16" y="6"/>
                      <a:pt x="16" y="6"/>
                    </a:cubicBezTo>
                    <a:cubicBezTo>
                      <a:pt x="17" y="5"/>
                      <a:pt x="18" y="5"/>
                      <a:pt x="20" y="6"/>
                    </a:cubicBezTo>
                    <a:cubicBezTo>
                      <a:pt x="21" y="5"/>
                      <a:pt x="21" y="5"/>
                      <a:pt x="21" y="5"/>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ṡļiḑê"/>
              <p:cNvSpPr/>
              <p:nvPr/>
            </p:nvSpPr>
            <p:spPr bwMode="auto">
              <a:xfrm>
                <a:off x="4281488" y="2849563"/>
                <a:ext cx="76200" cy="88900"/>
              </a:xfrm>
              <a:custGeom>
                <a:avLst/>
                <a:gdLst>
                  <a:gd name="T0" fmla="*/ 4 w 23"/>
                  <a:gd name="T1" fmla="*/ 1 h 27"/>
                  <a:gd name="T2" fmla="*/ 5 w 23"/>
                  <a:gd name="T3" fmla="*/ 5 h 27"/>
                  <a:gd name="T4" fmla="*/ 0 w 23"/>
                  <a:gd name="T5" fmla="*/ 26 h 27"/>
                  <a:gd name="T6" fmla="*/ 1 w 23"/>
                  <a:gd name="T7" fmla="*/ 27 h 27"/>
                  <a:gd name="T8" fmla="*/ 18 w 23"/>
                  <a:gd name="T9" fmla="*/ 13 h 27"/>
                  <a:gd name="T10" fmla="*/ 22 w 23"/>
                  <a:gd name="T11" fmla="*/ 13 h 27"/>
                  <a:gd name="T12" fmla="*/ 23 w 23"/>
                  <a:gd name="T13" fmla="*/ 12 h 27"/>
                  <a:gd name="T14" fmla="*/ 16 w 23"/>
                  <a:gd name="T15" fmla="*/ 8 h 27"/>
                  <a:gd name="T16" fmla="*/ 16 w 23"/>
                  <a:gd name="T17" fmla="*/ 9 h 27"/>
                  <a:gd name="T18" fmla="*/ 17 w 23"/>
                  <a:gd name="T19" fmla="*/ 12 h 27"/>
                  <a:gd name="T20" fmla="*/ 16 w 23"/>
                  <a:gd name="T21" fmla="*/ 14 h 27"/>
                  <a:gd name="T22" fmla="*/ 4 w 23"/>
                  <a:gd name="T23" fmla="*/ 23 h 27"/>
                  <a:gd name="T24" fmla="*/ 4 w 23"/>
                  <a:gd name="T25" fmla="*/ 23 h 27"/>
                  <a:gd name="T26" fmla="*/ 8 w 23"/>
                  <a:gd name="T27" fmla="*/ 9 h 27"/>
                  <a:gd name="T28" fmla="*/ 8 w 23"/>
                  <a:gd name="T29" fmla="*/ 6 h 27"/>
                  <a:gd name="T30" fmla="*/ 12 w 23"/>
                  <a:gd name="T31" fmla="*/ 6 h 27"/>
                  <a:gd name="T32" fmla="*/ 12 w 23"/>
                  <a:gd name="T33" fmla="*/ 5 h 27"/>
                  <a:gd name="T34" fmla="*/ 4 w 23"/>
                  <a:gd name="T35" fmla="*/ 0 h 27"/>
                  <a:gd name="T36" fmla="*/ 4 w 23"/>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7">
                    <a:moveTo>
                      <a:pt x="4" y="1"/>
                    </a:moveTo>
                    <a:cubicBezTo>
                      <a:pt x="5" y="2"/>
                      <a:pt x="6" y="3"/>
                      <a:pt x="5" y="5"/>
                    </a:cubicBezTo>
                    <a:cubicBezTo>
                      <a:pt x="0" y="26"/>
                      <a:pt x="0" y="26"/>
                      <a:pt x="0" y="26"/>
                    </a:cubicBezTo>
                    <a:cubicBezTo>
                      <a:pt x="1" y="27"/>
                      <a:pt x="1" y="27"/>
                      <a:pt x="1" y="27"/>
                    </a:cubicBezTo>
                    <a:cubicBezTo>
                      <a:pt x="18" y="13"/>
                      <a:pt x="18" y="13"/>
                      <a:pt x="18" y="13"/>
                    </a:cubicBezTo>
                    <a:cubicBezTo>
                      <a:pt x="20" y="12"/>
                      <a:pt x="21" y="12"/>
                      <a:pt x="22" y="13"/>
                    </a:cubicBezTo>
                    <a:cubicBezTo>
                      <a:pt x="23" y="12"/>
                      <a:pt x="23" y="12"/>
                      <a:pt x="23" y="12"/>
                    </a:cubicBezTo>
                    <a:cubicBezTo>
                      <a:pt x="16" y="8"/>
                      <a:pt x="16" y="8"/>
                      <a:pt x="16" y="8"/>
                    </a:cubicBezTo>
                    <a:cubicBezTo>
                      <a:pt x="16" y="9"/>
                      <a:pt x="16" y="9"/>
                      <a:pt x="16" y="9"/>
                    </a:cubicBezTo>
                    <a:cubicBezTo>
                      <a:pt x="18" y="10"/>
                      <a:pt x="18" y="11"/>
                      <a:pt x="17" y="12"/>
                    </a:cubicBezTo>
                    <a:cubicBezTo>
                      <a:pt x="17" y="13"/>
                      <a:pt x="17" y="13"/>
                      <a:pt x="16" y="14"/>
                    </a:cubicBezTo>
                    <a:cubicBezTo>
                      <a:pt x="4" y="23"/>
                      <a:pt x="4" y="23"/>
                      <a:pt x="4" y="23"/>
                    </a:cubicBezTo>
                    <a:cubicBezTo>
                      <a:pt x="4" y="23"/>
                      <a:pt x="4" y="23"/>
                      <a:pt x="4" y="23"/>
                    </a:cubicBezTo>
                    <a:cubicBezTo>
                      <a:pt x="8" y="9"/>
                      <a:pt x="8" y="9"/>
                      <a:pt x="8" y="9"/>
                    </a:cubicBezTo>
                    <a:cubicBezTo>
                      <a:pt x="8" y="7"/>
                      <a:pt x="8" y="7"/>
                      <a:pt x="8" y="6"/>
                    </a:cubicBezTo>
                    <a:cubicBezTo>
                      <a:pt x="9" y="5"/>
                      <a:pt x="10" y="5"/>
                      <a:pt x="12" y="6"/>
                    </a:cubicBezTo>
                    <a:cubicBezTo>
                      <a:pt x="12" y="5"/>
                      <a:pt x="12" y="5"/>
                      <a:pt x="12" y="5"/>
                    </a:cubicBezTo>
                    <a:cubicBezTo>
                      <a:pt x="4" y="0"/>
                      <a:pt x="4" y="0"/>
                      <a:pt x="4"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iSḷïde"/>
              <p:cNvSpPr/>
              <p:nvPr/>
            </p:nvSpPr>
            <p:spPr bwMode="auto">
              <a:xfrm>
                <a:off x="4327525" y="2916238"/>
                <a:ext cx="106363" cy="101600"/>
              </a:xfrm>
              <a:custGeom>
                <a:avLst/>
                <a:gdLst>
                  <a:gd name="T0" fmla="*/ 22 w 32"/>
                  <a:gd name="T1" fmla="*/ 25 h 31"/>
                  <a:gd name="T2" fmla="*/ 21 w 32"/>
                  <a:gd name="T3" fmla="*/ 24 h 31"/>
                  <a:gd name="T4" fmla="*/ 14 w 32"/>
                  <a:gd name="T5" fmla="*/ 27 h 31"/>
                  <a:gd name="T6" fmla="*/ 8 w 32"/>
                  <a:gd name="T7" fmla="*/ 23 h 31"/>
                  <a:gd name="T8" fmla="*/ 7 w 32"/>
                  <a:gd name="T9" fmla="*/ 20 h 31"/>
                  <a:gd name="T10" fmla="*/ 14 w 32"/>
                  <a:gd name="T11" fmla="*/ 13 h 31"/>
                  <a:gd name="T12" fmla="*/ 16 w 32"/>
                  <a:gd name="T13" fmla="*/ 17 h 31"/>
                  <a:gd name="T14" fmla="*/ 15 w 32"/>
                  <a:gd name="T15" fmla="*/ 20 h 31"/>
                  <a:gd name="T16" fmla="*/ 16 w 32"/>
                  <a:gd name="T17" fmla="*/ 21 h 31"/>
                  <a:gd name="T18" fmla="*/ 22 w 32"/>
                  <a:gd name="T19" fmla="*/ 14 h 31"/>
                  <a:gd name="T20" fmla="*/ 22 w 32"/>
                  <a:gd name="T21" fmla="*/ 13 h 31"/>
                  <a:gd name="T22" fmla="*/ 18 w 32"/>
                  <a:gd name="T23" fmla="*/ 15 h 31"/>
                  <a:gd name="T24" fmla="*/ 14 w 32"/>
                  <a:gd name="T25" fmla="*/ 12 h 31"/>
                  <a:gd name="T26" fmla="*/ 20 w 32"/>
                  <a:gd name="T27" fmla="*/ 7 h 31"/>
                  <a:gd name="T28" fmla="*/ 24 w 32"/>
                  <a:gd name="T29" fmla="*/ 8 h 31"/>
                  <a:gd name="T30" fmla="*/ 27 w 32"/>
                  <a:gd name="T31" fmla="*/ 13 h 31"/>
                  <a:gd name="T32" fmla="*/ 25 w 32"/>
                  <a:gd name="T33" fmla="*/ 19 h 31"/>
                  <a:gd name="T34" fmla="*/ 26 w 32"/>
                  <a:gd name="T35" fmla="*/ 20 h 31"/>
                  <a:gd name="T36" fmla="*/ 32 w 32"/>
                  <a:gd name="T37" fmla="*/ 14 h 31"/>
                  <a:gd name="T38" fmla="*/ 17 w 32"/>
                  <a:gd name="T39" fmla="*/ 0 h 31"/>
                  <a:gd name="T40" fmla="*/ 16 w 32"/>
                  <a:gd name="T41" fmla="*/ 1 h 31"/>
                  <a:gd name="T42" fmla="*/ 17 w 32"/>
                  <a:gd name="T43" fmla="*/ 4 h 31"/>
                  <a:gd name="T44" fmla="*/ 5 w 32"/>
                  <a:gd name="T45" fmla="*/ 17 h 31"/>
                  <a:gd name="T46" fmla="*/ 1 w 32"/>
                  <a:gd name="T47" fmla="*/ 16 h 31"/>
                  <a:gd name="T48" fmla="*/ 0 w 32"/>
                  <a:gd name="T49" fmla="*/ 17 h 31"/>
                  <a:gd name="T50" fmla="*/ 15 w 32"/>
                  <a:gd name="T51" fmla="*/ 31 h 31"/>
                  <a:gd name="T52" fmla="*/ 22 w 32"/>
                  <a:gd name="T53"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22" y="25"/>
                    </a:moveTo>
                    <a:cubicBezTo>
                      <a:pt x="21" y="24"/>
                      <a:pt x="21" y="24"/>
                      <a:pt x="21" y="24"/>
                    </a:cubicBezTo>
                    <a:cubicBezTo>
                      <a:pt x="18" y="26"/>
                      <a:pt x="16" y="27"/>
                      <a:pt x="14" y="27"/>
                    </a:cubicBezTo>
                    <a:cubicBezTo>
                      <a:pt x="12" y="26"/>
                      <a:pt x="10" y="25"/>
                      <a:pt x="8" y="23"/>
                    </a:cubicBezTo>
                    <a:cubicBezTo>
                      <a:pt x="7" y="22"/>
                      <a:pt x="6" y="21"/>
                      <a:pt x="7" y="20"/>
                    </a:cubicBezTo>
                    <a:cubicBezTo>
                      <a:pt x="14" y="13"/>
                      <a:pt x="14" y="13"/>
                      <a:pt x="14" y="13"/>
                    </a:cubicBezTo>
                    <a:cubicBezTo>
                      <a:pt x="15" y="15"/>
                      <a:pt x="16" y="16"/>
                      <a:pt x="16" y="17"/>
                    </a:cubicBezTo>
                    <a:cubicBezTo>
                      <a:pt x="16" y="18"/>
                      <a:pt x="16" y="19"/>
                      <a:pt x="15" y="20"/>
                    </a:cubicBezTo>
                    <a:cubicBezTo>
                      <a:pt x="16" y="21"/>
                      <a:pt x="16" y="21"/>
                      <a:pt x="16" y="21"/>
                    </a:cubicBezTo>
                    <a:cubicBezTo>
                      <a:pt x="22" y="14"/>
                      <a:pt x="22" y="14"/>
                      <a:pt x="22" y="14"/>
                    </a:cubicBezTo>
                    <a:cubicBezTo>
                      <a:pt x="22" y="13"/>
                      <a:pt x="22" y="13"/>
                      <a:pt x="22" y="13"/>
                    </a:cubicBezTo>
                    <a:cubicBezTo>
                      <a:pt x="20" y="15"/>
                      <a:pt x="19" y="15"/>
                      <a:pt x="18" y="15"/>
                    </a:cubicBezTo>
                    <a:cubicBezTo>
                      <a:pt x="17" y="15"/>
                      <a:pt x="16" y="14"/>
                      <a:pt x="14" y="12"/>
                    </a:cubicBezTo>
                    <a:cubicBezTo>
                      <a:pt x="20" y="7"/>
                      <a:pt x="20" y="7"/>
                      <a:pt x="20" y="7"/>
                    </a:cubicBezTo>
                    <a:cubicBezTo>
                      <a:pt x="21" y="6"/>
                      <a:pt x="22" y="6"/>
                      <a:pt x="24" y="8"/>
                    </a:cubicBezTo>
                    <a:cubicBezTo>
                      <a:pt x="26" y="10"/>
                      <a:pt x="27" y="11"/>
                      <a:pt x="27" y="13"/>
                    </a:cubicBezTo>
                    <a:cubicBezTo>
                      <a:pt x="27" y="15"/>
                      <a:pt x="26" y="17"/>
                      <a:pt x="25" y="19"/>
                    </a:cubicBezTo>
                    <a:cubicBezTo>
                      <a:pt x="26" y="20"/>
                      <a:pt x="26" y="20"/>
                      <a:pt x="26" y="20"/>
                    </a:cubicBezTo>
                    <a:cubicBezTo>
                      <a:pt x="32" y="14"/>
                      <a:pt x="32" y="14"/>
                      <a:pt x="32" y="14"/>
                    </a:cubicBezTo>
                    <a:cubicBezTo>
                      <a:pt x="17" y="0"/>
                      <a:pt x="17" y="0"/>
                      <a:pt x="17" y="0"/>
                    </a:cubicBezTo>
                    <a:cubicBezTo>
                      <a:pt x="16" y="1"/>
                      <a:pt x="16" y="1"/>
                      <a:pt x="16" y="1"/>
                    </a:cubicBezTo>
                    <a:cubicBezTo>
                      <a:pt x="18" y="2"/>
                      <a:pt x="18" y="3"/>
                      <a:pt x="17" y="4"/>
                    </a:cubicBezTo>
                    <a:cubicBezTo>
                      <a:pt x="5" y="17"/>
                      <a:pt x="5" y="17"/>
                      <a:pt x="5" y="17"/>
                    </a:cubicBezTo>
                    <a:cubicBezTo>
                      <a:pt x="4" y="18"/>
                      <a:pt x="3" y="18"/>
                      <a:pt x="1" y="16"/>
                    </a:cubicBezTo>
                    <a:cubicBezTo>
                      <a:pt x="0" y="17"/>
                      <a:pt x="0" y="17"/>
                      <a:pt x="0" y="17"/>
                    </a:cubicBezTo>
                    <a:cubicBezTo>
                      <a:pt x="15" y="31"/>
                      <a:pt x="15" y="31"/>
                      <a:pt x="15" y="31"/>
                    </a:cubicBezTo>
                    <a:lnTo>
                      <a:pt x="2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íšļiďè"/>
              <p:cNvSpPr/>
              <p:nvPr/>
            </p:nvSpPr>
            <p:spPr bwMode="auto">
              <a:xfrm>
                <a:off x="4397375" y="2995613"/>
                <a:ext cx="98425" cy="103188"/>
              </a:xfrm>
              <a:custGeom>
                <a:avLst/>
                <a:gdLst>
                  <a:gd name="T0" fmla="*/ 17 w 30"/>
                  <a:gd name="T1" fmla="*/ 28 h 31"/>
                  <a:gd name="T2" fmla="*/ 14 w 30"/>
                  <a:gd name="T3" fmla="*/ 29 h 31"/>
                  <a:gd name="T4" fmla="*/ 15 w 30"/>
                  <a:gd name="T5" fmla="*/ 25 h 31"/>
                  <a:gd name="T6" fmla="*/ 17 w 30"/>
                  <a:gd name="T7" fmla="*/ 17 h 31"/>
                  <a:gd name="T8" fmla="*/ 17 w 30"/>
                  <a:gd name="T9" fmla="*/ 17 h 31"/>
                  <a:gd name="T10" fmla="*/ 27 w 30"/>
                  <a:gd name="T11" fmla="*/ 20 h 31"/>
                  <a:gd name="T12" fmla="*/ 28 w 30"/>
                  <a:gd name="T13" fmla="*/ 10 h 31"/>
                  <a:gd name="T14" fmla="*/ 20 w 30"/>
                  <a:gd name="T15" fmla="*/ 0 h 31"/>
                  <a:gd name="T16" fmla="*/ 19 w 30"/>
                  <a:gd name="T17" fmla="*/ 1 h 31"/>
                  <a:gd name="T18" fmla="*/ 19 w 30"/>
                  <a:gd name="T19" fmla="*/ 4 h 31"/>
                  <a:gd name="T20" fmla="*/ 5 w 30"/>
                  <a:gd name="T21" fmla="*/ 15 h 31"/>
                  <a:gd name="T22" fmla="*/ 1 w 30"/>
                  <a:gd name="T23" fmla="*/ 13 h 31"/>
                  <a:gd name="T24" fmla="*/ 0 w 30"/>
                  <a:gd name="T25" fmla="*/ 14 h 31"/>
                  <a:gd name="T26" fmla="*/ 7 w 30"/>
                  <a:gd name="T27" fmla="*/ 23 h 31"/>
                  <a:gd name="T28" fmla="*/ 8 w 30"/>
                  <a:gd name="T29" fmla="*/ 22 h 31"/>
                  <a:gd name="T30" fmla="*/ 7 w 30"/>
                  <a:gd name="T31" fmla="*/ 18 h 31"/>
                  <a:gd name="T32" fmla="*/ 14 w 30"/>
                  <a:gd name="T33" fmla="*/ 13 h 31"/>
                  <a:gd name="T34" fmla="*/ 15 w 30"/>
                  <a:gd name="T35" fmla="*/ 14 h 31"/>
                  <a:gd name="T36" fmla="*/ 16 w 30"/>
                  <a:gd name="T37" fmla="*/ 18 h 31"/>
                  <a:gd name="T38" fmla="*/ 13 w 30"/>
                  <a:gd name="T39" fmla="*/ 22 h 31"/>
                  <a:gd name="T40" fmla="*/ 11 w 30"/>
                  <a:gd name="T41" fmla="*/ 28 h 31"/>
                  <a:gd name="T42" fmla="*/ 17 w 30"/>
                  <a:gd name="T43" fmla="*/ 29 h 31"/>
                  <a:gd name="T44" fmla="*/ 17 w 30"/>
                  <a:gd name="T45" fmla="*/ 28 h 31"/>
                  <a:gd name="T46" fmla="*/ 22 w 30"/>
                  <a:gd name="T47" fmla="*/ 7 h 31"/>
                  <a:gd name="T48" fmla="*/ 25 w 30"/>
                  <a:gd name="T49" fmla="*/ 9 h 31"/>
                  <a:gd name="T50" fmla="*/ 25 w 30"/>
                  <a:gd name="T51" fmla="*/ 17 h 31"/>
                  <a:gd name="T52" fmla="*/ 17 w 30"/>
                  <a:gd name="T53" fmla="*/ 15 h 31"/>
                  <a:gd name="T54" fmla="*/ 16 w 30"/>
                  <a:gd name="T55" fmla="*/ 13 h 31"/>
                  <a:gd name="T56" fmla="*/ 15 w 30"/>
                  <a:gd name="T57" fmla="*/ 12 h 31"/>
                  <a:gd name="T58" fmla="*/ 22 w 30"/>
                  <a:gd name="T59"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1">
                    <a:moveTo>
                      <a:pt x="17" y="28"/>
                    </a:moveTo>
                    <a:cubicBezTo>
                      <a:pt x="15" y="29"/>
                      <a:pt x="14" y="29"/>
                      <a:pt x="14" y="29"/>
                    </a:cubicBezTo>
                    <a:cubicBezTo>
                      <a:pt x="13" y="28"/>
                      <a:pt x="14" y="27"/>
                      <a:pt x="15" y="25"/>
                    </a:cubicBezTo>
                    <a:cubicBezTo>
                      <a:pt x="18" y="23"/>
                      <a:pt x="18" y="20"/>
                      <a:pt x="17" y="17"/>
                    </a:cubicBezTo>
                    <a:cubicBezTo>
                      <a:pt x="17" y="17"/>
                      <a:pt x="17" y="17"/>
                      <a:pt x="17" y="17"/>
                    </a:cubicBezTo>
                    <a:cubicBezTo>
                      <a:pt x="21" y="21"/>
                      <a:pt x="24" y="22"/>
                      <a:pt x="27" y="20"/>
                    </a:cubicBezTo>
                    <a:cubicBezTo>
                      <a:pt x="30" y="17"/>
                      <a:pt x="30" y="14"/>
                      <a:pt x="28" y="10"/>
                    </a:cubicBezTo>
                    <a:cubicBezTo>
                      <a:pt x="20" y="0"/>
                      <a:pt x="20" y="0"/>
                      <a:pt x="20" y="0"/>
                    </a:cubicBezTo>
                    <a:cubicBezTo>
                      <a:pt x="19" y="1"/>
                      <a:pt x="19" y="1"/>
                      <a:pt x="19" y="1"/>
                    </a:cubicBezTo>
                    <a:cubicBezTo>
                      <a:pt x="20" y="2"/>
                      <a:pt x="21" y="4"/>
                      <a:pt x="19" y="4"/>
                    </a:cubicBezTo>
                    <a:cubicBezTo>
                      <a:pt x="5" y="15"/>
                      <a:pt x="5" y="15"/>
                      <a:pt x="5" y="15"/>
                    </a:cubicBezTo>
                    <a:cubicBezTo>
                      <a:pt x="4" y="16"/>
                      <a:pt x="3" y="15"/>
                      <a:pt x="1" y="13"/>
                    </a:cubicBezTo>
                    <a:cubicBezTo>
                      <a:pt x="0" y="14"/>
                      <a:pt x="0" y="14"/>
                      <a:pt x="0" y="14"/>
                    </a:cubicBezTo>
                    <a:cubicBezTo>
                      <a:pt x="7" y="23"/>
                      <a:pt x="7" y="23"/>
                      <a:pt x="7" y="23"/>
                    </a:cubicBezTo>
                    <a:cubicBezTo>
                      <a:pt x="8" y="22"/>
                      <a:pt x="8" y="22"/>
                      <a:pt x="8" y="22"/>
                    </a:cubicBezTo>
                    <a:cubicBezTo>
                      <a:pt x="6" y="20"/>
                      <a:pt x="6" y="18"/>
                      <a:pt x="7" y="18"/>
                    </a:cubicBezTo>
                    <a:cubicBezTo>
                      <a:pt x="14" y="13"/>
                      <a:pt x="14" y="13"/>
                      <a:pt x="14" y="13"/>
                    </a:cubicBezTo>
                    <a:cubicBezTo>
                      <a:pt x="15" y="14"/>
                      <a:pt x="15" y="14"/>
                      <a:pt x="15" y="14"/>
                    </a:cubicBezTo>
                    <a:cubicBezTo>
                      <a:pt x="16" y="16"/>
                      <a:pt x="17" y="17"/>
                      <a:pt x="16" y="18"/>
                    </a:cubicBezTo>
                    <a:cubicBezTo>
                      <a:pt x="16" y="19"/>
                      <a:pt x="15" y="21"/>
                      <a:pt x="13" y="22"/>
                    </a:cubicBezTo>
                    <a:cubicBezTo>
                      <a:pt x="10" y="24"/>
                      <a:pt x="9" y="26"/>
                      <a:pt x="11" y="28"/>
                    </a:cubicBezTo>
                    <a:cubicBezTo>
                      <a:pt x="12" y="31"/>
                      <a:pt x="15" y="31"/>
                      <a:pt x="17" y="29"/>
                    </a:cubicBezTo>
                    <a:cubicBezTo>
                      <a:pt x="17" y="28"/>
                      <a:pt x="17" y="28"/>
                      <a:pt x="17" y="28"/>
                    </a:cubicBezTo>
                    <a:close/>
                    <a:moveTo>
                      <a:pt x="22" y="7"/>
                    </a:moveTo>
                    <a:cubicBezTo>
                      <a:pt x="23" y="6"/>
                      <a:pt x="24" y="7"/>
                      <a:pt x="25" y="9"/>
                    </a:cubicBezTo>
                    <a:cubicBezTo>
                      <a:pt x="28" y="12"/>
                      <a:pt x="27" y="15"/>
                      <a:pt x="25" y="17"/>
                    </a:cubicBezTo>
                    <a:cubicBezTo>
                      <a:pt x="22" y="19"/>
                      <a:pt x="20" y="18"/>
                      <a:pt x="17" y="15"/>
                    </a:cubicBezTo>
                    <a:cubicBezTo>
                      <a:pt x="17" y="14"/>
                      <a:pt x="16" y="14"/>
                      <a:pt x="16" y="13"/>
                    </a:cubicBezTo>
                    <a:cubicBezTo>
                      <a:pt x="15" y="13"/>
                      <a:pt x="15" y="12"/>
                      <a:pt x="15" y="12"/>
                    </a:cubicBezTo>
                    <a:lnTo>
                      <a:pt x="2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îṡ1ïdê"/>
              <p:cNvSpPr/>
              <p:nvPr/>
            </p:nvSpPr>
            <p:spPr bwMode="auto">
              <a:xfrm>
                <a:off x="4456113" y="3087688"/>
                <a:ext cx="92075" cy="79375"/>
              </a:xfrm>
              <a:custGeom>
                <a:avLst/>
                <a:gdLst>
                  <a:gd name="T0" fmla="*/ 0 w 28"/>
                  <a:gd name="T1" fmla="*/ 11 h 24"/>
                  <a:gd name="T2" fmla="*/ 0 w 28"/>
                  <a:gd name="T3" fmla="*/ 12 h 24"/>
                  <a:gd name="T4" fmla="*/ 0 w 28"/>
                  <a:gd name="T5" fmla="*/ 12 h 24"/>
                  <a:gd name="T6" fmla="*/ 2 w 28"/>
                  <a:gd name="T7" fmla="*/ 13 h 24"/>
                  <a:gd name="T8" fmla="*/ 2 w 28"/>
                  <a:gd name="T9" fmla="*/ 14 h 24"/>
                  <a:gd name="T10" fmla="*/ 4 w 28"/>
                  <a:gd name="T11" fmla="*/ 18 h 24"/>
                  <a:gd name="T12" fmla="*/ 15 w 28"/>
                  <a:gd name="T13" fmla="*/ 21 h 24"/>
                  <a:gd name="T14" fmla="*/ 17 w 28"/>
                  <a:gd name="T15" fmla="*/ 11 h 24"/>
                  <a:gd name="T16" fmla="*/ 17 w 28"/>
                  <a:gd name="T17" fmla="*/ 3 h 24"/>
                  <a:gd name="T18" fmla="*/ 23 w 28"/>
                  <a:gd name="T19" fmla="*/ 5 h 24"/>
                  <a:gd name="T20" fmla="*/ 21 w 28"/>
                  <a:gd name="T21" fmla="*/ 15 h 24"/>
                  <a:gd name="T22" fmla="*/ 22 w 28"/>
                  <a:gd name="T23" fmla="*/ 16 h 24"/>
                  <a:gd name="T24" fmla="*/ 28 w 28"/>
                  <a:gd name="T25" fmla="*/ 11 h 24"/>
                  <a:gd name="T26" fmla="*/ 28 w 28"/>
                  <a:gd name="T27" fmla="*/ 10 h 24"/>
                  <a:gd name="T28" fmla="*/ 27 w 28"/>
                  <a:gd name="T29" fmla="*/ 10 h 24"/>
                  <a:gd name="T30" fmla="*/ 26 w 28"/>
                  <a:gd name="T31" fmla="*/ 10 h 24"/>
                  <a:gd name="T32" fmla="*/ 26 w 28"/>
                  <a:gd name="T33" fmla="*/ 9 h 24"/>
                  <a:gd name="T34" fmla="*/ 25 w 28"/>
                  <a:gd name="T35" fmla="*/ 4 h 24"/>
                  <a:gd name="T36" fmla="*/ 15 w 28"/>
                  <a:gd name="T37" fmla="*/ 1 h 24"/>
                  <a:gd name="T38" fmla="*/ 13 w 28"/>
                  <a:gd name="T39" fmla="*/ 11 h 24"/>
                  <a:gd name="T40" fmla="*/ 12 w 28"/>
                  <a:gd name="T41" fmla="*/ 20 h 24"/>
                  <a:gd name="T42" fmla="*/ 5 w 28"/>
                  <a:gd name="T43" fmla="*/ 18 h 24"/>
                  <a:gd name="T44" fmla="*/ 8 w 28"/>
                  <a:gd name="T45" fmla="*/ 7 h 24"/>
                  <a:gd name="T46" fmla="*/ 7 w 28"/>
                  <a:gd name="T47" fmla="*/ 6 h 24"/>
                  <a:gd name="T48" fmla="*/ 0 w 28"/>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4">
                    <a:moveTo>
                      <a:pt x="0" y="11"/>
                    </a:moveTo>
                    <a:cubicBezTo>
                      <a:pt x="0" y="12"/>
                      <a:pt x="0" y="12"/>
                      <a:pt x="0" y="12"/>
                    </a:cubicBezTo>
                    <a:cubicBezTo>
                      <a:pt x="0" y="12"/>
                      <a:pt x="0" y="12"/>
                      <a:pt x="0" y="12"/>
                    </a:cubicBezTo>
                    <a:cubicBezTo>
                      <a:pt x="1" y="12"/>
                      <a:pt x="2" y="12"/>
                      <a:pt x="2" y="13"/>
                    </a:cubicBezTo>
                    <a:cubicBezTo>
                      <a:pt x="2" y="13"/>
                      <a:pt x="2" y="13"/>
                      <a:pt x="2" y="14"/>
                    </a:cubicBezTo>
                    <a:cubicBezTo>
                      <a:pt x="3" y="16"/>
                      <a:pt x="3" y="17"/>
                      <a:pt x="4" y="18"/>
                    </a:cubicBezTo>
                    <a:cubicBezTo>
                      <a:pt x="7" y="23"/>
                      <a:pt x="11" y="24"/>
                      <a:pt x="15" y="21"/>
                    </a:cubicBezTo>
                    <a:cubicBezTo>
                      <a:pt x="18" y="19"/>
                      <a:pt x="18" y="15"/>
                      <a:pt x="17" y="11"/>
                    </a:cubicBezTo>
                    <a:cubicBezTo>
                      <a:pt x="15" y="8"/>
                      <a:pt x="15" y="5"/>
                      <a:pt x="17" y="3"/>
                    </a:cubicBezTo>
                    <a:cubicBezTo>
                      <a:pt x="20" y="2"/>
                      <a:pt x="22" y="3"/>
                      <a:pt x="23" y="5"/>
                    </a:cubicBezTo>
                    <a:cubicBezTo>
                      <a:pt x="25" y="8"/>
                      <a:pt x="24" y="11"/>
                      <a:pt x="21" y="15"/>
                    </a:cubicBezTo>
                    <a:cubicBezTo>
                      <a:pt x="22" y="16"/>
                      <a:pt x="22" y="16"/>
                      <a:pt x="22" y="16"/>
                    </a:cubicBezTo>
                    <a:cubicBezTo>
                      <a:pt x="28" y="11"/>
                      <a:pt x="28" y="11"/>
                      <a:pt x="28" y="11"/>
                    </a:cubicBezTo>
                    <a:cubicBezTo>
                      <a:pt x="28" y="10"/>
                      <a:pt x="28" y="10"/>
                      <a:pt x="28" y="10"/>
                    </a:cubicBezTo>
                    <a:cubicBezTo>
                      <a:pt x="28" y="10"/>
                      <a:pt x="28" y="10"/>
                      <a:pt x="27" y="10"/>
                    </a:cubicBezTo>
                    <a:cubicBezTo>
                      <a:pt x="26" y="11"/>
                      <a:pt x="26" y="10"/>
                      <a:pt x="26" y="10"/>
                    </a:cubicBezTo>
                    <a:cubicBezTo>
                      <a:pt x="26" y="10"/>
                      <a:pt x="26" y="10"/>
                      <a:pt x="26" y="9"/>
                    </a:cubicBezTo>
                    <a:cubicBezTo>
                      <a:pt x="26" y="7"/>
                      <a:pt x="25" y="6"/>
                      <a:pt x="25" y="4"/>
                    </a:cubicBezTo>
                    <a:cubicBezTo>
                      <a:pt x="22" y="1"/>
                      <a:pt x="18" y="0"/>
                      <a:pt x="15" y="1"/>
                    </a:cubicBezTo>
                    <a:cubicBezTo>
                      <a:pt x="12" y="4"/>
                      <a:pt x="11" y="8"/>
                      <a:pt x="13" y="11"/>
                    </a:cubicBezTo>
                    <a:cubicBezTo>
                      <a:pt x="15" y="15"/>
                      <a:pt x="14" y="18"/>
                      <a:pt x="12" y="20"/>
                    </a:cubicBezTo>
                    <a:cubicBezTo>
                      <a:pt x="9" y="21"/>
                      <a:pt x="7" y="21"/>
                      <a:pt x="5" y="18"/>
                    </a:cubicBezTo>
                    <a:cubicBezTo>
                      <a:pt x="3" y="14"/>
                      <a:pt x="4" y="11"/>
                      <a:pt x="8" y="7"/>
                    </a:cubicBezTo>
                    <a:cubicBezTo>
                      <a:pt x="7" y="6"/>
                      <a:pt x="7" y="6"/>
                      <a:pt x="7" y="6"/>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isḻiḓê"/>
              <p:cNvSpPr/>
              <p:nvPr/>
            </p:nvSpPr>
            <p:spPr bwMode="auto">
              <a:xfrm>
                <a:off x="4492625" y="3160713"/>
                <a:ext cx="88900" cy="66675"/>
              </a:xfrm>
              <a:custGeom>
                <a:avLst/>
                <a:gdLst>
                  <a:gd name="T0" fmla="*/ 22 w 27"/>
                  <a:gd name="T1" fmla="*/ 0 h 20"/>
                  <a:gd name="T2" fmla="*/ 21 w 27"/>
                  <a:gd name="T3" fmla="*/ 0 h 20"/>
                  <a:gd name="T4" fmla="*/ 20 w 27"/>
                  <a:gd name="T5" fmla="*/ 4 h 20"/>
                  <a:gd name="T6" fmla="*/ 5 w 27"/>
                  <a:gd name="T7" fmla="*/ 12 h 20"/>
                  <a:gd name="T8" fmla="*/ 1 w 27"/>
                  <a:gd name="T9" fmla="*/ 10 h 20"/>
                  <a:gd name="T10" fmla="*/ 0 w 27"/>
                  <a:gd name="T11" fmla="*/ 11 h 20"/>
                  <a:gd name="T12" fmla="*/ 5 w 27"/>
                  <a:gd name="T13" fmla="*/ 20 h 20"/>
                  <a:gd name="T14" fmla="*/ 6 w 27"/>
                  <a:gd name="T15" fmla="*/ 19 h 20"/>
                  <a:gd name="T16" fmla="*/ 7 w 27"/>
                  <a:gd name="T17" fmla="*/ 15 h 20"/>
                  <a:gd name="T18" fmla="*/ 22 w 27"/>
                  <a:gd name="T19" fmla="*/ 8 h 20"/>
                  <a:gd name="T20" fmla="*/ 26 w 27"/>
                  <a:gd name="T21" fmla="*/ 10 h 20"/>
                  <a:gd name="T22" fmla="*/ 27 w 27"/>
                  <a:gd name="T23" fmla="*/ 9 h 20"/>
                  <a:gd name="T24" fmla="*/ 22 w 27"/>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0">
                    <a:moveTo>
                      <a:pt x="22" y="0"/>
                    </a:moveTo>
                    <a:cubicBezTo>
                      <a:pt x="21" y="0"/>
                      <a:pt x="21" y="0"/>
                      <a:pt x="21" y="0"/>
                    </a:cubicBezTo>
                    <a:cubicBezTo>
                      <a:pt x="22" y="2"/>
                      <a:pt x="22" y="4"/>
                      <a:pt x="20" y="4"/>
                    </a:cubicBezTo>
                    <a:cubicBezTo>
                      <a:pt x="5" y="12"/>
                      <a:pt x="5" y="12"/>
                      <a:pt x="5" y="12"/>
                    </a:cubicBezTo>
                    <a:cubicBezTo>
                      <a:pt x="4" y="13"/>
                      <a:pt x="2" y="13"/>
                      <a:pt x="1" y="10"/>
                    </a:cubicBezTo>
                    <a:cubicBezTo>
                      <a:pt x="0" y="11"/>
                      <a:pt x="0" y="11"/>
                      <a:pt x="0" y="11"/>
                    </a:cubicBezTo>
                    <a:cubicBezTo>
                      <a:pt x="5" y="20"/>
                      <a:pt x="5" y="20"/>
                      <a:pt x="5" y="20"/>
                    </a:cubicBezTo>
                    <a:cubicBezTo>
                      <a:pt x="6" y="19"/>
                      <a:pt x="6" y="19"/>
                      <a:pt x="6" y="19"/>
                    </a:cubicBezTo>
                    <a:cubicBezTo>
                      <a:pt x="5" y="17"/>
                      <a:pt x="5" y="16"/>
                      <a:pt x="7" y="15"/>
                    </a:cubicBezTo>
                    <a:cubicBezTo>
                      <a:pt x="22" y="8"/>
                      <a:pt x="22" y="8"/>
                      <a:pt x="22" y="8"/>
                    </a:cubicBezTo>
                    <a:cubicBezTo>
                      <a:pt x="23" y="7"/>
                      <a:pt x="25" y="7"/>
                      <a:pt x="26" y="10"/>
                    </a:cubicBezTo>
                    <a:cubicBezTo>
                      <a:pt x="27" y="9"/>
                      <a:pt x="27" y="9"/>
                      <a:pt x="27" y="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ïSḷiḍe"/>
              <p:cNvSpPr/>
              <p:nvPr/>
            </p:nvSpPr>
            <p:spPr bwMode="auto">
              <a:xfrm>
                <a:off x="4525963" y="3224213"/>
                <a:ext cx="92075" cy="73025"/>
              </a:xfrm>
              <a:custGeom>
                <a:avLst/>
                <a:gdLst>
                  <a:gd name="T0" fmla="*/ 20 w 28"/>
                  <a:gd name="T1" fmla="*/ 22 h 22"/>
                  <a:gd name="T2" fmla="*/ 28 w 28"/>
                  <a:gd name="T3" fmla="*/ 19 h 22"/>
                  <a:gd name="T4" fmla="*/ 24 w 28"/>
                  <a:gd name="T5" fmla="*/ 10 h 22"/>
                  <a:gd name="T6" fmla="*/ 21 w 28"/>
                  <a:gd name="T7" fmla="*/ 0 h 22"/>
                  <a:gd name="T8" fmla="*/ 13 w 28"/>
                  <a:gd name="T9" fmla="*/ 3 h 22"/>
                  <a:gd name="T10" fmla="*/ 14 w 28"/>
                  <a:gd name="T11" fmla="*/ 4 h 22"/>
                  <a:gd name="T12" fmla="*/ 23 w 28"/>
                  <a:gd name="T13" fmla="*/ 8 h 22"/>
                  <a:gd name="T14" fmla="*/ 4 w 28"/>
                  <a:gd name="T15" fmla="*/ 14 h 22"/>
                  <a:gd name="T16" fmla="*/ 1 w 28"/>
                  <a:gd name="T17" fmla="*/ 12 h 22"/>
                  <a:gd name="T18" fmla="*/ 0 w 28"/>
                  <a:gd name="T19" fmla="*/ 12 h 22"/>
                  <a:gd name="T20" fmla="*/ 3 w 28"/>
                  <a:gd name="T21" fmla="*/ 22 h 22"/>
                  <a:gd name="T22" fmla="*/ 4 w 28"/>
                  <a:gd name="T23" fmla="*/ 22 h 22"/>
                  <a:gd name="T24" fmla="*/ 5 w 28"/>
                  <a:gd name="T25" fmla="*/ 18 h 22"/>
                  <a:gd name="T26" fmla="*/ 24 w 28"/>
                  <a:gd name="T27" fmla="*/ 12 h 22"/>
                  <a:gd name="T28" fmla="*/ 19 w 28"/>
                  <a:gd name="T29" fmla="*/ 21 h 22"/>
                  <a:gd name="T30" fmla="*/ 20 w 28"/>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20" y="22"/>
                    </a:moveTo>
                    <a:cubicBezTo>
                      <a:pt x="28" y="19"/>
                      <a:pt x="28" y="19"/>
                      <a:pt x="28" y="19"/>
                    </a:cubicBezTo>
                    <a:cubicBezTo>
                      <a:pt x="24" y="10"/>
                      <a:pt x="24" y="10"/>
                      <a:pt x="24" y="10"/>
                    </a:cubicBezTo>
                    <a:cubicBezTo>
                      <a:pt x="21" y="0"/>
                      <a:pt x="21" y="0"/>
                      <a:pt x="21" y="0"/>
                    </a:cubicBezTo>
                    <a:cubicBezTo>
                      <a:pt x="13" y="3"/>
                      <a:pt x="13" y="3"/>
                      <a:pt x="13" y="3"/>
                    </a:cubicBezTo>
                    <a:cubicBezTo>
                      <a:pt x="14" y="4"/>
                      <a:pt x="14" y="4"/>
                      <a:pt x="14" y="4"/>
                    </a:cubicBezTo>
                    <a:cubicBezTo>
                      <a:pt x="19" y="3"/>
                      <a:pt x="22" y="4"/>
                      <a:pt x="23" y="8"/>
                    </a:cubicBezTo>
                    <a:cubicBezTo>
                      <a:pt x="4" y="14"/>
                      <a:pt x="4" y="14"/>
                      <a:pt x="4" y="14"/>
                    </a:cubicBezTo>
                    <a:cubicBezTo>
                      <a:pt x="3" y="15"/>
                      <a:pt x="2" y="14"/>
                      <a:pt x="1" y="12"/>
                    </a:cubicBezTo>
                    <a:cubicBezTo>
                      <a:pt x="0" y="12"/>
                      <a:pt x="0" y="12"/>
                      <a:pt x="0" y="12"/>
                    </a:cubicBezTo>
                    <a:cubicBezTo>
                      <a:pt x="3" y="22"/>
                      <a:pt x="3" y="22"/>
                      <a:pt x="3" y="22"/>
                    </a:cubicBezTo>
                    <a:cubicBezTo>
                      <a:pt x="4" y="22"/>
                      <a:pt x="4" y="22"/>
                      <a:pt x="4" y="22"/>
                    </a:cubicBezTo>
                    <a:cubicBezTo>
                      <a:pt x="3" y="20"/>
                      <a:pt x="4" y="18"/>
                      <a:pt x="5" y="18"/>
                    </a:cubicBezTo>
                    <a:cubicBezTo>
                      <a:pt x="24" y="12"/>
                      <a:pt x="24" y="12"/>
                      <a:pt x="24" y="12"/>
                    </a:cubicBezTo>
                    <a:cubicBezTo>
                      <a:pt x="25" y="16"/>
                      <a:pt x="24" y="19"/>
                      <a:pt x="19" y="21"/>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îṩḷiḑê"/>
              <p:cNvSpPr/>
              <p:nvPr/>
            </p:nvSpPr>
            <p:spPr bwMode="auto">
              <a:xfrm>
                <a:off x="4551363" y="3316288"/>
                <a:ext cx="93663" cy="69850"/>
              </a:xfrm>
              <a:custGeom>
                <a:avLst/>
                <a:gdLst>
                  <a:gd name="T0" fmla="*/ 21 w 28"/>
                  <a:gd name="T1" fmla="*/ 0 h 21"/>
                  <a:gd name="T2" fmla="*/ 20 w 28"/>
                  <a:gd name="T3" fmla="*/ 4 h 21"/>
                  <a:gd name="T4" fmla="*/ 11 w 28"/>
                  <a:gd name="T5" fmla="*/ 12 h 21"/>
                  <a:gd name="T6" fmla="*/ 4 w 28"/>
                  <a:gd name="T7" fmla="*/ 13 h 21"/>
                  <a:gd name="T8" fmla="*/ 1 w 28"/>
                  <a:gd name="T9" fmla="*/ 10 h 21"/>
                  <a:gd name="T10" fmla="*/ 0 w 28"/>
                  <a:gd name="T11" fmla="*/ 11 h 21"/>
                  <a:gd name="T12" fmla="*/ 3 w 28"/>
                  <a:gd name="T13" fmla="*/ 21 h 21"/>
                  <a:gd name="T14" fmla="*/ 4 w 28"/>
                  <a:gd name="T15" fmla="*/ 21 h 21"/>
                  <a:gd name="T16" fmla="*/ 5 w 28"/>
                  <a:gd name="T17" fmla="*/ 17 h 21"/>
                  <a:gd name="T18" fmla="*/ 12 w 28"/>
                  <a:gd name="T19" fmla="*/ 15 h 21"/>
                  <a:gd name="T20" fmla="*/ 22 w 28"/>
                  <a:gd name="T21" fmla="*/ 18 h 21"/>
                  <a:gd name="T22" fmla="*/ 25 w 28"/>
                  <a:gd name="T23" fmla="*/ 19 h 21"/>
                  <a:gd name="T24" fmla="*/ 26 w 28"/>
                  <a:gd name="T25" fmla="*/ 21 h 21"/>
                  <a:gd name="T26" fmla="*/ 28 w 28"/>
                  <a:gd name="T27" fmla="*/ 21 h 21"/>
                  <a:gd name="T28" fmla="*/ 26 w 28"/>
                  <a:gd name="T29" fmla="*/ 13 h 21"/>
                  <a:gd name="T30" fmla="*/ 24 w 28"/>
                  <a:gd name="T31" fmla="*/ 13 h 21"/>
                  <a:gd name="T32" fmla="*/ 24 w 28"/>
                  <a:gd name="T33" fmla="*/ 17 h 21"/>
                  <a:gd name="T34" fmla="*/ 16 w 28"/>
                  <a:gd name="T35" fmla="*/ 15 h 21"/>
                  <a:gd name="T36" fmla="*/ 13 w 28"/>
                  <a:gd name="T37" fmla="*/ 14 h 21"/>
                  <a:gd name="T38" fmla="*/ 16 w 28"/>
                  <a:gd name="T39" fmla="*/ 12 h 21"/>
                  <a:gd name="T40" fmla="*/ 22 w 28"/>
                  <a:gd name="T41" fmla="*/ 7 h 21"/>
                  <a:gd name="T42" fmla="*/ 23 w 28"/>
                  <a:gd name="T43" fmla="*/ 10 h 21"/>
                  <a:gd name="T44" fmla="*/ 25 w 28"/>
                  <a:gd name="T45" fmla="*/ 10 h 21"/>
                  <a:gd name="T46" fmla="*/ 22 w 28"/>
                  <a:gd name="T47" fmla="*/ 0 h 21"/>
                  <a:gd name="T48" fmla="*/ 21 w 28"/>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
                    <a:moveTo>
                      <a:pt x="21" y="0"/>
                    </a:moveTo>
                    <a:cubicBezTo>
                      <a:pt x="22" y="2"/>
                      <a:pt x="21" y="3"/>
                      <a:pt x="20" y="4"/>
                    </a:cubicBezTo>
                    <a:cubicBezTo>
                      <a:pt x="11" y="12"/>
                      <a:pt x="11" y="12"/>
                      <a:pt x="11" y="12"/>
                    </a:cubicBezTo>
                    <a:cubicBezTo>
                      <a:pt x="4" y="13"/>
                      <a:pt x="4" y="13"/>
                      <a:pt x="4" y="13"/>
                    </a:cubicBezTo>
                    <a:cubicBezTo>
                      <a:pt x="3" y="14"/>
                      <a:pt x="2" y="13"/>
                      <a:pt x="1" y="10"/>
                    </a:cubicBezTo>
                    <a:cubicBezTo>
                      <a:pt x="0" y="11"/>
                      <a:pt x="0" y="11"/>
                      <a:pt x="0" y="11"/>
                    </a:cubicBezTo>
                    <a:cubicBezTo>
                      <a:pt x="3" y="21"/>
                      <a:pt x="3" y="21"/>
                      <a:pt x="3" y="21"/>
                    </a:cubicBezTo>
                    <a:cubicBezTo>
                      <a:pt x="4" y="21"/>
                      <a:pt x="4" y="21"/>
                      <a:pt x="4" y="21"/>
                    </a:cubicBezTo>
                    <a:cubicBezTo>
                      <a:pt x="3" y="18"/>
                      <a:pt x="3" y="17"/>
                      <a:pt x="5" y="17"/>
                    </a:cubicBezTo>
                    <a:cubicBezTo>
                      <a:pt x="12" y="15"/>
                      <a:pt x="12" y="15"/>
                      <a:pt x="12" y="15"/>
                    </a:cubicBezTo>
                    <a:cubicBezTo>
                      <a:pt x="22" y="18"/>
                      <a:pt x="22" y="18"/>
                      <a:pt x="22" y="18"/>
                    </a:cubicBezTo>
                    <a:cubicBezTo>
                      <a:pt x="24" y="18"/>
                      <a:pt x="25" y="19"/>
                      <a:pt x="25" y="19"/>
                    </a:cubicBezTo>
                    <a:cubicBezTo>
                      <a:pt x="26" y="19"/>
                      <a:pt x="26" y="20"/>
                      <a:pt x="26" y="21"/>
                    </a:cubicBezTo>
                    <a:cubicBezTo>
                      <a:pt x="28" y="21"/>
                      <a:pt x="28" y="21"/>
                      <a:pt x="28" y="21"/>
                    </a:cubicBezTo>
                    <a:cubicBezTo>
                      <a:pt x="26" y="13"/>
                      <a:pt x="26" y="13"/>
                      <a:pt x="26" y="13"/>
                    </a:cubicBezTo>
                    <a:cubicBezTo>
                      <a:pt x="24" y="13"/>
                      <a:pt x="24" y="13"/>
                      <a:pt x="24" y="13"/>
                    </a:cubicBezTo>
                    <a:cubicBezTo>
                      <a:pt x="25" y="15"/>
                      <a:pt x="25" y="16"/>
                      <a:pt x="24" y="17"/>
                    </a:cubicBezTo>
                    <a:cubicBezTo>
                      <a:pt x="23" y="17"/>
                      <a:pt x="21" y="16"/>
                      <a:pt x="16" y="15"/>
                    </a:cubicBezTo>
                    <a:cubicBezTo>
                      <a:pt x="15" y="15"/>
                      <a:pt x="14" y="14"/>
                      <a:pt x="13" y="14"/>
                    </a:cubicBezTo>
                    <a:cubicBezTo>
                      <a:pt x="14" y="14"/>
                      <a:pt x="14" y="13"/>
                      <a:pt x="16" y="12"/>
                    </a:cubicBezTo>
                    <a:cubicBezTo>
                      <a:pt x="19" y="9"/>
                      <a:pt x="21" y="7"/>
                      <a:pt x="22" y="7"/>
                    </a:cubicBezTo>
                    <a:cubicBezTo>
                      <a:pt x="22" y="7"/>
                      <a:pt x="23" y="8"/>
                      <a:pt x="23" y="10"/>
                    </a:cubicBezTo>
                    <a:cubicBezTo>
                      <a:pt x="25" y="10"/>
                      <a:pt x="25" y="10"/>
                      <a:pt x="25" y="10"/>
                    </a:cubicBezTo>
                    <a:cubicBezTo>
                      <a:pt x="22" y="0"/>
                      <a:pt x="22" y="0"/>
                      <a:pt x="22" y="0"/>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íṧliḋê"/>
              <p:cNvSpPr/>
              <p:nvPr/>
            </p:nvSpPr>
            <p:spPr bwMode="auto">
              <a:xfrm>
                <a:off x="3602038" y="2882900"/>
                <a:ext cx="26988" cy="36513"/>
              </a:xfrm>
              <a:custGeom>
                <a:avLst/>
                <a:gdLst>
                  <a:gd name="T0" fmla="*/ 8 w 8"/>
                  <a:gd name="T1" fmla="*/ 11 h 11"/>
                  <a:gd name="T2" fmla="*/ 3 w 8"/>
                  <a:gd name="T3" fmla="*/ 6 h 11"/>
                  <a:gd name="T4" fmla="*/ 5 w 8"/>
                  <a:gd name="T5" fmla="*/ 4 h 11"/>
                  <a:gd name="T6" fmla="*/ 8 w 8"/>
                  <a:gd name="T7" fmla="*/ 11 h 11"/>
                </a:gdLst>
                <a:ahLst/>
                <a:cxnLst>
                  <a:cxn ang="0">
                    <a:pos x="T0" y="T1"/>
                  </a:cxn>
                  <a:cxn ang="0">
                    <a:pos x="T2" y="T3"/>
                  </a:cxn>
                  <a:cxn ang="0">
                    <a:pos x="T4" y="T5"/>
                  </a:cxn>
                  <a:cxn ang="0">
                    <a:pos x="T6" y="T7"/>
                  </a:cxn>
                </a:cxnLst>
                <a:rect l="0" t="0" r="r" b="b"/>
                <a:pathLst>
                  <a:path w="8" h="11">
                    <a:moveTo>
                      <a:pt x="8" y="11"/>
                    </a:moveTo>
                    <a:cubicBezTo>
                      <a:pt x="3" y="6"/>
                      <a:pt x="3" y="6"/>
                      <a:pt x="3" y="6"/>
                    </a:cubicBezTo>
                    <a:cubicBezTo>
                      <a:pt x="0" y="3"/>
                      <a:pt x="3" y="0"/>
                      <a:pt x="5" y="4"/>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iŝ1îḍé"/>
              <p:cNvSpPr/>
              <p:nvPr/>
            </p:nvSpPr>
            <p:spPr bwMode="auto">
              <a:xfrm>
                <a:off x="3525838" y="3846513"/>
                <a:ext cx="158750" cy="174625"/>
              </a:xfrm>
              <a:custGeom>
                <a:avLst/>
                <a:gdLst>
                  <a:gd name="T0" fmla="*/ 40 w 48"/>
                  <a:gd name="T1" fmla="*/ 3 h 53"/>
                  <a:gd name="T2" fmla="*/ 37 w 48"/>
                  <a:gd name="T3" fmla="*/ 4 h 53"/>
                  <a:gd name="T4" fmla="*/ 37 w 48"/>
                  <a:gd name="T5" fmla="*/ 10 h 53"/>
                  <a:gd name="T6" fmla="*/ 29 w 48"/>
                  <a:gd name="T7" fmla="*/ 23 h 53"/>
                  <a:gd name="T8" fmla="*/ 20 w 48"/>
                  <a:gd name="T9" fmla="*/ 34 h 53"/>
                  <a:gd name="T10" fmla="*/ 4 w 48"/>
                  <a:gd name="T11" fmla="*/ 37 h 53"/>
                  <a:gd name="T12" fmla="*/ 2 w 48"/>
                  <a:gd name="T13" fmla="*/ 38 h 53"/>
                  <a:gd name="T14" fmla="*/ 0 w 48"/>
                  <a:gd name="T15" fmla="*/ 40 h 53"/>
                  <a:gd name="T16" fmla="*/ 7 w 48"/>
                  <a:gd name="T17" fmla="*/ 41 h 53"/>
                  <a:gd name="T18" fmla="*/ 23 w 48"/>
                  <a:gd name="T19" fmla="*/ 36 h 53"/>
                  <a:gd name="T20" fmla="*/ 26 w 48"/>
                  <a:gd name="T21" fmla="*/ 35 h 53"/>
                  <a:gd name="T22" fmla="*/ 14 w 48"/>
                  <a:gd name="T23" fmla="*/ 47 h 53"/>
                  <a:gd name="T24" fmla="*/ 19 w 48"/>
                  <a:gd name="T25" fmla="*/ 47 h 53"/>
                  <a:gd name="T26" fmla="*/ 26 w 48"/>
                  <a:gd name="T27" fmla="*/ 45 h 53"/>
                  <a:gd name="T28" fmla="*/ 27 w 48"/>
                  <a:gd name="T29" fmla="*/ 46 h 53"/>
                  <a:gd name="T30" fmla="*/ 28 w 48"/>
                  <a:gd name="T31" fmla="*/ 49 h 53"/>
                  <a:gd name="T32" fmla="*/ 28 w 48"/>
                  <a:gd name="T33" fmla="*/ 53 h 53"/>
                  <a:gd name="T34" fmla="*/ 31 w 48"/>
                  <a:gd name="T35" fmla="*/ 50 h 53"/>
                  <a:gd name="T36" fmla="*/ 29 w 48"/>
                  <a:gd name="T37" fmla="*/ 45 h 53"/>
                  <a:gd name="T38" fmla="*/ 32 w 48"/>
                  <a:gd name="T39" fmla="*/ 43 h 53"/>
                  <a:gd name="T40" fmla="*/ 34 w 48"/>
                  <a:gd name="T41" fmla="*/ 42 h 53"/>
                  <a:gd name="T42" fmla="*/ 29 w 48"/>
                  <a:gd name="T43" fmla="*/ 39 h 53"/>
                  <a:gd name="T44" fmla="*/ 27 w 48"/>
                  <a:gd name="T45" fmla="*/ 39 h 53"/>
                  <a:gd name="T46" fmla="*/ 36 w 48"/>
                  <a:gd name="T47" fmla="*/ 32 h 53"/>
                  <a:gd name="T48" fmla="*/ 26 w 48"/>
                  <a:gd name="T49" fmla="*/ 32 h 53"/>
                  <a:gd name="T50" fmla="*/ 40 w 48"/>
                  <a:gd name="T51" fmla="*/ 3 h 53"/>
                  <a:gd name="T52" fmla="*/ 36 w 48"/>
                  <a:gd name="T53" fmla="*/ 23 h 53"/>
                  <a:gd name="T54" fmla="*/ 38 w 48"/>
                  <a:gd name="T55" fmla="*/ 21 h 53"/>
                  <a:gd name="T56" fmla="*/ 40 w 48"/>
                  <a:gd name="T57" fmla="*/ 20 h 53"/>
                  <a:gd name="T58" fmla="*/ 42 w 48"/>
                  <a:gd name="T59" fmla="*/ 17 h 53"/>
                  <a:gd name="T60" fmla="*/ 41 w 48"/>
                  <a:gd name="T61" fmla="*/ 21 h 53"/>
                  <a:gd name="T62" fmla="*/ 39 w 48"/>
                  <a:gd name="T63" fmla="*/ 22 h 53"/>
                  <a:gd name="T64" fmla="*/ 39 w 48"/>
                  <a:gd name="T65" fmla="*/ 25 h 53"/>
                  <a:gd name="T66" fmla="*/ 36 w 48"/>
                  <a:gd name="T67" fmla="*/ 23 h 53"/>
                  <a:gd name="T68" fmla="*/ 44 w 48"/>
                  <a:gd name="T69" fmla="*/ 9 h 53"/>
                  <a:gd name="T70" fmla="*/ 44 w 48"/>
                  <a:gd name="T71" fmla="*/ 12 h 53"/>
                  <a:gd name="T72" fmla="*/ 44 w 48"/>
                  <a:gd name="T73" fmla="*/ 16 h 53"/>
                  <a:gd name="T74" fmla="*/ 48 w 48"/>
                  <a:gd name="T75" fmla="*/ 16 h 53"/>
                  <a:gd name="T76" fmla="*/ 47 w 48"/>
                  <a:gd name="T77" fmla="*/ 13 h 53"/>
                  <a:gd name="T78" fmla="*/ 46 w 48"/>
                  <a:gd name="T79" fmla="*/ 12 h 53"/>
                  <a:gd name="T80" fmla="*/ 46 w 48"/>
                  <a:gd name="T81" fmla="*/ 11 h 53"/>
                  <a:gd name="T82" fmla="*/ 44 w 48"/>
                  <a:gd name="T83" fmla="*/ 9 h 53"/>
                  <a:gd name="T84" fmla="*/ 25 w 48"/>
                  <a:gd name="T85" fmla="*/ 44 h 53"/>
                  <a:gd name="T86" fmla="*/ 20 w 48"/>
                  <a:gd name="T87" fmla="*/ 44 h 53"/>
                  <a:gd name="T88" fmla="*/ 24 w 48"/>
                  <a:gd name="T89" fmla="*/ 40 h 53"/>
                  <a:gd name="T90" fmla="*/ 25 w 48"/>
                  <a:gd name="T91" fmla="*/ 41 h 53"/>
                  <a:gd name="T92" fmla="*/ 25 w 48"/>
                  <a:gd name="T93" fmla="*/ 42 h 53"/>
                  <a:gd name="T94" fmla="*/ 25 w 48"/>
                  <a:gd name="T95" fmla="*/ 44 h 53"/>
                  <a:gd name="T96" fmla="*/ 28 w 48"/>
                  <a:gd name="T97" fmla="*/ 41 h 53"/>
                  <a:gd name="T98" fmla="*/ 29 w 48"/>
                  <a:gd name="T99" fmla="*/ 42 h 53"/>
                  <a:gd name="T100" fmla="*/ 28 w 48"/>
                  <a:gd name="T101" fmla="*/ 43 h 53"/>
                  <a:gd name="T102" fmla="*/ 27 w 48"/>
                  <a:gd name="T103" fmla="*/ 42 h 53"/>
                  <a:gd name="T104" fmla="*/ 28 w 48"/>
                  <a:gd name="T105"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53">
                    <a:moveTo>
                      <a:pt x="40" y="3"/>
                    </a:moveTo>
                    <a:cubicBezTo>
                      <a:pt x="39" y="0"/>
                      <a:pt x="38" y="2"/>
                      <a:pt x="37" y="4"/>
                    </a:cubicBezTo>
                    <a:cubicBezTo>
                      <a:pt x="37" y="6"/>
                      <a:pt x="37" y="8"/>
                      <a:pt x="37" y="10"/>
                    </a:cubicBezTo>
                    <a:cubicBezTo>
                      <a:pt x="35" y="15"/>
                      <a:pt x="32" y="19"/>
                      <a:pt x="29" y="23"/>
                    </a:cubicBezTo>
                    <a:cubicBezTo>
                      <a:pt x="27" y="26"/>
                      <a:pt x="25" y="32"/>
                      <a:pt x="20" y="34"/>
                    </a:cubicBezTo>
                    <a:cubicBezTo>
                      <a:pt x="15" y="36"/>
                      <a:pt x="6" y="36"/>
                      <a:pt x="4" y="37"/>
                    </a:cubicBezTo>
                    <a:cubicBezTo>
                      <a:pt x="2" y="37"/>
                      <a:pt x="2" y="38"/>
                      <a:pt x="2" y="38"/>
                    </a:cubicBezTo>
                    <a:cubicBezTo>
                      <a:pt x="1" y="39"/>
                      <a:pt x="1" y="39"/>
                      <a:pt x="0" y="40"/>
                    </a:cubicBezTo>
                    <a:cubicBezTo>
                      <a:pt x="2" y="41"/>
                      <a:pt x="4" y="42"/>
                      <a:pt x="7" y="41"/>
                    </a:cubicBezTo>
                    <a:cubicBezTo>
                      <a:pt x="11" y="41"/>
                      <a:pt x="16" y="39"/>
                      <a:pt x="23" y="36"/>
                    </a:cubicBezTo>
                    <a:cubicBezTo>
                      <a:pt x="24" y="35"/>
                      <a:pt x="25" y="35"/>
                      <a:pt x="26" y="35"/>
                    </a:cubicBezTo>
                    <a:cubicBezTo>
                      <a:pt x="23" y="40"/>
                      <a:pt x="14" y="44"/>
                      <a:pt x="14" y="47"/>
                    </a:cubicBezTo>
                    <a:cubicBezTo>
                      <a:pt x="15" y="49"/>
                      <a:pt x="17" y="48"/>
                      <a:pt x="19" y="47"/>
                    </a:cubicBezTo>
                    <a:cubicBezTo>
                      <a:pt x="21" y="46"/>
                      <a:pt x="24" y="46"/>
                      <a:pt x="26" y="45"/>
                    </a:cubicBezTo>
                    <a:cubicBezTo>
                      <a:pt x="26" y="45"/>
                      <a:pt x="26" y="46"/>
                      <a:pt x="27" y="46"/>
                    </a:cubicBezTo>
                    <a:cubicBezTo>
                      <a:pt x="27" y="47"/>
                      <a:pt x="27" y="48"/>
                      <a:pt x="28" y="49"/>
                    </a:cubicBezTo>
                    <a:cubicBezTo>
                      <a:pt x="28" y="50"/>
                      <a:pt x="28" y="52"/>
                      <a:pt x="28" y="53"/>
                    </a:cubicBezTo>
                    <a:cubicBezTo>
                      <a:pt x="30" y="52"/>
                      <a:pt x="31" y="51"/>
                      <a:pt x="31" y="50"/>
                    </a:cubicBezTo>
                    <a:cubicBezTo>
                      <a:pt x="30" y="48"/>
                      <a:pt x="28" y="46"/>
                      <a:pt x="29" y="45"/>
                    </a:cubicBezTo>
                    <a:cubicBezTo>
                      <a:pt x="29" y="44"/>
                      <a:pt x="30" y="44"/>
                      <a:pt x="32" y="43"/>
                    </a:cubicBezTo>
                    <a:cubicBezTo>
                      <a:pt x="33" y="43"/>
                      <a:pt x="34" y="43"/>
                      <a:pt x="34" y="42"/>
                    </a:cubicBezTo>
                    <a:cubicBezTo>
                      <a:pt x="36" y="39"/>
                      <a:pt x="32" y="40"/>
                      <a:pt x="29" y="39"/>
                    </a:cubicBezTo>
                    <a:cubicBezTo>
                      <a:pt x="28" y="39"/>
                      <a:pt x="27" y="40"/>
                      <a:pt x="27" y="39"/>
                    </a:cubicBezTo>
                    <a:cubicBezTo>
                      <a:pt x="27" y="36"/>
                      <a:pt x="37" y="34"/>
                      <a:pt x="36" y="32"/>
                    </a:cubicBezTo>
                    <a:cubicBezTo>
                      <a:pt x="35" y="29"/>
                      <a:pt x="26" y="34"/>
                      <a:pt x="26" y="32"/>
                    </a:cubicBezTo>
                    <a:cubicBezTo>
                      <a:pt x="33" y="21"/>
                      <a:pt x="39" y="13"/>
                      <a:pt x="40" y="3"/>
                    </a:cubicBezTo>
                    <a:close/>
                    <a:moveTo>
                      <a:pt x="36" y="23"/>
                    </a:moveTo>
                    <a:cubicBezTo>
                      <a:pt x="36" y="22"/>
                      <a:pt x="37" y="21"/>
                      <a:pt x="38" y="21"/>
                    </a:cubicBezTo>
                    <a:cubicBezTo>
                      <a:pt x="40" y="20"/>
                      <a:pt x="40" y="20"/>
                      <a:pt x="40" y="20"/>
                    </a:cubicBezTo>
                    <a:cubicBezTo>
                      <a:pt x="40" y="18"/>
                      <a:pt x="41" y="17"/>
                      <a:pt x="42" y="17"/>
                    </a:cubicBezTo>
                    <a:cubicBezTo>
                      <a:pt x="46" y="21"/>
                      <a:pt x="43" y="23"/>
                      <a:pt x="41" y="21"/>
                    </a:cubicBezTo>
                    <a:cubicBezTo>
                      <a:pt x="39" y="22"/>
                      <a:pt x="39" y="22"/>
                      <a:pt x="39" y="22"/>
                    </a:cubicBezTo>
                    <a:cubicBezTo>
                      <a:pt x="39" y="23"/>
                      <a:pt x="39" y="25"/>
                      <a:pt x="39" y="25"/>
                    </a:cubicBezTo>
                    <a:cubicBezTo>
                      <a:pt x="38" y="28"/>
                      <a:pt x="36" y="28"/>
                      <a:pt x="36" y="23"/>
                    </a:cubicBezTo>
                    <a:close/>
                    <a:moveTo>
                      <a:pt x="44" y="9"/>
                    </a:moveTo>
                    <a:cubicBezTo>
                      <a:pt x="43" y="10"/>
                      <a:pt x="43" y="11"/>
                      <a:pt x="44" y="12"/>
                    </a:cubicBezTo>
                    <a:cubicBezTo>
                      <a:pt x="44" y="14"/>
                      <a:pt x="44" y="15"/>
                      <a:pt x="44" y="16"/>
                    </a:cubicBezTo>
                    <a:cubicBezTo>
                      <a:pt x="45" y="17"/>
                      <a:pt x="48" y="18"/>
                      <a:pt x="48" y="16"/>
                    </a:cubicBezTo>
                    <a:cubicBezTo>
                      <a:pt x="48" y="15"/>
                      <a:pt x="47" y="14"/>
                      <a:pt x="47" y="13"/>
                    </a:cubicBezTo>
                    <a:cubicBezTo>
                      <a:pt x="47" y="13"/>
                      <a:pt x="46" y="12"/>
                      <a:pt x="46" y="12"/>
                    </a:cubicBezTo>
                    <a:cubicBezTo>
                      <a:pt x="46" y="12"/>
                      <a:pt x="46" y="11"/>
                      <a:pt x="46" y="11"/>
                    </a:cubicBezTo>
                    <a:cubicBezTo>
                      <a:pt x="45" y="10"/>
                      <a:pt x="45" y="10"/>
                      <a:pt x="44" y="9"/>
                    </a:cubicBezTo>
                    <a:close/>
                    <a:moveTo>
                      <a:pt x="25" y="44"/>
                    </a:moveTo>
                    <a:cubicBezTo>
                      <a:pt x="23" y="45"/>
                      <a:pt x="20" y="45"/>
                      <a:pt x="20" y="44"/>
                    </a:cubicBezTo>
                    <a:cubicBezTo>
                      <a:pt x="24" y="40"/>
                      <a:pt x="24" y="40"/>
                      <a:pt x="24" y="40"/>
                    </a:cubicBezTo>
                    <a:cubicBezTo>
                      <a:pt x="24" y="40"/>
                      <a:pt x="25" y="40"/>
                      <a:pt x="25" y="41"/>
                    </a:cubicBezTo>
                    <a:cubicBezTo>
                      <a:pt x="25" y="42"/>
                      <a:pt x="25" y="42"/>
                      <a:pt x="25" y="42"/>
                    </a:cubicBezTo>
                    <a:cubicBezTo>
                      <a:pt x="25" y="44"/>
                      <a:pt x="25" y="44"/>
                      <a:pt x="25" y="44"/>
                    </a:cubicBezTo>
                    <a:close/>
                    <a:moveTo>
                      <a:pt x="28" y="41"/>
                    </a:moveTo>
                    <a:cubicBezTo>
                      <a:pt x="29" y="41"/>
                      <a:pt x="29" y="42"/>
                      <a:pt x="29" y="42"/>
                    </a:cubicBezTo>
                    <a:cubicBezTo>
                      <a:pt x="30" y="42"/>
                      <a:pt x="29" y="43"/>
                      <a:pt x="28" y="43"/>
                    </a:cubicBezTo>
                    <a:cubicBezTo>
                      <a:pt x="28" y="43"/>
                      <a:pt x="27" y="43"/>
                      <a:pt x="27" y="42"/>
                    </a:cubicBezTo>
                    <a:cubicBezTo>
                      <a:pt x="27" y="42"/>
                      <a:pt x="28" y="41"/>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îšlîďè"/>
              <p:cNvSpPr/>
              <p:nvPr/>
            </p:nvSpPr>
            <p:spPr bwMode="auto">
              <a:xfrm>
                <a:off x="3813175" y="3956050"/>
                <a:ext cx="128588" cy="161925"/>
              </a:xfrm>
              <a:custGeom>
                <a:avLst/>
                <a:gdLst>
                  <a:gd name="T0" fmla="*/ 27 w 39"/>
                  <a:gd name="T1" fmla="*/ 1 h 49"/>
                  <a:gd name="T2" fmla="*/ 31 w 39"/>
                  <a:gd name="T3" fmla="*/ 3 h 49"/>
                  <a:gd name="T4" fmla="*/ 30 w 39"/>
                  <a:gd name="T5" fmla="*/ 7 h 49"/>
                  <a:gd name="T6" fmla="*/ 34 w 39"/>
                  <a:gd name="T7" fmla="*/ 7 h 49"/>
                  <a:gd name="T8" fmla="*/ 36 w 39"/>
                  <a:gd name="T9" fmla="*/ 10 h 49"/>
                  <a:gd name="T10" fmla="*/ 29 w 39"/>
                  <a:gd name="T11" fmla="*/ 16 h 49"/>
                  <a:gd name="T12" fmla="*/ 28 w 39"/>
                  <a:gd name="T13" fmla="*/ 15 h 49"/>
                  <a:gd name="T14" fmla="*/ 29 w 39"/>
                  <a:gd name="T15" fmla="*/ 14 h 49"/>
                  <a:gd name="T16" fmla="*/ 32 w 39"/>
                  <a:gd name="T17" fmla="*/ 10 h 49"/>
                  <a:gd name="T18" fmla="*/ 30 w 39"/>
                  <a:gd name="T19" fmla="*/ 9 h 49"/>
                  <a:gd name="T20" fmla="*/ 27 w 39"/>
                  <a:gd name="T21" fmla="*/ 11 h 49"/>
                  <a:gd name="T22" fmla="*/ 25 w 39"/>
                  <a:gd name="T23" fmla="*/ 17 h 49"/>
                  <a:gd name="T24" fmla="*/ 23 w 39"/>
                  <a:gd name="T25" fmla="*/ 20 h 49"/>
                  <a:gd name="T26" fmla="*/ 28 w 39"/>
                  <a:gd name="T27" fmla="*/ 20 h 49"/>
                  <a:gd name="T28" fmla="*/ 38 w 39"/>
                  <a:gd name="T29" fmla="*/ 18 h 49"/>
                  <a:gd name="T30" fmla="*/ 38 w 39"/>
                  <a:gd name="T31" fmla="*/ 21 h 49"/>
                  <a:gd name="T32" fmla="*/ 36 w 39"/>
                  <a:gd name="T33" fmla="*/ 21 h 49"/>
                  <a:gd name="T34" fmla="*/ 31 w 39"/>
                  <a:gd name="T35" fmla="*/ 21 h 49"/>
                  <a:gd name="T36" fmla="*/ 22 w 39"/>
                  <a:gd name="T37" fmla="*/ 23 h 49"/>
                  <a:gd name="T38" fmla="*/ 19 w 39"/>
                  <a:gd name="T39" fmla="*/ 29 h 49"/>
                  <a:gd name="T40" fmla="*/ 21 w 39"/>
                  <a:gd name="T41" fmla="*/ 30 h 49"/>
                  <a:gd name="T42" fmla="*/ 24 w 39"/>
                  <a:gd name="T43" fmla="*/ 24 h 49"/>
                  <a:gd name="T44" fmla="*/ 26 w 39"/>
                  <a:gd name="T45" fmla="*/ 26 h 49"/>
                  <a:gd name="T46" fmla="*/ 26 w 39"/>
                  <a:gd name="T47" fmla="*/ 27 h 49"/>
                  <a:gd name="T48" fmla="*/ 24 w 39"/>
                  <a:gd name="T49" fmla="*/ 32 h 49"/>
                  <a:gd name="T50" fmla="*/ 27 w 39"/>
                  <a:gd name="T51" fmla="*/ 34 h 49"/>
                  <a:gd name="T52" fmla="*/ 23 w 39"/>
                  <a:gd name="T53" fmla="*/ 36 h 49"/>
                  <a:gd name="T54" fmla="*/ 21 w 39"/>
                  <a:gd name="T55" fmla="*/ 35 h 49"/>
                  <a:gd name="T56" fmla="*/ 1 w 39"/>
                  <a:gd name="T57" fmla="*/ 46 h 49"/>
                  <a:gd name="T58" fmla="*/ 18 w 39"/>
                  <a:gd name="T59" fmla="*/ 35 h 49"/>
                  <a:gd name="T60" fmla="*/ 19 w 39"/>
                  <a:gd name="T61" fmla="*/ 34 h 49"/>
                  <a:gd name="T62" fmla="*/ 17 w 39"/>
                  <a:gd name="T63" fmla="*/ 33 h 49"/>
                  <a:gd name="T64" fmla="*/ 16 w 39"/>
                  <a:gd name="T65" fmla="*/ 31 h 49"/>
                  <a:gd name="T66" fmla="*/ 18 w 39"/>
                  <a:gd name="T67" fmla="*/ 25 h 49"/>
                  <a:gd name="T68" fmla="*/ 13 w 39"/>
                  <a:gd name="T69" fmla="*/ 26 h 49"/>
                  <a:gd name="T70" fmla="*/ 5 w 39"/>
                  <a:gd name="T71" fmla="*/ 29 h 49"/>
                  <a:gd name="T72" fmla="*/ 3 w 39"/>
                  <a:gd name="T73" fmla="*/ 30 h 49"/>
                  <a:gd name="T74" fmla="*/ 2 w 39"/>
                  <a:gd name="T75" fmla="*/ 30 h 49"/>
                  <a:gd name="T76" fmla="*/ 1 w 39"/>
                  <a:gd name="T77" fmla="*/ 27 h 49"/>
                  <a:gd name="T78" fmla="*/ 4 w 39"/>
                  <a:gd name="T79" fmla="*/ 26 h 49"/>
                  <a:gd name="T80" fmla="*/ 12 w 39"/>
                  <a:gd name="T81" fmla="*/ 24 h 49"/>
                  <a:gd name="T82" fmla="*/ 20 w 39"/>
                  <a:gd name="T83" fmla="*/ 21 h 49"/>
                  <a:gd name="T84" fmla="*/ 23 w 39"/>
                  <a:gd name="T85" fmla="*/ 15 h 49"/>
                  <a:gd name="T86" fmla="*/ 22 w 39"/>
                  <a:gd name="T87" fmla="*/ 13 h 49"/>
                  <a:gd name="T88" fmla="*/ 19 w 39"/>
                  <a:gd name="T89" fmla="*/ 16 h 49"/>
                  <a:gd name="T90" fmla="*/ 18 w 39"/>
                  <a:gd name="T91" fmla="*/ 18 h 49"/>
                  <a:gd name="T92" fmla="*/ 16 w 39"/>
                  <a:gd name="T93" fmla="*/ 16 h 49"/>
                  <a:gd name="T94" fmla="*/ 17 w 39"/>
                  <a:gd name="T95" fmla="*/ 10 h 49"/>
                  <a:gd name="T96" fmla="*/ 19 w 39"/>
                  <a:gd name="T97" fmla="*/ 9 h 49"/>
                  <a:gd name="T98" fmla="*/ 19 w 39"/>
                  <a:gd name="T99" fmla="*/ 12 h 49"/>
                  <a:gd name="T100" fmla="*/ 25 w 39"/>
                  <a:gd name="T101" fmla="*/ 10 h 49"/>
                  <a:gd name="T102" fmla="*/ 27 w 39"/>
                  <a:gd name="T103" fmla="*/ 6 h 49"/>
                  <a:gd name="T104" fmla="*/ 28 w 39"/>
                  <a:gd name="T105" fmla="*/ 2 h 49"/>
                  <a:gd name="T106" fmla="*/ 27 w 39"/>
                  <a:gd name="T10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9">
                    <a:moveTo>
                      <a:pt x="27" y="1"/>
                    </a:moveTo>
                    <a:cubicBezTo>
                      <a:pt x="29" y="0"/>
                      <a:pt x="31" y="1"/>
                      <a:pt x="31" y="3"/>
                    </a:cubicBezTo>
                    <a:cubicBezTo>
                      <a:pt x="30" y="7"/>
                      <a:pt x="30" y="7"/>
                      <a:pt x="30" y="7"/>
                    </a:cubicBezTo>
                    <a:cubicBezTo>
                      <a:pt x="30" y="8"/>
                      <a:pt x="32" y="7"/>
                      <a:pt x="34" y="7"/>
                    </a:cubicBezTo>
                    <a:cubicBezTo>
                      <a:pt x="35" y="8"/>
                      <a:pt x="36" y="9"/>
                      <a:pt x="36" y="10"/>
                    </a:cubicBezTo>
                    <a:cubicBezTo>
                      <a:pt x="29" y="16"/>
                      <a:pt x="29" y="16"/>
                      <a:pt x="29" y="16"/>
                    </a:cubicBezTo>
                    <a:cubicBezTo>
                      <a:pt x="28" y="17"/>
                      <a:pt x="27" y="15"/>
                      <a:pt x="28" y="15"/>
                    </a:cubicBezTo>
                    <a:cubicBezTo>
                      <a:pt x="28" y="14"/>
                      <a:pt x="28" y="14"/>
                      <a:pt x="29" y="14"/>
                    </a:cubicBezTo>
                    <a:cubicBezTo>
                      <a:pt x="32" y="10"/>
                      <a:pt x="32" y="10"/>
                      <a:pt x="32" y="10"/>
                    </a:cubicBezTo>
                    <a:cubicBezTo>
                      <a:pt x="33" y="8"/>
                      <a:pt x="31" y="8"/>
                      <a:pt x="30" y="9"/>
                    </a:cubicBezTo>
                    <a:cubicBezTo>
                      <a:pt x="28" y="9"/>
                      <a:pt x="28" y="10"/>
                      <a:pt x="27" y="11"/>
                    </a:cubicBezTo>
                    <a:cubicBezTo>
                      <a:pt x="25" y="17"/>
                      <a:pt x="25" y="17"/>
                      <a:pt x="25" y="17"/>
                    </a:cubicBezTo>
                    <a:cubicBezTo>
                      <a:pt x="24" y="19"/>
                      <a:pt x="23" y="20"/>
                      <a:pt x="23" y="20"/>
                    </a:cubicBezTo>
                    <a:cubicBezTo>
                      <a:pt x="24" y="21"/>
                      <a:pt x="26" y="20"/>
                      <a:pt x="28" y="20"/>
                    </a:cubicBezTo>
                    <a:cubicBezTo>
                      <a:pt x="32" y="18"/>
                      <a:pt x="36" y="17"/>
                      <a:pt x="38" y="18"/>
                    </a:cubicBezTo>
                    <a:cubicBezTo>
                      <a:pt x="39" y="19"/>
                      <a:pt x="39" y="20"/>
                      <a:pt x="38" y="21"/>
                    </a:cubicBezTo>
                    <a:cubicBezTo>
                      <a:pt x="37" y="21"/>
                      <a:pt x="36" y="21"/>
                      <a:pt x="36" y="21"/>
                    </a:cubicBezTo>
                    <a:cubicBezTo>
                      <a:pt x="33" y="22"/>
                      <a:pt x="31" y="22"/>
                      <a:pt x="31" y="21"/>
                    </a:cubicBezTo>
                    <a:cubicBezTo>
                      <a:pt x="27" y="21"/>
                      <a:pt x="25" y="22"/>
                      <a:pt x="22" y="23"/>
                    </a:cubicBezTo>
                    <a:cubicBezTo>
                      <a:pt x="19" y="29"/>
                      <a:pt x="19" y="29"/>
                      <a:pt x="19" y="29"/>
                    </a:cubicBezTo>
                    <a:cubicBezTo>
                      <a:pt x="18" y="31"/>
                      <a:pt x="21" y="32"/>
                      <a:pt x="21" y="30"/>
                    </a:cubicBezTo>
                    <a:cubicBezTo>
                      <a:pt x="24" y="24"/>
                      <a:pt x="24" y="24"/>
                      <a:pt x="24" y="24"/>
                    </a:cubicBezTo>
                    <a:cubicBezTo>
                      <a:pt x="26" y="26"/>
                      <a:pt x="26" y="26"/>
                      <a:pt x="26" y="26"/>
                    </a:cubicBezTo>
                    <a:cubicBezTo>
                      <a:pt x="27" y="26"/>
                      <a:pt x="27" y="27"/>
                      <a:pt x="26" y="27"/>
                    </a:cubicBezTo>
                    <a:cubicBezTo>
                      <a:pt x="24" y="32"/>
                      <a:pt x="24" y="32"/>
                      <a:pt x="24" y="32"/>
                    </a:cubicBezTo>
                    <a:cubicBezTo>
                      <a:pt x="23" y="32"/>
                      <a:pt x="25" y="33"/>
                      <a:pt x="27" y="34"/>
                    </a:cubicBezTo>
                    <a:cubicBezTo>
                      <a:pt x="28" y="35"/>
                      <a:pt x="27" y="38"/>
                      <a:pt x="23" y="36"/>
                    </a:cubicBezTo>
                    <a:cubicBezTo>
                      <a:pt x="23" y="35"/>
                      <a:pt x="22" y="35"/>
                      <a:pt x="21" y="35"/>
                    </a:cubicBezTo>
                    <a:cubicBezTo>
                      <a:pt x="12" y="46"/>
                      <a:pt x="4" y="49"/>
                      <a:pt x="1" y="46"/>
                    </a:cubicBezTo>
                    <a:cubicBezTo>
                      <a:pt x="7" y="45"/>
                      <a:pt x="13" y="42"/>
                      <a:pt x="18" y="35"/>
                    </a:cubicBezTo>
                    <a:cubicBezTo>
                      <a:pt x="18" y="35"/>
                      <a:pt x="19" y="34"/>
                      <a:pt x="19" y="34"/>
                    </a:cubicBezTo>
                    <a:cubicBezTo>
                      <a:pt x="18" y="33"/>
                      <a:pt x="18" y="33"/>
                      <a:pt x="17" y="33"/>
                    </a:cubicBezTo>
                    <a:cubicBezTo>
                      <a:pt x="17" y="33"/>
                      <a:pt x="16" y="32"/>
                      <a:pt x="16" y="31"/>
                    </a:cubicBezTo>
                    <a:cubicBezTo>
                      <a:pt x="16" y="30"/>
                      <a:pt x="17" y="28"/>
                      <a:pt x="18" y="25"/>
                    </a:cubicBezTo>
                    <a:cubicBezTo>
                      <a:pt x="18" y="24"/>
                      <a:pt x="16" y="25"/>
                      <a:pt x="13" y="26"/>
                    </a:cubicBezTo>
                    <a:cubicBezTo>
                      <a:pt x="11" y="26"/>
                      <a:pt x="8" y="27"/>
                      <a:pt x="5" y="29"/>
                    </a:cubicBezTo>
                    <a:cubicBezTo>
                      <a:pt x="5" y="29"/>
                      <a:pt x="4" y="30"/>
                      <a:pt x="3" y="30"/>
                    </a:cubicBezTo>
                    <a:cubicBezTo>
                      <a:pt x="2" y="31"/>
                      <a:pt x="2" y="30"/>
                      <a:pt x="2" y="30"/>
                    </a:cubicBezTo>
                    <a:cubicBezTo>
                      <a:pt x="2" y="29"/>
                      <a:pt x="1" y="28"/>
                      <a:pt x="1" y="27"/>
                    </a:cubicBezTo>
                    <a:cubicBezTo>
                      <a:pt x="0" y="26"/>
                      <a:pt x="3" y="26"/>
                      <a:pt x="4" y="26"/>
                    </a:cubicBezTo>
                    <a:cubicBezTo>
                      <a:pt x="12" y="24"/>
                      <a:pt x="12" y="24"/>
                      <a:pt x="12" y="24"/>
                    </a:cubicBezTo>
                    <a:cubicBezTo>
                      <a:pt x="14" y="23"/>
                      <a:pt x="19" y="22"/>
                      <a:pt x="20" y="21"/>
                    </a:cubicBezTo>
                    <a:cubicBezTo>
                      <a:pt x="23" y="15"/>
                      <a:pt x="23" y="15"/>
                      <a:pt x="23" y="15"/>
                    </a:cubicBezTo>
                    <a:cubicBezTo>
                      <a:pt x="24" y="14"/>
                      <a:pt x="24" y="12"/>
                      <a:pt x="22" y="13"/>
                    </a:cubicBezTo>
                    <a:cubicBezTo>
                      <a:pt x="21" y="14"/>
                      <a:pt x="19" y="15"/>
                      <a:pt x="19" y="16"/>
                    </a:cubicBezTo>
                    <a:cubicBezTo>
                      <a:pt x="18" y="16"/>
                      <a:pt x="18" y="17"/>
                      <a:pt x="18" y="18"/>
                    </a:cubicBezTo>
                    <a:cubicBezTo>
                      <a:pt x="16" y="19"/>
                      <a:pt x="15" y="19"/>
                      <a:pt x="16" y="16"/>
                    </a:cubicBezTo>
                    <a:cubicBezTo>
                      <a:pt x="16" y="14"/>
                      <a:pt x="17" y="12"/>
                      <a:pt x="17" y="10"/>
                    </a:cubicBezTo>
                    <a:cubicBezTo>
                      <a:pt x="17" y="7"/>
                      <a:pt x="18" y="6"/>
                      <a:pt x="19" y="9"/>
                    </a:cubicBezTo>
                    <a:cubicBezTo>
                      <a:pt x="19" y="10"/>
                      <a:pt x="19" y="11"/>
                      <a:pt x="19" y="12"/>
                    </a:cubicBezTo>
                    <a:cubicBezTo>
                      <a:pt x="18" y="15"/>
                      <a:pt x="24" y="11"/>
                      <a:pt x="25" y="10"/>
                    </a:cubicBezTo>
                    <a:cubicBezTo>
                      <a:pt x="26" y="9"/>
                      <a:pt x="26" y="7"/>
                      <a:pt x="27" y="6"/>
                    </a:cubicBezTo>
                    <a:cubicBezTo>
                      <a:pt x="27" y="5"/>
                      <a:pt x="28" y="3"/>
                      <a:pt x="28" y="2"/>
                    </a:cubicBezTo>
                    <a:cubicBezTo>
                      <a:pt x="28" y="2"/>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şliďe"/>
              <p:cNvSpPr/>
              <p:nvPr/>
            </p:nvSpPr>
            <p:spPr bwMode="auto">
              <a:xfrm>
                <a:off x="4100513" y="3965575"/>
                <a:ext cx="88900" cy="139700"/>
              </a:xfrm>
              <a:custGeom>
                <a:avLst/>
                <a:gdLst>
                  <a:gd name="T0" fmla="*/ 4 w 27"/>
                  <a:gd name="T1" fmla="*/ 18 h 42"/>
                  <a:gd name="T2" fmla="*/ 11 w 27"/>
                  <a:gd name="T3" fmla="*/ 13 h 42"/>
                  <a:gd name="T4" fmla="*/ 12 w 27"/>
                  <a:gd name="T5" fmla="*/ 4 h 42"/>
                  <a:gd name="T6" fmla="*/ 12 w 27"/>
                  <a:gd name="T7" fmla="*/ 2 h 42"/>
                  <a:gd name="T8" fmla="*/ 13 w 27"/>
                  <a:gd name="T9" fmla="*/ 0 h 42"/>
                  <a:gd name="T10" fmla="*/ 15 w 27"/>
                  <a:gd name="T11" fmla="*/ 11 h 42"/>
                  <a:gd name="T12" fmla="*/ 17 w 27"/>
                  <a:gd name="T13" fmla="*/ 9 h 42"/>
                  <a:gd name="T14" fmla="*/ 19 w 27"/>
                  <a:gd name="T15" fmla="*/ 10 h 42"/>
                  <a:gd name="T16" fmla="*/ 14 w 27"/>
                  <a:gd name="T17" fmla="*/ 15 h 42"/>
                  <a:gd name="T18" fmla="*/ 14 w 27"/>
                  <a:gd name="T19" fmla="*/ 18 h 42"/>
                  <a:gd name="T20" fmla="*/ 13 w 27"/>
                  <a:gd name="T21" fmla="*/ 21 h 42"/>
                  <a:gd name="T22" fmla="*/ 15 w 27"/>
                  <a:gd name="T23" fmla="*/ 23 h 42"/>
                  <a:gd name="T24" fmla="*/ 27 w 27"/>
                  <a:gd name="T25" fmla="*/ 25 h 42"/>
                  <a:gd name="T26" fmla="*/ 23 w 27"/>
                  <a:gd name="T27" fmla="*/ 30 h 42"/>
                  <a:gd name="T28" fmla="*/ 13 w 27"/>
                  <a:gd name="T29" fmla="*/ 23 h 42"/>
                  <a:gd name="T30" fmla="*/ 12 w 27"/>
                  <a:gd name="T31" fmla="*/ 24 h 42"/>
                  <a:gd name="T32" fmla="*/ 0 w 27"/>
                  <a:gd name="T33" fmla="*/ 42 h 42"/>
                  <a:gd name="T34" fmla="*/ 10 w 27"/>
                  <a:gd name="T35" fmla="*/ 20 h 42"/>
                  <a:gd name="T36" fmla="*/ 4 w 27"/>
                  <a:gd name="T37"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42">
                    <a:moveTo>
                      <a:pt x="4" y="18"/>
                    </a:moveTo>
                    <a:cubicBezTo>
                      <a:pt x="6" y="17"/>
                      <a:pt x="9" y="16"/>
                      <a:pt x="11" y="13"/>
                    </a:cubicBezTo>
                    <a:cubicBezTo>
                      <a:pt x="12" y="4"/>
                      <a:pt x="12" y="4"/>
                      <a:pt x="12" y="4"/>
                    </a:cubicBezTo>
                    <a:cubicBezTo>
                      <a:pt x="12" y="4"/>
                      <a:pt x="12" y="3"/>
                      <a:pt x="12" y="2"/>
                    </a:cubicBezTo>
                    <a:cubicBezTo>
                      <a:pt x="12" y="1"/>
                      <a:pt x="12" y="0"/>
                      <a:pt x="13" y="0"/>
                    </a:cubicBezTo>
                    <a:cubicBezTo>
                      <a:pt x="16" y="0"/>
                      <a:pt x="15" y="5"/>
                      <a:pt x="15" y="11"/>
                    </a:cubicBezTo>
                    <a:cubicBezTo>
                      <a:pt x="17" y="11"/>
                      <a:pt x="16" y="10"/>
                      <a:pt x="17" y="9"/>
                    </a:cubicBezTo>
                    <a:cubicBezTo>
                      <a:pt x="18" y="9"/>
                      <a:pt x="19" y="9"/>
                      <a:pt x="19" y="10"/>
                    </a:cubicBezTo>
                    <a:cubicBezTo>
                      <a:pt x="20" y="11"/>
                      <a:pt x="19" y="12"/>
                      <a:pt x="14" y="15"/>
                    </a:cubicBezTo>
                    <a:cubicBezTo>
                      <a:pt x="14" y="15"/>
                      <a:pt x="14" y="16"/>
                      <a:pt x="14" y="18"/>
                    </a:cubicBezTo>
                    <a:cubicBezTo>
                      <a:pt x="14" y="19"/>
                      <a:pt x="13" y="20"/>
                      <a:pt x="13" y="21"/>
                    </a:cubicBezTo>
                    <a:cubicBezTo>
                      <a:pt x="13" y="22"/>
                      <a:pt x="14" y="23"/>
                      <a:pt x="15" y="23"/>
                    </a:cubicBezTo>
                    <a:cubicBezTo>
                      <a:pt x="20" y="26"/>
                      <a:pt x="24" y="27"/>
                      <a:pt x="27" y="25"/>
                    </a:cubicBezTo>
                    <a:cubicBezTo>
                      <a:pt x="26" y="28"/>
                      <a:pt x="24" y="30"/>
                      <a:pt x="23" y="30"/>
                    </a:cubicBezTo>
                    <a:cubicBezTo>
                      <a:pt x="20" y="30"/>
                      <a:pt x="18" y="28"/>
                      <a:pt x="13" y="23"/>
                    </a:cubicBezTo>
                    <a:cubicBezTo>
                      <a:pt x="12" y="23"/>
                      <a:pt x="12" y="24"/>
                      <a:pt x="12" y="24"/>
                    </a:cubicBezTo>
                    <a:cubicBezTo>
                      <a:pt x="10" y="33"/>
                      <a:pt x="5" y="38"/>
                      <a:pt x="0" y="42"/>
                    </a:cubicBezTo>
                    <a:cubicBezTo>
                      <a:pt x="4" y="35"/>
                      <a:pt x="8" y="28"/>
                      <a:pt x="10" y="20"/>
                    </a:cubicBezTo>
                    <a:cubicBezTo>
                      <a:pt x="11" y="16"/>
                      <a:pt x="7" y="21"/>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íśļíḑè"/>
              <p:cNvSpPr/>
              <p:nvPr/>
            </p:nvSpPr>
            <p:spPr bwMode="auto">
              <a:xfrm>
                <a:off x="4340225" y="3941763"/>
                <a:ext cx="17463" cy="42863"/>
              </a:xfrm>
              <a:custGeom>
                <a:avLst/>
                <a:gdLst>
                  <a:gd name="T0" fmla="*/ 0 w 5"/>
                  <a:gd name="T1" fmla="*/ 0 h 13"/>
                  <a:gd name="T2" fmla="*/ 2 w 5"/>
                  <a:gd name="T3" fmla="*/ 4 h 13"/>
                  <a:gd name="T4" fmla="*/ 3 w 5"/>
                  <a:gd name="T5" fmla="*/ 8 h 13"/>
                  <a:gd name="T6" fmla="*/ 4 w 5"/>
                  <a:gd name="T7" fmla="*/ 5 h 13"/>
                  <a:gd name="T8" fmla="*/ 4 w 5"/>
                  <a:gd name="T9" fmla="*/ 4 h 13"/>
                  <a:gd name="T10" fmla="*/ 5 w 5"/>
                  <a:gd name="T11" fmla="*/ 4 h 13"/>
                  <a:gd name="T12" fmla="*/ 5 w 5"/>
                  <a:gd name="T13" fmla="*/ 11 h 13"/>
                  <a:gd name="T14" fmla="*/ 5 w 5"/>
                  <a:gd name="T15" fmla="*/ 12 h 13"/>
                  <a:gd name="T16" fmla="*/ 3 w 5"/>
                  <a:gd name="T17" fmla="*/ 12 h 13"/>
                  <a:gd name="T18" fmla="*/ 1 w 5"/>
                  <a:gd name="T19" fmla="*/ 9 h 13"/>
                  <a:gd name="T20" fmla="*/ 0 w 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0" y="0"/>
                    </a:moveTo>
                    <a:cubicBezTo>
                      <a:pt x="1" y="0"/>
                      <a:pt x="2" y="2"/>
                      <a:pt x="2" y="4"/>
                    </a:cubicBezTo>
                    <a:cubicBezTo>
                      <a:pt x="2" y="5"/>
                      <a:pt x="2" y="7"/>
                      <a:pt x="3" y="8"/>
                    </a:cubicBezTo>
                    <a:cubicBezTo>
                      <a:pt x="4" y="9"/>
                      <a:pt x="4" y="8"/>
                      <a:pt x="4" y="5"/>
                    </a:cubicBezTo>
                    <a:cubicBezTo>
                      <a:pt x="4" y="4"/>
                      <a:pt x="4" y="4"/>
                      <a:pt x="4" y="4"/>
                    </a:cubicBezTo>
                    <a:cubicBezTo>
                      <a:pt x="4" y="3"/>
                      <a:pt x="4" y="3"/>
                      <a:pt x="5" y="4"/>
                    </a:cubicBezTo>
                    <a:cubicBezTo>
                      <a:pt x="5" y="5"/>
                      <a:pt x="5" y="9"/>
                      <a:pt x="5" y="11"/>
                    </a:cubicBezTo>
                    <a:cubicBezTo>
                      <a:pt x="5" y="12"/>
                      <a:pt x="5" y="12"/>
                      <a:pt x="5" y="12"/>
                    </a:cubicBezTo>
                    <a:cubicBezTo>
                      <a:pt x="4" y="13"/>
                      <a:pt x="3" y="13"/>
                      <a:pt x="3" y="12"/>
                    </a:cubicBezTo>
                    <a:cubicBezTo>
                      <a:pt x="2" y="11"/>
                      <a:pt x="1" y="10"/>
                      <a:pt x="1" y="9"/>
                    </a:cubicBezTo>
                    <a:cubicBezTo>
                      <a:pt x="1"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ïṥḷíḍè"/>
              <p:cNvSpPr/>
              <p:nvPr/>
            </p:nvSpPr>
            <p:spPr bwMode="auto">
              <a:xfrm>
                <a:off x="4367213" y="3925888"/>
                <a:ext cx="52388" cy="73025"/>
              </a:xfrm>
              <a:custGeom>
                <a:avLst/>
                <a:gdLst>
                  <a:gd name="T0" fmla="*/ 1 w 16"/>
                  <a:gd name="T1" fmla="*/ 13 h 22"/>
                  <a:gd name="T2" fmla="*/ 3 w 16"/>
                  <a:gd name="T3" fmla="*/ 12 h 22"/>
                  <a:gd name="T4" fmla="*/ 7 w 16"/>
                  <a:gd name="T5" fmla="*/ 5 h 22"/>
                  <a:gd name="T6" fmla="*/ 14 w 16"/>
                  <a:gd name="T7" fmla="*/ 0 h 22"/>
                  <a:gd name="T8" fmla="*/ 8 w 16"/>
                  <a:gd name="T9" fmla="*/ 7 h 22"/>
                  <a:gd name="T10" fmla="*/ 8 w 16"/>
                  <a:gd name="T11" fmla="*/ 8 h 22"/>
                  <a:gd name="T12" fmla="*/ 8 w 16"/>
                  <a:gd name="T13" fmla="*/ 9 h 22"/>
                  <a:gd name="T14" fmla="*/ 16 w 16"/>
                  <a:gd name="T15" fmla="*/ 20 h 22"/>
                  <a:gd name="T16" fmla="*/ 14 w 16"/>
                  <a:gd name="T17" fmla="*/ 22 h 22"/>
                  <a:gd name="T18" fmla="*/ 5 w 16"/>
                  <a:gd name="T19" fmla="*/ 21 h 22"/>
                  <a:gd name="T20" fmla="*/ 12 w 16"/>
                  <a:gd name="T21" fmla="*/ 16 h 22"/>
                  <a:gd name="T22" fmla="*/ 8 w 16"/>
                  <a:gd name="T23" fmla="*/ 10 h 22"/>
                  <a:gd name="T24" fmla="*/ 7 w 16"/>
                  <a:gd name="T25" fmla="*/ 9 h 22"/>
                  <a:gd name="T26" fmla="*/ 1 w 16"/>
                  <a:gd name="T27" fmla="*/ 15 h 22"/>
                  <a:gd name="T28" fmla="*/ 1 w 16"/>
                  <a:gd name="T2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2">
                    <a:moveTo>
                      <a:pt x="1" y="13"/>
                    </a:moveTo>
                    <a:cubicBezTo>
                      <a:pt x="2" y="13"/>
                      <a:pt x="2" y="12"/>
                      <a:pt x="3" y="12"/>
                    </a:cubicBezTo>
                    <a:cubicBezTo>
                      <a:pt x="5" y="10"/>
                      <a:pt x="6" y="7"/>
                      <a:pt x="7" y="5"/>
                    </a:cubicBezTo>
                    <a:cubicBezTo>
                      <a:pt x="9" y="2"/>
                      <a:pt x="11" y="0"/>
                      <a:pt x="14" y="0"/>
                    </a:cubicBezTo>
                    <a:cubicBezTo>
                      <a:pt x="14" y="1"/>
                      <a:pt x="11" y="5"/>
                      <a:pt x="8" y="7"/>
                    </a:cubicBezTo>
                    <a:cubicBezTo>
                      <a:pt x="8" y="7"/>
                      <a:pt x="8" y="8"/>
                      <a:pt x="8" y="8"/>
                    </a:cubicBezTo>
                    <a:cubicBezTo>
                      <a:pt x="8" y="8"/>
                      <a:pt x="8" y="8"/>
                      <a:pt x="8" y="9"/>
                    </a:cubicBezTo>
                    <a:cubicBezTo>
                      <a:pt x="12" y="12"/>
                      <a:pt x="15" y="16"/>
                      <a:pt x="16" y="20"/>
                    </a:cubicBezTo>
                    <a:cubicBezTo>
                      <a:pt x="16" y="22"/>
                      <a:pt x="15" y="21"/>
                      <a:pt x="14" y="22"/>
                    </a:cubicBezTo>
                    <a:cubicBezTo>
                      <a:pt x="5" y="21"/>
                      <a:pt x="5" y="21"/>
                      <a:pt x="5" y="21"/>
                    </a:cubicBezTo>
                    <a:cubicBezTo>
                      <a:pt x="6" y="19"/>
                      <a:pt x="13" y="20"/>
                      <a:pt x="12" y="16"/>
                    </a:cubicBezTo>
                    <a:cubicBezTo>
                      <a:pt x="11" y="14"/>
                      <a:pt x="10" y="12"/>
                      <a:pt x="8" y="10"/>
                    </a:cubicBezTo>
                    <a:cubicBezTo>
                      <a:pt x="8" y="10"/>
                      <a:pt x="7" y="9"/>
                      <a:pt x="7" y="9"/>
                    </a:cubicBezTo>
                    <a:cubicBezTo>
                      <a:pt x="5" y="11"/>
                      <a:pt x="3" y="16"/>
                      <a:pt x="1" y="15"/>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ïSḻiḓe"/>
              <p:cNvSpPr/>
              <p:nvPr/>
            </p:nvSpPr>
            <p:spPr bwMode="auto">
              <a:xfrm>
                <a:off x="4318000" y="3908425"/>
                <a:ext cx="26988" cy="23813"/>
              </a:xfrm>
              <a:custGeom>
                <a:avLst/>
                <a:gdLst>
                  <a:gd name="T0" fmla="*/ 1 w 8"/>
                  <a:gd name="T1" fmla="*/ 0 h 7"/>
                  <a:gd name="T2" fmla="*/ 5 w 8"/>
                  <a:gd name="T3" fmla="*/ 2 h 7"/>
                  <a:gd name="T4" fmla="*/ 7 w 8"/>
                  <a:gd name="T5" fmla="*/ 4 h 7"/>
                  <a:gd name="T6" fmla="*/ 7 w 8"/>
                  <a:gd name="T7" fmla="*/ 7 h 7"/>
                  <a:gd name="T8" fmla="*/ 4 w 8"/>
                  <a:gd name="T9" fmla="*/ 4 h 7"/>
                  <a:gd name="T10" fmla="*/ 1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1" y="0"/>
                    </a:moveTo>
                    <a:cubicBezTo>
                      <a:pt x="2" y="0"/>
                      <a:pt x="3" y="1"/>
                      <a:pt x="5" y="2"/>
                    </a:cubicBezTo>
                    <a:cubicBezTo>
                      <a:pt x="6" y="3"/>
                      <a:pt x="6" y="2"/>
                      <a:pt x="7" y="4"/>
                    </a:cubicBezTo>
                    <a:cubicBezTo>
                      <a:pt x="8" y="5"/>
                      <a:pt x="8" y="7"/>
                      <a:pt x="7" y="7"/>
                    </a:cubicBezTo>
                    <a:cubicBezTo>
                      <a:pt x="6" y="7"/>
                      <a:pt x="5" y="6"/>
                      <a:pt x="4" y="4"/>
                    </a:cubicBezTo>
                    <a:cubicBezTo>
                      <a:pt x="3" y="2"/>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îsļiḋé"/>
              <p:cNvSpPr/>
              <p:nvPr/>
            </p:nvSpPr>
            <p:spPr bwMode="auto">
              <a:xfrm>
                <a:off x="4308475" y="3836988"/>
                <a:ext cx="98425" cy="112713"/>
              </a:xfrm>
              <a:custGeom>
                <a:avLst/>
                <a:gdLst>
                  <a:gd name="T0" fmla="*/ 1 w 30"/>
                  <a:gd name="T1" fmla="*/ 14 h 34"/>
                  <a:gd name="T2" fmla="*/ 10 w 30"/>
                  <a:gd name="T3" fmla="*/ 20 h 34"/>
                  <a:gd name="T4" fmla="*/ 12 w 30"/>
                  <a:gd name="T5" fmla="*/ 18 h 34"/>
                  <a:gd name="T6" fmla="*/ 9 w 30"/>
                  <a:gd name="T7" fmla="*/ 14 h 34"/>
                  <a:gd name="T8" fmla="*/ 9 w 30"/>
                  <a:gd name="T9" fmla="*/ 13 h 34"/>
                  <a:gd name="T10" fmla="*/ 9 w 30"/>
                  <a:gd name="T11" fmla="*/ 9 h 34"/>
                  <a:gd name="T12" fmla="*/ 6 w 30"/>
                  <a:gd name="T13" fmla="*/ 3 h 34"/>
                  <a:gd name="T14" fmla="*/ 6 w 30"/>
                  <a:gd name="T15" fmla="*/ 2 h 34"/>
                  <a:gd name="T16" fmla="*/ 11 w 30"/>
                  <a:gd name="T17" fmla="*/ 4 h 34"/>
                  <a:gd name="T18" fmla="*/ 11 w 30"/>
                  <a:gd name="T19" fmla="*/ 11 h 34"/>
                  <a:gd name="T20" fmla="*/ 18 w 30"/>
                  <a:gd name="T21" fmla="*/ 1 h 34"/>
                  <a:gd name="T22" fmla="*/ 21 w 30"/>
                  <a:gd name="T23" fmla="*/ 4 h 34"/>
                  <a:gd name="T24" fmla="*/ 22 w 30"/>
                  <a:gd name="T25" fmla="*/ 15 h 34"/>
                  <a:gd name="T26" fmla="*/ 23 w 30"/>
                  <a:gd name="T27" fmla="*/ 17 h 34"/>
                  <a:gd name="T28" fmla="*/ 30 w 30"/>
                  <a:gd name="T29" fmla="*/ 14 h 34"/>
                  <a:gd name="T30" fmla="*/ 24 w 30"/>
                  <a:gd name="T31" fmla="*/ 25 h 34"/>
                  <a:gd name="T32" fmla="*/ 23 w 30"/>
                  <a:gd name="T33" fmla="*/ 33 h 34"/>
                  <a:gd name="T34" fmla="*/ 23 w 30"/>
                  <a:gd name="T35" fmla="*/ 33 h 34"/>
                  <a:gd name="T36" fmla="*/ 22 w 30"/>
                  <a:gd name="T37" fmla="*/ 32 h 34"/>
                  <a:gd name="T38" fmla="*/ 18 w 30"/>
                  <a:gd name="T39" fmla="*/ 34 h 34"/>
                  <a:gd name="T40" fmla="*/ 24 w 30"/>
                  <a:gd name="T41" fmla="*/ 24 h 34"/>
                  <a:gd name="T42" fmla="*/ 26 w 30"/>
                  <a:gd name="T43" fmla="*/ 17 h 34"/>
                  <a:gd name="T44" fmla="*/ 15 w 30"/>
                  <a:gd name="T45" fmla="*/ 31 h 34"/>
                  <a:gd name="T46" fmla="*/ 19 w 30"/>
                  <a:gd name="T47" fmla="*/ 24 h 34"/>
                  <a:gd name="T48" fmla="*/ 17 w 30"/>
                  <a:gd name="T49" fmla="*/ 21 h 34"/>
                  <a:gd name="T50" fmla="*/ 16 w 30"/>
                  <a:gd name="T51" fmla="*/ 23 h 34"/>
                  <a:gd name="T52" fmla="*/ 13 w 30"/>
                  <a:gd name="T53" fmla="*/ 22 h 34"/>
                  <a:gd name="T54" fmla="*/ 13 w 30"/>
                  <a:gd name="T55" fmla="*/ 30 h 34"/>
                  <a:gd name="T56" fmla="*/ 12 w 30"/>
                  <a:gd name="T57" fmla="*/ 23 h 34"/>
                  <a:gd name="T58" fmla="*/ 12 w 30"/>
                  <a:gd name="T59" fmla="*/ 21 h 34"/>
                  <a:gd name="T60" fmla="*/ 10 w 30"/>
                  <a:gd name="T61" fmla="*/ 21 h 34"/>
                  <a:gd name="T62" fmla="*/ 10 w 30"/>
                  <a:gd name="T63" fmla="*/ 22 h 34"/>
                  <a:gd name="T64" fmla="*/ 1 w 30"/>
                  <a:gd name="T65" fmla="*/ 15 h 34"/>
                  <a:gd name="T66" fmla="*/ 1 w 30"/>
                  <a:gd name="T67" fmla="*/ 14 h 34"/>
                  <a:gd name="T68" fmla="*/ 14 w 30"/>
                  <a:gd name="T69" fmla="*/ 9 h 34"/>
                  <a:gd name="T70" fmla="*/ 19 w 30"/>
                  <a:gd name="T71" fmla="*/ 13 h 34"/>
                  <a:gd name="T72" fmla="*/ 17 w 30"/>
                  <a:gd name="T73" fmla="*/ 19 h 34"/>
                  <a:gd name="T74" fmla="*/ 20 w 30"/>
                  <a:gd name="T75" fmla="*/ 22 h 34"/>
                  <a:gd name="T76" fmla="*/ 19 w 30"/>
                  <a:gd name="T77" fmla="*/ 4 h 34"/>
                  <a:gd name="T78" fmla="*/ 14 w 30"/>
                  <a:gd name="T79" fmla="*/ 9 h 34"/>
                  <a:gd name="T80" fmla="*/ 14 w 30"/>
                  <a:gd name="T81" fmla="*/ 10 h 34"/>
                  <a:gd name="T82" fmla="*/ 12 w 30"/>
                  <a:gd name="T83" fmla="*/ 11 h 34"/>
                  <a:gd name="T84" fmla="*/ 13 w 30"/>
                  <a:gd name="T85" fmla="*/ 13 h 34"/>
                  <a:gd name="T86" fmla="*/ 14 w 30"/>
                  <a:gd name="T87" fmla="*/ 18 h 34"/>
                  <a:gd name="T88" fmla="*/ 15 w 30"/>
                  <a:gd name="T89" fmla="*/ 19 h 34"/>
                  <a:gd name="T90" fmla="*/ 15 w 30"/>
                  <a:gd name="T91" fmla="*/ 17 h 34"/>
                  <a:gd name="T92" fmla="*/ 16 w 30"/>
                  <a:gd name="T93" fmla="*/ 18 h 34"/>
                  <a:gd name="T94" fmla="*/ 17 w 30"/>
                  <a:gd name="T95" fmla="*/ 18 h 34"/>
                  <a:gd name="T96" fmla="*/ 17 w 30"/>
                  <a:gd name="T97" fmla="*/ 14 h 34"/>
                  <a:gd name="T98" fmla="*/ 14 w 30"/>
                  <a:gd name="T9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34">
                    <a:moveTo>
                      <a:pt x="1" y="14"/>
                    </a:moveTo>
                    <a:cubicBezTo>
                      <a:pt x="2" y="13"/>
                      <a:pt x="6" y="15"/>
                      <a:pt x="10" y="20"/>
                    </a:cubicBezTo>
                    <a:cubicBezTo>
                      <a:pt x="11" y="19"/>
                      <a:pt x="11" y="19"/>
                      <a:pt x="12" y="18"/>
                    </a:cubicBezTo>
                    <a:cubicBezTo>
                      <a:pt x="12" y="16"/>
                      <a:pt x="10" y="15"/>
                      <a:pt x="9" y="14"/>
                    </a:cubicBezTo>
                    <a:cubicBezTo>
                      <a:pt x="9" y="14"/>
                      <a:pt x="9" y="13"/>
                      <a:pt x="9" y="13"/>
                    </a:cubicBezTo>
                    <a:cubicBezTo>
                      <a:pt x="9" y="12"/>
                      <a:pt x="9" y="10"/>
                      <a:pt x="9" y="9"/>
                    </a:cubicBezTo>
                    <a:cubicBezTo>
                      <a:pt x="8" y="6"/>
                      <a:pt x="7" y="4"/>
                      <a:pt x="6" y="3"/>
                    </a:cubicBezTo>
                    <a:cubicBezTo>
                      <a:pt x="5" y="2"/>
                      <a:pt x="5" y="2"/>
                      <a:pt x="6" y="2"/>
                    </a:cubicBezTo>
                    <a:cubicBezTo>
                      <a:pt x="9" y="2"/>
                      <a:pt x="12" y="1"/>
                      <a:pt x="11" y="4"/>
                    </a:cubicBezTo>
                    <a:cubicBezTo>
                      <a:pt x="11" y="8"/>
                      <a:pt x="10" y="12"/>
                      <a:pt x="11" y="11"/>
                    </a:cubicBezTo>
                    <a:cubicBezTo>
                      <a:pt x="14" y="6"/>
                      <a:pt x="16" y="2"/>
                      <a:pt x="18" y="1"/>
                    </a:cubicBezTo>
                    <a:cubicBezTo>
                      <a:pt x="20" y="0"/>
                      <a:pt x="21" y="2"/>
                      <a:pt x="21" y="4"/>
                    </a:cubicBezTo>
                    <a:cubicBezTo>
                      <a:pt x="22" y="7"/>
                      <a:pt x="22" y="11"/>
                      <a:pt x="22" y="15"/>
                    </a:cubicBezTo>
                    <a:cubicBezTo>
                      <a:pt x="22" y="18"/>
                      <a:pt x="22" y="19"/>
                      <a:pt x="23" y="17"/>
                    </a:cubicBezTo>
                    <a:cubicBezTo>
                      <a:pt x="24" y="16"/>
                      <a:pt x="29" y="9"/>
                      <a:pt x="30" y="14"/>
                    </a:cubicBezTo>
                    <a:cubicBezTo>
                      <a:pt x="30" y="17"/>
                      <a:pt x="28" y="21"/>
                      <a:pt x="24" y="25"/>
                    </a:cubicBezTo>
                    <a:cubicBezTo>
                      <a:pt x="24" y="28"/>
                      <a:pt x="24" y="30"/>
                      <a:pt x="23" y="33"/>
                    </a:cubicBezTo>
                    <a:cubicBezTo>
                      <a:pt x="23" y="33"/>
                      <a:pt x="23" y="33"/>
                      <a:pt x="23" y="33"/>
                    </a:cubicBezTo>
                    <a:cubicBezTo>
                      <a:pt x="23" y="31"/>
                      <a:pt x="22" y="31"/>
                      <a:pt x="22" y="32"/>
                    </a:cubicBezTo>
                    <a:cubicBezTo>
                      <a:pt x="21" y="32"/>
                      <a:pt x="20" y="34"/>
                      <a:pt x="18" y="34"/>
                    </a:cubicBezTo>
                    <a:cubicBezTo>
                      <a:pt x="22" y="30"/>
                      <a:pt x="22" y="25"/>
                      <a:pt x="24" y="24"/>
                    </a:cubicBezTo>
                    <a:cubicBezTo>
                      <a:pt x="26" y="20"/>
                      <a:pt x="27" y="17"/>
                      <a:pt x="26" y="17"/>
                    </a:cubicBezTo>
                    <a:cubicBezTo>
                      <a:pt x="22" y="19"/>
                      <a:pt x="16" y="31"/>
                      <a:pt x="15" y="31"/>
                    </a:cubicBezTo>
                    <a:cubicBezTo>
                      <a:pt x="16" y="28"/>
                      <a:pt x="17" y="26"/>
                      <a:pt x="19" y="24"/>
                    </a:cubicBezTo>
                    <a:cubicBezTo>
                      <a:pt x="19" y="22"/>
                      <a:pt x="18" y="21"/>
                      <a:pt x="17" y="21"/>
                    </a:cubicBezTo>
                    <a:cubicBezTo>
                      <a:pt x="17" y="21"/>
                      <a:pt x="17" y="22"/>
                      <a:pt x="16" y="23"/>
                    </a:cubicBezTo>
                    <a:cubicBezTo>
                      <a:pt x="15" y="23"/>
                      <a:pt x="14" y="21"/>
                      <a:pt x="13" y="22"/>
                    </a:cubicBezTo>
                    <a:cubicBezTo>
                      <a:pt x="14" y="27"/>
                      <a:pt x="14" y="31"/>
                      <a:pt x="13" y="30"/>
                    </a:cubicBezTo>
                    <a:cubicBezTo>
                      <a:pt x="13" y="28"/>
                      <a:pt x="13" y="25"/>
                      <a:pt x="12" y="23"/>
                    </a:cubicBezTo>
                    <a:cubicBezTo>
                      <a:pt x="12" y="22"/>
                      <a:pt x="12" y="22"/>
                      <a:pt x="12" y="21"/>
                    </a:cubicBezTo>
                    <a:cubicBezTo>
                      <a:pt x="11" y="20"/>
                      <a:pt x="11" y="20"/>
                      <a:pt x="10" y="21"/>
                    </a:cubicBezTo>
                    <a:cubicBezTo>
                      <a:pt x="10" y="21"/>
                      <a:pt x="10" y="21"/>
                      <a:pt x="10" y="22"/>
                    </a:cubicBezTo>
                    <a:cubicBezTo>
                      <a:pt x="9" y="22"/>
                      <a:pt x="4" y="16"/>
                      <a:pt x="1" y="15"/>
                    </a:cubicBezTo>
                    <a:cubicBezTo>
                      <a:pt x="0" y="14"/>
                      <a:pt x="1" y="14"/>
                      <a:pt x="1" y="14"/>
                    </a:cubicBezTo>
                    <a:close/>
                    <a:moveTo>
                      <a:pt x="14" y="9"/>
                    </a:moveTo>
                    <a:cubicBezTo>
                      <a:pt x="16" y="10"/>
                      <a:pt x="18" y="12"/>
                      <a:pt x="19" y="13"/>
                    </a:cubicBezTo>
                    <a:cubicBezTo>
                      <a:pt x="19" y="15"/>
                      <a:pt x="18" y="17"/>
                      <a:pt x="17" y="19"/>
                    </a:cubicBezTo>
                    <a:cubicBezTo>
                      <a:pt x="18" y="20"/>
                      <a:pt x="19" y="21"/>
                      <a:pt x="20" y="22"/>
                    </a:cubicBezTo>
                    <a:cubicBezTo>
                      <a:pt x="20" y="16"/>
                      <a:pt x="20" y="10"/>
                      <a:pt x="19" y="4"/>
                    </a:cubicBezTo>
                    <a:cubicBezTo>
                      <a:pt x="16" y="4"/>
                      <a:pt x="15" y="7"/>
                      <a:pt x="14" y="9"/>
                    </a:cubicBezTo>
                    <a:close/>
                    <a:moveTo>
                      <a:pt x="14" y="10"/>
                    </a:moveTo>
                    <a:cubicBezTo>
                      <a:pt x="13" y="10"/>
                      <a:pt x="13" y="10"/>
                      <a:pt x="12" y="11"/>
                    </a:cubicBezTo>
                    <a:cubicBezTo>
                      <a:pt x="12" y="12"/>
                      <a:pt x="12" y="12"/>
                      <a:pt x="13" y="13"/>
                    </a:cubicBezTo>
                    <a:cubicBezTo>
                      <a:pt x="15" y="14"/>
                      <a:pt x="13" y="17"/>
                      <a:pt x="14" y="18"/>
                    </a:cubicBezTo>
                    <a:cubicBezTo>
                      <a:pt x="14" y="19"/>
                      <a:pt x="14" y="19"/>
                      <a:pt x="15" y="19"/>
                    </a:cubicBezTo>
                    <a:cubicBezTo>
                      <a:pt x="15" y="19"/>
                      <a:pt x="15" y="17"/>
                      <a:pt x="15" y="17"/>
                    </a:cubicBezTo>
                    <a:cubicBezTo>
                      <a:pt x="15" y="17"/>
                      <a:pt x="16" y="19"/>
                      <a:pt x="16" y="18"/>
                    </a:cubicBezTo>
                    <a:cubicBezTo>
                      <a:pt x="17" y="18"/>
                      <a:pt x="17" y="18"/>
                      <a:pt x="17" y="18"/>
                    </a:cubicBezTo>
                    <a:cubicBezTo>
                      <a:pt x="17" y="14"/>
                      <a:pt x="17" y="14"/>
                      <a:pt x="17" y="14"/>
                    </a:cubicBezTo>
                    <a:cubicBezTo>
                      <a:pt x="17" y="12"/>
                      <a:pt x="15" y="11"/>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şľídé"/>
              <p:cNvSpPr/>
              <p:nvPr/>
            </p:nvSpPr>
            <p:spPr bwMode="auto">
              <a:xfrm>
                <a:off x="3216275" y="2651125"/>
                <a:ext cx="1543050" cy="1549400"/>
              </a:xfrm>
              <a:custGeom>
                <a:avLst/>
                <a:gdLst>
                  <a:gd name="T0" fmla="*/ 234 w 468"/>
                  <a:gd name="T1" fmla="*/ 0 h 468"/>
                  <a:gd name="T2" fmla="*/ 468 w 468"/>
                  <a:gd name="T3" fmla="*/ 234 h 468"/>
                  <a:gd name="T4" fmla="*/ 234 w 468"/>
                  <a:gd name="T5" fmla="*/ 468 h 468"/>
                  <a:gd name="T6" fmla="*/ 0 w 468"/>
                  <a:gd name="T7" fmla="*/ 234 h 468"/>
                  <a:gd name="T8" fmla="*/ 234 w 468"/>
                  <a:gd name="T9" fmla="*/ 0 h 468"/>
                  <a:gd name="T10" fmla="*/ 234 w 468"/>
                  <a:gd name="T11" fmla="*/ 11 h 468"/>
                  <a:gd name="T12" fmla="*/ 11 w 468"/>
                  <a:gd name="T13" fmla="*/ 234 h 468"/>
                  <a:gd name="T14" fmla="*/ 234 w 468"/>
                  <a:gd name="T15" fmla="*/ 458 h 468"/>
                  <a:gd name="T16" fmla="*/ 458 w 468"/>
                  <a:gd name="T17" fmla="*/ 234 h 468"/>
                  <a:gd name="T18" fmla="*/ 234 w 468"/>
                  <a:gd name="T19" fmla="*/ 1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68">
                    <a:moveTo>
                      <a:pt x="234" y="0"/>
                    </a:moveTo>
                    <a:cubicBezTo>
                      <a:pt x="364" y="0"/>
                      <a:pt x="468" y="105"/>
                      <a:pt x="468" y="234"/>
                    </a:cubicBezTo>
                    <a:cubicBezTo>
                      <a:pt x="468" y="363"/>
                      <a:pt x="364" y="468"/>
                      <a:pt x="234" y="468"/>
                    </a:cubicBezTo>
                    <a:cubicBezTo>
                      <a:pt x="105" y="468"/>
                      <a:pt x="0" y="363"/>
                      <a:pt x="0" y="234"/>
                    </a:cubicBezTo>
                    <a:cubicBezTo>
                      <a:pt x="0" y="105"/>
                      <a:pt x="105" y="0"/>
                      <a:pt x="234" y="0"/>
                    </a:cubicBezTo>
                    <a:close/>
                    <a:moveTo>
                      <a:pt x="234" y="11"/>
                    </a:moveTo>
                    <a:cubicBezTo>
                      <a:pt x="111" y="11"/>
                      <a:pt x="11" y="111"/>
                      <a:pt x="11" y="234"/>
                    </a:cubicBezTo>
                    <a:cubicBezTo>
                      <a:pt x="11" y="358"/>
                      <a:pt x="111" y="458"/>
                      <a:pt x="234" y="458"/>
                    </a:cubicBezTo>
                    <a:cubicBezTo>
                      <a:pt x="358" y="458"/>
                      <a:pt x="458" y="358"/>
                      <a:pt x="458" y="234"/>
                    </a:cubicBezTo>
                    <a:cubicBezTo>
                      <a:pt x="458" y="111"/>
                      <a:pt x="358" y="11"/>
                      <a:pt x="23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7" name="îṡḻiḓê"/>
            <p:cNvSpPr/>
            <p:nvPr/>
          </p:nvSpPr>
          <p:spPr bwMode="auto">
            <a:xfrm>
              <a:off x="5596394" y="2698255"/>
              <a:ext cx="789892" cy="1073720"/>
            </a:xfrm>
            <a:custGeom>
              <a:avLst/>
              <a:gdLst>
                <a:gd name="T0" fmla="*/ 103 w 142"/>
                <a:gd name="T1" fmla="*/ 5 h 192"/>
                <a:gd name="T2" fmla="*/ 100 w 142"/>
                <a:gd name="T3" fmla="*/ 29 h 192"/>
                <a:gd name="T4" fmla="*/ 118 w 142"/>
                <a:gd name="T5" fmla="*/ 22 h 192"/>
                <a:gd name="T6" fmla="*/ 98 w 142"/>
                <a:gd name="T7" fmla="*/ 62 h 192"/>
                <a:gd name="T8" fmla="*/ 94 w 142"/>
                <a:gd name="T9" fmla="*/ 54 h 192"/>
                <a:gd name="T10" fmla="*/ 100 w 142"/>
                <a:gd name="T11" fmla="*/ 53 h 192"/>
                <a:gd name="T12" fmla="*/ 107 w 142"/>
                <a:gd name="T13" fmla="*/ 32 h 192"/>
                <a:gd name="T14" fmla="*/ 96 w 142"/>
                <a:gd name="T15" fmla="*/ 38 h 192"/>
                <a:gd name="T16" fmla="*/ 83 w 142"/>
                <a:gd name="T17" fmla="*/ 80 h 192"/>
                <a:gd name="T18" fmla="*/ 125 w 142"/>
                <a:gd name="T19" fmla="*/ 66 h 192"/>
                <a:gd name="T20" fmla="*/ 140 w 142"/>
                <a:gd name="T21" fmla="*/ 65 h 192"/>
                <a:gd name="T22" fmla="*/ 136 w 142"/>
                <a:gd name="T23" fmla="*/ 76 h 192"/>
                <a:gd name="T24" fmla="*/ 77 w 142"/>
                <a:gd name="T25" fmla="*/ 94 h 192"/>
                <a:gd name="T26" fmla="*/ 73 w 142"/>
                <a:gd name="T27" fmla="*/ 122 h 192"/>
                <a:gd name="T28" fmla="*/ 81 w 142"/>
                <a:gd name="T29" fmla="*/ 111 h 192"/>
                <a:gd name="T30" fmla="*/ 85 w 142"/>
                <a:gd name="T31" fmla="*/ 95 h 192"/>
                <a:gd name="T32" fmla="*/ 98 w 142"/>
                <a:gd name="T33" fmla="*/ 103 h 192"/>
                <a:gd name="T34" fmla="*/ 94 w 142"/>
                <a:gd name="T35" fmla="*/ 110 h 192"/>
                <a:gd name="T36" fmla="*/ 90 w 142"/>
                <a:gd name="T37" fmla="*/ 124 h 192"/>
                <a:gd name="T38" fmla="*/ 106 w 142"/>
                <a:gd name="T39" fmla="*/ 131 h 192"/>
                <a:gd name="T40" fmla="*/ 104 w 142"/>
                <a:gd name="T41" fmla="*/ 140 h 192"/>
                <a:gd name="T42" fmla="*/ 84 w 142"/>
                <a:gd name="T43" fmla="*/ 139 h 192"/>
                <a:gd name="T44" fmla="*/ 37 w 142"/>
                <a:gd name="T45" fmla="*/ 185 h 192"/>
                <a:gd name="T46" fmla="*/ 14 w 142"/>
                <a:gd name="T47" fmla="*/ 190 h 192"/>
                <a:gd name="T48" fmla="*/ 10 w 142"/>
                <a:gd name="T49" fmla="*/ 176 h 192"/>
                <a:gd name="T50" fmla="*/ 36 w 142"/>
                <a:gd name="T51" fmla="*/ 174 h 192"/>
                <a:gd name="T52" fmla="*/ 47 w 142"/>
                <a:gd name="T53" fmla="*/ 164 h 192"/>
                <a:gd name="T54" fmla="*/ 71 w 142"/>
                <a:gd name="T55" fmla="*/ 136 h 192"/>
                <a:gd name="T56" fmla="*/ 59 w 142"/>
                <a:gd name="T57" fmla="*/ 121 h 192"/>
                <a:gd name="T58" fmla="*/ 64 w 142"/>
                <a:gd name="T59" fmla="*/ 100 h 192"/>
                <a:gd name="T60" fmla="*/ 41 w 142"/>
                <a:gd name="T61" fmla="*/ 111 h 192"/>
                <a:gd name="T62" fmla="*/ 19 w 142"/>
                <a:gd name="T63" fmla="*/ 122 h 192"/>
                <a:gd name="T64" fmla="*/ 12 w 142"/>
                <a:gd name="T65" fmla="*/ 127 h 192"/>
                <a:gd name="T66" fmla="*/ 0 w 142"/>
                <a:gd name="T67" fmla="*/ 114 h 192"/>
                <a:gd name="T68" fmla="*/ 70 w 142"/>
                <a:gd name="T69" fmla="*/ 86 h 192"/>
                <a:gd name="T70" fmla="*/ 77 w 142"/>
                <a:gd name="T71" fmla="*/ 52 h 192"/>
                <a:gd name="T72" fmla="*/ 65 w 142"/>
                <a:gd name="T73" fmla="*/ 65 h 192"/>
                <a:gd name="T74" fmla="*/ 53 w 142"/>
                <a:gd name="T75" fmla="*/ 78 h 192"/>
                <a:gd name="T76" fmla="*/ 52 w 142"/>
                <a:gd name="T77" fmla="*/ 34 h 192"/>
                <a:gd name="T78" fmla="*/ 62 w 142"/>
                <a:gd name="T79" fmla="*/ 53 h 192"/>
                <a:gd name="T80" fmla="*/ 83 w 142"/>
                <a:gd name="T81" fmla="*/ 37 h 192"/>
                <a:gd name="T82" fmla="*/ 83 w 142"/>
                <a:gd name="T83" fmla="*/ 3 h 192"/>
                <a:gd name="T84" fmla="*/ 103 w 142"/>
                <a:gd name="T85"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92">
                  <a:moveTo>
                    <a:pt x="103" y="5"/>
                  </a:moveTo>
                  <a:cubicBezTo>
                    <a:pt x="107" y="13"/>
                    <a:pt x="101" y="20"/>
                    <a:pt x="100" y="29"/>
                  </a:cubicBezTo>
                  <a:cubicBezTo>
                    <a:pt x="107" y="27"/>
                    <a:pt x="110" y="23"/>
                    <a:pt x="118" y="22"/>
                  </a:cubicBezTo>
                  <a:cubicBezTo>
                    <a:pt x="136" y="35"/>
                    <a:pt x="108" y="54"/>
                    <a:pt x="98" y="62"/>
                  </a:cubicBezTo>
                  <a:cubicBezTo>
                    <a:pt x="95" y="60"/>
                    <a:pt x="94" y="58"/>
                    <a:pt x="94" y="54"/>
                  </a:cubicBezTo>
                  <a:cubicBezTo>
                    <a:pt x="96" y="53"/>
                    <a:pt x="98" y="53"/>
                    <a:pt x="100" y="53"/>
                  </a:cubicBezTo>
                  <a:cubicBezTo>
                    <a:pt x="101" y="45"/>
                    <a:pt x="108" y="40"/>
                    <a:pt x="107" y="32"/>
                  </a:cubicBezTo>
                  <a:cubicBezTo>
                    <a:pt x="102" y="32"/>
                    <a:pt x="100" y="36"/>
                    <a:pt x="96" y="38"/>
                  </a:cubicBezTo>
                  <a:cubicBezTo>
                    <a:pt x="93" y="53"/>
                    <a:pt x="84" y="63"/>
                    <a:pt x="83" y="80"/>
                  </a:cubicBezTo>
                  <a:cubicBezTo>
                    <a:pt x="96" y="75"/>
                    <a:pt x="110" y="70"/>
                    <a:pt x="125" y="66"/>
                  </a:cubicBezTo>
                  <a:cubicBezTo>
                    <a:pt x="130" y="65"/>
                    <a:pt x="135" y="62"/>
                    <a:pt x="140" y="65"/>
                  </a:cubicBezTo>
                  <a:cubicBezTo>
                    <a:pt x="142" y="70"/>
                    <a:pt x="137" y="72"/>
                    <a:pt x="136" y="76"/>
                  </a:cubicBezTo>
                  <a:cubicBezTo>
                    <a:pt x="117" y="83"/>
                    <a:pt x="92" y="83"/>
                    <a:pt x="77" y="94"/>
                  </a:cubicBezTo>
                  <a:cubicBezTo>
                    <a:pt x="76" y="103"/>
                    <a:pt x="68" y="113"/>
                    <a:pt x="73" y="122"/>
                  </a:cubicBezTo>
                  <a:cubicBezTo>
                    <a:pt x="79" y="122"/>
                    <a:pt x="80" y="115"/>
                    <a:pt x="81" y="111"/>
                  </a:cubicBezTo>
                  <a:cubicBezTo>
                    <a:pt x="83" y="105"/>
                    <a:pt x="84" y="100"/>
                    <a:pt x="85" y="95"/>
                  </a:cubicBezTo>
                  <a:cubicBezTo>
                    <a:pt x="92" y="95"/>
                    <a:pt x="98" y="98"/>
                    <a:pt x="98" y="103"/>
                  </a:cubicBezTo>
                  <a:cubicBezTo>
                    <a:pt x="98" y="105"/>
                    <a:pt x="95" y="107"/>
                    <a:pt x="94" y="110"/>
                  </a:cubicBezTo>
                  <a:cubicBezTo>
                    <a:pt x="91" y="115"/>
                    <a:pt x="92" y="120"/>
                    <a:pt x="90" y="124"/>
                  </a:cubicBezTo>
                  <a:cubicBezTo>
                    <a:pt x="94" y="128"/>
                    <a:pt x="101" y="128"/>
                    <a:pt x="106" y="131"/>
                  </a:cubicBezTo>
                  <a:cubicBezTo>
                    <a:pt x="106" y="134"/>
                    <a:pt x="106" y="137"/>
                    <a:pt x="104" y="140"/>
                  </a:cubicBezTo>
                  <a:cubicBezTo>
                    <a:pt x="99" y="142"/>
                    <a:pt x="92" y="139"/>
                    <a:pt x="84" y="139"/>
                  </a:cubicBezTo>
                  <a:cubicBezTo>
                    <a:pt x="72" y="154"/>
                    <a:pt x="60" y="177"/>
                    <a:pt x="37" y="185"/>
                  </a:cubicBezTo>
                  <a:cubicBezTo>
                    <a:pt x="31" y="188"/>
                    <a:pt x="21" y="192"/>
                    <a:pt x="14" y="190"/>
                  </a:cubicBezTo>
                  <a:cubicBezTo>
                    <a:pt x="9" y="188"/>
                    <a:pt x="6" y="181"/>
                    <a:pt x="10" y="176"/>
                  </a:cubicBezTo>
                  <a:cubicBezTo>
                    <a:pt x="19" y="173"/>
                    <a:pt x="28" y="177"/>
                    <a:pt x="36" y="174"/>
                  </a:cubicBezTo>
                  <a:cubicBezTo>
                    <a:pt x="39" y="172"/>
                    <a:pt x="43" y="167"/>
                    <a:pt x="47" y="164"/>
                  </a:cubicBezTo>
                  <a:cubicBezTo>
                    <a:pt x="56" y="156"/>
                    <a:pt x="66" y="147"/>
                    <a:pt x="71" y="136"/>
                  </a:cubicBezTo>
                  <a:cubicBezTo>
                    <a:pt x="66" y="132"/>
                    <a:pt x="60" y="129"/>
                    <a:pt x="59" y="121"/>
                  </a:cubicBezTo>
                  <a:cubicBezTo>
                    <a:pt x="58" y="114"/>
                    <a:pt x="65" y="109"/>
                    <a:pt x="64" y="100"/>
                  </a:cubicBezTo>
                  <a:cubicBezTo>
                    <a:pt x="57" y="101"/>
                    <a:pt x="49" y="106"/>
                    <a:pt x="41" y="111"/>
                  </a:cubicBezTo>
                  <a:cubicBezTo>
                    <a:pt x="34" y="115"/>
                    <a:pt x="25" y="118"/>
                    <a:pt x="19" y="122"/>
                  </a:cubicBezTo>
                  <a:cubicBezTo>
                    <a:pt x="17" y="124"/>
                    <a:pt x="15" y="127"/>
                    <a:pt x="12" y="127"/>
                  </a:cubicBezTo>
                  <a:cubicBezTo>
                    <a:pt x="5" y="128"/>
                    <a:pt x="1" y="121"/>
                    <a:pt x="0" y="114"/>
                  </a:cubicBezTo>
                  <a:cubicBezTo>
                    <a:pt x="25" y="106"/>
                    <a:pt x="47" y="96"/>
                    <a:pt x="70" y="86"/>
                  </a:cubicBezTo>
                  <a:cubicBezTo>
                    <a:pt x="71" y="74"/>
                    <a:pt x="79" y="63"/>
                    <a:pt x="77" y="52"/>
                  </a:cubicBezTo>
                  <a:cubicBezTo>
                    <a:pt x="71" y="54"/>
                    <a:pt x="68" y="60"/>
                    <a:pt x="65" y="65"/>
                  </a:cubicBezTo>
                  <a:cubicBezTo>
                    <a:pt x="62" y="70"/>
                    <a:pt x="61" y="78"/>
                    <a:pt x="53" y="78"/>
                  </a:cubicBezTo>
                  <a:cubicBezTo>
                    <a:pt x="46" y="66"/>
                    <a:pt x="54" y="48"/>
                    <a:pt x="52" y="34"/>
                  </a:cubicBezTo>
                  <a:cubicBezTo>
                    <a:pt x="60" y="36"/>
                    <a:pt x="61" y="44"/>
                    <a:pt x="62" y="53"/>
                  </a:cubicBezTo>
                  <a:cubicBezTo>
                    <a:pt x="73" y="52"/>
                    <a:pt x="77" y="43"/>
                    <a:pt x="83" y="37"/>
                  </a:cubicBezTo>
                  <a:cubicBezTo>
                    <a:pt x="84" y="26"/>
                    <a:pt x="89" y="12"/>
                    <a:pt x="83" y="3"/>
                  </a:cubicBezTo>
                  <a:cubicBezTo>
                    <a:pt x="89" y="0"/>
                    <a:pt x="96" y="3"/>
                    <a:pt x="10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íš1îďê"/>
            <p:cNvSpPr/>
            <p:nvPr/>
          </p:nvSpPr>
          <p:spPr bwMode="auto">
            <a:xfrm>
              <a:off x="6605481" y="2812096"/>
              <a:ext cx="637148" cy="923865"/>
            </a:xfrm>
            <a:custGeom>
              <a:avLst/>
              <a:gdLst>
                <a:gd name="T0" fmla="*/ 71 w 115"/>
                <a:gd name="T1" fmla="*/ 48 h 167"/>
                <a:gd name="T2" fmla="*/ 90 w 115"/>
                <a:gd name="T3" fmla="*/ 48 h 167"/>
                <a:gd name="T4" fmla="*/ 69 w 115"/>
                <a:gd name="T5" fmla="*/ 65 h 167"/>
                <a:gd name="T6" fmla="*/ 61 w 115"/>
                <a:gd name="T7" fmla="*/ 93 h 167"/>
                <a:gd name="T8" fmla="*/ 78 w 115"/>
                <a:gd name="T9" fmla="*/ 105 h 167"/>
                <a:gd name="T10" fmla="*/ 115 w 115"/>
                <a:gd name="T11" fmla="*/ 111 h 167"/>
                <a:gd name="T12" fmla="*/ 110 w 115"/>
                <a:gd name="T13" fmla="*/ 122 h 167"/>
                <a:gd name="T14" fmla="*/ 84 w 115"/>
                <a:gd name="T15" fmla="*/ 126 h 167"/>
                <a:gd name="T16" fmla="*/ 58 w 115"/>
                <a:gd name="T17" fmla="*/ 99 h 167"/>
                <a:gd name="T18" fmla="*/ 28 w 115"/>
                <a:gd name="T19" fmla="*/ 150 h 167"/>
                <a:gd name="T20" fmla="*/ 0 w 115"/>
                <a:gd name="T21" fmla="*/ 167 h 167"/>
                <a:gd name="T22" fmla="*/ 6 w 115"/>
                <a:gd name="T23" fmla="*/ 158 h 167"/>
                <a:gd name="T24" fmla="*/ 29 w 115"/>
                <a:gd name="T25" fmla="*/ 127 h 167"/>
                <a:gd name="T26" fmla="*/ 48 w 115"/>
                <a:gd name="T27" fmla="*/ 78 h 167"/>
                <a:gd name="T28" fmla="*/ 24 w 115"/>
                <a:gd name="T29" fmla="*/ 71 h 167"/>
                <a:gd name="T30" fmla="*/ 33 w 115"/>
                <a:gd name="T31" fmla="*/ 68 h 167"/>
                <a:gd name="T32" fmla="*/ 55 w 115"/>
                <a:gd name="T33" fmla="*/ 57 h 167"/>
                <a:gd name="T34" fmla="*/ 63 w 115"/>
                <a:gd name="T35" fmla="*/ 6 h 167"/>
                <a:gd name="T36" fmla="*/ 77 w 115"/>
                <a:gd name="T37" fmla="*/ 12 h 167"/>
                <a:gd name="T38" fmla="*/ 71 w 115"/>
                <a:gd name="T39" fmla="*/ 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7">
                  <a:moveTo>
                    <a:pt x="71" y="48"/>
                  </a:moveTo>
                  <a:cubicBezTo>
                    <a:pt x="75" y="47"/>
                    <a:pt x="88" y="39"/>
                    <a:pt x="90" y="48"/>
                  </a:cubicBezTo>
                  <a:cubicBezTo>
                    <a:pt x="92" y="57"/>
                    <a:pt x="77" y="63"/>
                    <a:pt x="69" y="65"/>
                  </a:cubicBezTo>
                  <a:cubicBezTo>
                    <a:pt x="67" y="73"/>
                    <a:pt x="59" y="83"/>
                    <a:pt x="61" y="93"/>
                  </a:cubicBezTo>
                  <a:cubicBezTo>
                    <a:pt x="63" y="97"/>
                    <a:pt x="72" y="101"/>
                    <a:pt x="78" y="105"/>
                  </a:cubicBezTo>
                  <a:cubicBezTo>
                    <a:pt x="90" y="111"/>
                    <a:pt x="102" y="114"/>
                    <a:pt x="115" y="111"/>
                  </a:cubicBezTo>
                  <a:cubicBezTo>
                    <a:pt x="115" y="115"/>
                    <a:pt x="113" y="119"/>
                    <a:pt x="110" y="122"/>
                  </a:cubicBezTo>
                  <a:cubicBezTo>
                    <a:pt x="102" y="129"/>
                    <a:pt x="94" y="134"/>
                    <a:pt x="84" y="126"/>
                  </a:cubicBezTo>
                  <a:cubicBezTo>
                    <a:pt x="74" y="119"/>
                    <a:pt x="67" y="104"/>
                    <a:pt x="58" y="99"/>
                  </a:cubicBezTo>
                  <a:cubicBezTo>
                    <a:pt x="48" y="116"/>
                    <a:pt x="40" y="135"/>
                    <a:pt x="28" y="150"/>
                  </a:cubicBezTo>
                  <a:cubicBezTo>
                    <a:pt x="21" y="157"/>
                    <a:pt x="12" y="166"/>
                    <a:pt x="0" y="167"/>
                  </a:cubicBezTo>
                  <a:cubicBezTo>
                    <a:pt x="0" y="163"/>
                    <a:pt x="4" y="160"/>
                    <a:pt x="6" y="158"/>
                  </a:cubicBezTo>
                  <a:cubicBezTo>
                    <a:pt x="14" y="149"/>
                    <a:pt x="22" y="138"/>
                    <a:pt x="29" y="127"/>
                  </a:cubicBezTo>
                  <a:cubicBezTo>
                    <a:pt x="38" y="113"/>
                    <a:pt x="47" y="97"/>
                    <a:pt x="48" y="78"/>
                  </a:cubicBezTo>
                  <a:cubicBezTo>
                    <a:pt x="42" y="79"/>
                    <a:pt x="28" y="80"/>
                    <a:pt x="24" y="71"/>
                  </a:cubicBezTo>
                  <a:cubicBezTo>
                    <a:pt x="27" y="68"/>
                    <a:pt x="30" y="69"/>
                    <a:pt x="33" y="68"/>
                  </a:cubicBezTo>
                  <a:cubicBezTo>
                    <a:pt x="42" y="66"/>
                    <a:pt x="50" y="62"/>
                    <a:pt x="55" y="57"/>
                  </a:cubicBezTo>
                  <a:cubicBezTo>
                    <a:pt x="64" y="44"/>
                    <a:pt x="57" y="25"/>
                    <a:pt x="63" y="6"/>
                  </a:cubicBezTo>
                  <a:cubicBezTo>
                    <a:pt x="67" y="0"/>
                    <a:pt x="76" y="7"/>
                    <a:pt x="77" y="12"/>
                  </a:cubicBezTo>
                  <a:cubicBezTo>
                    <a:pt x="79" y="23"/>
                    <a:pt x="70" y="39"/>
                    <a:pt x="7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19" name="íṩlíḍe"/>
            <p:cNvGrpSpPr/>
            <p:nvPr/>
          </p:nvGrpSpPr>
          <p:grpSpPr>
            <a:xfrm>
              <a:off x="4589708" y="2583543"/>
              <a:ext cx="742163" cy="1193232"/>
              <a:chOff x="4691308" y="2684429"/>
              <a:chExt cx="679414" cy="1092346"/>
            </a:xfrm>
            <a:grpFill/>
          </p:grpSpPr>
          <p:sp>
            <p:nvSpPr>
              <p:cNvPr id="44" name="ïṡľïďê"/>
              <p:cNvSpPr/>
              <p:nvPr/>
            </p:nvSpPr>
            <p:spPr bwMode="auto">
              <a:xfrm>
                <a:off x="4691308" y="2684429"/>
                <a:ext cx="679414" cy="1092346"/>
              </a:xfrm>
              <a:custGeom>
                <a:avLst/>
                <a:gdLst>
                  <a:gd name="T0" fmla="*/ 77 w 136"/>
                  <a:gd name="T1" fmla="*/ 132 h 218"/>
                  <a:gd name="T2" fmla="*/ 107 w 136"/>
                  <a:gd name="T3" fmla="*/ 109 h 218"/>
                  <a:gd name="T4" fmla="*/ 99 w 136"/>
                  <a:gd name="T5" fmla="*/ 131 h 218"/>
                  <a:gd name="T6" fmla="*/ 91 w 136"/>
                  <a:gd name="T7" fmla="*/ 154 h 218"/>
                  <a:gd name="T8" fmla="*/ 120 w 136"/>
                  <a:gd name="T9" fmla="*/ 142 h 218"/>
                  <a:gd name="T10" fmla="*/ 118 w 136"/>
                  <a:gd name="T11" fmla="*/ 160 h 218"/>
                  <a:gd name="T12" fmla="*/ 111 w 136"/>
                  <a:gd name="T13" fmla="*/ 169 h 218"/>
                  <a:gd name="T14" fmla="*/ 123 w 136"/>
                  <a:gd name="T15" fmla="*/ 178 h 218"/>
                  <a:gd name="T16" fmla="*/ 122 w 136"/>
                  <a:gd name="T17" fmla="*/ 198 h 218"/>
                  <a:gd name="T18" fmla="*/ 103 w 136"/>
                  <a:gd name="T19" fmla="*/ 181 h 218"/>
                  <a:gd name="T20" fmla="*/ 85 w 136"/>
                  <a:gd name="T21" fmla="*/ 198 h 218"/>
                  <a:gd name="T22" fmla="*/ 71 w 136"/>
                  <a:gd name="T23" fmla="*/ 218 h 218"/>
                  <a:gd name="T24" fmla="*/ 68 w 136"/>
                  <a:gd name="T25" fmla="*/ 181 h 218"/>
                  <a:gd name="T26" fmla="*/ 75 w 136"/>
                  <a:gd name="T27" fmla="*/ 156 h 218"/>
                  <a:gd name="T28" fmla="*/ 46 w 136"/>
                  <a:gd name="T29" fmla="*/ 191 h 218"/>
                  <a:gd name="T30" fmla="*/ 7 w 136"/>
                  <a:gd name="T31" fmla="*/ 215 h 218"/>
                  <a:gd name="T32" fmla="*/ 24 w 136"/>
                  <a:gd name="T33" fmla="*/ 182 h 218"/>
                  <a:gd name="T34" fmla="*/ 41 w 136"/>
                  <a:gd name="T35" fmla="*/ 168 h 218"/>
                  <a:gd name="T36" fmla="*/ 65 w 136"/>
                  <a:gd name="T37" fmla="*/ 112 h 218"/>
                  <a:gd name="T38" fmla="*/ 64 w 136"/>
                  <a:gd name="T39" fmla="*/ 105 h 218"/>
                  <a:gd name="T40" fmla="*/ 66 w 136"/>
                  <a:gd name="T41" fmla="*/ 86 h 218"/>
                  <a:gd name="T42" fmla="*/ 65 w 136"/>
                  <a:gd name="T43" fmla="*/ 71 h 218"/>
                  <a:gd name="T44" fmla="*/ 66 w 136"/>
                  <a:gd name="T45" fmla="*/ 64 h 218"/>
                  <a:gd name="T46" fmla="*/ 64 w 136"/>
                  <a:gd name="T47" fmla="*/ 52 h 218"/>
                  <a:gd name="T48" fmla="*/ 64 w 136"/>
                  <a:gd name="T49" fmla="*/ 37 h 218"/>
                  <a:gd name="T50" fmla="*/ 57 w 136"/>
                  <a:gd name="T51" fmla="*/ 22 h 218"/>
                  <a:gd name="T52" fmla="*/ 52 w 136"/>
                  <a:gd name="T53" fmla="*/ 2 h 218"/>
                  <a:gd name="T54" fmla="*/ 53 w 136"/>
                  <a:gd name="T55" fmla="*/ 1 h 218"/>
                  <a:gd name="T56" fmla="*/ 65 w 136"/>
                  <a:gd name="T57" fmla="*/ 8 h 218"/>
                  <a:gd name="T58" fmla="*/ 77 w 136"/>
                  <a:gd name="T59" fmla="*/ 82 h 218"/>
                  <a:gd name="T60" fmla="*/ 77 w 136"/>
                  <a:gd name="T61" fmla="*/ 132 h 218"/>
                  <a:gd name="T62" fmla="*/ 100 w 136"/>
                  <a:gd name="T63" fmla="*/ 159 h 218"/>
                  <a:gd name="T64" fmla="*/ 101 w 136"/>
                  <a:gd name="T65" fmla="*/ 165 h 218"/>
                  <a:gd name="T66" fmla="*/ 106 w 136"/>
                  <a:gd name="T67" fmla="*/ 160 h 218"/>
                  <a:gd name="T68" fmla="*/ 100 w 136"/>
                  <a:gd name="T69" fmla="*/ 159 h 218"/>
                  <a:gd name="T70" fmla="*/ 81 w 136"/>
                  <a:gd name="T71" fmla="*/ 185 h 218"/>
                  <a:gd name="T72" fmla="*/ 93 w 136"/>
                  <a:gd name="T73" fmla="*/ 175 h 218"/>
                  <a:gd name="T74" fmla="*/ 86 w 136"/>
                  <a:gd name="T75" fmla="*/ 168 h 218"/>
                  <a:gd name="T76" fmla="*/ 81 w 136"/>
                  <a:gd name="T77"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18">
                    <a:moveTo>
                      <a:pt x="77" y="132"/>
                    </a:moveTo>
                    <a:cubicBezTo>
                      <a:pt x="92" y="129"/>
                      <a:pt x="89" y="109"/>
                      <a:pt x="107" y="109"/>
                    </a:cubicBezTo>
                    <a:cubicBezTo>
                      <a:pt x="111" y="118"/>
                      <a:pt x="103" y="124"/>
                      <a:pt x="99" y="131"/>
                    </a:cubicBezTo>
                    <a:cubicBezTo>
                      <a:pt x="96" y="138"/>
                      <a:pt x="93" y="145"/>
                      <a:pt x="91" y="154"/>
                    </a:cubicBezTo>
                    <a:cubicBezTo>
                      <a:pt x="102" y="151"/>
                      <a:pt x="108" y="144"/>
                      <a:pt x="120" y="142"/>
                    </a:cubicBezTo>
                    <a:cubicBezTo>
                      <a:pt x="129" y="150"/>
                      <a:pt x="124" y="153"/>
                      <a:pt x="118" y="160"/>
                    </a:cubicBezTo>
                    <a:cubicBezTo>
                      <a:pt x="116" y="162"/>
                      <a:pt x="111" y="167"/>
                      <a:pt x="111" y="169"/>
                    </a:cubicBezTo>
                    <a:cubicBezTo>
                      <a:pt x="111" y="173"/>
                      <a:pt x="119" y="176"/>
                      <a:pt x="123" y="178"/>
                    </a:cubicBezTo>
                    <a:cubicBezTo>
                      <a:pt x="131" y="183"/>
                      <a:pt x="136" y="194"/>
                      <a:pt x="122" y="198"/>
                    </a:cubicBezTo>
                    <a:cubicBezTo>
                      <a:pt x="118" y="190"/>
                      <a:pt x="112" y="180"/>
                      <a:pt x="103" y="181"/>
                    </a:cubicBezTo>
                    <a:cubicBezTo>
                      <a:pt x="98" y="181"/>
                      <a:pt x="88" y="195"/>
                      <a:pt x="85" y="198"/>
                    </a:cubicBezTo>
                    <a:cubicBezTo>
                      <a:pt x="79" y="206"/>
                      <a:pt x="75" y="214"/>
                      <a:pt x="71" y="218"/>
                    </a:cubicBezTo>
                    <a:cubicBezTo>
                      <a:pt x="59" y="212"/>
                      <a:pt x="63" y="195"/>
                      <a:pt x="68" y="181"/>
                    </a:cubicBezTo>
                    <a:cubicBezTo>
                      <a:pt x="71" y="172"/>
                      <a:pt x="77" y="164"/>
                      <a:pt x="75" y="156"/>
                    </a:cubicBezTo>
                    <a:cubicBezTo>
                      <a:pt x="65" y="166"/>
                      <a:pt x="56" y="179"/>
                      <a:pt x="46" y="191"/>
                    </a:cubicBezTo>
                    <a:cubicBezTo>
                      <a:pt x="36" y="202"/>
                      <a:pt x="24" y="214"/>
                      <a:pt x="7" y="215"/>
                    </a:cubicBezTo>
                    <a:cubicBezTo>
                      <a:pt x="0" y="198"/>
                      <a:pt x="13" y="189"/>
                      <a:pt x="24" y="182"/>
                    </a:cubicBezTo>
                    <a:cubicBezTo>
                      <a:pt x="31" y="177"/>
                      <a:pt x="35" y="173"/>
                      <a:pt x="41" y="168"/>
                    </a:cubicBezTo>
                    <a:cubicBezTo>
                      <a:pt x="57" y="155"/>
                      <a:pt x="67" y="140"/>
                      <a:pt x="65" y="112"/>
                    </a:cubicBezTo>
                    <a:cubicBezTo>
                      <a:pt x="64" y="110"/>
                      <a:pt x="64" y="108"/>
                      <a:pt x="64" y="105"/>
                    </a:cubicBezTo>
                    <a:cubicBezTo>
                      <a:pt x="63" y="99"/>
                      <a:pt x="67" y="92"/>
                      <a:pt x="66" y="86"/>
                    </a:cubicBezTo>
                    <a:cubicBezTo>
                      <a:pt x="66" y="81"/>
                      <a:pt x="64" y="76"/>
                      <a:pt x="65" y="71"/>
                    </a:cubicBezTo>
                    <a:cubicBezTo>
                      <a:pt x="65" y="68"/>
                      <a:pt x="66" y="66"/>
                      <a:pt x="66" y="64"/>
                    </a:cubicBezTo>
                    <a:cubicBezTo>
                      <a:pt x="67" y="59"/>
                      <a:pt x="65" y="56"/>
                      <a:pt x="64" y="52"/>
                    </a:cubicBezTo>
                    <a:cubicBezTo>
                      <a:pt x="63" y="47"/>
                      <a:pt x="65" y="41"/>
                      <a:pt x="64" y="37"/>
                    </a:cubicBezTo>
                    <a:cubicBezTo>
                      <a:pt x="62" y="32"/>
                      <a:pt x="59" y="27"/>
                      <a:pt x="57" y="22"/>
                    </a:cubicBezTo>
                    <a:cubicBezTo>
                      <a:pt x="54" y="14"/>
                      <a:pt x="50" y="9"/>
                      <a:pt x="52" y="2"/>
                    </a:cubicBezTo>
                    <a:cubicBezTo>
                      <a:pt x="52" y="2"/>
                      <a:pt x="53" y="1"/>
                      <a:pt x="53" y="1"/>
                    </a:cubicBezTo>
                    <a:cubicBezTo>
                      <a:pt x="57" y="0"/>
                      <a:pt x="63" y="4"/>
                      <a:pt x="65" y="8"/>
                    </a:cubicBezTo>
                    <a:cubicBezTo>
                      <a:pt x="75" y="23"/>
                      <a:pt x="76" y="56"/>
                      <a:pt x="77" y="82"/>
                    </a:cubicBezTo>
                    <a:cubicBezTo>
                      <a:pt x="78" y="100"/>
                      <a:pt x="72" y="119"/>
                      <a:pt x="77" y="132"/>
                    </a:cubicBezTo>
                    <a:close/>
                    <a:moveTo>
                      <a:pt x="100" y="159"/>
                    </a:moveTo>
                    <a:cubicBezTo>
                      <a:pt x="100" y="161"/>
                      <a:pt x="100" y="164"/>
                      <a:pt x="101" y="165"/>
                    </a:cubicBezTo>
                    <a:cubicBezTo>
                      <a:pt x="104" y="165"/>
                      <a:pt x="105" y="163"/>
                      <a:pt x="106" y="160"/>
                    </a:cubicBezTo>
                    <a:cubicBezTo>
                      <a:pt x="105" y="158"/>
                      <a:pt x="103" y="159"/>
                      <a:pt x="100" y="159"/>
                    </a:cubicBezTo>
                    <a:close/>
                    <a:moveTo>
                      <a:pt x="81" y="185"/>
                    </a:moveTo>
                    <a:cubicBezTo>
                      <a:pt x="88" y="186"/>
                      <a:pt x="89" y="178"/>
                      <a:pt x="93" y="175"/>
                    </a:cubicBezTo>
                    <a:cubicBezTo>
                      <a:pt x="90" y="173"/>
                      <a:pt x="90" y="168"/>
                      <a:pt x="86" y="168"/>
                    </a:cubicBezTo>
                    <a:cubicBezTo>
                      <a:pt x="84" y="173"/>
                      <a:pt x="82" y="179"/>
                      <a:pt x="81" y="1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îšlíḍé"/>
              <p:cNvSpPr/>
              <p:nvPr/>
            </p:nvSpPr>
            <p:spPr bwMode="auto">
              <a:xfrm>
                <a:off x="5111440" y="2763653"/>
                <a:ext cx="153649" cy="127241"/>
              </a:xfrm>
              <a:custGeom>
                <a:avLst/>
                <a:gdLst>
                  <a:gd name="T0" fmla="*/ 1 w 31"/>
                  <a:gd name="T1" fmla="*/ 0 h 25"/>
                  <a:gd name="T2" fmla="*/ 31 w 31"/>
                  <a:gd name="T3" fmla="*/ 21 h 25"/>
                  <a:gd name="T4" fmla="*/ 18 w 31"/>
                  <a:gd name="T5" fmla="*/ 25 h 25"/>
                  <a:gd name="T6" fmla="*/ 10 w 31"/>
                  <a:gd name="T7" fmla="*/ 16 h 25"/>
                  <a:gd name="T8" fmla="*/ 1 w 31"/>
                  <a:gd name="T9" fmla="*/ 6 h 25"/>
                  <a:gd name="T10" fmla="*/ 1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1" y="0"/>
                    </a:moveTo>
                    <a:cubicBezTo>
                      <a:pt x="15" y="1"/>
                      <a:pt x="28" y="7"/>
                      <a:pt x="31" y="21"/>
                    </a:cubicBezTo>
                    <a:cubicBezTo>
                      <a:pt x="28" y="24"/>
                      <a:pt x="24" y="25"/>
                      <a:pt x="18" y="25"/>
                    </a:cubicBezTo>
                    <a:cubicBezTo>
                      <a:pt x="20" y="17"/>
                      <a:pt x="13" y="18"/>
                      <a:pt x="10" y="16"/>
                    </a:cubicBezTo>
                    <a:cubicBezTo>
                      <a:pt x="8" y="14"/>
                      <a:pt x="2" y="9"/>
                      <a:pt x="1" y="6"/>
                    </a:cubicBezTo>
                    <a:cubicBezTo>
                      <a:pt x="0" y="4"/>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S1ïḍé"/>
              <p:cNvSpPr/>
              <p:nvPr/>
            </p:nvSpPr>
            <p:spPr bwMode="auto">
              <a:xfrm>
                <a:off x="5121043" y="2924505"/>
                <a:ext cx="139244" cy="225671"/>
              </a:xfrm>
              <a:custGeom>
                <a:avLst/>
                <a:gdLst>
                  <a:gd name="T0" fmla="*/ 22 w 28"/>
                  <a:gd name="T1" fmla="*/ 19 h 45"/>
                  <a:gd name="T2" fmla="*/ 13 w 28"/>
                  <a:gd name="T3" fmla="*/ 21 h 45"/>
                  <a:gd name="T4" fmla="*/ 20 w 28"/>
                  <a:gd name="T5" fmla="*/ 39 h 45"/>
                  <a:gd name="T6" fmla="*/ 11 w 28"/>
                  <a:gd name="T7" fmla="*/ 44 h 45"/>
                  <a:gd name="T8" fmla="*/ 0 w 28"/>
                  <a:gd name="T9" fmla="*/ 32 h 45"/>
                  <a:gd name="T10" fmla="*/ 8 w 28"/>
                  <a:gd name="T11" fmla="*/ 18 h 45"/>
                  <a:gd name="T12" fmla="*/ 8 w 28"/>
                  <a:gd name="T13" fmla="*/ 1 h 45"/>
                  <a:gd name="T14" fmla="*/ 27 w 28"/>
                  <a:gd name="T15" fmla="*/ 9 h 45"/>
                  <a:gd name="T16" fmla="*/ 22 w 28"/>
                  <a:gd name="T1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22" y="19"/>
                    </a:moveTo>
                    <a:cubicBezTo>
                      <a:pt x="18" y="18"/>
                      <a:pt x="15" y="18"/>
                      <a:pt x="13" y="21"/>
                    </a:cubicBezTo>
                    <a:cubicBezTo>
                      <a:pt x="12" y="28"/>
                      <a:pt x="21" y="32"/>
                      <a:pt x="20" y="39"/>
                    </a:cubicBezTo>
                    <a:cubicBezTo>
                      <a:pt x="19" y="42"/>
                      <a:pt x="14" y="45"/>
                      <a:pt x="11" y="44"/>
                    </a:cubicBezTo>
                    <a:cubicBezTo>
                      <a:pt x="6" y="44"/>
                      <a:pt x="2" y="35"/>
                      <a:pt x="0" y="32"/>
                    </a:cubicBezTo>
                    <a:cubicBezTo>
                      <a:pt x="0" y="26"/>
                      <a:pt x="7" y="23"/>
                      <a:pt x="8" y="18"/>
                    </a:cubicBezTo>
                    <a:cubicBezTo>
                      <a:pt x="9" y="12"/>
                      <a:pt x="4" y="7"/>
                      <a:pt x="8" y="1"/>
                    </a:cubicBezTo>
                    <a:cubicBezTo>
                      <a:pt x="13" y="0"/>
                      <a:pt x="26" y="2"/>
                      <a:pt x="27" y="9"/>
                    </a:cubicBezTo>
                    <a:cubicBezTo>
                      <a:pt x="28" y="13"/>
                      <a:pt x="24" y="15"/>
                      <a:pt x="2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0" name="î$1idè"/>
            <p:cNvGrpSpPr/>
            <p:nvPr/>
          </p:nvGrpSpPr>
          <p:grpSpPr>
            <a:xfrm>
              <a:off x="7561942" y="2580837"/>
              <a:ext cx="677905" cy="1186334"/>
              <a:chOff x="7344147" y="2674826"/>
              <a:chExt cx="624197" cy="1092345"/>
            </a:xfrm>
            <a:grpFill/>
          </p:grpSpPr>
          <p:sp>
            <p:nvSpPr>
              <p:cNvPr id="40" name="ïṩľiḓe"/>
              <p:cNvSpPr/>
              <p:nvPr/>
            </p:nvSpPr>
            <p:spPr bwMode="auto">
              <a:xfrm>
                <a:off x="7473788" y="2674826"/>
                <a:ext cx="494556" cy="734632"/>
              </a:xfrm>
              <a:custGeom>
                <a:avLst/>
                <a:gdLst>
                  <a:gd name="T0" fmla="*/ 42 w 99"/>
                  <a:gd name="T1" fmla="*/ 45 h 147"/>
                  <a:gd name="T2" fmla="*/ 93 w 99"/>
                  <a:gd name="T3" fmla="*/ 30 h 147"/>
                  <a:gd name="T4" fmla="*/ 65 w 99"/>
                  <a:gd name="T5" fmla="*/ 93 h 147"/>
                  <a:gd name="T6" fmla="*/ 99 w 99"/>
                  <a:gd name="T7" fmla="*/ 87 h 147"/>
                  <a:gd name="T8" fmla="*/ 57 w 99"/>
                  <a:gd name="T9" fmla="*/ 119 h 147"/>
                  <a:gd name="T10" fmla="*/ 34 w 99"/>
                  <a:gd name="T11" fmla="*/ 147 h 147"/>
                  <a:gd name="T12" fmla="*/ 35 w 99"/>
                  <a:gd name="T13" fmla="*/ 138 h 147"/>
                  <a:gd name="T14" fmla="*/ 18 w 99"/>
                  <a:gd name="T15" fmla="*/ 137 h 147"/>
                  <a:gd name="T16" fmla="*/ 28 w 99"/>
                  <a:gd name="T17" fmla="*/ 130 h 147"/>
                  <a:gd name="T18" fmla="*/ 47 w 99"/>
                  <a:gd name="T19" fmla="*/ 116 h 147"/>
                  <a:gd name="T20" fmla="*/ 78 w 99"/>
                  <a:gd name="T21" fmla="*/ 100 h 147"/>
                  <a:gd name="T22" fmla="*/ 44 w 99"/>
                  <a:gd name="T23" fmla="*/ 112 h 147"/>
                  <a:gd name="T24" fmla="*/ 11 w 99"/>
                  <a:gd name="T25" fmla="*/ 121 h 147"/>
                  <a:gd name="T26" fmla="*/ 41 w 99"/>
                  <a:gd name="T27" fmla="*/ 92 h 147"/>
                  <a:gd name="T28" fmla="*/ 28 w 99"/>
                  <a:gd name="T29" fmla="*/ 89 h 147"/>
                  <a:gd name="T30" fmla="*/ 5 w 99"/>
                  <a:gd name="T31" fmla="*/ 114 h 147"/>
                  <a:gd name="T32" fmla="*/ 18 w 99"/>
                  <a:gd name="T33" fmla="*/ 91 h 147"/>
                  <a:gd name="T34" fmla="*/ 20 w 99"/>
                  <a:gd name="T35" fmla="*/ 74 h 147"/>
                  <a:gd name="T36" fmla="*/ 15 w 99"/>
                  <a:gd name="T37" fmla="*/ 78 h 147"/>
                  <a:gd name="T38" fmla="*/ 0 w 99"/>
                  <a:gd name="T39" fmla="*/ 32 h 147"/>
                  <a:gd name="T40" fmla="*/ 7 w 99"/>
                  <a:gd name="T41" fmla="*/ 31 h 147"/>
                  <a:gd name="T42" fmla="*/ 23 w 99"/>
                  <a:gd name="T43" fmla="*/ 72 h 147"/>
                  <a:gd name="T44" fmla="*/ 31 w 99"/>
                  <a:gd name="T45" fmla="*/ 63 h 147"/>
                  <a:gd name="T46" fmla="*/ 27 w 99"/>
                  <a:gd name="T47" fmla="*/ 49 h 147"/>
                  <a:gd name="T48" fmla="*/ 34 w 99"/>
                  <a:gd name="T49" fmla="*/ 41 h 147"/>
                  <a:gd name="T50" fmla="*/ 43 w 99"/>
                  <a:gd name="T51" fmla="*/ 12 h 147"/>
                  <a:gd name="T52" fmla="*/ 42 w 99"/>
                  <a:gd name="T53" fmla="*/ 1 h 147"/>
                  <a:gd name="T54" fmla="*/ 46 w 99"/>
                  <a:gd name="T55" fmla="*/ 1 h 147"/>
                  <a:gd name="T56" fmla="*/ 61 w 99"/>
                  <a:gd name="T57" fmla="*/ 15 h 147"/>
                  <a:gd name="T58" fmla="*/ 42 w 99"/>
                  <a:gd name="T59" fmla="*/ 45 h 147"/>
                  <a:gd name="T60" fmla="*/ 56 w 99"/>
                  <a:gd name="T61" fmla="*/ 47 h 147"/>
                  <a:gd name="T62" fmla="*/ 66 w 99"/>
                  <a:gd name="T63" fmla="*/ 64 h 147"/>
                  <a:gd name="T64" fmla="*/ 61 w 99"/>
                  <a:gd name="T65" fmla="*/ 73 h 147"/>
                  <a:gd name="T66" fmla="*/ 58 w 99"/>
                  <a:gd name="T67" fmla="*/ 74 h 147"/>
                  <a:gd name="T68" fmla="*/ 55 w 99"/>
                  <a:gd name="T69" fmla="*/ 79 h 147"/>
                  <a:gd name="T70" fmla="*/ 46 w 99"/>
                  <a:gd name="T71" fmla="*/ 88 h 147"/>
                  <a:gd name="T72" fmla="*/ 48 w 99"/>
                  <a:gd name="T73" fmla="*/ 97 h 147"/>
                  <a:gd name="T74" fmla="*/ 77 w 99"/>
                  <a:gd name="T75" fmla="*/ 52 h 147"/>
                  <a:gd name="T76" fmla="*/ 79 w 99"/>
                  <a:gd name="T77" fmla="*/ 37 h 147"/>
                  <a:gd name="T78" fmla="*/ 56 w 99"/>
                  <a:gd name="T79" fmla="*/ 47 h 147"/>
                  <a:gd name="T80" fmla="*/ 36 w 99"/>
                  <a:gd name="T81" fmla="*/ 76 h 147"/>
                  <a:gd name="T82" fmla="*/ 42 w 99"/>
                  <a:gd name="T83" fmla="*/ 73 h 147"/>
                  <a:gd name="T84" fmla="*/ 43 w 99"/>
                  <a:gd name="T85" fmla="*/ 80 h 147"/>
                  <a:gd name="T86" fmla="*/ 52 w 99"/>
                  <a:gd name="T87" fmla="*/ 50 h 147"/>
                  <a:gd name="T88" fmla="*/ 44 w 99"/>
                  <a:gd name="T89" fmla="*/ 50 h 147"/>
                  <a:gd name="T90" fmla="*/ 36 w 99"/>
                  <a:gd name="T91" fmla="*/ 7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47">
                    <a:moveTo>
                      <a:pt x="42" y="45"/>
                    </a:moveTo>
                    <a:cubicBezTo>
                      <a:pt x="56" y="37"/>
                      <a:pt x="72" y="22"/>
                      <a:pt x="93" y="30"/>
                    </a:cubicBezTo>
                    <a:cubicBezTo>
                      <a:pt x="92" y="57"/>
                      <a:pt x="68" y="66"/>
                      <a:pt x="65" y="93"/>
                    </a:cubicBezTo>
                    <a:cubicBezTo>
                      <a:pt x="74" y="90"/>
                      <a:pt x="89" y="82"/>
                      <a:pt x="99" y="87"/>
                    </a:cubicBezTo>
                    <a:cubicBezTo>
                      <a:pt x="99" y="110"/>
                      <a:pt x="77" y="115"/>
                      <a:pt x="57" y="119"/>
                    </a:cubicBezTo>
                    <a:cubicBezTo>
                      <a:pt x="52" y="131"/>
                      <a:pt x="42" y="141"/>
                      <a:pt x="34" y="147"/>
                    </a:cubicBezTo>
                    <a:cubicBezTo>
                      <a:pt x="33" y="143"/>
                      <a:pt x="35" y="142"/>
                      <a:pt x="35" y="138"/>
                    </a:cubicBezTo>
                    <a:cubicBezTo>
                      <a:pt x="29" y="137"/>
                      <a:pt x="22" y="142"/>
                      <a:pt x="18" y="137"/>
                    </a:cubicBezTo>
                    <a:cubicBezTo>
                      <a:pt x="17" y="131"/>
                      <a:pt x="25" y="131"/>
                      <a:pt x="28" y="130"/>
                    </a:cubicBezTo>
                    <a:cubicBezTo>
                      <a:pt x="36" y="127"/>
                      <a:pt x="43" y="123"/>
                      <a:pt x="47" y="116"/>
                    </a:cubicBezTo>
                    <a:cubicBezTo>
                      <a:pt x="60" y="113"/>
                      <a:pt x="70" y="107"/>
                      <a:pt x="78" y="100"/>
                    </a:cubicBezTo>
                    <a:cubicBezTo>
                      <a:pt x="65" y="98"/>
                      <a:pt x="53" y="107"/>
                      <a:pt x="44" y="112"/>
                    </a:cubicBezTo>
                    <a:cubicBezTo>
                      <a:pt x="33" y="114"/>
                      <a:pt x="25" y="121"/>
                      <a:pt x="11" y="121"/>
                    </a:cubicBezTo>
                    <a:cubicBezTo>
                      <a:pt x="15" y="107"/>
                      <a:pt x="50" y="114"/>
                      <a:pt x="41" y="92"/>
                    </a:cubicBezTo>
                    <a:cubicBezTo>
                      <a:pt x="38" y="97"/>
                      <a:pt x="29" y="94"/>
                      <a:pt x="28" y="89"/>
                    </a:cubicBezTo>
                    <a:cubicBezTo>
                      <a:pt x="16" y="93"/>
                      <a:pt x="20" y="113"/>
                      <a:pt x="5" y="114"/>
                    </a:cubicBezTo>
                    <a:cubicBezTo>
                      <a:pt x="6" y="107"/>
                      <a:pt x="14" y="99"/>
                      <a:pt x="18" y="91"/>
                    </a:cubicBezTo>
                    <a:cubicBezTo>
                      <a:pt x="20" y="86"/>
                      <a:pt x="24" y="80"/>
                      <a:pt x="20" y="74"/>
                    </a:cubicBezTo>
                    <a:cubicBezTo>
                      <a:pt x="17" y="74"/>
                      <a:pt x="18" y="78"/>
                      <a:pt x="15" y="78"/>
                    </a:cubicBezTo>
                    <a:cubicBezTo>
                      <a:pt x="5" y="68"/>
                      <a:pt x="8" y="45"/>
                      <a:pt x="0" y="32"/>
                    </a:cubicBezTo>
                    <a:cubicBezTo>
                      <a:pt x="2" y="31"/>
                      <a:pt x="5" y="32"/>
                      <a:pt x="7" y="31"/>
                    </a:cubicBezTo>
                    <a:cubicBezTo>
                      <a:pt x="15" y="42"/>
                      <a:pt x="20" y="56"/>
                      <a:pt x="23" y="72"/>
                    </a:cubicBezTo>
                    <a:cubicBezTo>
                      <a:pt x="27" y="69"/>
                      <a:pt x="31" y="68"/>
                      <a:pt x="31" y="63"/>
                    </a:cubicBezTo>
                    <a:cubicBezTo>
                      <a:pt x="32" y="58"/>
                      <a:pt x="27" y="54"/>
                      <a:pt x="27" y="49"/>
                    </a:cubicBezTo>
                    <a:cubicBezTo>
                      <a:pt x="28" y="46"/>
                      <a:pt x="32" y="44"/>
                      <a:pt x="34" y="41"/>
                    </a:cubicBezTo>
                    <a:cubicBezTo>
                      <a:pt x="38" y="36"/>
                      <a:pt x="45" y="24"/>
                      <a:pt x="43" y="12"/>
                    </a:cubicBezTo>
                    <a:cubicBezTo>
                      <a:pt x="43" y="9"/>
                      <a:pt x="40" y="6"/>
                      <a:pt x="42" y="1"/>
                    </a:cubicBezTo>
                    <a:cubicBezTo>
                      <a:pt x="42" y="1"/>
                      <a:pt x="45" y="0"/>
                      <a:pt x="46" y="1"/>
                    </a:cubicBezTo>
                    <a:cubicBezTo>
                      <a:pt x="50" y="1"/>
                      <a:pt x="61" y="13"/>
                      <a:pt x="61" y="15"/>
                    </a:cubicBezTo>
                    <a:cubicBezTo>
                      <a:pt x="64" y="27"/>
                      <a:pt x="43" y="33"/>
                      <a:pt x="42" y="45"/>
                    </a:cubicBezTo>
                    <a:close/>
                    <a:moveTo>
                      <a:pt x="56" y="47"/>
                    </a:moveTo>
                    <a:cubicBezTo>
                      <a:pt x="59" y="53"/>
                      <a:pt x="64" y="57"/>
                      <a:pt x="66" y="64"/>
                    </a:cubicBezTo>
                    <a:cubicBezTo>
                      <a:pt x="64" y="67"/>
                      <a:pt x="64" y="70"/>
                      <a:pt x="61" y="73"/>
                    </a:cubicBezTo>
                    <a:cubicBezTo>
                      <a:pt x="61" y="74"/>
                      <a:pt x="59" y="73"/>
                      <a:pt x="58" y="74"/>
                    </a:cubicBezTo>
                    <a:cubicBezTo>
                      <a:pt x="57" y="75"/>
                      <a:pt x="56" y="78"/>
                      <a:pt x="55" y="79"/>
                    </a:cubicBezTo>
                    <a:cubicBezTo>
                      <a:pt x="51" y="82"/>
                      <a:pt x="46" y="83"/>
                      <a:pt x="46" y="88"/>
                    </a:cubicBezTo>
                    <a:cubicBezTo>
                      <a:pt x="46" y="91"/>
                      <a:pt x="50" y="93"/>
                      <a:pt x="48" y="97"/>
                    </a:cubicBezTo>
                    <a:cubicBezTo>
                      <a:pt x="62" y="86"/>
                      <a:pt x="68" y="68"/>
                      <a:pt x="77" y="52"/>
                    </a:cubicBezTo>
                    <a:cubicBezTo>
                      <a:pt x="77" y="46"/>
                      <a:pt x="80" y="41"/>
                      <a:pt x="79" y="37"/>
                    </a:cubicBezTo>
                    <a:cubicBezTo>
                      <a:pt x="71" y="38"/>
                      <a:pt x="61" y="41"/>
                      <a:pt x="56" y="47"/>
                    </a:cubicBezTo>
                    <a:close/>
                    <a:moveTo>
                      <a:pt x="36" y="76"/>
                    </a:moveTo>
                    <a:cubicBezTo>
                      <a:pt x="39" y="76"/>
                      <a:pt x="38" y="73"/>
                      <a:pt x="42" y="73"/>
                    </a:cubicBezTo>
                    <a:cubicBezTo>
                      <a:pt x="43" y="75"/>
                      <a:pt x="43" y="78"/>
                      <a:pt x="43" y="80"/>
                    </a:cubicBezTo>
                    <a:cubicBezTo>
                      <a:pt x="54" y="75"/>
                      <a:pt x="59" y="63"/>
                      <a:pt x="52" y="50"/>
                    </a:cubicBezTo>
                    <a:cubicBezTo>
                      <a:pt x="49" y="50"/>
                      <a:pt x="47" y="50"/>
                      <a:pt x="44" y="50"/>
                    </a:cubicBezTo>
                    <a:cubicBezTo>
                      <a:pt x="48" y="61"/>
                      <a:pt x="39" y="67"/>
                      <a:pt x="3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íṣlïḓê"/>
              <p:cNvSpPr/>
              <p:nvPr/>
            </p:nvSpPr>
            <p:spPr bwMode="auto">
              <a:xfrm>
                <a:off x="7440177" y="2998928"/>
                <a:ext cx="88827" cy="201664"/>
              </a:xfrm>
              <a:custGeom>
                <a:avLst/>
                <a:gdLst>
                  <a:gd name="T0" fmla="*/ 14 w 18"/>
                  <a:gd name="T1" fmla="*/ 37 h 40"/>
                  <a:gd name="T2" fmla="*/ 4 w 18"/>
                  <a:gd name="T3" fmla="*/ 40 h 40"/>
                  <a:gd name="T4" fmla="*/ 0 w 18"/>
                  <a:gd name="T5" fmla="*/ 1 h 40"/>
                  <a:gd name="T6" fmla="*/ 1 w 18"/>
                  <a:gd name="T7" fmla="*/ 1 h 40"/>
                  <a:gd name="T8" fmla="*/ 2 w 18"/>
                  <a:gd name="T9" fmla="*/ 0 h 40"/>
                  <a:gd name="T10" fmla="*/ 10 w 18"/>
                  <a:gd name="T11" fmla="*/ 14 h 40"/>
                  <a:gd name="T12" fmla="*/ 17 w 18"/>
                  <a:gd name="T13" fmla="*/ 22 h 40"/>
                  <a:gd name="T14" fmla="*/ 14 w 18"/>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0">
                    <a:moveTo>
                      <a:pt x="14" y="37"/>
                    </a:moveTo>
                    <a:cubicBezTo>
                      <a:pt x="11" y="39"/>
                      <a:pt x="8" y="39"/>
                      <a:pt x="4" y="40"/>
                    </a:cubicBezTo>
                    <a:cubicBezTo>
                      <a:pt x="3" y="27"/>
                      <a:pt x="2" y="13"/>
                      <a:pt x="0" y="1"/>
                    </a:cubicBezTo>
                    <a:cubicBezTo>
                      <a:pt x="0" y="1"/>
                      <a:pt x="0" y="1"/>
                      <a:pt x="1" y="1"/>
                    </a:cubicBezTo>
                    <a:cubicBezTo>
                      <a:pt x="1" y="1"/>
                      <a:pt x="2" y="1"/>
                      <a:pt x="2" y="0"/>
                    </a:cubicBezTo>
                    <a:cubicBezTo>
                      <a:pt x="7" y="1"/>
                      <a:pt x="6" y="8"/>
                      <a:pt x="10" y="14"/>
                    </a:cubicBezTo>
                    <a:cubicBezTo>
                      <a:pt x="12" y="17"/>
                      <a:pt x="16" y="20"/>
                      <a:pt x="17" y="22"/>
                    </a:cubicBezTo>
                    <a:cubicBezTo>
                      <a:pt x="18" y="28"/>
                      <a:pt x="14" y="31"/>
                      <a:pt x="1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šlîḍê"/>
              <p:cNvSpPr/>
              <p:nvPr/>
            </p:nvSpPr>
            <p:spPr bwMode="auto">
              <a:xfrm>
                <a:off x="7344147" y="3241405"/>
                <a:ext cx="144046" cy="259282"/>
              </a:xfrm>
              <a:custGeom>
                <a:avLst/>
                <a:gdLst>
                  <a:gd name="T0" fmla="*/ 20 w 29"/>
                  <a:gd name="T1" fmla="*/ 0 h 52"/>
                  <a:gd name="T2" fmla="*/ 14 w 29"/>
                  <a:gd name="T3" fmla="*/ 32 h 52"/>
                  <a:gd name="T4" fmla="*/ 27 w 29"/>
                  <a:gd name="T5" fmla="*/ 19 h 52"/>
                  <a:gd name="T6" fmla="*/ 20 w 29"/>
                  <a:gd name="T7" fmla="*/ 42 h 52"/>
                  <a:gd name="T8" fmla="*/ 8 w 29"/>
                  <a:gd name="T9" fmla="*/ 52 h 52"/>
                  <a:gd name="T10" fmla="*/ 2 w 29"/>
                  <a:gd name="T11" fmla="*/ 30 h 52"/>
                  <a:gd name="T12" fmla="*/ 10 w 29"/>
                  <a:gd name="T13" fmla="*/ 16 h 52"/>
                  <a:gd name="T14" fmla="*/ 19 w 29"/>
                  <a:gd name="T15" fmla="*/ 0 h 52"/>
                  <a:gd name="T16" fmla="*/ 20 w 2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20" y="0"/>
                    </a:moveTo>
                    <a:cubicBezTo>
                      <a:pt x="25" y="13"/>
                      <a:pt x="14" y="20"/>
                      <a:pt x="14" y="32"/>
                    </a:cubicBezTo>
                    <a:cubicBezTo>
                      <a:pt x="21" y="30"/>
                      <a:pt x="20" y="21"/>
                      <a:pt x="27" y="19"/>
                    </a:cubicBezTo>
                    <a:cubicBezTo>
                      <a:pt x="29" y="27"/>
                      <a:pt x="25" y="35"/>
                      <a:pt x="20" y="42"/>
                    </a:cubicBezTo>
                    <a:cubicBezTo>
                      <a:pt x="17" y="46"/>
                      <a:pt x="12" y="52"/>
                      <a:pt x="8" y="52"/>
                    </a:cubicBezTo>
                    <a:cubicBezTo>
                      <a:pt x="2" y="51"/>
                      <a:pt x="0" y="39"/>
                      <a:pt x="2" y="30"/>
                    </a:cubicBezTo>
                    <a:cubicBezTo>
                      <a:pt x="3" y="27"/>
                      <a:pt x="8" y="21"/>
                      <a:pt x="10" y="16"/>
                    </a:cubicBezTo>
                    <a:cubicBezTo>
                      <a:pt x="13" y="10"/>
                      <a:pt x="17" y="5"/>
                      <a:pt x="19" y="0"/>
                    </a:cubicBezTo>
                    <a:cubicBezTo>
                      <a:pt x="20"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S1îḓe"/>
              <p:cNvSpPr/>
              <p:nvPr/>
            </p:nvSpPr>
            <p:spPr bwMode="auto">
              <a:xfrm>
                <a:off x="7473788" y="3344637"/>
                <a:ext cx="379320" cy="422534"/>
              </a:xfrm>
              <a:custGeom>
                <a:avLst/>
                <a:gdLst>
                  <a:gd name="T0" fmla="*/ 76 w 76"/>
                  <a:gd name="T1" fmla="*/ 6 h 84"/>
                  <a:gd name="T2" fmla="*/ 42 w 76"/>
                  <a:gd name="T3" fmla="*/ 22 h 84"/>
                  <a:gd name="T4" fmla="*/ 48 w 76"/>
                  <a:gd name="T5" fmla="*/ 57 h 84"/>
                  <a:gd name="T6" fmla="*/ 37 w 76"/>
                  <a:gd name="T7" fmla="*/ 84 h 84"/>
                  <a:gd name="T8" fmla="*/ 19 w 76"/>
                  <a:gd name="T9" fmla="*/ 74 h 84"/>
                  <a:gd name="T10" fmla="*/ 4 w 76"/>
                  <a:gd name="T11" fmla="*/ 59 h 84"/>
                  <a:gd name="T12" fmla="*/ 32 w 76"/>
                  <a:gd name="T13" fmla="*/ 64 h 84"/>
                  <a:gd name="T14" fmla="*/ 34 w 76"/>
                  <a:gd name="T15" fmla="*/ 25 h 84"/>
                  <a:gd name="T16" fmla="*/ 1 w 76"/>
                  <a:gd name="T17" fmla="*/ 32 h 84"/>
                  <a:gd name="T18" fmla="*/ 0 w 76"/>
                  <a:gd name="T19" fmla="*/ 26 h 84"/>
                  <a:gd name="T20" fmla="*/ 26 w 76"/>
                  <a:gd name="T21" fmla="*/ 20 h 84"/>
                  <a:gd name="T22" fmla="*/ 36 w 76"/>
                  <a:gd name="T23" fmla="*/ 15 h 84"/>
                  <a:gd name="T24" fmla="*/ 76 w 76"/>
                  <a:gd name="T25"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84">
                    <a:moveTo>
                      <a:pt x="76" y="6"/>
                    </a:moveTo>
                    <a:cubicBezTo>
                      <a:pt x="75" y="22"/>
                      <a:pt x="55" y="18"/>
                      <a:pt x="42" y="22"/>
                    </a:cubicBezTo>
                    <a:cubicBezTo>
                      <a:pt x="44" y="33"/>
                      <a:pt x="48" y="45"/>
                      <a:pt x="48" y="57"/>
                    </a:cubicBezTo>
                    <a:cubicBezTo>
                      <a:pt x="48" y="68"/>
                      <a:pt x="42" y="78"/>
                      <a:pt x="37" y="84"/>
                    </a:cubicBezTo>
                    <a:cubicBezTo>
                      <a:pt x="31" y="83"/>
                      <a:pt x="25" y="78"/>
                      <a:pt x="19" y="74"/>
                    </a:cubicBezTo>
                    <a:cubicBezTo>
                      <a:pt x="13" y="69"/>
                      <a:pt x="7" y="65"/>
                      <a:pt x="4" y="59"/>
                    </a:cubicBezTo>
                    <a:cubicBezTo>
                      <a:pt x="13" y="61"/>
                      <a:pt x="22" y="66"/>
                      <a:pt x="32" y="64"/>
                    </a:cubicBezTo>
                    <a:cubicBezTo>
                      <a:pt x="34" y="52"/>
                      <a:pt x="35" y="40"/>
                      <a:pt x="34" y="25"/>
                    </a:cubicBezTo>
                    <a:cubicBezTo>
                      <a:pt x="25" y="27"/>
                      <a:pt x="13" y="39"/>
                      <a:pt x="1" y="32"/>
                    </a:cubicBezTo>
                    <a:cubicBezTo>
                      <a:pt x="0" y="30"/>
                      <a:pt x="0" y="28"/>
                      <a:pt x="0" y="26"/>
                    </a:cubicBezTo>
                    <a:cubicBezTo>
                      <a:pt x="9" y="23"/>
                      <a:pt x="17" y="23"/>
                      <a:pt x="26" y="20"/>
                    </a:cubicBezTo>
                    <a:cubicBezTo>
                      <a:pt x="29" y="19"/>
                      <a:pt x="33" y="17"/>
                      <a:pt x="36" y="15"/>
                    </a:cubicBezTo>
                    <a:cubicBezTo>
                      <a:pt x="46" y="10"/>
                      <a:pt x="63" y="0"/>
                      <a:pt x="7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1" name="ïŝḻïdè"/>
            <p:cNvGrpSpPr/>
            <p:nvPr/>
          </p:nvGrpSpPr>
          <p:grpSpPr>
            <a:xfrm>
              <a:off x="4649513" y="3946051"/>
              <a:ext cx="3567404" cy="243887"/>
              <a:chOff x="4649503" y="3967974"/>
              <a:chExt cx="3246722" cy="221964"/>
            </a:xfrm>
            <a:grpFill/>
          </p:grpSpPr>
          <p:sp>
            <p:nvSpPr>
              <p:cNvPr id="22" name="í$ḻiḓé"/>
              <p:cNvSpPr/>
              <p:nvPr/>
            </p:nvSpPr>
            <p:spPr bwMode="auto">
              <a:xfrm>
                <a:off x="4649503" y="3999310"/>
                <a:ext cx="169736" cy="190628"/>
              </a:xfrm>
              <a:custGeom>
                <a:avLst/>
                <a:gdLst>
                  <a:gd name="T0" fmla="*/ 29 w 31"/>
                  <a:gd name="T1" fmla="*/ 12 h 35"/>
                  <a:gd name="T2" fmla="*/ 18 w 31"/>
                  <a:gd name="T3" fmla="*/ 2 h 35"/>
                  <a:gd name="T4" fmla="*/ 10 w 31"/>
                  <a:gd name="T5" fmla="*/ 5 h 35"/>
                  <a:gd name="T6" fmla="*/ 6 w 31"/>
                  <a:gd name="T7" fmla="*/ 18 h 35"/>
                  <a:gd name="T8" fmla="*/ 19 w 31"/>
                  <a:gd name="T9" fmla="*/ 33 h 35"/>
                  <a:gd name="T10" fmla="*/ 30 w 31"/>
                  <a:gd name="T11" fmla="*/ 28 h 35"/>
                  <a:gd name="T12" fmla="*/ 31 w 31"/>
                  <a:gd name="T13" fmla="*/ 29 h 35"/>
                  <a:gd name="T14" fmla="*/ 17 w 31"/>
                  <a:gd name="T15" fmla="*/ 35 h 35"/>
                  <a:gd name="T16" fmla="*/ 0 w 31"/>
                  <a:gd name="T17" fmla="*/ 18 h 35"/>
                  <a:gd name="T18" fmla="*/ 17 w 31"/>
                  <a:gd name="T19" fmla="*/ 0 h 35"/>
                  <a:gd name="T20" fmla="*/ 25 w 31"/>
                  <a:gd name="T21" fmla="*/ 1 h 35"/>
                  <a:gd name="T22" fmla="*/ 27 w 31"/>
                  <a:gd name="T23" fmla="*/ 2 h 35"/>
                  <a:gd name="T24" fmla="*/ 29 w 31"/>
                  <a:gd name="T25" fmla="*/ 0 h 35"/>
                  <a:gd name="T26" fmla="*/ 30 w 31"/>
                  <a:gd name="T27" fmla="*/ 0 h 35"/>
                  <a:gd name="T28" fmla="*/ 31 w 31"/>
                  <a:gd name="T29" fmla="*/ 12 h 35"/>
                  <a:gd name="T30" fmla="*/ 29 w 31"/>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29" y="12"/>
                    </a:moveTo>
                    <a:cubicBezTo>
                      <a:pt x="28" y="5"/>
                      <a:pt x="24" y="2"/>
                      <a:pt x="18" y="2"/>
                    </a:cubicBezTo>
                    <a:cubicBezTo>
                      <a:pt x="15" y="2"/>
                      <a:pt x="12" y="3"/>
                      <a:pt x="10" y="5"/>
                    </a:cubicBezTo>
                    <a:cubicBezTo>
                      <a:pt x="7" y="8"/>
                      <a:pt x="6" y="12"/>
                      <a:pt x="6" y="18"/>
                    </a:cubicBezTo>
                    <a:cubicBezTo>
                      <a:pt x="6" y="28"/>
                      <a:pt x="10" y="33"/>
                      <a:pt x="19" y="33"/>
                    </a:cubicBezTo>
                    <a:cubicBezTo>
                      <a:pt x="23" y="33"/>
                      <a:pt x="27" y="32"/>
                      <a:pt x="30" y="28"/>
                    </a:cubicBezTo>
                    <a:cubicBezTo>
                      <a:pt x="31" y="29"/>
                      <a:pt x="31" y="29"/>
                      <a:pt x="31" y="29"/>
                    </a:cubicBezTo>
                    <a:cubicBezTo>
                      <a:pt x="28" y="33"/>
                      <a:pt x="23" y="35"/>
                      <a:pt x="17" y="35"/>
                    </a:cubicBezTo>
                    <a:cubicBezTo>
                      <a:pt x="6" y="35"/>
                      <a:pt x="0" y="29"/>
                      <a:pt x="0" y="18"/>
                    </a:cubicBezTo>
                    <a:cubicBezTo>
                      <a:pt x="0" y="7"/>
                      <a:pt x="6" y="1"/>
                      <a:pt x="17" y="0"/>
                    </a:cubicBezTo>
                    <a:cubicBezTo>
                      <a:pt x="20" y="0"/>
                      <a:pt x="22" y="0"/>
                      <a:pt x="25" y="1"/>
                    </a:cubicBezTo>
                    <a:cubicBezTo>
                      <a:pt x="26" y="1"/>
                      <a:pt x="26" y="2"/>
                      <a:pt x="27" y="2"/>
                    </a:cubicBezTo>
                    <a:cubicBezTo>
                      <a:pt x="28" y="2"/>
                      <a:pt x="29" y="1"/>
                      <a:pt x="29" y="0"/>
                    </a:cubicBezTo>
                    <a:cubicBezTo>
                      <a:pt x="30" y="0"/>
                      <a:pt x="30" y="0"/>
                      <a:pt x="30" y="0"/>
                    </a:cubicBezTo>
                    <a:cubicBezTo>
                      <a:pt x="31" y="12"/>
                      <a:pt x="31" y="12"/>
                      <a:pt x="31" y="12"/>
                    </a:cubicBezTo>
                    <a:cubicBezTo>
                      <a:pt x="29" y="12"/>
                      <a:pt x="2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ïṡľîḓé"/>
              <p:cNvSpPr/>
              <p:nvPr/>
            </p:nvSpPr>
            <p:spPr bwMode="auto">
              <a:xfrm>
                <a:off x="4834910" y="4004533"/>
                <a:ext cx="190628" cy="185405"/>
              </a:xfrm>
              <a:custGeom>
                <a:avLst/>
                <a:gdLst>
                  <a:gd name="T0" fmla="*/ 0 w 35"/>
                  <a:gd name="T1" fmla="*/ 33 h 34"/>
                  <a:gd name="T2" fmla="*/ 4 w 35"/>
                  <a:gd name="T3" fmla="*/ 32 h 34"/>
                  <a:gd name="T4" fmla="*/ 4 w 35"/>
                  <a:gd name="T5" fmla="*/ 28 h 34"/>
                  <a:gd name="T6" fmla="*/ 4 w 35"/>
                  <a:gd name="T7" fmla="*/ 5 h 34"/>
                  <a:gd name="T8" fmla="*/ 4 w 35"/>
                  <a:gd name="T9" fmla="*/ 2 h 34"/>
                  <a:gd name="T10" fmla="*/ 0 w 35"/>
                  <a:gd name="T11" fmla="*/ 1 h 34"/>
                  <a:gd name="T12" fmla="*/ 0 w 35"/>
                  <a:gd name="T13" fmla="*/ 0 h 34"/>
                  <a:gd name="T14" fmla="*/ 14 w 35"/>
                  <a:gd name="T15" fmla="*/ 0 h 34"/>
                  <a:gd name="T16" fmla="*/ 14 w 35"/>
                  <a:gd name="T17" fmla="*/ 1 h 34"/>
                  <a:gd name="T18" fmla="*/ 11 w 35"/>
                  <a:gd name="T19" fmla="*/ 2 h 34"/>
                  <a:gd name="T20" fmla="*/ 10 w 35"/>
                  <a:gd name="T21" fmla="*/ 5 h 34"/>
                  <a:gd name="T22" fmla="*/ 10 w 35"/>
                  <a:gd name="T23" fmla="*/ 15 h 34"/>
                  <a:gd name="T24" fmla="*/ 25 w 35"/>
                  <a:gd name="T25" fmla="*/ 15 h 34"/>
                  <a:gd name="T26" fmla="*/ 25 w 35"/>
                  <a:gd name="T27" fmla="*/ 5 h 34"/>
                  <a:gd name="T28" fmla="*/ 25 w 35"/>
                  <a:gd name="T29" fmla="*/ 2 h 34"/>
                  <a:gd name="T30" fmla="*/ 21 w 35"/>
                  <a:gd name="T31" fmla="*/ 1 h 34"/>
                  <a:gd name="T32" fmla="*/ 21 w 35"/>
                  <a:gd name="T33" fmla="*/ 0 h 34"/>
                  <a:gd name="T34" fmla="*/ 35 w 35"/>
                  <a:gd name="T35" fmla="*/ 0 h 34"/>
                  <a:gd name="T36" fmla="*/ 35 w 35"/>
                  <a:gd name="T37" fmla="*/ 1 h 34"/>
                  <a:gd name="T38" fmla="*/ 32 w 35"/>
                  <a:gd name="T39" fmla="*/ 2 h 34"/>
                  <a:gd name="T40" fmla="*/ 31 w 35"/>
                  <a:gd name="T41" fmla="*/ 5 h 34"/>
                  <a:gd name="T42" fmla="*/ 31 w 35"/>
                  <a:gd name="T43" fmla="*/ 28 h 34"/>
                  <a:gd name="T44" fmla="*/ 32 w 35"/>
                  <a:gd name="T45" fmla="*/ 32 h 34"/>
                  <a:gd name="T46" fmla="*/ 35 w 35"/>
                  <a:gd name="T47" fmla="*/ 33 h 34"/>
                  <a:gd name="T48" fmla="*/ 35 w 35"/>
                  <a:gd name="T49" fmla="*/ 34 h 34"/>
                  <a:gd name="T50" fmla="*/ 21 w 35"/>
                  <a:gd name="T51" fmla="*/ 34 h 34"/>
                  <a:gd name="T52" fmla="*/ 21 w 35"/>
                  <a:gd name="T53" fmla="*/ 33 h 34"/>
                  <a:gd name="T54" fmla="*/ 25 w 35"/>
                  <a:gd name="T55" fmla="*/ 32 h 34"/>
                  <a:gd name="T56" fmla="*/ 25 w 35"/>
                  <a:gd name="T57" fmla="*/ 28 h 34"/>
                  <a:gd name="T58" fmla="*/ 25 w 35"/>
                  <a:gd name="T59" fmla="*/ 18 h 34"/>
                  <a:gd name="T60" fmla="*/ 10 w 35"/>
                  <a:gd name="T61" fmla="*/ 18 h 34"/>
                  <a:gd name="T62" fmla="*/ 10 w 35"/>
                  <a:gd name="T63" fmla="*/ 28 h 34"/>
                  <a:gd name="T64" fmla="*/ 11 w 35"/>
                  <a:gd name="T65" fmla="*/ 32 h 34"/>
                  <a:gd name="T66" fmla="*/ 14 w 35"/>
                  <a:gd name="T67" fmla="*/ 33 h 34"/>
                  <a:gd name="T68" fmla="*/ 14 w 35"/>
                  <a:gd name="T69" fmla="*/ 34 h 34"/>
                  <a:gd name="T70" fmla="*/ 0 w 35"/>
                  <a:gd name="T71" fmla="*/ 34 h 34"/>
                  <a:gd name="T72" fmla="*/ 0 w 35"/>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4">
                    <a:moveTo>
                      <a:pt x="0" y="33"/>
                    </a:move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14" y="1"/>
                      <a:pt x="14" y="1"/>
                      <a:pt x="14" y="1"/>
                    </a:cubicBezTo>
                    <a:cubicBezTo>
                      <a:pt x="12" y="1"/>
                      <a:pt x="11" y="1"/>
                      <a:pt x="11" y="2"/>
                    </a:cubicBezTo>
                    <a:cubicBezTo>
                      <a:pt x="10" y="2"/>
                      <a:pt x="10" y="3"/>
                      <a:pt x="10" y="5"/>
                    </a:cubicBezTo>
                    <a:cubicBezTo>
                      <a:pt x="10" y="15"/>
                      <a:pt x="10" y="15"/>
                      <a:pt x="10" y="15"/>
                    </a:cubicBezTo>
                    <a:cubicBezTo>
                      <a:pt x="25" y="15"/>
                      <a:pt x="25" y="15"/>
                      <a:pt x="25" y="15"/>
                    </a:cubicBezTo>
                    <a:cubicBezTo>
                      <a:pt x="25" y="5"/>
                      <a:pt x="25" y="5"/>
                      <a:pt x="25" y="5"/>
                    </a:cubicBezTo>
                    <a:cubicBezTo>
                      <a:pt x="25" y="3"/>
                      <a:pt x="25" y="2"/>
                      <a:pt x="25" y="2"/>
                    </a:cubicBezTo>
                    <a:cubicBezTo>
                      <a:pt x="24" y="1"/>
                      <a:pt x="23" y="1"/>
                      <a:pt x="21" y="1"/>
                    </a:cubicBezTo>
                    <a:cubicBezTo>
                      <a:pt x="21" y="0"/>
                      <a:pt x="21" y="0"/>
                      <a:pt x="21" y="0"/>
                    </a:cubicBezTo>
                    <a:cubicBezTo>
                      <a:pt x="35" y="0"/>
                      <a:pt x="35" y="0"/>
                      <a:pt x="35" y="0"/>
                    </a:cubicBezTo>
                    <a:cubicBezTo>
                      <a:pt x="35" y="1"/>
                      <a:pt x="35" y="1"/>
                      <a:pt x="35" y="1"/>
                    </a:cubicBezTo>
                    <a:cubicBezTo>
                      <a:pt x="33" y="1"/>
                      <a:pt x="32" y="1"/>
                      <a:pt x="32" y="2"/>
                    </a:cubicBezTo>
                    <a:cubicBezTo>
                      <a:pt x="31" y="2"/>
                      <a:pt x="31" y="3"/>
                      <a:pt x="31" y="5"/>
                    </a:cubicBezTo>
                    <a:cubicBezTo>
                      <a:pt x="31" y="28"/>
                      <a:pt x="31" y="28"/>
                      <a:pt x="31" y="28"/>
                    </a:cubicBezTo>
                    <a:cubicBezTo>
                      <a:pt x="31" y="30"/>
                      <a:pt x="31" y="31"/>
                      <a:pt x="32" y="32"/>
                    </a:cubicBezTo>
                    <a:cubicBezTo>
                      <a:pt x="32" y="33"/>
                      <a:pt x="34" y="33"/>
                      <a:pt x="35" y="33"/>
                    </a:cubicBezTo>
                    <a:cubicBezTo>
                      <a:pt x="35" y="34"/>
                      <a:pt x="35" y="34"/>
                      <a:pt x="35" y="34"/>
                    </a:cubicBezTo>
                    <a:cubicBezTo>
                      <a:pt x="21" y="34"/>
                      <a:pt x="21" y="34"/>
                      <a:pt x="21" y="34"/>
                    </a:cubicBezTo>
                    <a:cubicBezTo>
                      <a:pt x="21" y="33"/>
                      <a:pt x="21" y="33"/>
                      <a:pt x="21" y="33"/>
                    </a:cubicBezTo>
                    <a:cubicBezTo>
                      <a:pt x="23" y="33"/>
                      <a:pt x="24" y="32"/>
                      <a:pt x="25" y="32"/>
                    </a:cubicBezTo>
                    <a:cubicBezTo>
                      <a:pt x="25" y="31"/>
                      <a:pt x="25" y="30"/>
                      <a:pt x="25" y="28"/>
                    </a:cubicBezTo>
                    <a:cubicBezTo>
                      <a:pt x="25" y="18"/>
                      <a:pt x="25" y="18"/>
                      <a:pt x="25" y="18"/>
                    </a:cubicBezTo>
                    <a:cubicBezTo>
                      <a:pt x="10" y="18"/>
                      <a:pt x="10" y="18"/>
                      <a:pt x="10" y="18"/>
                    </a:cubicBezTo>
                    <a:cubicBezTo>
                      <a:pt x="10" y="28"/>
                      <a:pt x="10" y="28"/>
                      <a:pt x="10" y="28"/>
                    </a:cubicBezTo>
                    <a:cubicBezTo>
                      <a:pt x="10" y="30"/>
                      <a:pt x="10" y="31"/>
                      <a:pt x="11" y="32"/>
                    </a:cubicBezTo>
                    <a:cubicBezTo>
                      <a:pt x="11" y="33"/>
                      <a:pt x="12" y="33"/>
                      <a:pt x="14" y="33"/>
                    </a:cubicBezTo>
                    <a:cubicBezTo>
                      <a:pt x="14" y="34"/>
                      <a:pt x="14" y="34"/>
                      <a:pt x="14"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îṥļíḑè"/>
              <p:cNvSpPr/>
              <p:nvPr/>
            </p:nvSpPr>
            <p:spPr bwMode="auto">
              <a:xfrm>
                <a:off x="5035981"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5 w 36"/>
                  <a:gd name="T11" fmla="*/ 29 h 35"/>
                  <a:gd name="T12" fmla="*/ 23 w 36"/>
                  <a:gd name="T13" fmla="*/ 24 h 35"/>
                  <a:gd name="T14" fmla="*/ 10 w 36"/>
                  <a:gd name="T15" fmla="*/ 24 h 35"/>
                  <a:gd name="T16" fmla="*/ 7 w 36"/>
                  <a:gd name="T17" fmla="*/ 30 h 35"/>
                  <a:gd name="T18" fmla="*/ 7 w 36"/>
                  <a:gd name="T19" fmla="*/ 32 h 35"/>
                  <a:gd name="T20" fmla="*/ 10 w 36"/>
                  <a:gd name="T21" fmla="*/ 34 h 35"/>
                  <a:gd name="T22" fmla="*/ 10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3 w 36"/>
                  <a:gd name="T41" fmla="*/ 33 h 35"/>
                  <a:gd name="T42" fmla="*/ 36 w 36"/>
                  <a:gd name="T43" fmla="*/ 34 h 35"/>
                  <a:gd name="T44" fmla="*/ 36 w 36"/>
                  <a:gd name="T45" fmla="*/ 35 h 35"/>
                  <a:gd name="T46" fmla="*/ 22 w 36"/>
                  <a:gd name="T47" fmla="*/ 22 h 35"/>
                  <a:gd name="T48" fmla="*/ 17 w 36"/>
                  <a:gd name="T49" fmla="*/ 7 h 35"/>
                  <a:gd name="T50" fmla="*/ 10 w 36"/>
                  <a:gd name="T51" fmla="*/ 22 h 35"/>
                  <a:gd name="T52" fmla="*/ 22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6" y="33"/>
                      <a:pt x="26" y="32"/>
                    </a:cubicBezTo>
                    <a:cubicBezTo>
                      <a:pt x="26" y="32"/>
                      <a:pt x="26" y="31"/>
                      <a:pt x="26" y="30"/>
                    </a:cubicBezTo>
                    <a:cubicBezTo>
                      <a:pt x="26" y="29"/>
                      <a:pt x="25" y="29"/>
                      <a:pt x="25"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0" y="34"/>
                    </a:cubicBezTo>
                    <a:cubicBezTo>
                      <a:pt x="10" y="35"/>
                      <a:pt x="10" y="35"/>
                      <a:pt x="10" y="35"/>
                    </a:cubicBezTo>
                    <a:cubicBezTo>
                      <a:pt x="0" y="35"/>
                      <a:pt x="0" y="35"/>
                      <a:pt x="0" y="35"/>
                    </a:cubicBezTo>
                    <a:cubicBezTo>
                      <a:pt x="0" y="34"/>
                      <a:pt x="0" y="34"/>
                      <a:pt x="0" y="34"/>
                    </a:cubicBezTo>
                    <a:cubicBezTo>
                      <a:pt x="1" y="34"/>
                      <a:pt x="2" y="34"/>
                      <a:pt x="3" y="33"/>
                    </a:cubicBezTo>
                    <a:cubicBezTo>
                      <a:pt x="3" y="32"/>
                      <a:pt x="5" y="30"/>
                      <a:pt x="6" y="26"/>
                    </a:cubicBezTo>
                    <a:cubicBezTo>
                      <a:pt x="6" y="26"/>
                      <a:pt x="6" y="26"/>
                      <a:pt x="7" y="25"/>
                    </a:cubicBezTo>
                    <a:cubicBezTo>
                      <a:pt x="17" y="0"/>
                      <a:pt x="17" y="0"/>
                      <a:pt x="17" y="0"/>
                    </a:cubicBezTo>
                    <a:cubicBezTo>
                      <a:pt x="18" y="0"/>
                      <a:pt x="18" y="0"/>
                      <a:pt x="18" y="0"/>
                    </a:cubicBezTo>
                    <a:cubicBezTo>
                      <a:pt x="31" y="30"/>
                      <a:pt x="31" y="30"/>
                      <a:pt x="31" y="30"/>
                    </a:cubicBezTo>
                    <a:cubicBezTo>
                      <a:pt x="32" y="31"/>
                      <a:pt x="33" y="33"/>
                      <a:pt x="33" y="33"/>
                    </a:cubicBezTo>
                    <a:cubicBezTo>
                      <a:pt x="34" y="34"/>
                      <a:pt x="35" y="34"/>
                      <a:pt x="36" y="34"/>
                    </a:cubicBezTo>
                    <a:cubicBezTo>
                      <a:pt x="36" y="35"/>
                      <a:pt x="36" y="35"/>
                      <a:pt x="36" y="35"/>
                    </a:cubicBezTo>
                    <a:close/>
                    <a:moveTo>
                      <a:pt x="22" y="22"/>
                    </a:moveTo>
                    <a:cubicBezTo>
                      <a:pt x="17" y="7"/>
                      <a:pt x="17" y="7"/>
                      <a:pt x="17" y="7"/>
                    </a:cubicBezTo>
                    <a:cubicBezTo>
                      <a:pt x="10" y="22"/>
                      <a:pt x="10" y="22"/>
                      <a:pt x="10" y="22"/>
                    </a:cubicBezTo>
                    <a:cubicBezTo>
                      <a:pt x="22" y="22"/>
                      <a:pt x="22" y="22"/>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îŝliḍé"/>
              <p:cNvSpPr/>
              <p:nvPr/>
            </p:nvSpPr>
            <p:spPr bwMode="auto">
              <a:xfrm>
                <a:off x="5237055" y="4004533"/>
                <a:ext cx="195850" cy="185405"/>
              </a:xfrm>
              <a:custGeom>
                <a:avLst/>
                <a:gdLst>
                  <a:gd name="T0" fmla="*/ 36 w 36"/>
                  <a:gd name="T1" fmla="*/ 1 h 34"/>
                  <a:gd name="T2" fmla="*/ 33 w 36"/>
                  <a:gd name="T3" fmla="*/ 2 h 34"/>
                  <a:gd name="T4" fmla="*/ 32 w 36"/>
                  <a:gd name="T5" fmla="*/ 7 h 34"/>
                  <a:gd name="T6" fmla="*/ 32 w 36"/>
                  <a:gd name="T7" fmla="*/ 34 h 34"/>
                  <a:gd name="T8" fmla="*/ 31 w 36"/>
                  <a:gd name="T9" fmla="*/ 34 h 34"/>
                  <a:gd name="T10" fmla="*/ 8 w 36"/>
                  <a:gd name="T11" fmla="*/ 6 h 34"/>
                  <a:gd name="T12" fmla="*/ 8 w 36"/>
                  <a:gd name="T13" fmla="*/ 6 h 34"/>
                  <a:gd name="T14" fmla="*/ 8 w 36"/>
                  <a:gd name="T15" fmla="*/ 26 h 34"/>
                  <a:gd name="T16" fmla="*/ 9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îŝļiďè"/>
              <p:cNvSpPr/>
              <p:nvPr/>
            </p:nvSpPr>
            <p:spPr bwMode="auto">
              <a:xfrm>
                <a:off x="5443350" y="3999310"/>
                <a:ext cx="195850" cy="190628"/>
              </a:xfrm>
              <a:custGeom>
                <a:avLst/>
                <a:gdLst>
                  <a:gd name="T0" fmla="*/ 36 w 36"/>
                  <a:gd name="T1" fmla="*/ 18 h 35"/>
                  <a:gd name="T2" fmla="*/ 33 w 36"/>
                  <a:gd name="T3" fmla="*/ 18 h 35"/>
                  <a:gd name="T4" fmla="*/ 32 w 36"/>
                  <a:gd name="T5" fmla="*/ 22 h 35"/>
                  <a:gd name="T6" fmla="*/ 32 w 36"/>
                  <a:gd name="T7" fmla="*/ 32 h 35"/>
                  <a:gd name="T8" fmla="*/ 20 w 36"/>
                  <a:gd name="T9" fmla="*/ 35 h 35"/>
                  <a:gd name="T10" fmla="*/ 5 w 36"/>
                  <a:gd name="T11" fmla="*/ 30 h 35"/>
                  <a:gd name="T12" fmla="*/ 1 w 36"/>
                  <a:gd name="T13" fmla="*/ 17 h 35"/>
                  <a:gd name="T14" fmla="*/ 19 w 36"/>
                  <a:gd name="T15" fmla="*/ 0 h 35"/>
                  <a:gd name="T16" fmla="*/ 26 w 36"/>
                  <a:gd name="T17" fmla="*/ 1 h 35"/>
                  <a:gd name="T18" fmla="*/ 28 w 36"/>
                  <a:gd name="T19" fmla="*/ 2 h 35"/>
                  <a:gd name="T20" fmla="*/ 30 w 36"/>
                  <a:gd name="T21" fmla="*/ 0 h 35"/>
                  <a:gd name="T22" fmla="*/ 31 w 36"/>
                  <a:gd name="T23" fmla="*/ 0 h 35"/>
                  <a:gd name="T24" fmla="*/ 32 w 36"/>
                  <a:gd name="T25" fmla="*/ 11 h 35"/>
                  <a:gd name="T26" fmla="*/ 30 w 36"/>
                  <a:gd name="T27" fmla="*/ 11 h 35"/>
                  <a:gd name="T28" fmla="*/ 19 w 36"/>
                  <a:gd name="T29" fmla="*/ 2 h 35"/>
                  <a:gd name="T30" fmla="*/ 7 w 36"/>
                  <a:gd name="T31" fmla="*/ 18 h 35"/>
                  <a:gd name="T32" fmla="*/ 20 w 36"/>
                  <a:gd name="T33" fmla="*/ 34 h 35"/>
                  <a:gd name="T34" fmla="*/ 27 w 36"/>
                  <a:gd name="T35" fmla="*/ 31 h 35"/>
                  <a:gd name="T36" fmla="*/ 27 w 36"/>
                  <a:gd name="T37" fmla="*/ 22 h 35"/>
                  <a:gd name="T38" fmla="*/ 26 w 36"/>
                  <a:gd name="T39" fmla="*/ 18 h 35"/>
                  <a:gd name="T40" fmla="*/ 23 w 36"/>
                  <a:gd name="T41" fmla="*/ 18 h 35"/>
                  <a:gd name="T42" fmla="*/ 23 w 36"/>
                  <a:gd name="T43" fmla="*/ 17 h 35"/>
                  <a:gd name="T44" fmla="*/ 36 w 36"/>
                  <a:gd name="T45" fmla="*/ 17 h 35"/>
                  <a:gd name="T46" fmla="*/ 36 w 36"/>
                  <a:gd name="T4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5">
                    <a:moveTo>
                      <a:pt x="36" y="18"/>
                    </a:moveTo>
                    <a:cubicBezTo>
                      <a:pt x="34" y="18"/>
                      <a:pt x="34" y="18"/>
                      <a:pt x="33" y="18"/>
                    </a:cubicBezTo>
                    <a:cubicBezTo>
                      <a:pt x="33" y="19"/>
                      <a:pt x="32" y="20"/>
                      <a:pt x="32" y="22"/>
                    </a:cubicBezTo>
                    <a:cubicBezTo>
                      <a:pt x="32" y="32"/>
                      <a:pt x="32" y="32"/>
                      <a:pt x="32" y="32"/>
                    </a:cubicBezTo>
                    <a:cubicBezTo>
                      <a:pt x="29" y="34"/>
                      <a:pt x="25" y="35"/>
                      <a:pt x="20" y="35"/>
                    </a:cubicBezTo>
                    <a:cubicBezTo>
                      <a:pt x="13" y="35"/>
                      <a:pt x="8" y="34"/>
                      <a:pt x="5" y="30"/>
                    </a:cubicBezTo>
                    <a:cubicBezTo>
                      <a:pt x="2" y="27"/>
                      <a:pt x="0" y="23"/>
                      <a:pt x="1" y="17"/>
                    </a:cubicBezTo>
                    <a:cubicBezTo>
                      <a:pt x="2" y="7"/>
                      <a:pt x="8" y="1"/>
                      <a:pt x="19" y="0"/>
                    </a:cubicBezTo>
                    <a:cubicBezTo>
                      <a:pt x="21" y="0"/>
                      <a:pt x="23" y="0"/>
                      <a:pt x="26" y="1"/>
                    </a:cubicBezTo>
                    <a:cubicBezTo>
                      <a:pt x="27" y="1"/>
                      <a:pt x="27" y="2"/>
                      <a:pt x="28" y="2"/>
                    </a:cubicBezTo>
                    <a:cubicBezTo>
                      <a:pt x="29" y="1"/>
                      <a:pt x="30" y="1"/>
                      <a:pt x="30" y="0"/>
                    </a:cubicBezTo>
                    <a:cubicBezTo>
                      <a:pt x="31" y="0"/>
                      <a:pt x="31" y="0"/>
                      <a:pt x="31" y="0"/>
                    </a:cubicBezTo>
                    <a:cubicBezTo>
                      <a:pt x="32" y="11"/>
                      <a:pt x="32" y="11"/>
                      <a:pt x="32" y="11"/>
                    </a:cubicBezTo>
                    <a:cubicBezTo>
                      <a:pt x="30" y="11"/>
                      <a:pt x="30" y="11"/>
                      <a:pt x="30" y="11"/>
                    </a:cubicBezTo>
                    <a:cubicBezTo>
                      <a:pt x="28" y="5"/>
                      <a:pt x="25" y="2"/>
                      <a:pt x="19" y="2"/>
                    </a:cubicBezTo>
                    <a:cubicBezTo>
                      <a:pt x="11" y="3"/>
                      <a:pt x="7" y="8"/>
                      <a:pt x="7" y="18"/>
                    </a:cubicBezTo>
                    <a:cubicBezTo>
                      <a:pt x="7" y="28"/>
                      <a:pt x="11" y="33"/>
                      <a:pt x="20" y="34"/>
                    </a:cubicBezTo>
                    <a:cubicBezTo>
                      <a:pt x="24" y="33"/>
                      <a:pt x="27" y="32"/>
                      <a:pt x="27" y="31"/>
                    </a:cubicBezTo>
                    <a:cubicBezTo>
                      <a:pt x="27" y="22"/>
                      <a:pt x="27" y="22"/>
                      <a:pt x="27" y="22"/>
                    </a:cubicBezTo>
                    <a:cubicBezTo>
                      <a:pt x="27" y="20"/>
                      <a:pt x="27" y="19"/>
                      <a:pt x="26" y="18"/>
                    </a:cubicBezTo>
                    <a:cubicBezTo>
                      <a:pt x="26" y="18"/>
                      <a:pt x="25" y="18"/>
                      <a:pt x="23" y="18"/>
                    </a:cubicBezTo>
                    <a:cubicBezTo>
                      <a:pt x="23" y="17"/>
                      <a:pt x="23" y="17"/>
                      <a:pt x="23" y="17"/>
                    </a:cubicBezTo>
                    <a:cubicBezTo>
                      <a:pt x="36" y="17"/>
                      <a:pt x="36" y="17"/>
                      <a:pt x="36" y="17"/>
                    </a:cubicBezTo>
                    <a:cubicBezTo>
                      <a:pt x="36" y="18"/>
                      <a:pt x="36" y="18"/>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îṩḷiḓé"/>
              <p:cNvSpPr/>
              <p:nvPr/>
            </p:nvSpPr>
            <p:spPr bwMode="auto">
              <a:xfrm>
                <a:off x="5691429" y="3967974"/>
                <a:ext cx="39170" cy="80952"/>
              </a:xfrm>
              <a:custGeom>
                <a:avLst/>
                <a:gdLst>
                  <a:gd name="T0" fmla="*/ 0 w 7"/>
                  <a:gd name="T1" fmla="*/ 14 h 15"/>
                  <a:gd name="T2" fmla="*/ 4 w 7"/>
                  <a:gd name="T3" fmla="*/ 7 h 15"/>
                  <a:gd name="T4" fmla="*/ 0 w 7"/>
                  <a:gd name="T5" fmla="*/ 4 h 15"/>
                  <a:gd name="T6" fmla="*/ 3 w 7"/>
                  <a:gd name="T7" fmla="*/ 1 h 15"/>
                  <a:gd name="T8" fmla="*/ 7 w 7"/>
                  <a:gd name="T9" fmla="*/ 6 h 15"/>
                  <a:gd name="T10" fmla="*/ 1 w 7"/>
                  <a:gd name="T11" fmla="*/ 15 h 15"/>
                  <a:gd name="T12" fmla="*/ 0 w 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0" y="14"/>
                    </a:moveTo>
                    <a:cubicBezTo>
                      <a:pt x="3" y="12"/>
                      <a:pt x="4" y="10"/>
                      <a:pt x="4" y="7"/>
                    </a:cubicBezTo>
                    <a:cubicBezTo>
                      <a:pt x="1" y="8"/>
                      <a:pt x="0" y="6"/>
                      <a:pt x="0" y="4"/>
                    </a:cubicBezTo>
                    <a:cubicBezTo>
                      <a:pt x="0" y="2"/>
                      <a:pt x="1" y="0"/>
                      <a:pt x="3" y="1"/>
                    </a:cubicBezTo>
                    <a:cubicBezTo>
                      <a:pt x="6" y="1"/>
                      <a:pt x="7" y="3"/>
                      <a:pt x="7" y="6"/>
                    </a:cubicBezTo>
                    <a:cubicBezTo>
                      <a:pt x="7" y="10"/>
                      <a:pt x="4" y="13"/>
                      <a:pt x="1" y="15"/>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i$ḷíďè"/>
              <p:cNvSpPr/>
              <p:nvPr/>
            </p:nvSpPr>
            <p:spPr bwMode="auto">
              <a:xfrm>
                <a:off x="5720212" y="3999310"/>
                <a:ext cx="195850" cy="190628"/>
              </a:xfrm>
              <a:custGeom>
                <a:avLst/>
                <a:gdLst>
                  <a:gd name="T0" fmla="*/ 36 w 36"/>
                  <a:gd name="T1" fmla="*/ 35 h 35"/>
                  <a:gd name="T2" fmla="*/ 23 w 36"/>
                  <a:gd name="T3" fmla="*/ 35 h 35"/>
                  <a:gd name="T4" fmla="*/ 23 w 36"/>
                  <a:gd name="T5" fmla="*/ 34 h 35"/>
                  <a:gd name="T6" fmla="*/ 26 w 36"/>
                  <a:gd name="T7" fmla="*/ 32 h 35"/>
                  <a:gd name="T8" fmla="*/ 26 w 36"/>
                  <a:gd name="T9" fmla="*/ 30 h 35"/>
                  <a:gd name="T10" fmla="*/ 26 w 36"/>
                  <a:gd name="T11" fmla="*/ 29 h 35"/>
                  <a:gd name="T12" fmla="*/ 23 w 36"/>
                  <a:gd name="T13" fmla="*/ 24 h 35"/>
                  <a:gd name="T14" fmla="*/ 10 w 36"/>
                  <a:gd name="T15" fmla="*/ 24 h 35"/>
                  <a:gd name="T16" fmla="*/ 7 w 36"/>
                  <a:gd name="T17" fmla="*/ 30 h 35"/>
                  <a:gd name="T18" fmla="*/ 7 w 36"/>
                  <a:gd name="T19" fmla="*/ 32 h 35"/>
                  <a:gd name="T20" fmla="*/ 11 w 36"/>
                  <a:gd name="T21" fmla="*/ 34 h 35"/>
                  <a:gd name="T22" fmla="*/ 11 w 36"/>
                  <a:gd name="T23" fmla="*/ 35 h 35"/>
                  <a:gd name="T24" fmla="*/ 0 w 36"/>
                  <a:gd name="T25" fmla="*/ 35 h 35"/>
                  <a:gd name="T26" fmla="*/ 0 w 36"/>
                  <a:gd name="T27" fmla="*/ 34 h 35"/>
                  <a:gd name="T28" fmla="*/ 3 w 36"/>
                  <a:gd name="T29" fmla="*/ 33 h 35"/>
                  <a:gd name="T30" fmla="*/ 6 w 36"/>
                  <a:gd name="T31" fmla="*/ 26 h 35"/>
                  <a:gd name="T32" fmla="*/ 7 w 36"/>
                  <a:gd name="T33" fmla="*/ 25 h 35"/>
                  <a:gd name="T34" fmla="*/ 17 w 36"/>
                  <a:gd name="T35" fmla="*/ 0 h 35"/>
                  <a:gd name="T36" fmla="*/ 18 w 36"/>
                  <a:gd name="T37" fmla="*/ 0 h 35"/>
                  <a:gd name="T38" fmla="*/ 31 w 36"/>
                  <a:gd name="T39" fmla="*/ 30 h 35"/>
                  <a:gd name="T40" fmla="*/ 34 w 36"/>
                  <a:gd name="T41" fmla="*/ 33 h 35"/>
                  <a:gd name="T42" fmla="*/ 36 w 36"/>
                  <a:gd name="T43" fmla="*/ 34 h 35"/>
                  <a:gd name="T44" fmla="*/ 36 w 36"/>
                  <a:gd name="T45" fmla="*/ 35 h 35"/>
                  <a:gd name="T46" fmla="*/ 23 w 36"/>
                  <a:gd name="T47" fmla="*/ 22 h 35"/>
                  <a:gd name="T48" fmla="*/ 17 w 36"/>
                  <a:gd name="T49" fmla="*/ 7 h 35"/>
                  <a:gd name="T50" fmla="*/ 11 w 36"/>
                  <a:gd name="T51" fmla="*/ 22 h 35"/>
                  <a:gd name="T52" fmla="*/ 23 w 36"/>
                  <a:gd name="T5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5">
                    <a:moveTo>
                      <a:pt x="36" y="35"/>
                    </a:moveTo>
                    <a:cubicBezTo>
                      <a:pt x="23" y="35"/>
                      <a:pt x="23" y="35"/>
                      <a:pt x="23" y="35"/>
                    </a:cubicBezTo>
                    <a:cubicBezTo>
                      <a:pt x="23" y="34"/>
                      <a:pt x="23" y="34"/>
                      <a:pt x="23" y="34"/>
                    </a:cubicBezTo>
                    <a:cubicBezTo>
                      <a:pt x="25" y="34"/>
                      <a:pt x="27" y="33"/>
                      <a:pt x="26" y="32"/>
                    </a:cubicBezTo>
                    <a:cubicBezTo>
                      <a:pt x="26" y="32"/>
                      <a:pt x="26" y="31"/>
                      <a:pt x="26" y="30"/>
                    </a:cubicBezTo>
                    <a:cubicBezTo>
                      <a:pt x="26" y="29"/>
                      <a:pt x="26" y="29"/>
                      <a:pt x="26" y="29"/>
                    </a:cubicBezTo>
                    <a:cubicBezTo>
                      <a:pt x="23" y="24"/>
                      <a:pt x="23" y="24"/>
                      <a:pt x="23" y="24"/>
                    </a:cubicBezTo>
                    <a:cubicBezTo>
                      <a:pt x="10" y="24"/>
                      <a:pt x="10" y="24"/>
                      <a:pt x="10" y="24"/>
                    </a:cubicBezTo>
                    <a:cubicBezTo>
                      <a:pt x="7" y="30"/>
                      <a:pt x="7" y="30"/>
                      <a:pt x="7" y="30"/>
                    </a:cubicBezTo>
                    <a:cubicBezTo>
                      <a:pt x="7" y="31"/>
                      <a:pt x="7" y="31"/>
                      <a:pt x="7" y="32"/>
                    </a:cubicBezTo>
                    <a:cubicBezTo>
                      <a:pt x="7" y="33"/>
                      <a:pt x="8" y="34"/>
                      <a:pt x="11" y="34"/>
                    </a:cubicBezTo>
                    <a:cubicBezTo>
                      <a:pt x="11" y="35"/>
                      <a:pt x="11" y="35"/>
                      <a:pt x="11" y="35"/>
                    </a:cubicBezTo>
                    <a:cubicBezTo>
                      <a:pt x="0" y="35"/>
                      <a:pt x="0" y="35"/>
                      <a:pt x="0" y="35"/>
                    </a:cubicBezTo>
                    <a:cubicBezTo>
                      <a:pt x="0" y="34"/>
                      <a:pt x="0" y="34"/>
                      <a:pt x="0" y="34"/>
                    </a:cubicBezTo>
                    <a:cubicBezTo>
                      <a:pt x="1" y="34"/>
                      <a:pt x="2" y="34"/>
                      <a:pt x="3" y="33"/>
                    </a:cubicBezTo>
                    <a:cubicBezTo>
                      <a:pt x="4" y="32"/>
                      <a:pt x="5" y="30"/>
                      <a:pt x="6" y="26"/>
                    </a:cubicBezTo>
                    <a:cubicBezTo>
                      <a:pt x="6" y="26"/>
                      <a:pt x="7" y="26"/>
                      <a:pt x="7" y="25"/>
                    </a:cubicBezTo>
                    <a:cubicBezTo>
                      <a:pt x="17" y="0"/>
                      <a:pt x="17" y="0"/>
                      <a:pt x="17" y="0"/>
                    </a:cubicBezTo>
                    <a:cubicBezTo>
                      <a:pt x="18" y="0"/>
                      <a:pt x="18" y="0"/>
                      <a:pt x="18" y="0"/>
                    </a:cubicBezTo>
                    <a:cubicBezTo>
                      <a:pt x="31" y="30"/>
                      <a:pt x="31" y="30"/>
                      <a:pt x="31" y="30"/>
                    </a:cubicBezTo>
                    <a:cubicBezTo>
                      <a:pt x="32" y="31"/>
                      <a:pt x="33" y="33"/>
                      <a:pt x="34" y="33"/>
                    </a:cubicBezTo>
                    <a:cubicBezTo>
                      <a:pt x="34" y="34"/>
                      <a:pt x="35" y="34"/>
                      <a:pt x="36" y="34"/>
                    </a:cubicBezTo>
                    <a:cubicBezTo>
                      <a:pt x="36" y="35"/>
                      <a:pt x="36" y="35"/>
                      <a:pt x="36" y="35"/>
                    </a:cubicBezTo>
                    <a:close/>
                    <a:moveTo>
                      <a:pt x="23" y="22"/>
                    </a:moveTo>
                    <a:cubicBezTo>
                      <a:pt x="17" y="7"/>
                      <a:pt x="17" y="7"/>
                      <a:pt x="17" y="7"/>
                    </a:cubicBezTo>
                    <a:cubicBezTo>
                      <a:pt x="11" y="22"/>
                      <a:pt x="11" y="22"/>
                      <a:pt x="11" y="22"/>
                    </a:cubicBezTo>
                    <a:cubicBezTo>
                      <a:pt x="23" y="22"/>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íś1îdê"/>
              <p:cNvSpPr/>
              <p:nvPr/>
            </p:nvSpPr>
            <p:spPr bwMode="auto">
              <a:xfrm>
                <a:off x="5921284" y="4004533"/>
                <a:ext cx="201072" cy="185405"/>
              </a:xfrm>
              <a:custGeom>
                <a:avLst/>
                <a:gdLst>
                  <a:gd name="T0" fmla="*/ 37 w 37"/>
                  <a:gd name="T1" fmla="*/ 1 h 34"/>
                  <a:gd name="T2" fmla="*/ 33 w 37"/>
                  <a:gd name="T3" fmla="*/ 2 h 34"/>
                  <a:gd name="T4" fmla="*/ 32 w 37"/>
                  <a:gd name="T5" fmla="*/ 7 h 34"/>
                  <a:gd name="T6" fmla="*/ 32 w 37"/>
                  <a:gd name="T7" fmla="*/ 34 h 34"/>
                  <a:gd name="T8" fmla="*/ 31 w 37"/>
                  <a:gd name="T9" fmla="*/ 34 h 34"/>
                  <a:gd name="T10" fmla="*/ 8 w 37"/>
                  <a:gd name="T11" fmla="*/ 6 h 34"/>
                  <a:gd name="T12" fmla="*/ 8 w 37"/>
                  <a:gd name="T13" fmla="*/ 6 h 34"/>
                  <a:gd name="T14" fmla="*/ 8 w 37"/>
                  <a:gd name="T15" fmla="*/ 26 h 34"/>
                  <a:gd name="T16" fmla="*/ 9 w 37"/>
                  <a:gd name="T17" fmla="*/ 32 h 34"/>
                  <a:gd name="T18" fmla="*/ 13 w 37"/>
                  <a:gd name="T19" fmla="*/ 33 h 34"/>
                  <a:gd name="T20" fmla="*/ 13 w 37"/>
                  <a:gd name="T21" fmla="*/ 34 h 34"/>
                  <a:gd name="T22" fmla="*/ 0 w 37"/>
                  <a:gd name="T23" fmla="*/ 34 h 34"/>
                  <a:gd name="T24" fmla="*/ 0 w 37"/>
                  <a:gd name="T25" fmla="*/ 33 h 34"/>
                  <a:gd name="T26" fmla="*/ 4 w 37"/>
                  <a:gd name="T27" fmla="*/ 32 h 34"/>
                  <a:gd name="T28" fmla="*/ 5 w 37"/>
                  <a:gd name="T29" fmla="*/ 26 h 34"/>
                  <a:gd name="T30" fmla="*/ 5 w 37"/>
                  <a:gd name="T31" fmla="*/ 3 h 34"/>
                  <a:gd name="T32" fmla="*/ 0 w 37"/>
                  <a:gd name="T33" fmla="*/ 1 h 34"/>
                  <a:gd name="T34" fmla="*/ 0 w 37"/>
                  <a:gd name="T35" fmla="*/ 0 h 34"/>
                  <a:gd name="T36" fmla="*/ 9 w 37"/>
                  <a:gd name="T37" fmla="*/ 0 h 34"/>
                  <a:gd name="T38" fmla="*/ 29 w 37"/>
                  <a:gd name="T39" fmla="*/ 25 h 34"/>
                  <a:gd name="T40" fmla="*/ 29 w 37"/>
                  <a:gd name="T41" fmla="*/ 7 h 34"/>
                  <a:gd name="T42" fmla="*/ 28 w 37"/>
                  <a:gd name="T43" fmla="*/ 2 h 34"/>
                  <a:gd name="T44" fmla="*/ 24 w 37"/>
                  <a:gd name="T45" fmla="*/ 1 h 34"/>
                  <a:gd name="T46" fmla="*/ 24 w 37"/>
                  <a:gd name="T47" fmla="*/ 0 h 34"/>
                  <a:gd name="T48" fmla="*/ 37 w 37"/>
                  <a:gd name="T49" fmla="*/ 0 h 34"/>
                  <a:gd name="T50" fmla="*/ 37 w 37"/>
                  <a:gd name="T51" fmla="*/ 0 h 34"/>
                  <a:gd name="T52" fmla="*/ 37 w 37"/>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34">
                    <a:moveTo>
                      <a:pt x="37" y="1"/>
                    </a:moveTo>
                    <a:cubicBezTo>
                      <a:pt x="34" y="1"/>
                      <a:pt x="33" y="1"/>
                      <a:pt x="33" y="2"/>
                    </a:cubicBezTo>
                    <a:cubicBezTo>
                      <a:pt x="32" y="3"/>
                      <a:pt x="32" y="5"/>
                      <a:pt x="32" y="7"/>
                    </a:cubicBezTo>
                    <a:cubicBezTo>
                      <a:pt x="32" y="34"/>
                      <a:pt x="32" y="34"/>
                      <a:pt x="32" y="34"/>
                    </a:cubicBezTo>
                    <a:cubicBezTo>
                      <a:pt x="31" y="34"/>
                      <a:pt x="31" y="34"/>
                      <a:pt x="31" y="34"/>
                    </a:cubicBezTo>
                    <a:cubicBezTo>
                      <a:pt x="8" y="6"/>
                      <a:pt x="8" y="6"/>
                      <a:pt x="8" y="6"/>
                    </a:cubicBezTo>
                    <a:cubicBezTo>
                      <a:pt x="8" y="6"/>
                      <a:pt x="8" y="6"/>
                      <a:pt x="8" y="6"/>
                    </a:cubicBezTo>
                    <a:cubicBezTo>
                      <a:pt x="8" y="26"/>
                      <a:pt x="8" y="26"/>
                      <a:pt x="8" y="26"/>
                    </a:cubicBezTo>
                    <a:cubicBezTo>
                      <a:pt x="8" y="29"/>
                      <a:pt x="8" y="31"/>
                      <a:pt x="9" y="32"/>
                    </a:cubicBezTo>
                    <a:cubicBezTo>
                      <a:pt x="9" y="32"/>
                      <a:pt x="11" y="33"/>
                      <a:pt x="13" y="33"/>
                    </a:cubicBezTo>
                    <a:cubicBezTo>
                      <a:pt x="13" y="34"/>
                      <a:pt x="13" y="34"/>
                      <a:pt x="13" y="34"/>
                    </a:cubicBezTo>
                    <a:cubicBezTo>
                      <a:pt x="0" y="34"/>
                      <a:pt x="0" y="34"/>
                      <a:pt x="0" y="34"/>
                    </a:cubicBezTo>
                    <a:cubicBezTo>
                      <a:pt x="0" y="33"/>
                      <a:pt x="0" y="33"/>
                      <a:pt x="0" y="33"/>
                    </a:cubicBezTo>
                    <a:cubicBezTo>
                      <a:pt x="3" y="33"/>
                      <a:pt x="4" y="33"/>
                      <a:pt x="4" y="32"/>
                    </a:cubicBezTo>
                    <a:cubicBezTo>
                      <a:pt x="5" y="31"/>
                      <a:pt x="5" y="29"/>
                      <a:pt x="5" y="26"/>
                    </a:cubicBezTo>
                    <a:cubicBezTo>
                      <a:pt x="5" y="3"/>
                      <a:pt x="5" y="3"/>
                      <a:pt x="5" y="3"/>
                    </a:cubicBezTo>
                    <a:cubicBezTo>
                      <a:pt x="4"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7" y="1"/>
                      <a:pt x="24" y="1"/>
                    </a:cubicBezTo>
                    <a:cubicBezTo>
                      <a:pt x="24" y="0"/>
                      <a:pt x="24" y="0"/>
                      <a:pt x="24" y="0"/>
                    </a:cubicBezTo>
                    <a:cubicBezTo>
                      <a:pt x="37" y="0"/>
                      <a:pt x="37" y="0"/>
                      <a:pt x="37" y="0"/>
                    </a:cubicBezTo>
                    <a:cubicBezTo>
                      <a:pt x="37" y="0"/>
                      <a:pt x="37" y="0"/>
                      <a:pt x="37" y="0"/>
                    </a:cubicBezTo>
                    <a:cubicBezTo>
                      <a:pt x="37" y="1"/>
                      <a:pt x="37" y="1"/>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íṧļîḓe"/>
              <p:cNvSpPr/>
              <p:nvPr/>
            </p:nvSpPr>
            <p:spPr bwMode="auto">
              <a:xfrm>
                <a:off x="6217136" y="4004533"/>
                <a:ext cx="195850" cy="185405"/>
              </a:xfrm>
              <a:custGeom>
                <a:avLst/>
                <a:gdLst>
                  <a:gd name="T0" fmla="*/ 36 w 36"/>
                  <a:gd name="T1" fmla="*/ 1 h 34"/>
                  <a:gd name="T2" fmla="*/ 32 w 36"/>
                  <a:gd name="T3" fmla="*/ 2 h 34"/>
                  <a:gd name="T4" fmla="*/ 31 w 36"/>
                  <a:gd name="T5" fmla="*/ 7 h 34"/>
                  <a:gd name="T6" fmla="*/ 31 w 36"/>
                  <a:gd name="T7" fmla="*/ 21 h 34"/>
                  <a:gd name="T8" fmla="*/ 17 w 36"/>
                  <a:gd name="T9" fmla="*/ 34 h 34"/>
                  <a:gd name="T10" fmla="*/ 5 w 36"/>
                  <a:gd name="T11" fmla="*/ 21 h 34"/>
                  <a:gd name="T12" fmla="*/ 5 w 36"/>
                  <a:gd name="T13" fmla="*/ 5 h 34"/>
                  <a:gd name="T14" fmla="*/ 4 w 36"/>
                  <a:gd name="T15" fmla="*/ 2 h 34"/>
                  <a:gd name="T16" fmla="*/ 0 w 36"/>
                  <a:gd name="T17" fmla="*/ 1 h 34"/>
                  <a:gd name="T18" fmla="*/ 0 w 36"/>
                  <a:gd name="T19" fmla="*/ 0 h 34"/>
                  <a:gd name="T20" fmla="*/ 15 w 36"/>
                  <a:gd name="T21" fmla="*/ 0 h 34"/>
                  <a:gd name="T22" fmla="*/ 15 w 36"/>
                  <a:gd name="T23" fmla="*/ 1 h 34"/>
                  <a:gd name="T24" fmla="*/ 11 w 36"/>
                  <a:gd name="T25" fmla="*/ 2 h 34"/>
                  <a:gd name="T26" fmla="*/ 10 w 36"/>
                  <a:gd name="T27" fmla="*/ 5 h 34"/>
                  <a:gd name="T28" fmla="*/ 10 w 36"/>
                  <a:gd name="T29" fmla="*/ 22 h 34"/>
                  <a:gd name="T30" fmla="*/ 19 w 36"/>
                  <a:gd name="T31" fmla="*/ 32 h 34"/>
                  <a:gd name="T32" fmla="*/ 27 w 36"/>
                  <a:gd name="T33" fmla="*/ 28 h 34"/>
                  <a:gd name="T34" fmla="*/ 29 w 36"/>
                  <a:gd name="T35" fmla="*/ 21 h 34"/>
                  <a:gd name="T36" fmla="*/ 29 w 36"/>
                  <a:gd name="T37" fmla="*/ 7 h 34"/>
                  <a:gd name="T38" fmla="*/ 28 w 36"/>
                  <a:gd name="T39" fmla="*/ 2 h 34"/>
                  <a:gd name="T40" fmla="*/ 24 w 36"/>
                  <a:gd name="T41" fmla="*/ 1 h 34"/>
                  <a:gd name="T42" fmla="*/ 24 w 36"/>
                  <a:gd name="T43" fmla="*/ 0 h 34"/>
                  <a:gd name="T44" fmla="*/ 36 w 36"/>
                  <a:gd name="T45" fmla="*/ 0 h 34"/>
                  <a:gd name="T46" fmla="*/ 36 w 36"/>
                  <a:gd name="T4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4">
                    <a:moveTo>
                      <a:pt x="36" y="1"/>
                    </a:moveTo>
                    <a:cubicBezTo>
                      <a:pt x="34" y="1"/>
                      <a:pt x="32" y="1"/>
                      <a:pt x="32" y="2"/>
                    </a:cubicBezTo>
                    <a:cubicBezTo>
                      <a:pt x="31" y="3"/>
                      <a:pt x="31" y="5"/>
                      <a:pt x="31" y="7"/>
                    </a:cubicBezTo>
                    <a:cubicBezTo>
                      <a:pt x="31" y="21"/>
                      <a:pt x="31" y="21"/>
                      <a:pt x="31" y="21"/>
                    </a:cubicBezTo>
                    <a:cubicBezTo>
                      <a:pt x="31" y="30"/>
                      <a:pt x="27" y="34"/>
                      <a:pt x="17" y="34"/>
                    </a:cubicBezTo>
                    <a:cubicBezTo>
                      <a:pt x="9" y="34"/>
                      <a:pt x="4" y="30"/>
                      <a:pt x="5" y="21"/>
                    </a:cubicBezTo>
                    <a:cubicBezTo>
                      <a:pt x="5" y="5"/>
                      <a:pt x="5" y="5"/>
                      <a:pt x="5" y="5"/>
                    </a:cubicBezTo>
                    <a:cubicBezTo>
                      <a:pt x="5"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1" y="1"/>
                      <a:pt x="11" y="2"/>
                    </a:cubicBezTo>
                    <a:cubicBezTo>
                      <a:pt x="10" y="2"/>
                      <a:pt x="10" y="3"/>
                      <a:pt x="10" y="5"/>
                    </a:cubicBezTo>
                    <a:cubicBezTo>
                      <a:pt x="10" y="22"/>
                      <a:pt x="10" y="22"/>
                      <a:pt x="10" y="22"/>
                    </a:cubicBezTo>
                    <a:cubicBezTo>
                      <a:pt x="10" y="29"/>
                      <a:pt x="13" y="32"/>
                      <a:pt x="19" y="32"/>
                    </a:cubicBezTo>
                    <a:cubicBezTo>
                      <a:pt x="23" y="32"/>
                      <a:pt x="26" y="31"/>
                      <a:pt x="27" y="28"/>
                    </a:cubicBezTo>
                    <a:cubicBezTo>
                      <a:pt x="28" y="27"/>
                      <a:pt x="29" y="25"/>
                      <a:pt x="29" y="21"/>
                    </a:cubicBezTo>
                    <a:cubicBezTo>
                      <a:pt x="29" y="7"/>
                      <a:pt x="29" y="7"/>
                      <a:pt x="29" y="7"/>
                    </a:cubicBezTo>
                    <a:cubicBezTo>
                      <a:pt x="29" y="5"/>
                      <a:pt x="28" y="3"/>
                      <a:pt x="28" y="2"/>
                    </a:cubicBezTo>
                    <a:cubicBezTo>
                      <a:pt x="27" y="1"/>
                      <a:pt x="26" y="1"/>
                      <a:pt x="24" y="1"/>
                    </a:cubicBezTo>
                    <a:cubicBezTo>
                      <a:pt x="24" y="0"/>
                      <a:pt x="24" y="0"/>
                      <a:pt x="24"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ï$ḷíḑe"/>
              <p:cNvSpPr/>
              <p:nvPr/>
            </p:nvSpPr>
            <p:spPr bwMode="auto">
              <a:xfrm>
                <a:off x="6418210" y="4004533"/>
                <a:ext cx="195850" cy="185405"/>
              </a:xfrm>
              <a:custGeom>
                <a:avLst/>
                <a:gdLst>
                  <a:gd name="T0" fmla="*/ 36 w 36"/>
                  <a:gd name="T1" fmla="*/ 1 h 34"/>
                  <a:gd name="T2" fmla="*/ 32 w 36"/>
                  <a:gd name="T3" fmla="*/ 2 h 34"/>
                  <a:gd name="T4" fmla="*/ 31 w 36"/>
                  <a:gd name="T5" fmla="*/ 7 h 34"/>
                  <a:gd name="T6" fmla="*/ 31 w 36"/>
                  <a:gd name="T7" fmla="*/ 34 h 34"/>
                  <a:gd name="T8" fmla="*/ 30 w 36"/>
                  <a:gd name="T9" fmla="*/ 34 h 34"/>
                  <a:gd name="T10" fmla="*/ 8 w 36"/>
                  <a:gd name="T11" fmla="*/ 6 h 34"/>
                  <a:gd name="T12" fmla="*/ 7 w 36"/>
                  <a:gd name="T13" fmla="*/ 6 h 34"/>
                  <a:gd name="T14" fmla="*/ 7 w 36"/>
                  <a:gd name="T15" fmla="*/ 26 h 34"/>
                  <a:gd name="T16" fmla="*/ 8 w 36"/>
                  <a:gd name="T17" fmla="*/ 32 h 34"/>
                  <a:gd name="T18" fmla="*/ 12 w 36"/>
                  <a:gd name="T19" fmla="*/ 33 h 34"/>
                  <a:gd name="T20" fmla="*/ 12 w 36"/>
                  <a:gd name="T21" fmla="*/ 34 h 34"/>
                  <a:gd name="T22" fmla="*/ 0 w 36"/>
                  <a:gd name="T23" fmla="*/ 34 h 34"/>
                  <a:gd name="T24" fmla="*/ 0 w 36"/>
                  <a:gd name="T25" fmla="*/ 33 h 34"/>
                  <a:gd name="T26" fmla="*/ 4 w 36"/>
                  <a:gd name="T27" fmla="*/ 32 h 34"/>
                  <a:gd name="T28" fmla="*/ 5 w 36"/>
                  <a:gd name="T29" fmla="*/ 26 h 34"/>
                  <a:gd name="T30" fmla="*/ 5 w 36"/>
                  <a:gd name="T31" fmla="*/ 3 h 34"/>
                  <a:gd name="T32" fmla="*/ 0 w 36"/>
                  <a:gd name="T33" fmla="*/ 1 h 34"/>
                  <a:gd name="T34" fmla="*/ 0 w 36"/>
                  <a:gd name="T35" fmla="*/ 0 h 34"/>
                  <a:gd name="T36" fmla="*/ 9 w 36"/>
                  <a:gd name="T37" fmla="*/ 0 h 34"/>
                  <a:gd name="T38" fmla="*/ 29 w 36"/>
                  <a:gd name="T39" fmla="*/ 25 h 34"/>
                  <a:gd name="T40" fmla="*/ 29 w 36"/>
                  <a:gd name="T41" fmla="*/ 7 h 34"/>
                  <a:gd name="T42" fmla="*/ 28 w 36"/>
                  <a:gd name="T43" fmla="*/ 2 h 34"/>
                  <a:gd name="T44" fmla="*/ 24 w 36"/>
                  <a:gd name="T45" fmla="*/ 1 h 34"/>
                  <a:gd name="T46" fmla="*/ 24 w 36"/>
                  <a:gd name="T47" fmla="*/ 0 h 34"/>
                  <a:gd name="T48" fmla="*/ 36 w 36"/>
                  <a:gd name="T49" fmla="*/ 0 h 34"/>
                  <a:gd name="T50" fmla="*/ 36 w 36"/>
                  <a:gd name="T51" fmla="*/ 0 h 34"/>
                  <a:gd name="T52" fmla="*/ 36 w 36"/>
                  <a:gd name="T5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4">
                    <a:moveTo>
                      <a:pt x="36" y="1"/>
                    </a:moveTo>
                    <a:cubicBezTo>
                      <a:pt x="34" y="1"/>
                      <a:pt x="33" y="1"/>
                      <a:pt x="32" y="2"/>
                    </a:cubicBezTo>
                    <a:cubicBezTo>
                      <a:pt x="32" y="3"/>
                      <a:pt x="31" y="5"/>
                      <a:pt x="31" y="7"/>
                    </a:cubicBezTo>
                    <a:cubicBezTo>
                      <a:pt x="31" y="34"/>
                      <a:pt x="31" y="34"/>
                      <a:pt x="31" y="34"/>
                    </a:cubicBezTo>
                    <a:cubicBezTo>
                      <a:pt x="30" y="34"/>
                      <a:pt x="30" y="34"/>
                      <a:pt x="30" y="34"/>
                    </a:cubicBezTo>
                    <a:cubicBezTo>
                      <a:pt x="8" y="6"/>
                      <a:pt x="8" y="6"/>
                      <a:pt x="8" y="6"/>
                    </a:cubicBezTo>
                    <a:cubicBezTo>
                      <a:pt x="7" y="6"/>
                      <a:pt x="7" y="6"/>
                      <a:pt x="7" y="6"/>
                    </a:cubicBezTo>
                    <a:cubicBezTo>
                      <a:pt x="7" y="26"/>
                      <a:pt x="7" y="26"/>
                      <a:pt x="7" y="26"/>
                    </a:cubicBezTo>
                    <a:cubicBezTo>
                      <a:pt x="7" y="29"/>
                      <a:pt x="8" y="31"/>
                      <a:pt x="8" y="32"/>
                    </a:cubicBezTo>
                    <a:cubicBezTo>
                      <a:pt x="9" y="32"/>
                      <a:pt x="10" y="33"/>
                      <a:pt x="12" y="33"/>
                    </a:cubicBezTo>
                    <a:cubicBezTo>
                      <a:pt x="12" y="34"/>
                      <a:pt x="12" y="34"/>
                      <a:pt x="12" y="34"/>
                    </a:cubicBezTo>
                    <a:cubicBezTo>
                      <a:pt x="0" y="34"/>
                      <a:pt x="0" y="34"/>
                      <a:pt x="0" y="34"/>
                    </a:cubicBezTo>
                    <a:cubicBezTo>
                      <a:pt x="0" y="33"/>
                      <a:pt x="0" y="33"/>
                      <a:pt x="0" y="33"/>
                    </a:cubicBezTo>
                    <a:cubicBezTo>
                      <a:pt x="2" y="33"/>
                      <a:pt x="4" y="33"/>
                      <a:pt x="4" y="32"/>
                    </a:cubicBezTo>
                    <a:cubicBezTo>
                      <a:pt x="5" y="31"/>
                      <a:pt x="5" y="29"/>
                      <a:pt x="5" y="26"/>
                    </a:cubicBezTo>
                    <a:cubicBezTo>
                      <a:pt x="5" y="3"/>
                      <a:pt x="5" y="3"/>
                      <a:pt x="5" y="3"/>
                    </a:cubicBezTo>
                    <a:cubicBezTo>
                      <a:pt x="3" y="1"/>
                      <a:pt x="2" y="0"/>
                      <a:pt x="0" y="1"/>
                    </a:cubicBezTo>
                    <a:cubicBezTo>
                      <a:pt x="0" y="0"/>
                      <a:pt x="0" y="0"/>
                      <a:pt x="0" y="0"/>
                    </a:cubicBezTo>
                    <a:cubicBezTo>
                      <a:pt x="9" y="0"/>
                      <a:pt x="9" y="0"/>
                      <a:pt x="9" y="0"/>
                    </a:cubicBezTo>
                    <a:cubicBezTo>
                      <a:pt x="29" y="25"/>
                      <a:pt x="29" y="25"/>
                      <a:pt x="29" y="25"/>
                    </a:cubicBezTo>
                    <a:cubicBezTo>
                      <a:pt x="29" y="7"/>
                      <a:pt x="29" y="7"/>
                      <a:pt x="29" y="7"/>
                    </a:cubicBezTo>
                    <a:cubicBezTo>
                      <a:pt x="29" y="5"/>
                      <a:pt x="29" y="3"/>
                      <a:pt x="28" y="2"/>
                    </a:cubicBezTo>
                    <a:cubicBezTo>
                      <a:pt x="28" y="1"/>
                      <a:pt x="26" y="1"/>
                      <a:pt x="24" y="1"/>
                    </a:cubicBezTo>
                    <a:cubicBezTo>
                      <a:pt x="24" y="0"/>
                      <a:pt x="24" y="0"/>
                      <a:pt x="24" y="0"/>
                    </a:cubicBezTo>
                    <a:cubicBezTo>
                      <a:pt x="36" y="0"/>
                      <a:pt x="36" y="0"/>
                      <a:pt x="36" y="0"/>
                    </a:cubicBezTo>
                    <a:cubicBezTo>
                      <a:pt x="36" y="0"/>
                      <a:pt x="36" y="0"/>
                      <a:pt x="36" y="0"/>
                    </a:cubicBezTo>
                    <a:cubicBezTo>
                      <a:pt x="36" y="1"/>
                      <a:pt x="36" y="1"/>
                      <a:pt x="3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šļiďè"/>
              <p:cNvSpPr/>
              <p:nvPr/>
            </p:nvSpPr>
            <p:spPr bwMode="auto">
              <a:xfrm>
                <a:off x="6612598" y="4004533"/>
                <a:ext cx="80951" cy="185405"/>
              </a:xfrm>
              <a:custGeom>
                <a:avLst/>
                <a:gdLst>
                  <a:gd name="T0" fmla="*/ 0 w 15"/>
                  <a:gd name="T1" fmla="*/ 33 h 34"/>
                  <a:gd name="T2" fmla="*/ 4 w 15"/>
                  <a:gd name="T3" fmla="*/ 32 h 34"/>
                  <a:gd name="T4" fmla="*/ 5 w 15"/>
                  <a:gd name="T5" fmla="*/ 28 h 34"/>
                  <a:gd name="T6" fmla="*/ 5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5" y="32"/>
                      <a:pt x="5" y="30"/>
                      <a:pt x="5" y="28"/>
                    </a:cubicBezTo>
                    <a:cubicBezTo>
                      <a:pt x="5" y="5"/>
                      <a:pt x="5" y="5"/>
                      <a:pt x="5" y="5"/>
                    </a:cubicBezTo>
                    <a:cubicBezTo>
                      <a:pt x="5" y="3"/>
                      <a:pt x="5"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1" y="2"/>
                      <a:pt x="10" y="3"/>
                      <a:pt x="10" y="5"/>
                    </a:cubicBezTo>
                    <a:cubicBezTo>
                      <a:pt x="10" y="28"/>
                      <a:pt x="10" y="28"/>
                      <a:pt x="10" y="28"/>
                    </a:cubicBezTo>
                    <a:cubicBezTo>
                      <a:pt x="10" y="30"/>
                      <a:pt x="11"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ṡḷïdè"/>
              <p:cNvSpPr/>
              <p:nvPr/>
            </p:nvSpPr>
            <p:spPr bwMode="auto">
              <a:xfrm>
                <a:off x="6675420" y="4004533"/>
                <a:ext cx="190627" cy="185405"/>
              </a:xfrm>
              <a:custGeom>
                <a:avLst/>
                <a:gdLst>
                  <a:gd name="T0" fmla="*/ 35 w 35"/>
                  <a:gd name="T1" fmla="*/ 1 h 34"/>
                  <a:gd name="T2" fmla="*/ 33 w 35"/>
                  <a:gd name="T3" fmla="*/ 2 h 34"/>
                  <a:gd name="T4" fmla="*/ 31 w 35"/>
                  <a:gd name="T5" fmla="*/ 5 h 34"/>
                  <a:gd name="T6" fmla="*/ 19 w 35"/>
                  <a:gd name="T7" fmla="*/ 34 h 34"/>
                  <a:gd name="T8" fmla="*/ 18 w 35"/>
                  <a:gd name="T9" fmla="*/ 34 h 34"/>
                  <a:gd name="T10" fmla="*/ 5 w 35"/>
                  <a:gd name="T11" fmla="*/ 6 h 34"/>
                  <a:gd name="T12" fmla="*/ 3 w 35"/>
                  <a:gd name="T13" fmla="*/ 2 h 34"/>
                  <a:gd name="T14" fmla="*/ 0 w 35"/>
                  <a:gd name="T15" fmla="*/ 1 h 34"/>
                  <a:gd name="T16" fmla="*/ 0 w 35"/>
                  <a:gd name="T17" fmla="*/ 0 h 34"/>
                  <a:gd name="T18" fmla="*/ 14 w 35"/>
                  <a:gd name="T19" fmla="*/ 0 h 34"/>
                  <a:gd name="T20" fmla="*/ 14 w 35"/>
                  <a:gd name="T21" fmla="*/ 1 h 34"/>
                  <a:gd name="T22" fmla="*/ 10 w 35"/>
                  <a:gd name="T23" fmla="*/ 3 h 34"/>
                  <a:gd name="T24" fmla="*/ 11 w 35"/>
                  <a:gd name="T25" fmla="*/ 6 h 34"/>
                  <a:gd name="T26" fmla="*/ 12 w 35"/>
                  <a:gd name="T27" fmla="*/ 8 h 34"/>
                  <a:gd name="T28" fmla="*/ 20 w 35"/>
                  <a:gd name="T29" fmla="*/ 26 h 34"/>
                  <a:gd name="T30" fmla="*/ 28 w 35"/>
                  <a:gd name="T31" fmla="*/ 7 h 34"/>
                  <a:gd name="T32" fmla="*/ 28 w 35"/>
                  <a:gd name="T33" fmla="*/ 6 h 34"/>
                  <a:gd name="T34" fmla="*/ 29 w 35"/>
                  <a:gd name="T35" fmla="*/ 3 h 34"/>
                  <a:gd name="T36" fmla="*/ 25 w 35"/>
                  <a:gd name="T37" fmla="*/ 1 h 34"/>
                  <a:gd name="T38" fmla="*/ 25 w 35"/>
                  <a:gd name="T39" fmla="*/ 0 h 34"/>
                  <a:gd name="T40" fmla="*/ 35 w 35"/>
                  <a:gd name="T41" fmla="*/ 0 h 34"/>
                  <a:gd name="T42" fmla="*/ 35 w 35"/>
                  <a:gd name="T43"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35" y="1"/>
                    </a:moveTo>
                    <a:cubicBezTo>
                      <a:pt x="34" y="1"/>
                      <a:pt x="33" y="1"/>
                      <a:pt x="33" y="2"/>
                    </a:cubicBezTo>
                    <a:cubicBezTo>
                      <a:pt x="32" y="2"/>
                      <a:pt x="31" y="3"/>
                      <a:pt x="31" y="5"/>
                    </a:cubicBezTo>
                    <a:cubicBezTo>
                      <a:pt x="19" y="34"/>
                      <a:pt x="19" y="34"/>
                      <a:pt x="19" y="34"/>
                    </a:cubicBezTo>
                    <a:cubicBezTo>
                      <a:pt x="18" y="34"/>
                      <a:pt x="18" y="34"/>
                      <a:pt x="18" y="34"/>
                    </a:cubicBezTo>
                    <a:cubicBezTo>
                      <a:pt x="5" y="6"/>
                      <a:pt x="5" y="6"/>
                      <a:pt x="5" y="6"/>
                    </a:cubicBezTo>
                    <a:cubicBezTo>
                      <a:pt x="4" y="4"/>
                      <a:pt x="4" y="2"/>
                      <a:pt x="3" y="2"/>
                    </a:cubicBezTo>
                    <a:cubicBezTo>
                      <a:pt x="2" y="1"/>
                      <a:pt x="1" y="1"/>
                      <a:pt x="0" y="1"/>
                    </a:cubicBezTo>
                    <a:cubicBezTo>
                      <a:pt x="0" y="0"/>
                      <a:pt x="0" y="0"/>
                      <a:pt x="0" y="0"/>
                    </a:cubicBezTo>
                    <a:cubicBezTo>
                      <a:pt x="14" y="0"/>
                      <a:pt x="14" y="0"/>
                      <a:pt x="14" y="0"/>
                    </a:cubicBezTo>
                    <a:cubicBezTo>
                      <a:pt x="14" y="1"/>
                      <a:pt x="14" y="1"/>
                      <a:pt x="14" y="1"/>
                    </a:cubicBezTo>
                    <a:cubicBezTo>
                      <a:pt x="11" y="1"/>
                      <a:pt x="10" y="1"/>
                      <a:pt x="10" y="3"/>
                    </a:cubicBezTo>
                    <a:cubicBezTo>
                      <a:pt x="10" y="3"/>
                      <a:pt x="10" y="4"/>
                      <a:pt x="11" y="6"/>
                    </a:cubicBezTo>
                    <a:cubicBezTo>
                      <a:pt x="11" y="7"/>
                      <a:pt x="12" y="7"/>
                      <a:pt x="12" y="8"/>
                    </a:cubicBezTo>
                    <a:cubicBezTo>
                      <a:pt x="20" y="26"/>
                      <a:pt x="20" y="26"/>
                      <a:pt x="20" y="26"/>
                    </a:cubicBezTo>
                    <a:cubicBezTo>
                      <a:pt x="28" y="7"/>
                      <a:pt x="28" y="7"/>
                      <a:pt x="28" y="7"/>
                    </a:cubicBezTo>
                    <a:cubicBezTo>
                      <a:pt x="28" y="6"/>
                      <a:pt x="28" y="6"/>
                      <a:pt x="28" y="6"/>
                    </a:cubicBezTo>
                    <a:cubicBezTo>
                      <a:pt x="28" y="4"/>
                      <a:pt x="29" y="3"/>
                      <a:pt x="29" y="3"/>
                    </a:cubicBezTo>
                    <a:cubicBezTo>
                      <a:pt x="29" y="1"/>
                      <a:pt x="27" y="1"/>
                      <a:pt x="25" y="1"/>
                    </a:cubicBezTo>
                    <a:cubicBezTo>
                      <a:pt x="25" y="0"/>
                      <a:pt x="25" y="0"/>
                      <a:pt x="25"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îśḻïḓe"/>
              <p:cNvSpPr/>
              <p:nvPr/>
            </p:nvSpPr>
            <p:spPr bwMode="auto">
              <a:xfrm>
                <a:off x="6890781" y="4004533"/>
                <a:ext cx="169736" cy="185405"/>
              </a:xfrm>
              <a:custGeom>
                <a:avLst/>
                <a:gdLst>
                  <a:gd name="T0" fmla="*/ 28 w 31"/>
                  <a:gd name="T1" fmla="*/ 34 h 34"/>
                  <a:gd name="T2" fmla="*/ 0 w 31"/>
                  <a:gd name="T3" fmla="*/ 34 h 34"/>
                  <a:gd name="T4" fmla="*/ 0 w 31"/>
                  <a:gd name="T5" fmla="*/ 33 h 34"/>
                  <a:gd name="T6" fmla="*/ 4 w 31"/>
                  <a:gd name="T7" fmla="*/ 32 h 34"/>
                  <a:gd name="T8" fmla="*/ 5 w 31"/>
                  <a:gd name="T9" fmla="*/ 28 h 34"/>
                  <a:gd name="T10" fmla="*/ 5 w 31"/>
                  <a:gd name="T11" fmla="*/ 5 h 34"/>
                  <a:gd name="T12" fmla="*/ 4 w 31"/>
                  <a:gd name="T13" fmla="*/ 2 h 34"/>
                  <a:gd name="T14" fmla="*/ 0 w 31"/>
                  <a:gd name="T15" fmla="*/ 1 h 34"/>
                  <a:gd name="T16" fmla="*/ 0 w 31"/>
                  <a:gd name="T17" fmla="*/ 0 h 34"/>
                  <a:gd name="T18" fmla="*/ 28 w 31"/>
                  <a:gd name="T19" fmla="*/ 0 h 34"/>
                  <a:gd name="T20" fmla="*/ 28 w 31"/>
                  <a:gd name="T21" fmla="*/ 7 h 34"/>
                  <a:gd name="T22" fmla="*/ 27 w 31"/>
                  <a:gd name="T23" fmla="*/ 7 h 34"/>
                  <a:gd name="T24" fmla="*/ 25 w 31"/>
                  <a:gd name="T25" fmla="*/ 3 h 34"/>
                  <a:gd name="T26" fmla="*/ 19 w 31"/>
                  <a:gd name="T27" fmla="*/ 2 h 34"/>
                  <a:gd name="T28" fmla="*/ 12 w 31"/>
                  <a:gd name="T29" fmla="*/ 2 h 34"/>
                  <a:gd name="T30" fmla="*/ 10 w 31"/>
                  <a:gd name="T31" fmla="*/ 3 h 34"/>
                  <a:gd name="T32" fmla="*/ 10 w 31"/>
                  <a:gd name="T33" fmla="*/ 15 h 34"/>
                  <a:gd name="T34" fmla="*/ 18 w 31"/>
                  <a:gd name="T35" fmla="*/ 15 h 34"/>
                  <a:gd name="T36" fmla="*/ 22 w 31"/>
                  <a:gd name="T37" fmla="*/ 14 h 34"/>
                  <a:gd name="T38" fmla="*/ 24 w 31"/>
                  <a:gd name="T39" fmla="*/ 10 h 34"/>
                  <a:gd name="T40" fmla="*/ 25 w 31"/>
                  <a:gd name="T41" fmla="*/ 10 h 34"/>
                  <a:gd name="T42" fmla="*/ 25 w 31"/>
                  <a:gd name="T43" fmla="*/ 22 h 34"/>
                  <a:gd name="T44" fmla="*/ 24 w 31"/>
                  <a:gd name="T45" fmla="*/ 22 h 34"/>
                  <a:gd name="T46" fmla="*/ 22 w 31"/>
                  <a:gd name="T47" fmla="*/ 18 h 34"/>
                  <a:gd name="T48" fmla="*/ 18 w 31"/>
                  <a:gd name="T49" fmla="*/ 17 h 34"/>
                  <a:gd name="T50" fmla="*/ 10 w 31"/>
                  <a:gd name="T51" fmla="*/ 17 h 34"/>
                  <a:gd name="T52" fmla="*/ 10 w 31"/>
                  <a:gd name="T53" fmla="*/ 30 h 34"/>
                  <a:gd name="T54" fmla="*/ 11 w 31"/>
                  <a:gd name="T55" fmla="*/ 32 h 34"/>
                  <a:gd name="T56" fmla="*/ 18 w 31"/>
                  <a:gd name="T57" fmla="*/ 32 h 34"/>
                  <a:gd name="T58" fmla="*/ 25 w 31"/>
                  <a:gd name="T59" fmla="*/ 31 h 34"/>
                  <a:gd name="T60" fmla="*/ 29 w 31"/>
                  <a:gd name="T61" fmla="*/ 25 h 34"/>
                  <a:gd name="T62" fmla="*/ 31 w 31"/>
                  <a:gd name="T63" fmla="*/ 25 h 34"/>
                  <a:gd name="T64" fmla="*/ 28 w 31"/>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4">
                    <a:moveTo>
                      <a:pt x="28" y="34"/>
                    </a:moveTo>
                    <a:cubicBezTo>
                      <a:pt x="0" y="34"/>
                      <a:pt x="0" y="34"/>
                      <a:pt x="0" y="34"/>
                    </a:cubicBezTo>
                    <a:cubicBezTo>
                      <a:pt x="0" y="33"/>
                      <a:pt x="0" y="33"/>
                      <a:pt x="0" y="33"/>
                    </a:cubicBezTo>
                    <a:cubicBezTo>
                      <a:pt x="2" y="33"/>
                      <a:pt x="3" y="33"/>
                      <a:pt x="4" y="32"/>
                    </a:cubicBezTo>
                    <a:cubicBezTo>
                      <a:pt x="4" y="31"/>
                      <a:pt x="5" y="30"/>
                      <a:pt x="5" y="28"/>
                    </a:cubicBezTo>
                    <a:cubicBezTo>
                      <a:pt x="5" y="5"/>
                      <a:pt x="5" y="5"/>
                      <a:pt x="5" y="5"/>
                    </a:cubicBezTo>
                    <a:cubicBezTo>
                      <a:pt x="5" y="3"/>
                      <a:pt x="4" y="2"/>
                      <a:pt x="4" y="2"/>
                    </a:cubicBezTo>
                    <a:cubicBezTo>
                      <a:pt x="3" y="1"/>
                      <a:pt x="2" y="1"/>
                      <a:pt x="0" y="1"/>
                    </a:cubicBezTo>
                    <a:cubicBezTo>
                      <a:pt x="0" y="0"/>
                      <a:pt x="0" y="0"/>
                      <a:pt x="0" y="0"/>
                    </a:cubicBezTo>
                    <a:cubicBezTo>
                      <a:pt x="28" y="0"/>
                      <a:pt x="28" y="0"/>
                      <a:pt x="28" y="0"/>
                    </a:cubicBezTo>
                    <a:cubicBezTo>
                      <a:pt x="28" y="7"/>
                      <a:pt x="28" y="7"/>
                      <a:pt x="28" y="7"/>
                    </a:cubicBezTo>
                    <a:cubicBezTo>
                      <a:pt x="27" y="7"/>
                      <a:pt x="27" y="7"/>
                      <a:pt x="27" y="7"/>
                    </a:cubicBezTo>
                    <a:cubicBezTo>
                      <a:pt x="26" y="5"/>
                      <a:pt x="26" y="3"/>
                      <a:pt x="25" y="3"/>
                    </a:cubicBezTo>
                    <a:cubicBezTo>
                      <a:pt x="24" y="2"/>
                      <a:pt x="22" y="2"/>
                      <a:pt x="19" y="2"/>
                    </a:cubicBezTo>
                    <a:cubicBezTo>
                      <a:pt x="12" y="2"/>
                      <a:pt x="12" y="2"/>
                      <a:pt x="12" y="2"/>
                    </a:cubicBezTo>
                    <a:cubicBezTo>
                      <a:pt x="10" y="1"/>
                      <a:pt x="10" y="2"/>
                      <a:pt x="10" y="3"/>
                    </a:cubicBezTo>
                    <a:cubicBezTo>
                      <a:pt x="10" y="15"/>
                      <a:pt x="10" y="15"/>
                      <a:pt x="10" y="15"/>
                    </a:cubicBezTo>
                    <a:cubicBezTo>
                      <a:pt x="18" y="15"/>
                      <a:pt x="18" y="15"/>
                      <a:pt x="18" y="15"/>
                    </a:cubicBezTo>
                    <a:cubicBezTo>
                      <a:pt x="20" y="15"/>
                      <a:pt x="22" y="15"/>
                      <a:pt x="22" y="14"/>
                    </a:cubicBezTo>
                    <a:cubicBezTo>
                      <a:pt x="23" y="14"/>
                      <a:pt x="23" y="12"/>
                      <a:pt x="24" y="10"/>
                    </a:cubicBezTo>
                    <a:cubicBezTo>
                      <a:pt x="25" y="10"/>
                      <a:pt x="25" y="10"/>
                      <a:pt x="25" y="10"/>
                    </a:cubicBezTo>
                    <a:cubicBezTo>
                      <a:pt x="25" y="22"/>
                      <a:pt x="25" y="22"/>
                      <a:pt x="25" y="22"/>
                    </a:cubicBezTo>
                    <a:cubicBezTo>
                      <a:pt x="24" y="22"/>
                      <a:pt x="24" y="22"/>
                      <a:pt x="24" y="22"/>
                    </a:cubicBezTo>
                    <a:cubicBezTo>
                      <a:pt x="23" y="20"/>
                      <a:pt x="23" y="19"/>
                      <a:pt x="22" y="18"/>
                    </a:cubicBezTo>
                    <a:cubicBezTo>
                      <a:pt x="22" y="17"/>
                      <a:pt x="20" y="17"/>
                      <a:pt x="18" y="17"/>
                    </a:cubicBezTo>
                    <a:cubicBezTo>
                      <a:pt x="10" y="17"/>
                      <a:pt x="10" y="17"/>
                      <a:pt x="10" y="17"/>
                    </a:cubicBezTo>
                    <a:cubicBezTo>
                      <a:pt x="10" y="30"/>
                      <a:pt x="10" y="30"/>
                      <a:pt x="10" y="30"/>
                    </a:cubicBezTo>
                    <a:cubicBezTo>
                      <a:pt x="10" y="31"/>
                      <a:pt x="10" y="32"/>
                      <a:pt x="11" y="32"/>
                    </a:cubicBezTo>
                    <a:cubicBezTo>
                      <a:pt x="11" y="32"/>
                      <a:pt x="14" y="32"/>
                      <a:pt x="18" y="32"/>
                    </a:cubicBezTo>
                    <a:cubicBezTo>
                      <a:pt x="21" y="32"/>
                      <a:pt x="23" y="32"/>
                      <a:pt x="25" y="31"/>
                    </a:cubicBezTo>
                    <a:cubicBezTo>
                      <a:pt x="27" y="30"/>
                      <a:pt x="28" y="28"/>
                      <a:pt x="29" y="25"/>
                    </a:cubicBezTo>
                    <a:cubicBezTo>
                      <a:pt x="31" y="25"/>
                      <a:pt x="31" y="25"/>
                      <a:pt x="31" y="25"/>
                    </a:cubicBezTo>
                    <a:cubicBezTo>
                      <a:pt x="28" y="34"/>
                      <a:pt x="28" y="34"/>
                      <a:pt x="2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šļîḓe"/>
              <p:cNvSpPr/>
              <p:nvPr/>
            </p:nvSpPr>
            <p:spPr bwMode="auto">
              <a:xfrm>
                <a:off x="7103841" y="4004533"/>
                <a:ext cx="185404" cy="185405"/>
              </a:xfrm>
              <a:custGeom>
                <a:avLst/>
                <a:gdLst>
                  <a:gd name="T0" fmla="*/ 34 w 34"/>
                  <a:gd name="T1" fmla="*/ 34 h 34"/>
                  <a:gd name="T2" fmla="*/ 25 w 34"/>
                  <a:gd name="T3" fmla="*/ 34 h 34"/>
                  <a:gd name="T4" fmla="*/ 13 w 34"/>
                  <a:gd name="T5" fmla="*/ 18 h 34"/>
                  <a:gd name="T6" fmla="*/ 10 w 34"/>
                  <a:gd name="T7" fmla="*/ 18 h 34"/>
                  <a:gd name="T8" fmla="*/ 10 w 34"/>
                  <a:gd name="T9" fmla="*/ 28 h 34"/>
                  <a:gd name="T10" fmla="*/ 11 w 34"/>
                  <a:gd name="T11" fmla="*/ 32 h 34"/>
                  <a:gd name="T12" fmla="*/ 14 w 34"/>
                  <a:gd name="T13" fmla="*/ 33 h 34"/>
                  <a:gd name="T14" fmla="*/ 14 w 34"/>
                  <a:gd name="T15" fmla="*/ 34 h 34"/>
                  <a:gd name="T16" fmla="*/ 0 w 34"/>
                  <a:gd name="T17" fmla="*/ 34 h 34"/>
                  <a:gd name="T18" fmla="*/ 0 w 34"/>
                  <a:gd name="T19" fmla="*/ 33 h 34"/>
                  <a:gd name="T20" fmla="*/ 4 w 34"/>
                  <a:gd name="T21" fmla="*/ 32 h 34"/>
                  <a:gd name="T22" fmla="*/ 4 w 34"/>
                  <a:gd name="T23" fmla="*/ 28 h 34"/>
                  <a:gd name="T24" fmla="*/ 4 w 34"/>
                  <a:gd name="T25" fmla="*/ 5 h 34"/>
                  <a:gd name="T26" fmla="*/ 4 w 34"/>
                  <a:gd name="T27" fmla="*/ 2 h 34"/>
                  <a:gd name="T28" fmla="*/ 0 w 34"/>
                  <a:gd name="T29" fmla="*/ 1 h 34"/>
                  <a:gd name="T30" fmla="*/ 0 w 34"/>
                  <a:gd name="T31" fmla="*/ 0 h 34"/>
                  <a:gd name="T32" fmla="*/ 14 w 34"/>
                  <a:gd name="T33" fmla="*/ 0 h 34"/>
                  <a:gd name="T34" fmla="*/ 28 w 34"/>
                  <a:gd name="T35" fmla="*/ 9 h 34"/>
                  <a:gd name="T36" fmla="*/ 18 w 34"/>
                  <a:gd name="T37" fmla="*/ 17 h 34"/>
                  <a:gd name="T38" fmla="*/ 29 w 34"/>
                  <a:gd name="T39" fmla="*/ 31 h 34"/>
                  <a:gd name="T40" fmla="*/ 34 w 34"/>
                  <a:gd name="T41" fmla="*/ 33 h 34"/>
                  <a:gd name="T42" fmla="*/ 34 w 34"/>
                  <a:gd name="T43" fmla="*/ 34 h 34"/>
                  <a:gd name="T44" fmla="*/ 10 w 34"/>
                  <a:gd name="T45" fmla="*/ 16 h 34"/>
                  <a:gd name="T46" fmla="*/ 22 w 34"/>
                  <a:gd name="T47" fmla="*/ 9 h 34"/>
                  <a:gd name="T48" fmla="*/ 13 w 34"/>
                  <a:gd name="T49" fmla="*/ 2 h 34"/>
                  <a:gd name="T50" fmla="*/ 10 w 34"/>
                  <a:gd name="T51" fmla="*/ 3 h 34"/>
                  <a:gd name="T52" fmla="*/ 10 w 34"/>
                  <a:gd name="T53"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4">
                    <a:moveTo>
                      <a:pt x="34" y="34"/>
                    </a:moveTo>
                    <a:cubicBezTo>
                      <a:pt x="25" y="34"/>
                      <a:pt x="25" y="34"/>
                      <a:pt x="25" y="34"/>
                    </a:cubicBezTo>
                    <a:cubicBezTo>
                      <a:pt x="13" y="18"/>
                      <a:pt x="13" y="18"/>
                      <a:pt x="13" y="18"/>
                    </a:cubicBezTo>
                    <a:cubicBezTo>
                      <a:pt x="10" y="18"/>
                      <a:pt x="10" y="18"/>
                      <a:pt x="10" y="18"/>
                    </a:cubicBezTo>
                    <a:cubicBezTo>
                      <a:pt x="10" y="28"/>
                      <a:pt x="10" y="28"/>
                      <a:pt x="10" y="28"/>
                    </a:cubicBezTo>
                    <a:cubicBezTo>
                      <a:pt x="10" y="30"/>
                      <a:pt x="10" y="31"/>
                      <a:pt x="11" y="32"/>
                    </a:cubicBezTo>
                    <a:cubicBezTo>
                      <a:pt x="11" y="33"/>
                      <a:pt x="13" y="33"/>
                      <a:pt x="14" y="33"/>
                    </a:cubicBezTo>
                    <a:cubicBezTo>
                      <a:pt x="14" y="34"/>
                      <a:pt x="14" y="34"/>
                      <a:pt x="14" y="34"/>
                    </a:cubicBezTo>
                    <a:cubicBezTo>
                      <a:pt x="0" y="34"/>
                      <a:pt x="0" y="34"/>
                      <a:pt x="0" y="34"/>
                    </a:cubicBezTo>
                    <a:cubicBezTo>
                      <a:pt x="0" y="33"/>
                      <a:pt x="0" y="33"/>
                      <a:pt x="0" y="33"/>
                    </a:cubicBezTo>
                    <a:cubicBezTo>
                      <a:pt x="2" y="33"/>
                      <a:pt x="3" y="32"/>
                      <a:pt x="4" y="32"/>
                    </a:cubicBezTo>
                    <a:cubicBezTo>
                      <a:pt x="4" y="31"/>
                      <a:pt x="4" y="30"/>
                      <a:pt x="4" y="28"/>
                    </a:cubicBezTo>
                    <a:cubicBezTo>
                      <a:pt x="4" y="5"/>
                      <a:pt x="4" y="5"/>
                      <a:pt x="4" y="5"/>
                    </a:cubicBezTo>
                    <a:cubicBezTo>
                      <a:pt x="4" y="3"/>
                      <a:pt x="4" y="2"/>
                      <a:pt x="4" y="2"/>
                    </a:cubicBezTo>
                    <a:cubicBezTo>
                      <a:pt x="3" y="1"/>
                      <a:pt x="2" y="1"/>
                      <a:pt x="0" y="1"/>
                    </a:cubicBezTo>
                    <a:cubicBezTo>
                      <a:pt x="0" y="0"/>
                      <a:pt x="0" y="0"/>
                      <a:pt x="0" y="0"/>
                    </a:cubicBezTo>
                    <a:cubicBezTo>
                      <a:pt x="14" y="0"/>
                      <a:pt x="14" y="0"/>
                      <a:pt x="14" y="0"/>
                    </a:cubicBezTo>
                    <a:cubicBezTo>
                      <a:pt x="23" y="0"/>
                      <a:pt x="28" y="3"/>
                      <a:pt x="28" y="9"/>
                    </a:cubicBezTo>
                    <a:cubicBezTo>
                      <a:pt x="28" y="14"/>
                      <a:pt x="25" y="16"/>
                      <a:pt x="18" y="17"/>
                    </a:cubicBezTo>
                    <a:cubicBezTo>
                      <a:pt x="29" y="31"/>
                      <a:pt x="29" y="31"/>
                      <a:pt x="29" y="31"/>
                    </a:cubicBezTo>
                    <a:cubicBezTo>
                      <a:pt x="30" y="32"/>
                      <a:pt x="32" y="33"/>
                      <a:pt x="34" y="33"/>
                    </a:cubicBezTo>
                    <a:cubicBezTo>
                      <a:pt x="34" y="34"/>
                      <a:pt x="34" y="34"/>
                      <a:pt x="34" y="34"/>
                    </a:cubicBezTo>
                    <a:close/>
                    <a:moveTo>
                      <a:pt x="10" y="16"/>
                    </a:moveTo>
                    <a:cubicBezTo>
                      <a:pt x="18" y="16"/>
                      <a:pt x="22" y="14"/>
                      <a:pt x="22" y="9"/>
                    </a:cubicBezTo>
                    <a:cubicBezTo>
                      <a:pt x="22" y="4"/>
                      <a:pt x="19" y="2"/>
                      <a:pt x="13" y="2"/>
                    </a:cubicBezTo>
                    <a:cubicBezTo>
                      <a:pt x="11" y="1"/>
                      <a:pt x="10" y="2"/>
                      <a:pt x="10" y="3"/>
                    </a:cubicBezTo>
                    <a:cubicBezTo>
                      <a:pt x="10" y="16"/>
                      <a:pt x="10"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šḷîḋé"/>
              <p:cNvSpPr/>
              <p:nvPr/>
            </p:nvSpPr>
            <p:spPr bwMode="auto">
              <a:xfrm>
                <a:off x="7304452" y="3999310"/>
                <a:ext cx="125344" cy="190628"/>
              </a:xfrm>
              <a:custGeom>
                <a:avLst/>
                <a:gdLst>
                  <a:gd name="T0" fmla="*/ 22 w 23"/>
                  <a:gd name="T1" fmla="*/ 11 h 35"/>
                  <a:gd name="T2" fmla="*/ 21 w 23"/>
                  <a:gd name="T3" fmla="*/ 11 h 35"/>
                  <a:gd name="T4" fmla="*/ 11 w 23"/>
                  <a:gd name="T5" fmla="*/ 2 h 35"/>
                  <a:gd name="T6" fmla="*/ 6 w 23"/>
                  <a:gd name="T7" fmla="*/ 7 h 35"/>
                  <a:gd name="T8" fmla="*/ 14 w 23"/>
                  <a:gd name="T9" fmla="*/ 15 h 35"/>
                  <a:gd name="T10" fmla="*/ 23 w 23"/>
                  <a:gd name="T11" fmla="*/ 26 h 35"/>
                  <a:gd name="T12" fmla="*/ 12 w 23"/>
                  <a:gd name="T13" fmla="*/ 35 h 35"/>
                  <a:gd name="T14" fmla="*/ 6 w 23"/>
                  <a:gd name="T15" fmla="*/ 35 h 35"/>
                  <a:gd name="T16" fmla="*/ 4 w 23"/>
                  <a:gd name="T17" fmla="*/ 34 h 35"/>
                  <a:gd name="T18" fmla="*/ 3 w 23"/>
                  <a:gd name="T19" fmla="*/ 35 h 35"/>
                  <a:gd name="T20" fmla="*/ 1 w 23"/>
                  <a:gd name="T21" fmla="*/ 35 h 35"/>
                  <a:gd name="T22" fmla="*/ 0 w 23"/>
                  <a:gd name="T23" fmla="*/ 25 h 35"/>
                  <a:gd name="T24" fmla="*/ 1 w 23"/>
                  <a:gd name="T25" fmla="*/ 25 h 35"/>
                  <a:gd name="T26" fmla="*/ 12 w 23"/>
                  <a:gd name="T27" fmla="*/ 34 h 35"/>
                  <a:gd name="T28" fmla="*/ 18 w 23"/>
                  <a:gd name="T29" fmla="*/ 28 h 35"/>
                  <a:gd name="T30" fmla="*/ 16 w 23"/>
                  <a:gd name="T31" fmla="*/ 24 h 35"/>
                  <a:gd name="T32" fmla="*/ 10 w 23"/>
                  <a:gd name="T33" fmla="*/ 19 h 35"/>
                  <a:gd name="T34" fmla="*/ 1 w 23"/>
                  <a:gd name="T35" fmla="*/ 9 h 35"/>
                  <a:gd name="T36" fmla="*/ 11 w 23"/>
                  <a:gd name="T37" fmla="*/ 0 h 35"/>
                  <a:gd name="T38" fmla="*/ 16 w 23"/>
                  <a:gd name="T39" fmla="*/ 1 h 35"/>
                  <a:gd name="T40" fmla="*/ 18 w 23"/>
                  <a:gd name="T41" fmla="*/ 2 h 35"/>
                  <a:gd name="T42" fmla="*/ 20 w 23"/>
                  <a:gd name="T43" fmla="*/ 0 h 35"/>
                  <a:gd name="T44" fmla="*/ 21 w 23"/>
                  <a:gd name="T45" fmla="*/ 0 h 35"/>
                  <a:gd name="T46" fmla="*/ 22 w 23"/>
                  <a:gd name="T4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35">
                    <a:moveTo>
                      <a:pt x="22" y="11"/>
                    </a:moveTo>
                    <a:cubicBezTo>
                      <a:pt x="21" y="11"/>
                      <a:pt x="21" y="11"/>
                      <a:pt x="21" y="11"/>
                    </a:cubicBezTo>
                    <a:cubicBezTo>
                      <a:pt x="19" y="5"/>
                      <a:pt x="16" y="2"/>
                      <a:pt x="11" y="2"/>
                    </a:cubicBezTo>
                    <a:cubicBezTo>
                      <a:pt x="8" y="2"/>
                      <a:pt x="6" y="4"/>
                      <a:pt x="6" y="7"/>
                    </a:cubicBezTo>
                    <a:cubicBezTo>
                      <a:pt x="6" y="10"/>
                      <a:pt x="9" y="13"/>
                      <a:pt x="14" y="15"/>
                    </a:cubicBezTo>
                    <a:cubicBezTo>
                      <a:pt x="19" y="17"/>
                      <a:pt x="22" y="21"/>
                      <a:pt x="23" y="26"/>
                    </a:cubicBezTo>
                    <a:cubicBezTo>
                      <a:pt x="23" y="32"/>
                      <a:pt x="19" y="35"/>
                      <a:pt x="12" y="35"/>
                    </a:cubicBezTo>
                    <a:cubicBezTo>
                      <a:pt x="11" y="35"/>
                      <a:pt x="9" y="35"/>
                      <a:pt x="6" y="35"/>
                    </a:cubicBezTo>
                    <a:cubicBezTo>
                      <a:pt x="5" y="34"/>
                      <a:pt x="5" y="34"/>
                      <a:pt x="4" y="34"/>
                    </a:cubicBezTo>
                    <a:cubicBezTo>
                      <a:pt x="3" y="34"/>
                      <a:pt x="3" y="35"/>
                      <a:pt x="3" y="35"/>
                    </a:cubicBezTo>
                    <a:cubicBezTo>
                      <a:pt x="1" y="35"/>
                      <a:pt x="1" y="35"/>
                      <a:pt x="1" y="35"/>
                    </a:cubicBezTo>
                    <a:cubicBezTo>
                      <a:pt x="0" y="25"/>
                      <a:pt x="0" y="25"/>
                      <a:pt x="0" y="25"/>
                    </a:cubicBezTo>
                    <a:cubicBezTo>
                      <a:pt x="1" y="25"/>
                      <a:pt x="1" y="25"/>
                      <a:pt x="1" y="25"/>
                    </a:cubicBezTo>
                    <a:cubicBezTo>
                      <a:pt x="3" y="31"/>
                      <a:pt x="7" y="34"/>
                      <a:pt x="12" y="34"/>
                    </a:cubicBezTo>
                    <a:cubicBezTo>
                      <a:pt x="16" y="34"/>
                      <a:pt x="18" y="32"/>
                      <a:pt x="18" y="28"/>
                    </a:cubicBezTo>
                    <a:cubicBezTo>
                      <a:pt x="18" y="26"/>
                      <a:pt x="18" y="25"/>
                      <a:pt x="16" y="24"/>
                    </a:cubicBezTo>
                    <a:cubicBezTo>
                      <a:pt x="15" y="23"/>
                      <a:pt x="13" y="21"/>
                      <a:pt x="10" y="19"/>
                    </a:cubicBezTo>
                    <a:cubicBezTo>
                      <a:pt x="4" y="16"/>
                      <a:pt x="1" y="13"/>
                      <a:pt x="1" y="9"/>
                    </a:cubicBezTo>
                    <a:cubicBezTo>
                      <a:pt x="2" y="3"/>
                      <a:pt x="5" y="0"/>
                      <a:pt x="11" y="0"/>
                    </a:cubicBezTo>
                    <a:cubicBezTo>
                      <a:pt x="12" y="0"/>
                      <a:pt x="14" y="0"/>
                      <a:pt x="16" y="1"/>
                    </a:cubicBezTo>
                    <a:cubicBezTo>
                      <a:pt x="17" y="2"/>
                      <a:pt x="18" y="2"/>
                      <a:pt x="18" y="2"/>
                    </a:cubicBezTo>
                    <a:cubicBezTo>
                      <a:pt x="19" y="2"/>
                      <a:pt x="20" y="1"/>
                      <a:pt x="20" y="0"/>
                    </a:cubicBezTo>
                    <a:cubicBezTo>
                      <a:pt x="21" y="0"/>
                      <a:pt x="21" y="0"/>
                      <a:pt x="21" y="0"/>
                    </a:cubicBezTo>
                    <a:cubicBezTo>
                      <a:pt x="22" y="11"/>
                      <a:pt x="22" y="11"/>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šļïḋê"/>
              <p:cNvSpPr/>
              <p:nvPr/>
            </p:nvSpPr>
            <p:spPr bwMode="auto">
              <a:xfrm>
                <a:off x="7479722" y="4004533"/>
                <a:ext cx="80951" cy="185405"/>
              </a:xfrm>
              <a:custGeom>
                <a:avLst/>
                <a:gdLst>
                  <a:gd name="T0" fmla="*/ 0 w 15"/>
                  <a:gd name="T1" fmla="*/ 33 h 34"/>
                  <a:gd name="T2" fmla="*/ 4 w 15"/>
                  <a:gd name="T3" fmla="*/ 32 h 34"/>
                  <a:gd name="T4" fmla="*/ 4 w 15"/>
                  <a:gd name="T5" fmla="*/ 28 h 34"/>
                  <a:gd name="T6" fmla="*/ 4 w 15"/>
                  <a:gd name="T7" fmla="*/ 5 h 34"/>
                  <a:gd name="T8" fmla="*/ 4 w 15"/>
                  <a:gd name="T9" fmla="*/ 2 h 34"/>
                  <a:gd name="T10" fmla="*/ 0 w 15"/>
                  <a:gd name="T11" fmla="*/ 1 h 34"/>
                  <a:gd name="T12" fmla="*/ 0 w 15"/>
                  <a:gd name="T13" fmla="*/ 0 h 34"/>
                  <a:gd name="T14" fmla="*/ 15 w 15"/>
                  <a:gd name="T15" fmla="*/ 0 h 34"/>
                  <a:gd name="T16" fmla="*/ 15 w 15"/>
                  <a:gd name="T17" fmla="*/ 1 h 34"/>
                  <a:gd name="T18" fmla="*/ 11 w 15"/>
                  <a:gd name="T19" fmla="*/ 2 h 34"/>
                  <a:gd name="T20" fmla="*/ 10 w 15"/>
                  <a:gd name="T21" fmla="*/ 5 h 34"/>
                  <a:gd name="T22" fmla="*/ 10 w 15"/>
                  <a:gd name="T23" fmla="*/ 28 h 34"/>
                  <a:gd name="T24" fmla="*/ 11 w 15"/>
                  <a:gd name="T25" fmla="*/ 32 h 34"/>
                  <a:gd name="T26" fmla="*/ 15 w 15"/>
                  <a:gd name="T27" fmla="*/ 33 h 34"/>
                  <a:gd name="T28" fmla="*/ 15 w 15"/>
                  <a:gd name="T29" fmla="*/ 34 h 34"/>
                  <a:gd name="T30" fmla="*/ 0 w 15"/>
                  <a:gd name="T31" fmla="*/ 34 h 34"/>
                  <a:gd name="T32" fmla="*/ 0 w 15"/>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4">
                    <a:moveTo>
                      <a:pt x="0" y="33"/>
                    </a:moveTo>
                    <a:cubicBezTo>
                      <a:pt x="2" y="33"/>
                      <a:pt x="3" y="33"/>
                      <a:pt x="4" y="32"/>
                    </a:cubicBezTo>
                    <a:cubicBezTo>
                      <a:pt x="4" y="32"/>
                      <a:pt x="4" y="30"/>
                      <a:pt x="4" y="28"/>
                    </a:cubicBezTo>
                    <a:cubicBezTo>
                      <a:pt x="4" y="5"/>
                      <a:pt x="4" y="5"/>
                      <a:pt x="4" y="5"/>
                    </a:cubicBezTo>
                    <a:cubicBezTo>
                      <a:pt x="4" y="3"/>
                      <a:pt x="4" y="2"/>
                      <a:pt x="4" y="2"/>
                    </a:cubicBezTo>
                    <a:cubicBezTo>
                      <a:pt x="3" y="1"/>
                      <a:pt x="2" y="1"/>
                      <a:pt x="0" y="1"/>
                    </a:cubicBezTo>
                    <a:cubicBezTo>
                      <a:pt x="0" y="0"/>
                      <a:pt x="0" y="0"/>
                      <a:pt x="0" y="0"/>
                    </a:cubicBezTo>
                    <a:cubicBezTo>
                      <a:pt x="15" y="0"/>
                      <a:pt x="15" y="0"/>
                      <a:pt x="15" y="0"/>
                    </a:cubicBezTo>
                    <a:cubicBezTo>
                      <a:pt x="15" y="1"/>
                      <a:pt x="15" y="1"/>
                      <a:pt x="15" y="1"/>
                    </a:cubicBezTo>
                    <a:cubicBezTo>
                      <a:pt x="13" y="1"/>
                      <a:pt x="12" y="1"/>
                      <a:pt x="11" y="2"/>
                    </a:cubicBezTo>
                    <a:cubicBezTo>
                      <a:pt x="10" y="2"/>
                      <a:pt x="10" y="3"/>
                      <a:pt x="10" y="5"/>
                    </a:cubicBezTo>
                    <a:cubicBezTo>
                      <a:pt x="10" y="28"/>
                      <a:pt x="10" y="28"/>
                      <a:pt x="10" y="28"/>
                    </a:cubicBezTo>
                    <a:cubicBezTo>
                      <a:pt x="10" y="30"/>
                      <a:pt x="10" y="32"/>
                      <a:pt x="11" y="32"/>
                    </a:cubicBezTo>
                    <a:cubicBezTo>
                      <a:pt x="12" y="33"/>
                      <a:pt x="13" y="33"/>
                      <a:pt x="15" y="33"/>
                    </a:cubicBezTo>
                    <a:cubicBezTo>
                      <a:pt x="15" y="34"/>
                      <a:pt x="15" y="34"/>
                      <a:pt x="15" y="34"/>
                    </a:cubicBezTo>
                    <a:cubicBezTo>
                      <a:pt x="0" y="34"/>
                      <a:pt x="0" y="34"/>
                      <a:pt x="0" y="34"/>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śľïḓê"/>
              <p:cNvSpPr/>
              <p:nvPr/>
            </p:nvSpPr>
            <p:spPr bwMode="auto">
              <a:xfrm>
                <a:off x="7559444" y="4004533"/>
                <a:ext cx="161903" cy="185405"/>
              </a:xfrm>
              <a:custGeom>
                <a:avLst/>
                <a:gdLst>
                  <a:gd name="T0" fmla="*/ 22 w 30"/>
                  <a:gd name="T1" fmla="*/ 34 h 34"/>
                  <a:gd name="T2" fmla="*/ 7 w 30"/>
                  <a:gd name="T3" fmla="*/ 34 h 34"/>
                  <a:gd name="T4" fmla="*/ 7 w 30"/>
                  <a:gd name="T5" fmla="*/ 33 h 34"/>
                  <a:gd name="T6" fmla="*/ 11 w 30"/>
                  <a:gd name="T7" fmla="*/ 32 h 34"/>
                  <a:gd name="T8" fmla="*/ 12 w 30"/>
                  <a:gd name="T9" fmla="*/ 28 h 34"/>
                  <a:gd name="T10" fmla="*/ 12 w 30"/>
                  <a:gd name="T11" fmla="*/ 2 h 34"/>
                  <a:gd name="T12" fmla="*/ 9 w 30"/>
                  <a:gd name="T13" fmla="*/ 2 h 34"/>
                  <a:gd name="T14" fmla="*/ 3 w 30"/>
                  <a:gd name="T15" fmla="*/ 3 h 34"/>
                  <a:gd name="T16" fmla="*/ 1 w 30"/>
                  <a:gd name="T17" fmla="*/ 8 h 34"/>
                  <a:gd name="T18" fmla="*/ 0 w 30"/>
                  <a:gd name="T19" fmla="*/ 8 h 34"/>
                  <a:gd name="T20" fmla="*/ 0 w 30"/>
                  <a:gd name="T21" fmla="*/ 0 h 34"/>
                  <a:gd name="T22" fmla="*/ 29 w 30"/>
                  <a:gd name="T23" fmla="*/ 0 h 34"/>
                  <a:gd name="T24" fmla="*/ 30 w 30"/>
                  <a:gd name="T25" fmla="*/ 8 h 34"/>
                  <a:gd name="T26" fmla="*/ 29 w 30"/>
                  <a:gd name="T27" fmla="*/ 8 h 34"/>
                  <a:gd name="T28" fmla="*/ 26 w 30"/>
                  <a:gd name="T29" fmla="*/ 3 h 34"/>
                  <a:gd name="T30" fmla="*/ 20 w 30"/>
                  <a:gd name="T31" fmla="*/ 2 h 34"/>
                  <a:gd name="T32" fmla="*/ 17 w 30"/>
                  <a:gd name="T33" fmla="*/ 2 h 34"/>
                  <a:gd name="T34" fmla="*/ 17 w 30"/>
                  <a:gd name="T35" fmla="*/ 28 h 34"/>
                  <a:gd name="T36" fmla="*/ 18 w 30"/>
                  <a:gd name="T37" fmla="*/ 32 h 34"/>
                  <a:gd name="T38" fmla="*/ 22 w 30"/>
                  <a:gd name="T39" fmla="*/ 33 h 34"/>
                  <a:gd name="T40" fmla="*/ 22 w 30"/>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4">
                    <a:moveTo>
                      <a:pt x="22" y="34"/>
                    </a:moveTo>
                    <a:cubicBezTo>
                      <a:pt x="7" y="34"/>
                      <a:pt x="7" y="34"/>
                      <a:pt x="7" y="34"/>
                    </a:cubicBezTo>
                    <a:cubicBezTo>
                      <a:pt x="7" y="33"/>
                      <a:pt x="7" y="33"/>
                      <a:pt x="7" y="33"/>
                    </a:cubicBezTo>
                    <a:cubicBezTo>
                      <a:pt x="9" y="33"/>
                      <a:pt x="11" y="32"/>
                      <a:pt x="11" y="32"/>
                    </a:cubicBezTo>
                    <a:cubicBezTo>
                      <a:pt x="12" y="31"/>
                      <a:pt x="12" y="30"/>
                      <a:pt x="12" y="28"/>
                    </a:cubicBezTo>
                    <a:cubicBezTo>
                      <a:pt x="12" y="2"/>
                      <a:pt x="12" y="2"/>
                      <a:pt x="12" y="2"/>
                    </a:cubicBezTo>
                    <a:cubicBezTo>
                      <a:pt x="9" y="2"/>
                      <a:pt x="9" y="2"/>
                      <a:pt x="9" y="2"/>
                    </a:cubicBezTo>
                    <a:cubicBezTo>
                      <a:pt x="6" y="2"/>
                      <a:pt x="4" y="2"/>
                      <a:pt x="3" y="3"/>
                    </a:cubicBezTo>
                    <a:cubicBezTo>
                      <a:pt x="2" y="4"/>
                      <a:pt x="1" y="6"/>
                      <a:pt x="1" y="8"/>
                    </a:cubicBezTo>
                    <a:cubicBezTo>
                      <a:pt x="0" y="8"/>
                      <a:pt x="0" y="8"/>
                      <a:pt x="0" y="8"/>
                    </a:cubicBezTo>
                    <a:cubicBezTo>
                      <a:pt x="0" y="0"/>
                      <a:pt x="0" y="0"/>
                      <a:pt x="0" y="0"/>
                    </a:cubicBezTo>
                    <a:cubicBezTo>
                      <a:pt x="29" y="0"/>
                      <a:pt x="29" y="0"/>
                      <a:pt x="29" y="0"/>
                    </a:cubicBezTo>
                    <a:cubicBezTo>
                      <a:pt x="30" y="8"/>
                      <a:pt x="30" y="8"/>
                      <a:pt x="30" y="8"/>
                    </a:cubicBezTo>
                    <a:cubicBezTo>
                      <a:pt x="29" y="8"/>
                      <a:pt x="29" y="8"/>
                      <a:pt x="29" y="8"/>
                    </a:cubicBezTo>
                    <a:cubicBezTo>
                      <a:pt x="28" y="6"/>
                      <a:pt x="27" y="4"/>
                      <a:pt x="26" y="3"/>
                    </a:cubicBezTo>
                    <a:cubicBezTo>
                      <a:pt x="25" y="2"/>
                      <a:pt x="23" y="2"/>
                      <a:pt x="20" y="2"/>
                    </a:cubicBezTo>
                    <a:cubicBezTo>
                      <a:pt x="17" y="2"/>
                      <a:pt x="17" y="2"/>
                      <a:pt x="17" y="2"/>
                    </a:cubicBezTo>
                    <a:cubicBezTo>
                      <a:pt x="17" y="28"/>
                      <a:pt x="17" y="28"/>
                      <a:pt x="17" y="28"/>
                    </a:cubicBezTo>
                    <a:cubicBezTo>
                      <a:pt x="17" y="30"/>
                      <a:pt x="18" y="31"/>
                      <a:pt x="18" y="32"/>
                    </a:cubicBezTo>
                    <a:cubicBezTo>
                      <a:pt x="19" y="33"/>
                      <a:pt x="20" y="33"/>
                      <a:pt x="22" y="33"/>
                    </a:cubicBezTo>
                    <a:cubicBezTo>
                      <a:pt x="22" y="34"/>
                      <a:pt x="22" y="34"/>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ṩḷiḋé"/>
              <p:cNvSpPr/>
              <p:nvPr/>
            </p:nvSpPr>
            <p:spPr bwMode="auto">
              <a:xfrm>
                <a:off x="7705598" y="4004533"/>
                <a:ext cx="190627" cy="185405"/>
              </a:xfrm>
              <a:custGeom>
                <a:avLst/>
                <a:gdLst>
                  <a:gd name="T0" fmla="*/ 35 w 35"/>
                  <a:gd name="T1" fmla="*/ 1 h 34"/>
                  <a:gd name="T2" fmla="*/ 28 w 35"/>
                  <a:gd name="T3" fmla="*/ 7 h 34"/>
                  <a:gd name="T4" fmla="*/ 20 w 35"/>
                  <a:gd name="T5" fmla="*/ 18 h 34"/>
                  <a:gd name="T6" fmla="*/ 20 w 35"/>
                  <a:gd name="T7" fmla="*/ 28 h 34"/>
                  <a:gd name="T8" fmla="*/ 21 w 35"/>
                  <a:gd name="T9" fmla="*/ 32 h 34"/>
                  <a:gd name="T10" fmla="*/ 26 w 35"/>
                  <a:gd name="T11" fmla="*/ 33 h 34"/>
                  <a:gd name="T12" fmla="*/ 26 w 35"/>
                  <a:gd name="T13" fmla="*/ 34 h 34"/>
                  <a:gd name="T14" fmla="*/ 10 w 35"/>
                  <a:gd name="T15" fmla="*/ 34 h 34"/>
                  <a:gd name="T16" fmla="*/ 10 w 35"/>
                  <a:gd name="T17" fmla="*/ 33 h 34"/>
                  <a:gd name="T18" fmla="*/ 14 w 35"/>
                  <a:gd name="T19" fmla="*/ 32 h 34"/>
                  <a:gd name="T20" fmla="*/ 15 w 35"/>
                  <a:gd name="T21" fmla="*/ 28 h 34"/>
                  <a:gd name="T22" fmla="*/ 15 w 35"/>
                  <a:gd name="T23" fmla="*/ 19 h 34"/>
                  <a:gd name="T24" fmla="*/ 8 w 35"/>
                  <a:gd name="T25" fmla="*/ 9 h 34"/>
                  <a:gd name="T26" fmla="*/ 3 w 35"/>
                  <a:gd name="T27" fmla="*/ 2 h 34"/>
                  <a:gd name="T28" fmla="*/ 0 w 35"/>
                  <a:gd name="T29" fmla="*/ 1 h 34"/>
                  <a:gd name="T30" fmla="*/ 0 w 35"/>
                  <a:gd name="T31" fmla="*/ 0 h 34"/>
                  <a:gd name="T32" fmla="*/ 14 w 35"/>
                  <a:gd name="T33" fmla="*/ 0 h 34"/>
                  <a:gd name="T34" fmla="*/ 14 w 35"/>
                  <a:gd name="T35" fmla="*/ 1 h 34"/>
                  <a:gd name="T36" fmla="*/ 14 w 35"/>
                  <a:gd name="T37" fmla="*/ 1 h 34"/>
                  <a:gd name="T38" fmla="*/ 11 w 35"/>
                  <a:gd name="T39" fmla="*/ 2 h 34"/>
                  <a:gd name="T40" fmla="*/ 11 w 35"/>
                  <a:gd name="T41" fmla="*/ 4 h 34"/>
                  <a:gd name="T42" fmla="*/ 19 w 35"/>
                  <a:gd name="T43" fmla="*/ 16 h 34"/>
                  <a:gd name="T44" fmla="*/ 27 w 35"/>
                  <a:gd name="T45" fmla="*/ 4 h 34"/>
                  <a:gd name="T46" fmla="*/ 27 w 35"/>
                  <a:gd name="T47" fmla="*/ 2 h 34"/>
                  <a:gd name="T48" fmla="*/ 24 w 35"/>
                  <a:gd name="T49" fmla="*/ 1 h 34"/>
                  <a:gd name="T50" fmla="*/ 24 w 35"/>
                  <a:gd name="T51" fmla="*/ 0 h 34"/>
                  <a:gd name="T52" fmla="*/ 35 w 35"/>
                  <a:gd name="T53" fmla="*/ 0 h 34"/>
                  <a:gd name="T54" fmla="*/ 35 w 35"/>
                  <a:gd name="T55"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34">
                    <a:moveTo>
                      <a:pt x="35" y="1"/>
                    </a:moveTo>
                    <a:cubicBezTo>
                      <a:pt x="33" y="0"/>
                      <a:pt x="30" y="2"/>
                      <a:pt x="28" y="7"/>
                    </a:cubicBezTo>
                    <a:cubicBezTo>
                      <a:pt x="20" y="18"/>
                      <a:pt x="20" y="18"/>
                      <a:pt x="20" y="18"/>
                    </a:cubicBezTo>
                    <a:cubicBezTo>
                      <a:pt x="20" y="28"/>
                      <a:pt x="20" y="28"/>
                      <a:pt x="20" y="28"/>
                    </a:cubicBezTo>
                    <a:cubicBezTo>
                      <a:pt x="20" y="30"/>
                      <a:pt x="21" y="32"/>
                      <a:pt x="21" y="32"/>
                    </a:cubicBezTo>
                    <a:cubicBezTo>
                      <a:pt x="22" y="33"/>
                      <a:pt x="23" y="33"/>
                      <a:pt x="26" y="33"/>
                    </a:cubicBezTo>
                    <a:cubicBezTo>
                      <a:pt x="26" y="34"/>
                      <a:pt x="26" y="34"/>
                      <a:pt x="26" y="34"/>
                    </a:cubicBezTo>
                    <a:cubicBezTo>
                      <a:pt x="10" y="34"/>
                      <a:pt x="10" y="34"/>
                      <a:pt x="10" y="34"/>
                    </a:cubicBezTo>
                    <a:cubicBezTo>
                      <a:pt x="10" y="33"/>
                      <a:pt x="10" y="33"/>
                      <a:pt x="10" y="33"/>
                    </a:cubicBezTo>
                    <a:cubicBezTo>
                      <a:pt x="12" y="33"/>
                      <a:pt x="14" y="33"/>
                      <a:pt x="14" y="32"/>
                    </a:cubicBezTo>
                    <a:cubicBezTo>
                      <a:pt x="15" y="32"/>
                      <a:pt x="15" y="30"/>
                      <a:pt x="15" y="28"/>
                    </a:cubicBezTo>
                    <a:cubicBezTo>
                      <a:pt x="15" y="19"/>
                      <a:pt x="15" y="19"/>
                      <a:pt x="15" y="19"/>
                    </a:cubicBezTo>
                    <a:cubicBezTo>
                      <a:pt x="8" y="9"/>
                      <a:pt x="8" y="9"/>
                      <a:pt x="8" y="9"/>
                    </a:cubicBezTo>
                    <a:cubicBezTo>
                      <a:pt x="6" y="5"/>
                      <a:pt x="4" y="3"/>
                      <a:pt x="3" y="2"/>
                    </a:cubicBezTo>
                    <a:cubicBezTo>
                      <a:pt x="2" y="1"/>
                      <a:pt x="1" y="1"/>
                      <a:pt x="0" y="1"/>
                    </a:cubicBezTo>
                    <a:cubicBezTo>
                      <a:pt x="0" y="0"/>
                      <a:pt x="0" y="0"/>
                      <a:pt x="0" y="0"/>
                    </a:cubicBezTo>
                    <a:cubicBezTo>
                      <a:pt x="14" y="0"/>
                      <a:pt x="14" y="0"/>
                      <a:pt x="14" y="0"/>
                    </a:cubicBezTo>
                    <a:cubicBezTo>
                      <a:pt x="14" y="1"/>
                      <a:pt x="14" y="1"/>
                      <a:pt x="14" y="1"/>
                    </a:cubicBezTo>
                    <a:cubicBezTo>
                      <a:pt x="14" y="1"/>
                      <a:pt x="14" y="1"/>
                      <a:pt x="14" y="1"/>
                    </a:cubicBezTo>
                    <a:cubicBezTo>
                      <a:pt x="11" y="1"/>
                      <a:pt x="10" y="1"/>
                      <a:pt x="11" y="2"/>
                    </a:cubicBezTo>
                    <a:cubicBezTo>
                      <a:pt x="11" y="3"/>
                      <a:pt x="11" y="4"/>
                      <a:pt x="11" y="4"/>
                    </a:cubicBezTo>
                    <a:cubicBezTo>
                      <a:pt x="19" y="16"/>
                      <a:pt x="19" y="16"/>
                      <a:pt x="19" y="16"/>
                    </a:cubicBezTo>
                    <a:cubicBezTo>
                      <a:pt x="27" y="4"/>
                      <a:pt x="27" y="4"/>
                      <a:pt x="27" y="4"/>
                    </a:cubicBezTo>
                    <a:cubicBezTo>
                      <a:pt x="27" y="3"/>
                      <a:pt x="27" y="3"/>
                      <a:pt x="27" y="2"/>
                    </a:cubicBezTo>
                    <a:cubicBezTo>
                      <a:pt x="27" y="1"/>
                      <a:pt x="26" y="1"/>
                      <a:pt x="24" y="1"/>
                    </a:cubicBezTo>
                    <a:cubicBezTo>
                      <a:pt x="24" y="0"/>
                      <a:pt x="24" y="0"/>
                      <a:pt x="24" y="0"/>
                    </a:cubicBezTo>
                    <a:cubicBezTo>
                      <a:pt x="35" y="0"/>
                      <a:pt x="35" y="0"/>
                      <a:pt x="35" y="0"/>
                    </a:cubicBezTo>
                    <a:cubicBezTo>
                      <a:pt x="35" y="1"/>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0-#ppt_w/2"/>
                                          </p:val>
                                        </p:tav>
                                        <p:tav tm="100000">
                                          <p:val>
                                            <p:strVal val="#ppt_x"/>
                                          </p:val>
                                        </p:tav>
                                      </p:tavLst>
                                    </p:anim>
                                    <p:anim calcmode="lin" valueType="num">
                                      <p:cBhvr additive="base">
                                        <p:cTn id="38" dur="500" fill="hold"/>
                                        <p:tgtEl>
                                          <p:spTgt spid="22537"/>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500" fill="hold"/>
                                        <p:tgtEl>
                                          <p:spTgt spid="22540"/>
                                        </p:tgtEl>
                                        <p:attrNameLst>
                                          <p:attrName>ppt_x</p:attrName>
                                        </p:attrNameLst>
                                      </p:cBhvr>
                                      <p:tavLst>
                                        <p:tav tm="0">
                                          <p:val>
                                            <p:strVal val="0-#ppt_w/2"/>
                                          </p:val>
                                        </p:tav>
                                        <p:tav tm="100000">
                                          <p:val>
                                            <p:strVal val="#ppt_x"/>
                                          </p:val>
                                        </p:tav>
                                      </p:tavLst>
                                    </p:anim>
                                    <p:anim calcmode="lin" valueType="num">
                                      <p:cBhvr additive="base">
                                        <p:cTn id="42" dur="500" fill="hold"/>
                                        <p:tgtEl>
                                          <p:spTgt spid="22540"/>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2538"/>
                                        </p:tgtEl>
                                        <p:attrNameLst>
                                          <p:attrName>style.visibility</p:attrName>
                                        </p:attrNameLst>
                                      </p:cBhvr>
                                      <p:to>
                                        <p:strVal val="visible"/>
                                      </p:to>
                                    </p:set>
                                    <p:animEffect transition="in" filter="wipe(left)">
                                      <p:cBhvr>
                                        <p:cTn id="46" dur="500"/>
                                        <p:tgtEl>
                                          <p:spTgt spid="22538"/>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22539"/>
                                        </p:tgtEl>
                                        <p:attrNameLst>
                                          <p:attrName>style.visibility</p:attrName>
                                        </p:attrNameLst>
                                      </p:cBhvr>
                                      <p:to>
                                        <p:strVal val="visible"/>
                                      </p:to>
                                    </p:set>
                                    <p:animEffect transition="in" filter="wipe(left)">
                                      <p:cBhvr>
                                        <p:cTn id="49" dur="500"/>
                                        <p:tgtEl>
                                          <p:spTgt spid="22539"/>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22541"/>
                                        </p:tgtEl>
                                        <p:attrNameLst>
                                          <p:attrName>style.visibility</p:attrName>
                                        </p:attrNameLst>
                                      </p:cBhvr>
                                      <p:to>
                                        <p:strVal val="visible"/>
                                      </p:to>
                                    </p:set>
                                    <p:animEffect transition="in" filter="wipe(left)">
                                      <p:cBhvr>
                                        <p:cTn id="52" dur="500"/>
                                        <p:tgtEl>
                                          <p:spTgt spid="22541"/>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2542"/>
                                        </p:tgtEl>
                                        <p:attrNameLst>
                                          <p:attrName>style.visibility</p:attrName>
                                        </p:attrNameLst>
                                      </p:cBhvr>
                                      <p:to>
                                        <p:strVal val="visible"/>
                                      </p:to>
                                    </p:set>
                                    <p:animEffect transition="in" filter="wipe(left)">
                                      <p:cBhvr>
                                        <p:cTn id="55"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2" grpId="0"/>
      <p:bldP spid="22533" grpId="0"/>
      <p:bldP spid="22535" grpId="0" animBg="1"/>
      <p:bldP spid="22536" grpId="0" animBg="1"/>
      <p:bldP spid="22537" grpId="0" animBg="1"/>
      <p:bldP spid="22538" grpId="0"/>
      <p:bldP spid="22539" grpId="0"/>
      <p:bldP spid="22540" grpId="0" animBg="1"/>
      <p:bldP spid="22541" grpId="0"/>
      <p:bldP spid="2254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10.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11.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12.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13.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14.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15.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16.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2.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3.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4.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5.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6.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7.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8.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ags/tag9.xml><?xml version="1.0" encoding="utf-8"?>
<p:tagLst xmlns:a="http://schemas.openxmlformats.org/drawingml/2006/main" xmlns:r="http://schemas.openxmlformats.org/officeDocument/2006/relationships" xmlns:p="http://schemas.openxmlformats.org/presentationml/2006/main">
  <p:tag name="ISLIDE.VECTOR" val="9958e2aa-ba20-40b7-bff6-9b670547780a"/>
</p:tagLst>
</file>

<file path=ppt/theme/theme1.xml><?xml version="1.0" encoding="utf-8"?>
<a:theme xmlns:a="http://schemas.openxmlformats.org/drawingml/2006/main" name="1">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2792</Words>
  <Application>Microsoft Office PowerPoint</Application>
  <PresentationFormat>自定义</PresentationFormat>
  <Paragraphs>136</Paragraphs>
  <Slides>27</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27</vt:i4>
      </vt:variant>
    </vt:vector>
  </HeadingPairs>
  <TitlesOfParts>
    <vt:vector size="34" baseType="lpstr">
      <vt:lpstr>仿宋_GB2312</vt:lpstr>
      <vt:lpstr>宋体</vt:lpstr>
      <vt:lpstr>微软雅黑</vt:lpstr>
      <vt:lpstr>Arial</vt:lpstr>
      <vt:lpstr>Calibri</vt:lpstr>
      <vt:lpstr>1</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许文博</dc:creator>
  <dc:description>1</dc:description>
  <cp:lastModifiedBy>薛硕</cp:lastModifiedBy>
  <cp:revision>135</cp:revision>
  <dcterms:created xsi:type="dcterms:W3CDTF">2013-01-25T01:44:00Z</dcterms:created>
  <dcterms:modified xsi:type="dcterms:W3CDTF">2020-05-29T10:21:56Z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