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205353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1507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396264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30781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301477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411282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264226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374692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3093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74413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E63F9E-18F1-4E72-9BB3-9D01521F11E5}" type="datetimeFigureOut">
              <a:rPr lang="zh-CN" altLang="en-US" smtClean="0"/>
              <a:t>2018\3\21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27936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63F9E-18F1-4E72-9BB3-9D01521F11E5}" type="datetimeFigureOut">
              <a:rPr lang="zh-CN" altLang="en-US" smtClean="0"/>
              <a:t>2018\3\21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427936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a:t>Using grey model to predict remote homology proteins</a:t>
            </a:r>
            <a:r>
              <a:rPr lang="zh-CN" altLang="zh-CN"/>
              <a:t/>
            </a:r>
            <a:br>
              <a:rPr lang="zh-CN" altLang="zh-CN"/>
            </a:br>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831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Abstract</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a:t>Protein remote homology detection is a challenging problem for drug development. Although there are a couple of methods to deal with this problem, the benchmark datasets based on which the existing models were trained and tested contained many high homologous samples due to the fact that the cutoff threshold was set at 95%. In this study, we reconstructed the benchmark dataset by setting the threshold at 40%, meaning none of the proteins included has more than 40% pairwise sequence identity with any other. Using the new benchmark dataset, we proposed a new method called PHom-GRA to detect the remote homologous proteins by integrating various ranking approaches via grey relational analysis. Rigorous cross-validations have indicated that the new predictor is superior to its counterparts in both enhancing successes rates and reducing computational cost.</a:t>
            </a:r>
            <a:endParaRPr lang="zh-CN" altLang="en-US"/>
          </a:p>
        </p:txBody>
      </p:sp>
    </p:spTree>
    <p:extLst>
      <p:ext uri="{BB962C8B-B14F-4D97-AF65-F5344CB8AC3E}">
        <p14:creationId xmlns:p14="http://schemas.microsoft.com/office/powerpoint/2010/main" val="382633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Introduction</a:t>
            </a:r>
            <a:endParaRPr lang="zh-CN" altLang="en-US"/>
          </a:p>
        </p:txBody>
      </p:sp>
      <p:sp>
        <p:nvSpPr>
          <p:cNvPr id="3" name="内容占位符 2"/>
          <p:cNvSpPr>
            <a:spLocks noGrp="1"/>
          </p:cNvSpPr>
          <p:nvPr>
            <p:ph idx="1"/>
          </p:nvPr>
        </p:nvSpPr>
        <p:spPr/>
        <p:txBody>
          <a:bodyPr/>
          <a:lstStyle/>
          <a:p>
            <a:r>
              <a:rPr lang="en-US" altLang="zh-CN"/>
              <a:t>Detecting remote homology relationship among proteins plays one of the fundamental and central roles in computational proteomics. It is particularly useful for </a:t>
            </a:r>
            <a:r>
              <a:rPr lang="en-US" altLang="zh-CN"/>
              <a:t>drug </a:t>
            </a:r>
            <a:r>
              <a:rPr lang="en-US" altLang="zh-CN" smtClean="0"/>
              <a:t>development.</a:t>
            </a:r>
          </a:p>
          <a:p>
            <a:r>
              <a:rPr lang="en-US" altLang="zh-CN"/>
              <a:t>Firstly, the benchmark datasets used in their studies had high </a:t>
            </a:r>
            <a:r>
              <a:rPr lang="en-US" altLang="zh-CN"/>
              <a:t>similarity</a:t>
            </a:r>
            <a:r>
              <a:rPr lang="en-US" altLang="zh-CN" smtClean="0"/>
              <a:t>.</a:t>
            </a:r>
          </a:p>
          <a:p>
            <a:r>
              <a:rPr lang="en-US" altLang="zh-CN"/>
              <a:t>Secondly, the ranking algorithm used in those studies would spend a lot of time to training the learning model.</a:t>
            </a:r>
            <a:endParaRPr lang="zh-CN" altLang="en-US"/>
          </a:p>
        </p:txBody>
      </p:sp>
    </p:spTree>
    <p:extLst>
      <p:ext uri="{BB962C8B-B14F-4D97-AF65-F5344CB8AC3E}">
        <p14:creationId xmlns:p14="http://schemas.microsoft.com/office/powerpoint/2010/main" val="196987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smtClean="0"/>
              <a:t> </a:t>
            </a:r>
            <a:r>
              <a:rPr lang="en-US" altLang="zh-CN" b="1"/>
              <a:t>MATERIALS AND METHOD</a:t>
            </a:r>
            <a:endParaRPr lang="zh-CN" altLang="en-US"/>
          </a:p>
        </p:txBody>
      </p:sp>
      <p:sp>
        <p:nvSpPr>
          <p:cNvPr id="3" name="内容占位符 2"/>
          <p:cNvSpPr>
            <a:spLocks noGrp="1"/>
          </p:cNvSpPr>
          <p:nvPr>
            <p:ph idx="1"/>
          </p:nvPr>
        </p:nvSpPr>
        <p:spPr/>
        <p:txBody>
          <a:bodyPr/>
          <a:lstStyle/>
          <a:p>
            <a:r>
              <a:rPr lang="en-US" altLang="zh-CN"/>
              <a:t>the benchmark dataset was taken from Liu et al. [12]. It included 7329 proteins from 1070 different super families and 1824 families derived from </a:t>
            </a:r>
            <a:r>
              <a:rPr lang="en-US" altLang="zh-CN"/>
              <a:t>SCOP </a:t>
            </a:r>
            <a:r>
              <a:rPr lang="en-US" altLang="zh-CN" smtClean="0"/>
              <a:t>database.</a:t>
            </a:r>
          </a:p>
          <a:p>
            <a:r>
              <a:rPr lang="en-US" altLang="zh-CN"/>
              <a:t>the program CD-HIT [33] was adopted to cut down those proteins that had ≥40% pairwise sequence identity to any other in the </a:t>
            </a:r>
            <a:r>
              <a:rPr lang="en-US" altLang="zh-CN"/>
              <a:t>dataset</a:t>
            </a:r>
            <a:r>
              <a:rPr lang="en-US" altLang="zh-CN" smtClean="0"/>
              <a:t>.</a:t>
            </a:r>
          </a:p>
          <a:p>
            <a:r>
              <a:rPr lang="en-US" altLang="zh-CN"/>
              <a:t>Finally, we obtained 3128 proteins from 540 super-families and 777 families.</a:t>
            </a:r>
            <a:endParaRPr lang="zh-CN" altLang="en-US"/>
          </a:p>
        </p:txBody>
      </p:sp>
    </p:spTree>
    <p:extLst>
      <p:ext uri="{BB962C8B-B14F-4D97-AF65-F5344CB8AC3E}">
        <p14:creationId xmlns:p14="http://schemas.microsoft.com/office/powerpoint/2010/main" val="342556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Sample Formulation</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a:t>G</a:t>
                </a:r>
                <a:r>
                  <a:rPr lang="en-US" altLang="zh-CN" smtClean="0"/>
                  <a:t>iven a protein P with L amino acid residues:</a:t>
                </a:r>
              </a:p>
              <a:p>
                <a:pPr marL="0" indent="0">
                  <a:buNone/>
                </a:pPr>
                <a14:m>
                  <m:oMathPara xmlns:m="http://schemas.openxmlformats.org/officeDocument/2006/math">
                    <m:oMathParaPr>
                      <m:jc m:val="centerGroup"/>
                    </m:oMathParaPr>
                    <m:oMath xmlns:m="http://schemas.openxmlformats.org/officeDocument/2006/math">
                      <m:r>
                        <a:rPr lang="en-US" altLang="zh-CN" b="1" i="1"/>
                        <m:t>𝐏</m:t>
                      </m:r>
                      <m:r>
                        <a:rPr lang="en-US" altLang="zh-CN" i="1"/>
                        <m:t>=</m:t>
                      </m:r>
                      <m:sSub>
                        <m:sSubPr>
                          <m:ctrlPr>
                            <a:rPr lang="zh-CN" altLang="zh-CN" i="1"/>
                          </m:ctrlPr>
                        </m:sSubPr>
                        <m:e>
                          <m:r>
                            <m:rPr>
                              <m:sty m:val="p"/>
                            </m:rPr>
                            <a:rPr lang="en-US" altLang="zh-CN"/>
                            <m:t>R</m:t>
                          </m:r>
                        </m:e>
                        <m:sub>
                          <m:r>
                            <a:rPr lang="en-US" altLang="zh-CN" i="1"/>
                            <m:t>1</m:t>
                          </m:r>
                        </m:sub>
                      </m:sSub>
                      <m:sSub>
                        <m:sSubPr>
                          <m:ctrlPr>
                            <a:rPr lang="zh-CN" altLang="zh-CN" i="1"/>
                          </m:ctrlPr>
                        </m:sSubPr>
                        <m:e>
                          <m:r>
                            <m:rPr>
                              <m:sty m:val="p"/>
                            </m:rPr>
                            <a:rPr lang="en-US" altLang="zh-CN"/>
                            <m:t>R</m:t>
                          </m:r>
                        </m:e>
                        <m:sub>
                          <m:r>
                            <a:rPr lang="en-US" altLang="zh-CN" i="1"/>
                            <m:t>2</m:t>
                          </m:r>
                        </m:sub>
                      </m:sSub>
                      <m:sSub>
                        <m:sSubPr>
                          <m:ctrlPr>
                            <a:rPr lang="zh-CN" altLang="zh-CN" i="1"/>
                          </m:ctrlPr>
                        </m:sSubPr>
                        <m:e>
                          <m:r>
                            <m:rPr>
                              <m:sty m:val="p"/>
                            </m:rPr>
                            <a:rPr lang="en-US" altLang="zh-CN"/>
                            <m:t>R</m:t>
                          </m:r>
                        </m:e>
                        <m:sub>
                          <m:r>
                            <a:rPr lang="en-US" altLang="zh-CN" i="1"/>
                            <m:t>3</m:t>
                          </m:r>
                        </m:sub>
                      </m:sSub>
                      <m:r>
                        <a:rPr lang="en-US" altLang="zh-CN" i="1"/>
                        <m:t>⋯</m:t>
                      </m:r>
                      <m:sSub>
                        <m:sSubPr>
                          <m:ctrlPr>
                            <a:rPr lang="zh-CN" altLang="zh-CN" i="1"/>
                          </m:ctrlPr>
                        </m:sSubPr>
                        <m:e>
                          <m:r>
                            <m:rPr>
                              <m:sty m:val="p"/>
                            </m:rPr>
                            <a:rPr lang="en-US" altLang="zh-CN"/>
                            <m:t>R</m:t>
                          </m:r>
                        </m:e>
                        <m:sub>
                          <m:r>
                            <a:rPr lang="en-US" altLang="zh-CN" i="1"/>
                            <m:t>𝑖</m:t>
                          </m:r>
                        </m:sub>
                      </m:sSub>
                      <m:r>
                        <a:rPr lang="en-US" altLang="zh-CN" i="1"/>
                        <m:t>⋯</m:t>
                      </m:r>
                      <m:sSub>
                        <m:sSubPr>
                          <m:ctrlPr>
                            <a:rPr lang="zh-CN" altLang="zh-CN" i="1"/>
                          </m:ctrlPr>
                        </m:sSubPr>
                        <m:e>
                          <m:r>
                            <m:rPr>
                              <m:sty m:val="p"/>
                            </m:rPr>
                            <a:rPr lang="en-US" altLang="zh-CN"/>
                            <m:t>R</m:t>
                          </m:r>
                        </m:e>
                        <m:sub>
                          <m:r>
                            <a:rPr lang="en-US" altLang="zh-CN" i="1"/>
                            <m:t>𝐿</m:t>
                          </m:r>
                        </m:sub>
                      </m:sSub>
                    </m:oMath>
                  </m:oMathPara>
                </a14:m>
                <a:endParaRPr lang="en-US" altLang="zh-CN" smtClean="0"/>
              </a:p>
              <a:p>
                <a:r>
                  <a:rPr lang="en-US" altLang="zh-CN" smtClean="0"/>
                  <a:t>PSSM</a:t>
                </a:r>
              </a:p>
              <a:p>
                <a:pPr marL="0" indent="0">
                  <a:buNone/>
                </a:pPr>
                <a:r>
                  <a:rPr lang="en-US" altLang="zh-CN"/>
                  <a:t> </a:t>
                </a:r>
                <a:r>
                  <a:rPr lang="en-US" altLang="zh-CN" smtClean="0"/>
                  <a:t>  By Psi-Blast we can get the </a:t>
                </a:r>
                <a:r>
                  <a:rPr lang="en-US" altLang="zh-CN"/>
                  <a:t>Position Specific Scoring Matrix (</a:t>
                </a:r>
                <a:r>
                  <a:rPr lang="en-US" altLang="zh-CN"/>
                  <a:t>PSSM</a:t>
                </a:r>
                <a:r>
                  <a:rPr lang="en-US" altLang="zh-CN" smtClean="0"/>
                  <a:t>):</a:t>
                </a:r>
              </a:p>
              <a:p>
                <a:pPr marL="0" indent="0">
                  <a:buNone/>
                </a:pPr>
                <a:r>
                  <a:rPr lang="en-US" altLang="zh-CN"/>
                  <a:t> </a:t>
                </a:r>
                <a:r>
                  <a:rPr lang="en-US" altLang="zh-CN" smtClean="0"/>
                  <a:t>  </a:t>
                </a:r>
              </a:p>
              <a:p>
                <a:endParaRPr lang="zh-CN" altLang="en-US"/>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424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RESULT AND DISCUSSION</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788115841"/>
              </p:ext>
            </p:extLst>
          </p:nvPr>
        </p:nvGraphicFramePr>
        <p:xfrm>
          <a:off x="1089764" y="1553230"/>
          <a:ext cx="8638435" cy="4729605"/>
        </p:xfrm>
        <a:graphic>
          <a:graphicData uri="http://schemas.openxmlformats.org/drawingml/2006/table">
            <a:tbl>
              <a:tblPr firstRow="1" firstCol="1" bandRow="1">
                <a:tableStyleId>{5C22544A-7EE6-4342-B048-85BDC9FD1C3A}</a:tableStyleId>
              </a:tblPr>
              <a:tblGrid>
                <a:gridCol w="5811029">
                  <a:extLst>
                    <a:ext uri="{9D8B030D-6E8A-4147-A177-3AD203B41FA5}">
                      <a16:colId xmlns:a16="http://schemas.microsoft.com/office/drawing/2014/main" val="2593273966"/>
                    </a:ext>
                  </a:extLst>
                </a:gridCol>
                <a:gridCol w="1413703">
                  <a:extLst>
                    <a:ext uri="{9D8B030D-6E8A-4147-A177-3AD203B41FA5}">
                      <a16:colId xmlns:a16="http://schemas.microsoft.com/office/drawing/2014/main" val="846824576"/>
                    </a:ext>
                  </a:extLst>
                </a:gridCol>
                <a:gridCol w="1413703">
                  <a:extLst>
                    <a:ext uri="{9D8B030D-6E8A-4147-A177-3AD203B41FA5}">
                      <a16:colId xmlns:a16="http://schemas.microsoft.com/office/drawing/2014/main" val="2542949100"/>
                    </a:ext>
                  </a:extLst>
                </a:gridCol>
              </a:tblGrid>
              <a:tr h="466652">
                <a:tc>
                  <a:txBody>
                    <a:bodyPr/>
                    <a:lstStyle/>
                    <a:p>
                      <a:pPr algn="l">
                        <a:spcAft>
                          <a:spcPts val="0"/>
                        </a:spcAft>
                      </a:pPr>
                      <a:r>
                        <a:rPr lang="en-US" sz="2400" kern="100">
                          <a:effectLst/>
                        </a:rPr>
                        <a:t>Methods</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ROC1</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ROC50</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57492106"/>
                  </a:ext>
                </a:extLst>
              </a:tr>
              <a:tr h="466652">
                <a:tc>
                  <a:txBody>
                    <a:bodyPr/>
                    <a:lstStyle/>
                    <a:p>
                      <a:pPr algn="l">
                        <a:spcAft>
                          <a:spcPts val="0"/>
                        </a:spcAft>
                      </a:pPr>
                      <a:r>
                        <a:rPr lang="en-US" sz="2400" kern="100">
                          <a:effectLst/>
                        </a:rPr>
                        <a:t>HMMER</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0.6981</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0.7052</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82676628"/>
                  </a:ext>
                </a:extLst>
              </a:tr>
              <a:tr h="466652">
                <a:tc>
                  <a:txBody>
                    <a:bodyPr/>
                    <a:lstStyle/>
                    <a:p>
                      <a:pPr algn="l">
                        <a:spcAft>
                          <a:spcPts val="0"/>
                        </a:spcAft>
                      </a:pPr>
                      <a:r>
                        <a:rPr lang="en-US" sz="2400" kern="100">
                          <a:effectLst/>
                        </a:rPr>
                        <a:t>PSI-BLAST</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0.7113</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0.7647</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11877463"/>
                  </a:ext>
                </a:extLst>
              </a:tr>
              <a:tr h="466652">
                <a:tc>
                  <a:txBody>
                    <a:bodyPr/>
                    <a:lstStyle/>
                    <a:p>
                      <a:pPr algn="l">
                        <a:spcAft>
                          <a:spcPts val="0"/>
                        </a:spcAft>
                      </a:pPr>
                      <a:r>
                        <a:rPr lang="en-US" sz="2400" kern="100">
                          <a:effectLst/>
                        </a:rPr>
                        <a:t>Phom-GRA(PSI-BLAST+PCA-GLCM)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0.7138</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0.7652</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802248212"/>
                  </a:ext>
                </a:extLst>
              </a:tr>
              <a:tr h="466652">
                <a:tc>
                  <a:txBody>
                    <a:bodyPr/>
                    <a:lstStyle/>
                    <a:p>
                      <a:pPr algn="l">
                        <a:spcAft>
                          <a:spcPts val="0"/>
                        </a:spcAft>
                      </a:pPr>
                      <a:r>
                        <a:rPr lang="en-US" sz="2400" kern="100">
                          <a:effectLst/>
                        </a:rPr>
                        <a:t>Phom-GRA(PSI-BLAST+Grey-PSSM)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0.7110</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0.7737</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49010288"/>
                  </a:ext>
                </a:extLst>
              </a:tr>
              <a:tr h="466652">
                <a:tc>
                  <a:txBody>
                    <a:bodyPr/>
                    <a:lstStyle/>
                    <a:p>
                      <a:pPr algn="l">
                        <a:spcAft>
                          <a:spcPts val="0"/>
                        </a:spcAft>
                      </a:pPr>
                      <a:r>
                        <a:rPr lang="en-US" sz="2400" kern="100">
                          <a:effectLst/>
                        </a:rPr>
                        <a:t>Phom-GRA(HMMER+Grey-PSSM+PCA-GLCM)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0.7345</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0.7895</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068951870"/>
                  </a:ext>
                </a:extLst>
              </a:tr>
              <a:tr h="466652">
                <a:tc>
                  <a:txBody>
                    <a:bodyPr/>
                    <a:lstStyle/>
                    <a:p>
                      <a:pPr algn="l">
                        <a:spcAft>
                          <a:spcPts val="0"/>
                        </a:spcAft>
                      </a:pPr>
                      <a:r>
                        <a:rPr lang="en-US" sz="2400" kern="100">
                          <a:effectLst/>
                        </a:rPr>
                        <a:t>Phom-GRA(PSI-BLAST+Grey-PSSM+PCA-GLCM)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0.7371</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0.7968</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97773906"/>
                  </a:ext>
                </a:extLst>
              </a:tr>
              <a:tr h="933305">
                <a:tc>
                  <a:txBody>
                    <a:bodyPr/>
                    <a:lstStyle/>
                    <a:p>
                      <a:pPr algn="l">
                        <a:spcAft>
                          <a:spcPts val="0"/>
                        </a:spcAft>
                      </a:pPr>
                      <a:r>
                        <a:rPr lang="en-US" sz="2400" kern="100">
                          <a:effectLst/>
                        </a:rPr>
                        <a:t>Phom-GRA(PS-BLAST+Grey-PSSM+PCA-GLCM+HMMER)</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0.7502</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0.8057</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44266096"/>
                  </a:ext>
                </a:extLst>
              </a:tr>
            </a:tbl>
          </a:graphicData>
        </a:graphic>
      </p:graphicFrame>
    </p:spTree>
    <p:extLst>
      <p:ext uri="{BB962C8B-B14F-4D97-AF65-F5344CB8AC3E}">
        <p14:creationId xmlns:p14="http://schemas.microsoft.com/office/powerpoint/2010/main" val="1181522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335</Words>
  <Application>Microsoft Office PowerPoint</Application>
  <PresentationFormat>宽屏</PresentationFormat>
  <Paragraphs>42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MS Mincho</vt:lpstr>
      <vt:lpstr>等线</vt:lpstr>
      <vt:lpstr>等线 Light</vt:lpstr>
      <vt:lpstr>Arial</vt:lpstr>
      <vt:lpstr>Cambria</vt:lpstr>
      <vt:lpstr>Times New Roman</vt:lpstr>
      <vt:lpstr>Office 主题​​</vt:lpstr>
      <vt:lpstr>Using grey model to predict remote homology proteins </vt:lpstr>
      <vt:lpstr>Abstract</vt:lpstr>
      <vt:lpstr>Introduction</vt:lpstr>
      <vt:lpstr> MATERIALS AND METHOD</vt:lpstr>
      <vt:lpstr>Sample Formulation</vt:lpstr>
      <vt:lpstr>RESULT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grey model to predict remote homology proteins </dc:title>
  <dc:creator>Administrator</dc:creator>
  <cp:lastModifiedBy>Administrator</cp:lastModifiedBy>
  <cp:revision>2</cp:revision>
  <dcterms:created xsi:type="dcterms:W3CDTF">2018-03-21T04:38:06Z</dcterms:created>
  <dcterms:modified xsi:type="dcterms:W3CDTF">2018-03-21T04:50:19Z</dcterms:modified>
</cp:coreProperties>
</file>