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6" r:id="rId3"/>
    <p:sldId id="304" r:id="rId4"/>
    <p:sldId id="313" r:id="rId5"/>
    <p:sldId id="305" r:id="rId6"/>
    <p:sldId id="303" r:id="rId7"/>
    <p:sldId id="306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4" r:id="rId20"/>
    <p:sldId id="325" r:id="rId21"/>
    <p:sldId id="326" r:id="rId22"/>
    <p:sldId id="327" r:id="rId23"/>
    <p:sldId id="320" r:id="rId24"/>
    <p:sldId id="321" r:id="rId25"/>
    <p:sldId id="322" r:id="rId26"/>
    <p:sldId id="323" r:id="rId27"/>
    <p:sldId id="289" r:id="rId2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685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371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05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7429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4284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1139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198003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4858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5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1232" y="184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80A0E-1842-B744-B49F-A84D539115EC}" type="datetime1">
              <a:rPr lang="ja-JP" altLang="en-US"/>
              <a:pPr/>
              <a:t>2018/2/21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F3291-E49F-D54B-91F4-75B75C09EEE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947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00D84D-4674-3C43-80ED-0736C6E28626}" type="datetime1">
              <a:rPr lang="ja-JP" altLang="en-US"/>
              <a:pPr/>
              <a:t>2018/2/21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9B3461-CD61-7B4B-81D4-E7A6EF63D76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10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ＭＳ Ｐゴシック" charset="-128"/>
      </a:defRPr>
    </a:lvl1pPr>
    <a:lvl2pPr marL="456855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913710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370574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827429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2284284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741139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3198003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3654858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3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6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0490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43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0336"/>
          </a:xfrm>
        </p:spPr>
        <p:txBody>
          <a:bodyPr>
            <a:normAutofit/>
          </a:bodyPr>
          <a:lstStyle>
            <a:lvl1pPr marL="342641" indent="-34264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39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99249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5610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112968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C3FB00-A35D-D24F-8C8B-6CDCD09ECB5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540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5"/>
            <a:ext cx="8229600" cy="715965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31033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27310" y="6597356"/>
            <a:ext cx="3889380" cy="220958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/>
              <a:t>Copyright © 2015 Red Hat K.K. | Confidential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540" y="6597356"/>
            <a:ext cx="504060" cy="258383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1" r:id="rId2"/>
    <p:sldLayoutId id="2147483878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 b="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5pPr>
      <a:lvl6pPr marL="456855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6pPr>
      <a:lvl7pPr marL="91371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7pPr>
      <a:lvl8pPr marL="1370574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8pPr>
      <a:lvl9pPr marL="1827429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9pPr>
    </p:titleStyle>
    <p:bodyStyle>
      <a:lvl1pPr marL="342641" indent="-342641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394" indent="-285539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214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599001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585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Wingdings" charset="2"/>
        <a:buChar char="l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2711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57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30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28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5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7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2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8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3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03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58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EAP</a:t>
            </a:r>
            <a:r>
              <a:rPr lang="ja-JP" altLang="en-US" dirty="0"/>
              <a:t>デベロッパー向け</a:t>
            </a:r>
            <a:br>
              <a:rPr lang="en-US" altLang="ja-JP" dirty="0"/>
            </a:br>
            <a:r>
              <a:rPr lang="ja-JP" altLang="en-US" dirty="0"/>
              <a:t>カスタムトレーニング</a:t>
            </a:r>
            <a:r>
              <a:rPr lang="en-US" altLang="ja-JP" dirty="0"/>
              <a:t>#5</a:t>
            </a:r>
            <a:br>
              <a:rPr lang="en-US" altLang="ja-JP" dirty="0"/>
            </a:br>
            <a:r>
              <a:rPr lang="en-US" altLang="ja-JP" dirty="0"/>
              <a:t>JPA (Part 2)</a:t>
            </a:r>
            <a:endParaRPr kumimoji="1" lang="ja-JP" altLang="en-US" dirty="0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レッドハット株式会社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  <a:p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コンサルティングサービス事業部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39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@</a:t>
            </a:r>
            <a:r>
              <a:rPr lang="en-US" altLang="ja-JP" sz="1600" dirty="0" err="1"/>
              <a:t>OneToMany</a:t>
            </a:r>
            <a:r>
              <a:rPr lang="ja-JP" altLang="en-US" sz="1600" dirty="0"/>
              <a:t>のデフォルト</a:t>
            </a:r>
            <a:r>
              <a:rPr lang="en-US" altLang="ja-JP" sz="1600" dirty="0" err="1"/>
              <a:t>FetchType</a:t>
            </a:r>
            <a:r>
              <a:rPr lang="ja-JP" altLang="en-US" sz="1600" dirty="0"/>
              <a:t>は</a:t>
            </a:r>
            <a:r>
              <a:rPr lang="en-US" altLang="ja-JP" sz="1600" dirty="0"/>
              <a:t>LAZY</a:t>
            </a:r>
            <a:br>
              <a:rPr lang="en-US" altLang="ja-JP" sz="1600" dirty="0"/>
            </a:br>
            <a:r>
              <a:rPr lang="en-US" altLang="ja-JP" sz="1600" dirty="0" err="1"/>
              <a:t>FetchType.EAGER</a:t>
            </a:r>
            <a:r>
              <a:rPr lang="ja-JP" altLang="en-US" sz="1600" dirty="0"/>
              <a:t>に変更しても、ルートエンティティ毎、関連毎に追加のクエリが発行される点に注意</a:t>
            </a:r>
            <a:r>
              <a:rPr lang="en-US" altLang="ja-JP" sz="1600" dirty="0"/>
              <a:t>(N+1</a:t>
            </a:r>
            <a:r>
              <a:rPr lang="ja-JP" altLang="en-US" sz="1600" dirty="0"/>
              <a:t>問題</a:t>
            </a:r>
            <a:r>
              <a:rPr lang="en-US" altLang="ja-JP" sz="1600" dirty="0"/>
              <a:t>)</a:t>
            </a:r>
            <a:r>
              <a:rPr lang="ja-JP" altLang="en-US" sz="1600" dirty="0"/>
              <a:t>。</a:t>
            </a:r>
            <a:br>
              <a:rPr lang="en-US" altLang="ja-JP" sz="1600" dirty="0"/>
            </a:br>
            <a:r>
              <a:rPr lang="ja-JP" altLang="en-US" sz="1600" dirty="0"/>
              <a:t>チューニングの時間が取れるなら、</a:t>
            </a:r>
            <a:r>
              <a:rPr lang="en-US" altLang="ja-JP" sz="1600" dirty="0"/>
              <a:t>JOIN</a:t>
            </a:r>
            <a:r>
              <a:rPr lang="ja-JP" altLang="en-US" sz="1600" dirty="0"/>
              <a:t>クエリを使用したものと性能比較してみる。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逆に、</a:t>
            </a:r>
            <a:r>
              <a:rPr lang="en-US" altLang="ja-JP" sz="1600" dirty="0"/>
              <a:t>Web</a:t>
            </a:r>
            <a:r>
              <a:rPr lang="ja-JP" altLang="en-US" sz="1600" dirty="0"/>
              <a:t>層に引き渡された</a:t>
            </a:r>
            <a:r>
              <a:rPr lang="en-US" altLang="ja-JP" sz="1600" dirty="0"/>
              <a:t>detach</a:t>
            </a:r>
            <a:r>
              <a:rPr lang="ja-JP" altLang="en-US" sz="1600" dirty="0"/>
              <a:t>済みエンティティの</a:t>
            </a:r>
            <a:r>
              <a:rPr lang="en-US" altLang="ja-JP" sz="1600" dirty="0"/>
              <a:t>LAZY</a:t>
            </a:r>
            <a:r>
              <a:rPr lang="ja-JP" altLang="en-US" sz="1600" dirty="0"/>
              <a:t>モードのフィールドを誤って参照し、</a:t>
            </a:r>
            <a:r>
              <a:rPr lang="en-US" altLang="ja-JP" sz="1600" dirty="0" err="1"/>
              <a:t>org.hibernate.LazyInitializationException</a:t>
            </a:r>
            <a:r>
              <a:rPr lang="ja-JP" altLang="en-US" sz="1600" dirty="0"/>
              <a:t>を発生させないようにするためには、</a:t>
            </a:r>
            <a:r>
              <a:rPr lang="en-US" altLang="ja-JP" sz="1600" dirty="0"/>
              <a:t>Constructor expression</a:t>
            </a:r>
            <a:r>
              <a:rPr lang="ja-JP" altLang="en-US" sz="1600" dirty="0"/>
              <a:t>を使って、</a:t>
            </a:r>
            <a:r>
              <a:rPr lang="en-US" altLang="ja-JP" sz="1600" dirty="0"/>
              <a:t>Lazy</a:t>
            </a:r>
            <a:r>
              <a:rPr lang="ja-JP" altLang="en-US" sz="1600" dirty="0"/>
              <a:t>プロキシーを排除する方法もある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OneToMany</a:t>
            </a:r>
            <a:r>
              <a:rPr lang="ja-JP" altLang="en-US" dirty="0"/>
              <a:t>と</a:t>
            </a:r>
            <a:r>
              <a:rPr lang="en-US" altLang="ja-JP" dirty="0"/>
              <a:t>LAZY</a:t>
            </a:r>
            <a:r>
              <a:rPr kumimoji="1" lang="ja-JP" altLang="en-US" dirty="0"/>
              <a:t>フェッチ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2337809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List&lt;Cart&gt;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"SELECT c FROM Cart c"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  <p:sp>
        <p:nvSpPr>
          <p:cNvPr id="6" name="下矢印 5"/>
          <p:cNvSpPr/>
          <p:nvPr/>
        </p:nvSpPr>
        <p:spPr>
          <a:xfrm>
            <a:off x="3491880" y="3789621"/>
            <a:ext cx="576064" cy="21602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25000" lnSpcReduction="20000"/>
          </a:bodyPr>
          <a:lstStyle/>
          <a:p>
            <a:pPr algn="ctr"/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99592" y="4066582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List&lt;Cart&gt;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"SELECT DISTINCT c FROM Cart c INNER JOIN FETCH </a:t>
            </a:r>
            <a:r>
              <a:rPr lang="en-US" altLang="ja-JP" sz="1400" dirty="0" err="1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c.records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99592" y="2769857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Cart c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Record r where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r.card_id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?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Record r where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r.card_id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?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5722766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List&lt;Cart&gt;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</a:p>
          <a:p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"SELECT NEW Cart(</a:t>
            </a:r>
            <a:r>
              <a:rPr lang="en-US" altLang="ja-JP" sz="1400" dirty="0" err="1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c.id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c.name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FROM Cart c"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118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参照先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カラム名はデフォルトで</a:t>
            </a:r>
            <a:r>
              <a:rPr lang="en-US" altLang="ja-JP" sz="1600" dirty="0"/>
              <a:t> "&lt;</a:t>
            </a:r>
            <a:r>
              <a:rPr lang="ja-JP" altLang="en-US" sz="1600" dirty="0"/>
              <a:t>参照元フィールド名</a:t>
            </a:r>
            <a:r>
              <a:rPr lang="en-US" altLang="ja-JP" sz="1600" dirty="0"/>
              <a:t>&gt;_&lt;</a:t>
            </a:r>
            <a:r>
              <a:rPr lang="ja-JP" altLang="en-US" sz="1600" dirty="0"/>
              <a:t>参照先</a:t>
            </a:r>
            <a:r>
              <a:rPr lang="en-US" altLang="ja-JP" sz="1600" dirty="0"/>
              <a:t>ID</a:t>
            </a:r>
            <a:r>
              <a:rPr lang="ja-JP" altLang="en-US" sz="1600" dirty="0"/>
              <a:t>名</a:t>
            </a:r>
            <a:r>
              <a:rPr lang="en-US" altLang="ja-JP" sz="1600" dirty="0"/>
              <a:t>&gt;"</a:t>
            </a:r>
            <a:r>
              <a:rPr lang="ja-JP" altLang="en-US" sz="1600" dirty="0"/>
              <a:t>となる</a:t>
            </a:r>
            <a:br>
              <a:rPr lang="en-US" altLang="ja-JP" sz="1600" dirty="0"/>
            </a:br>
            <a:r>
              <a:rPr lang="en-US" altLang="ja-JP" sz="1600" dirty="0"/>
              <a:t>(ex. RECORD.CART_ID)</a:t>
            </a:r>
          </a:p>
          <a:p>
            <a:r>
              <a:rPr lang="en-US" altLang="ja-JP" sz="1600" dirty="0"/>
              <a:t>FK</a:t>
            </a:r>
            <a:r>
              <a:rPr lang="ja-JP" altLang="en-US" sz="1600" dirty="0"/>
              <a:t>カラムを明示する場合は、</a:t>
            </a:r>
            <a:r>
              <a:rPr lang="en-US" altLang="ja-JP" sz="1600" dirty="0"/>
              <a:t>@</a:t>
            </a:r>
            <a:r>
              <a:rPr lang="en-US" altLang="ja-JP" sz="1600" dirty="0" err="1"/>
              <a:t>JoinColumn</a:t>
            </a:r>
            <a:r>
              <a:rPr lang="ja-JP" altLang="en-US" sz="1600" dirty="0"/>
              <a:t>を使用する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多くの場合、</a:t>
            </a:r>
            <a:r>
              <a:rPr lang="en-US" altLang="ja-JP" sz="1600" dirty="0"/>
              <a:t>@</a:t>
            </a:r>
            <a:r>
              <a:rPr lang="en-US" altLang="ja-JP" sz="1600" dirty="0" err="1"/>
              <a:t>ManyToOne</a:t>
            </a:r>
            <a:r>
              <a:rPr lang="ja-JP" altLang="en-US" sz="1600" dirty="0"/>
              <a:t>は</a:t>
            </a:r>
            <a:r>
              <a:rPr lang="en-US" altLang="ja-JP" sz="1600" dirty="0"/>
              <a:t>@</a:t>
            </a:r>
            <a:r>
              <a:rPr lang="en-US" altLang="ja-JP" sz="1600" dirty="0" err="1"/>
              <a:t>OneToMany</a:t>
            </a:r>
            <a:r>
              <a:rPr lang="ja-JP" altLang="en-US" sz="1600" dirty="0"/>
              <a:t>の逆参照として使用される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ManyToOne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1988840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Record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ManyToOne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9592" y="4138009"/>
            <a:ext cx="7753226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Record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ManyToOne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JoinColumn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(name = 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"CART_ID"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cart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725243"/>
            <a:ext cx="35623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8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どちらか一方の</a:t>
            </a:r>
            <a:r>
              <a:rPr lang="en-US" altLang="ja-JP" sz="1600" dirty="0"/>
              <a:t>@</a:t>
            </a:r>
            <a:r>
              <a:rPr lang="en-US" altLang="ja-JP" sz="1600" dirty="0" err="1"/>
              <a:t>ManyToMany</a:t>
            </a:r>
            <a:r>
              <a:rPr lang="ja-JP" altLang="en-US" sz="1600" dirty="0"/>
              <a:t>の</a:t>
            </a:r>
            <a:r>
              <a:rPr lang="en-US" altLang="ja-JP" sz="1600" dirty="0" err="1"/>
              <a:t>mappedBy</a:t>
            </a:r>
            <a:r>
              <a:rPr lang="ja-JP" altLang="en-US" sz="1600" dirty="0"/>
              <a:t>属性でフィールド名を示す。</a:t>
            </a:r>
            <a:endParaRPr lang="en-US" altLang="ja-JP" sz="1600" dirty="0"/>
          </a:p>
          <a:p>
            <a:r>
              <a:rPr lang="en-US" altLang="ja-JP" sz="1600" dirty="0"/>
              <a:t>JOIN</a:t>
            </a:r>
            <a:r>
              <a:rPr lang="ja-JP" altLang="en-US" sz="1600" dirty="0"/>
              <a:t>テーブルの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カラム名は</a:t>
            </a:r>
            <a:r>
              <a:rPr lang="en-US" altLang="ja-JP" sz="1600" dirty="0"/>
              <a:t> "&lt;</a:t>
            </a:r>
            <a:r>
              <a:rPr lang="ja-JP" altLang="en-US" sz="1600" dirty="0"/>
              <a:t>参照元フィールド名</a:t>
            </a:r>
            <a:r>
              <a:rPr lang="en-US" altLang="ja-JP" sz="1600" dirty="0"/>
              <a:t>&gt;_&lt;</a:t>
            </a:r>
            <a:r>
              <a:rPr lang="ja-JP" altLang="en-US" sz="1600" dirty="0"/>
              <a:t>参照先</a:t>
            </a:r>
            <a:r>
              <a:rPr lang="en-US" altLang="ja-JP" sz="1600" dirty="0"/>
              <a:t>ID</a:t>
            </a:r>
            <a:r>
              <a:rPr lang="ja-JP" altLang="en-US" sz="1600" dirty="0"/>
              <a:t>名</a:t>
            </a:r>
            <a:r>
              <a:rPr lang="en-US" altLang="ja-JP" sz="1600" dirty="0"/>
              <a:t>&gt;"</a:t>
            </a:r>
            <a:r>
              <a:rPr lang="ja-JP" altLang="en-US" sz="1600" dirty="0"/>
              <a:t>となる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下図参照</a:t>
            </a:r>
            <a:r>
              <a:rPr lang="en-US" altLang="ja-JP" sz="1600" dirty="0"/>
              <a:t>)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ManyToMany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2124687"/>
            <a:ext cx="3528392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Organization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ManyToMany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List&lt;Users&gt;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users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854015"/>
            <a:ext cx="4914900" cy="1123950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709236" y="2124687"/>
            <a:ext cx="3977563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User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ManyToMany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mappedBy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="users")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List&lt;Organization&gt;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organizations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21" y="4767039"/>
            <a:ext cx="61055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2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lang="ja-JP" altLang="en-US" sz="3600" b="1" dirty="0"/>
              <a:t>継承のマッピング</a:t>
            </a:r>
            <a:endParaRPr kumimoji="1" lang="ja-JP" altLang="en-US" sz="3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444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297512" y="3222886"/>
            <a:ext cx="3594968" cy="3230450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デフォルトでは継承関係のあるエンティティは１つのテーブルにまとめられる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en-US" altLang="ja-JP" sz="1600" dirty="0" err="1"/>
              <a:t>InheritanceType.SINGLE_TABLE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各レコードがどのエンティティクラスに対応するかを示すカラム</a:t>
            </a:r>
            <a:r>
              <a:rPr lang="en-US" altLang="ja-JP" sz="1600" dirty="0"/>
              <a:t>DTYPE</a:t>
            </a:r>
            <a:r>
              <a:rPr lang="ja-JP" altLang="en-US" sz="1600" dirty="0"/>
              <a:t>にエンティティ名が示される</a:t>
            </a:r>
            <a:endParaRPr lang="en-US" altLang="ja-JP" sz="1600" dirty="0"/>
          </a:p>
          <a:p>
            <a:r>
              <a:rPr lang="en-US" altLang="ja-JP" sz="1600" dirty="0"/>
              <a:t>DTYPE</a:t>
            </a:r>
            <a:r>
              <a:rPr lang="ja-JP" altLang="en-US" sz="1600" dirty="0"/>
              <a:t>カラム名とカラム型はカスタマイズ可能</a:t>
            </a:r>
            <a:r>
              <a:rPr lang="en-US" altLang="ja-JP" sz="1600" dirty="0"/>
              <a:t>(CHAR, INTEGER, STRING</a:t>
            </a:r>
            <a:r>
              <a:rPr lang="ja-JP" altLang="en-US" sz="1600" dirty="0"/>
              <a:t>のいずれか</a:t>
            </a:r>
            <a:r>
              <a:rPr lang="en-US" altLang="ja-JP" sz="1600" dirty="0"/>
              <a:t>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継承のマッピング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12" y="836712"/>
            <a:ext cx="3450952" cy="221620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5576" y="1155654"/>
            <a:ext cx="3528392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abstract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5576" y="2492896"/>
            <a:ext cx="4320480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InternalProject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extends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5576" y="3419090"/>
            <a:ext cx="4320480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CustomerProject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extends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customer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39640"/>
              </p:ext>
            </p:extLst>
          </p:nvPr>
        </p:nvGraphicFramePr>
        <p:xfrm>
          <a:off x="758822" y="5085184"/>
          <a:ext cx="4201676" cy="82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CUSTOMER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InternalProject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Project 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NULL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CustomerProject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Project 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Customer 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2483768" y="4581128"/>
            <a:ext cx="576064" cy="21602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25000" lnSpcReduction="20000"/>
          </a:bodyPr>
          <a:lstStyle/>
          <a:p>
            <a:pPr algn="ctr"/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940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868144" y="990600"/>
            <a:ext cx="3024336" cy="5462736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@</a:t>
            </a:r>
            <a:r>
              <a:rPr lang="en-US" altLang="ja-JP" sz="1600" dirty="0" err="1"/>
              <a:t>DiscriminatorValue</a:t>
            </a:r>
            <a:r>
              <a:rPr lang="ja-JP" altLang="en-US" sz="1600" dirty="0"/>
              <a:t>に</a:t>
            </a:r>
            <a:r>
              <a:rPr lang="en-US" altLang="ja-JP" sz="1600" dirty="0" err="1"/>
              <a:t>enum</a:t>
            </a:r>
            <a:r>
              <a:rPr lang="ja-JP" altLang="en-US" sz="1600" dirty="0"/>
              <a:t>は使用できないため、タイプセーフにするためには、</a:t>
            </a:r>
            <a:r>
              <a:rPr lang="en-US" altLang="ja-JP" sz="1600" dirty="0"/>
              <a:t>static final</a:t>
            </a:r>
            <a:r>
              <a:rPr lang="ja-JP" altLang="en-US" sz="1600" dirty="0"/>
              <a:t>による定数宣言が必要になる</a:t>
            </a:r>
            <a:endParaRPr lang="en-US" altLang="ja-JP" sz="1600" dirty="0"/>
          </a:p>
          <a:p>
            <a:r>
              <a:rPr lang="en-US" altLang="ja-JP" sz="1600" dirty="0"/>
              <a:t>@</a:t>
            </a:r>
            <a:r>
              <a:rPr lang="en-US" altLang="ja-JP" sz="1600" dirty="0" err="1"/>
              <a:t>Inheritance.strategy</a:t>
            </a:r>
            <a:r>
              <a:rPr lang="ja-JP" altLang="en-US" sz="1600" dirty="0"/>
              <a:t>の他の選択肢：</a:t>
            </a:r>
            <a:endParaRPr lang="en-US" altLang="ja-JP" sz="1600" dirty="0"/>
          </a:p>
          <a:p>
            <a:r>
              <a:rPr lang="en-US" altLang="ja-JP" sz="1600" dirty="0" err="1">
                <a:solidFill>
                  <a:schemeClr val="accent2">
                    <a:lumMod val="75000"/>
                  </a:schemeClr>
                </a:solidFill>
              </a:rPr>
              <a:t>InheritanceType.TABLE_PER_CLASS</a:t>
            </a:r>
            <a:br>
              <a:rPr lang="en-US" altLang="ja-JP" sz="1600" dirty="0"/>
            </a:br>
            <a:r>
              <a:rPr lang="ja-JP" altLang="en-US" sz="1600" dirty="0"/>
              <a:t>→エンティティ毎に別テーブル</a:t>
            </a:r>
            <a:endParaRPr lang="en-US" altLang="ja-JP" sz="1600" dirty="0"/>
          </a:p>
          <a:p>
            <a:r>
              <a:rPr lang="en-US" altLang="ja-JP" sz="1600" dirty="0" err="1">
                <a:solidFill>
                  <a:schemeClr val="accent2">
                    <a:lumMod val="75000"/>
                  </a:schemeClr>
                </a:solidFill>
              </a:rPr>
              <a:t>InheritanceType.JOINED</a:t>
            </a:r>
            <a:br>
              <a:rPr lang="en-US" altLang="ja-JP" sz="1600" dirty="0"/>
            </a:br>
            <a:r>
              <a:rPr lang="ja-JP" altLang="en-US" sz="1600" dirty="0"/>
              <a:t>→継承構造をそのまま別テーブルで表し、エンティティに変換する際、継承関係にある全てのテーブルの</a:t>
            </a:r>
            <a:r>
              <a:rPr lang="en-US" altLang="ja-JP" sz="1600" dirty="0"/>
              <a:t>JOIN</a:t>
            </a:r>
            <a:r>
              <a:rPr lang="ja-JP" altLang="en-US" sz="1600" dirty="0"/>
              <a:t>する</a:t>
            </a:r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継承のマッピング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5576" y="980728"/>
            <a:ext cx="5112568" cy="180720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@Inheritance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(strategy=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InheritanceType.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SINGLE_TABLE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DiscriminatorColumn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(name=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"TYPE"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discriminatorType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DiscriminatorType.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STRING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abstract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5576" y="2924944"/>
            <a:ext cx="5112568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DiscriminatorValue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(value=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"INTERNAL"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InternalProject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extends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5576" y="4005064"/>
            <a:ext cx="5112568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DiscriminatorValue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(value=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"CUSTOMER"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CustomerProject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extends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customer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91715"/>
              </p:ext>
            </p:extLst>
          </p:nvPr>
        </p:nvGraphicFramePr>
        <p:xfrm>
          <a:off x="758822" y="5696822"/>
          <a:ext cx="4201676" cy="82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CUSTOMER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INTERNAL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Project 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NULL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CUSTOMER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Project 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Customer 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2483768" y="5373216"/>
            <a:ext cx="576064" cy="21602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25000" lnSpcReduction="20000"/>
          </a:bodyPr>
          <a:lstStyle/>
          <a:p>
            <a:pPr algn="ctr"/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0440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lang="ja-JP" altLang="en-US" sz="3600" b="1" dirty="0"/>
              <a:t>排他制御</a:t>
            </a:r>
            <a:endParaRPr kumimoji="1" lang="ja-JP" altLang="en-US" sz="3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355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バージョンナンバーパターンによる楽観ロック</a:t>
            </a:r>
            <a:endParaRPr kumimoji="1" lang="en-US" altLang="ja-JP" dirty="0"/>
          </a:p>
          <a:p>
            <a:r>
              <a:rPr lang="ja-JP" altLang="en-US" dirty="0"/>
              <a:t>ロックにより処理がブロックされるわけではないため、性能低下はない</a:t>
            </a:r>
            <a:endParaRPr lang="en-US" altLang="ja-JP" dirty="0"/>
          </a:p>
          <a:p>
            <a:r>
              <a:rPr kumimoji="1" lang="ja-JP" altLang="en-US" dirty="0"/>
              <a:t>更新の衝突が検出された場合、リトライ処理が必要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バリエーション：</a:t>
            </a:r>
            <a:r>
              <a:rPr lang="en-US" altLang="ja-JP" dirty="0" err="1"/>
              <a:t>LockModeType.OPTIMISTIC_FORCE_INCREMENT</a:t>
            </a:r>
            <a:endParaRPr lang="en-US" altLang="ja-JP" dirty="0"/>
          </a:p>
          <a:p>
            <a:pPr lvl="1"/>
            <a:r>
              <a:rPr lang="ja-JP" altLang="en-US" dirty="0"/>
              <a:t>サブツリーのみ更新の場合でも確実にバージョンをインクリメントする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@Version</a:t>
            </a:r>
            <a:r>
              <a:rPr lang="ja-JP" altLang="en-US" dirty="0"/>
              <a:t>による楽観ロック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2267543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Project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		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@Version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long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version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3356992"/>
            <a:ext cx="7753226" cy="223809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@Transactional</a:t>
            </a: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update()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Project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Project.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1,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LockModeType.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OPTIMISTIC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en-US" altLang="ja-JP" sz="14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p.version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0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.setDate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new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Date());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.merge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バージョンを１つ上げて以下の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SQL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を実行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// UPDATE Project SET date = ? version = 1 WHERE id = ? AND version = 0</a:t>
            </a:r>
          </a:p>
          <a:p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同一バージョンが更新できなかったら、</a:t>
            </a:r>
            <a:r>
              <a:rPr lang="en-US" altLang="ja-JP" sz="14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OptimisticLockException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がスローされ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トランザクションがロールバックされる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460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悲観ロックのモード：</a:t>
            </a:r>
            <a:r>
              <a:rPr kumimoji="1" lang="en-US" altLang="ja-JP" dirty="0"/>
              <a:t>PESIMISTIC_READ or PESIMISTIC_WRITE</a:t>
            </a:r>
          </a:p>
          <a:p>
            <a:r>
              <a:rPr lang="ja-JP" altLang="en-US" dirty="0"/>
              <a:t>実際に発行される</a:t>
            </a:r>
            <a:r>
              <a:rPr lang="en-US" altLang="ja-JP" dirty="0"/>
              <a:t>SQL</a:t>
            </a:r>
            <a:r>
              <a:rPr lang="ja-JP" altLang="en-US" dirty="0"/>
              <a:t>は使用する</a:t>
            </a:r>
            <a:r>
              <a:rPr lang="en-US" altLang="ja-JP" dirty="0"/>
              <a:t>DB</a:t>
            </a:r>
            <a:r>
              <a:rPr lang="ja-JP" altLang="en-US" dirty="0"/>
              <a:t>の</a:t>
            </a:r>
            <a:r>
              <a:rPr lang="en-US" altLang="ja-JP" dirty="0"/>
              <a:t>Dialect</a:t>
            </a:r>
            <a:r>
              <a:rPr lang="ja-JP" altLang="en-US" dirty="0"/>
              <a:t>によって異なる</a:t>
            </a:r>
            <a:endParaRPr lang="en-US" altLang="ja-JP" dirty="0"/>
          </a:p>
          <a:p>
            <a:pPr lvl="1"/>
            <a:r>
              <a:rPr kumimoji="1" lang="en-US" altLang="ja-JP" dirty="0"/>
              <a:t>ex. Oracle, H2:  </a:t>
            </a:r>
            <a:r>
              <a:rPr kumimoji="1" lang="ja-JP" altLang="en-US" dirty="0"/>
              <a:t>どちらも</a:t>
            </a:r>
            <a:r>
              <a:rPr kumimoji="1" lang="en-US" altLang="ja-JP" dirty="0"/>
              <a:t>"SELECT ... FOR UPDATE"</a:t>
            </a:r>
            <a:br>
              <a:rPr lang="en-US" altLang="ja-JP" dirty="0"/>
            </a:br>
            <a:r>
              <a:rPr lang="ja-JP" altLang="en-US" dirty="0"/>
              <a:t>     </a:t>
            </a:r>
            <a:r>
              <a:rPr lang="en-US" altLang="ja-JP" dirty="0"/>
              <a:t>PostgreSQL: PESIMISTIC_READ </a:t>
            </a:r>
            <a:r>
              <a:rPr lang="ja-JP" altLang="en-US" dirty="0"/>
              <a:t>→ </a:t>
            </a:r>
            <a:r>
              <a:rPr lang="en-US" altLang="ja-JP" dirty="0"/>
              <a:t>"SELECT ... FOR SHARE"</a:t>
            </a:r>
            <a:br>
              <a:rPr lang="en-US" altLang="ja-JP" dirty="0"/>
            </a:br>
            <a:r>
              <a:rPr lang="en-US" altLang="ja-JP" dirty="0"/>
              <a:t>                        RESIMISTIC_WRITE </a:t>
            </a:r>
            <a:r>
              <a:rPr lang="ja-JP" altLang="en-US" dirty="0"/>
              <a:t>→ </a:t>
            </a:r>
            <a:r>
              <a:rPr lang="en-US" altLang="ja-JP" dirty="0"/>
              <a:t>"SELECT ... FOR UPDATE"</a:t>
            </a:r>
            <a:br>
              <a:rPr lang="en-US" altLang="ja-JP" dirty="0"/>
            </a:br>
            <a:r>
              <a:rPr lang="en-US" altLang="ja-JP" dirty="0"/>
              <a:t>     MySQL:        PESIMISTIC_READ </a:t>
            </a:r>
            <a:r>
              <a:rPr lang="ja-JP" altLang="en-US" dirty="0"/>
              <a:t>→ </a:t>
            </a:r>
            <a:r>
              <a:rPr lang="en-US" altLang="ja-JP" dirty="0"/>
              <a:t>"SELECT ... LOCK IN SHARE MODE"</a:t>
            </a:r>
            <a:br>
              <a:rPr lang="en-US" altLang="ja-JP" dirty="0"/>
            </a:br>
            <a:r>
              <a:rPr lang="en-US" altLang="ja-JP" dirty="0"/>
              <a:t>                        RESIMISTIC_WRITE </a:t>
            </a:r>
            <a:r>
              <a:rPr lang="ja-JP" altLang="en-US" dirty="0"/>
              <a:t>→ </a:t>
            </a:r>
            <a:r>
              <a:rPr lang="en-US" altLang="ja-JP" dirty="0"/>
              <a:t>"SELECT ... FOR UPDATE"</a:t>
            </a:r>
            <a:br>
              <a:rPr lang="en-US" altLang="ja-JP" dirty="0"/>
            </a:b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悲観ロック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980728"/>
            <a:ext cx="7753226" cy="223809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@Transactional</a:t>
            </a: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update()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Map&lt;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String,Object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hints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new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HashMap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&lt;&gt;();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hints.put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("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javax.persistence.lock.timeout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", 5000);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ロックタイムアウト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(5sec)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Project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Project.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1,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				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LockModeType.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PESIMISTIC_READ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hints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en-US" altLang="ja-JP" sz="14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p.version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0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.setDate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new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Date());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.merge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81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3600" b="1" dirty="0"/>
              <a:t>キャッシュ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890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ドメインモデル設計について</a:t>
            </a:r>
            <a:endParaRPr lang="en-US" altLang="ja-JP" dirty="0"/>
          </a:p>
          <a:p>
            <a:r>
              <a:rPr lang="ja-JP" altLang="en-US" dirty="0"/>
              <a:t>リレーション</a:t>
            </a:r>
            <a:endParaRPr lang="en-US" altLang="ja-JP" dirty="0"/>
          </a:p>
          <a:p>
            <a:pPr lvl="1"/>
            <a:r>
              <a:rPr lang="ja-JP" altLang="en-US" dirty="0"/>
              <a:t>１対１</a:t>
            </a:r>
            <a:r>
              <a:rPr lang="en-US" altLang="ja-JP" dirty="0"/>
              <a:t>(@</a:t>
            </a:r>
            <a:r>
              <a:rPr lang="en-US" altLang="ja-JP" dirty="0" err="1"/>
              <a:t>OneToOne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１対多</a:t>
            </a:r>
            <a:r>
              <a:rPr kumimoji="1" lang="en-US" altLang="ja-JP" dirty="0"/>
              <a:t>(@</a:t>
            </a:r>
            <a:r>
              <a:rPr kumimoji="1" lang="en-US" altLang="ja-JP" dirty="0" err="1"/>
              <a:t>OneToMany</a:t>
            </a:r>
            <a:r>
              <a:rPr kumimoji="1" lang="en-US" altLang="ja-JP" dirty="0"/>
              <a:t>)</a:t>
            </a:r>
            <a:r>
              <a:rPr kumimoji="1" lang="ja-JP" altLang="en-US" dirty="0"/>
              <a:t>、多対１</a:t>
            </a:r>
            <a:r>
              <a:rPr kumimoji="1" lang="en-US" altLang="ja-JP" dirty="0"/>
              <a:t>(@</a:t>
            </a:r>
            <a:r>
              <a:rPr kumimoji="1" lang="en-US" altLang="ja-JP" dirty="0" err="1"/>
              <a:t>ManyToOne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多対多</a:t>
            </a:r>
            <a:r>
              <a:rPr lang="en-US" altLang="ja-JP" dirty="0"/>
              <a:t> (@</a:t>
            </a:r>
            <a:r>
              <a:rPr lang="en-US" altLang="ja-JP" dirty="0" err="1"/>
              <a:t>ManyToMany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継承のマッピング</a:t>
            </a:r>
            <a:endParaRPr lang="en-US" altLang="ja-JP" dirty="0"/>
          </a:p>
          <a:p>
            <a:pPr lvl="1"/>
            <a:r>
              <a:rPr lang="en-US" altLang="ja-JP" dirty="0" err="1"/>
              <a:t>InheritanceType</a:t>
            </a:r>
            <a:r>
              <a:rPr lang="en-US" altLang="ja-JP" dirty="0"/>
              <a:t>: SINGLE_TABLE (default), JOINED, TABLE_PER_CLASS</a:t>
            </a:r>
          </a:p>
          <a:p>
            <a:pPr lvl="1"/>
            <a:r>
              <a:rPr lang="en-US" altLang="ja-JP" dirty="0" err="1"/>
              <a:t>dtype</a:t>
            </a:r>
            <a:r>
              <a:rPr lang="ja-JP" altLang="en-US" dirty="0"/>
              <a:t>カラムと</a:t>
            </a:r>
            <a:r>
              <a:rPr lang="en-US" altLang="ja-JP" dirty="0"/>
              <a:t>@</a:t>
            </a:r>
            <a:r>
              <a:rPr lang="en-US" altLang="ja-JP" dirty="0" err="1"/>
              <a:t>DisclaimerColumn</a:t>
            </a:r>
            <a:endParaRPr lang="en-US" altLang="ja-JP" dirty="0"/>
          </a:p>
          <a:p>
            <a:pPr lvl="1"/>
            <a:r>
              <a:rPr lang="en-US" altLang="ja-JP" dirty="0"/>
              <a:t>@</a:t>
            </a:r>
            <a:r>
              <a:rPr lang="en-US" altLang="ja-JP" dirty="0" err="1"/>
              <a:t>MappedSuperclass</a:t>
            </a:r>
            <a:endParaRPr lang="en-US" altLang="ja-JP" dirty="0"/>
          </a:p>
          <a:p>
            <a:r>
              <a:rPr lang="ja-JP" altLang="en-US" dirty="0"/>
              <a:t>排他制御</a:t>
            </a:r>
            <a:endParaRPr lang="en-US" altLang="ja-JP" dirty="0"/>
          </a:p>
          <a:p>
            <a:pPr lvl="1"/>
            <a:r>
              <a:rPr lang="ja-JP" altLang="en-US" dirty="0"/>
              <a:t>楽観ロック</a:t>
            </a:r>
            <a:endParaRPr lang="en-US" altLang="ja-JP" dirty="0"/>
          </a:p>
          <a:p>
            <a:pPr lvl="1"/>
            <a:r>
              <a:rPr lang="ja-JP" altLang="en-US" dirty="0"/>
              <a:t>悲観ロック</a:t>
            </a:r>
            <a:endParaRPr lang="en-US" altLang="ja-JP" dirty="0"/>
          </a:p>
          <a:p>
            <a:r>
              <a:rPr lang="ja-JP" altLang="en-US" dirty="0"/>
              <a:t>キャッシュ</a:t>
            </a:r>
            <a:endParaRPr lang="en-US" altLang="ja-JP" dirty="0"/>
          </a:p>
          <a:p>
            <a:r>
              <a:rPr lang="ja-JP" altLang="en-US" dirty="0"/>
              <a:t>その他</a:t>
            </a:r>
            <a:endParaRPr lang="en-US" altLang="ja-JP" dirty="0"/>
          </a:p>
          <a:p>
            <a:pPr lvl="1"/>
            <a:r>
              <a:rPr lang="en-US" altLang="ja-JP" dirty="0"/>
              <a:t>JPA</a:t>
            </a:r>
            <a:r>
              <a:rPr lang="ja-JP" altLang="en-US" dirty="0"/>
              <a:t>イベントリスナ</a:t>
            </a:r>
            <a:endParaRPr lang="en-US" altLang="ja-JP" dirty="0"/>
          </a:p>
          <a:p>
            <a:pPr lvl="1"/>
            <a:r>
              <a:rPr lang="en-US" altLang="ja-JP" dirty="0"/>
              <a:t>Bean Validation</a:t>
            </a:r>
            <a:r>
              <a:rPr lang="ja-JP" altLang="en-US" dirty="0"/>
              <a:t>連携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J</a:t>
            </a:r>
            <a:r>
              <a:rPr lang="en-US" altLang="ja-JP" dirty="0"/>
              <a:t>PA</a:t>
            </a:r>
            <a:r>
              <a:rPr lang="ja-JP" altLang="en-US" dirty="0"/>
              <a:t>のリレーション定義のバリエーション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497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B79DDC-B8D0-254F-A932-4A957EE34EFE}"/>
              </a:ext>
            </a:extLst>
          </p:cNvPr>
          <p:cNvSpPr/>
          <p:nvPr/>
        </p:nvSpPr>
        <p:spPr>
          <a:xfrm>
            <a:off x="2987824" y="4293096"/>
            <a:ext cx="2408588" cy="2151860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r>
              <a:rPr lang="en-US" altLang="ja-JP" dirty="0"/>
              <a:t>L1</a:t>
            </a:r>
            <a:r>
              <a:rPr lang="ja-JP" altLang="en-US" dirty="0"/>
              <a:t> </a:t>
            </a:r>
            <a:r>
              <a:rPr lang="en-US" altLang="ja-JP" dirty="0"/>
              <a:t>Cache</a:t>
            </a:r>
          </a:p>
          <a:p>
            <a:pPr lvl="1"/>
            <a:r>
              <a:rPr lang="en-US" altLang="ja-JP" dirty="0"/>
              <a:t>Persistence Context (</a:t>
            </a:r>
            <a:r>
              <a:rPr lang="en-US" altLang="ja-JP" dirty="0" err="1"/>
              <a:t>EntityManager</a:t>
            </a:r>
            <a:r>
              <a:rPr lang="ja-JP" altLang="en-US" dirty="0"/>
              <a:t>インスタンス</a:t>
            </a:r>
            <a:r>
              <a:rPr lang="en-US" altLang="ja-JP" dirty="0"/>
              <a:t>)</a:t>
            </a:r>
            <a:r>
              <a:rPr lang="ja-JP" altLang="en-US" dirty="0"/>
              <a:t>内で保持するエンティティ</a:t>
            </a:r>
            <a:endParaRPr lang="en-US" altLang="ja-JP" dirty="0"/>
          </a:p>
          <a:p>
            <a:pPr lvl="1"/>
            <a:r>
              <a:rPr lang="ja-JP" altLang="en-US" dirty="0"/>
              <a:t>キャッシュのライフサイクルは、同一トランザクション内（</a:t>
            </a:r>
            <a:r>
              <a:rPr lang="en-US" altLang="ja-JP" dirty="0"/>
              <a:t>@</a:t>
            </a:r>
            <a:r>
              <a:rPr lang="en-US" altLang="ja-JP" dirty="0" err="1"/>
              <a:t>PersistenceUnit</a:t>
            </a:r>
            <a:r>
              <a:rPr lang="ja-JP" altLang="en-US" dirty="0"/>
              <a:t>でインジェクションした</a:t>
            </a:r>
            <a:r>
              <a:rPr lang="en-US" altLang="ja-JP" dirty="0" err="1"/>
              <a:t>EntityManager</a:t>
            </a:r>
            <a:r>
              <a:rPr lang="en-US" altLang="ja-JP" dirty="0"/>
              <a:t> (Persistence Context)</a:t>
            </a:r>
            <a:r>
              <a:rPr lang="ja-JP" altLang="en-US" dirty="0"/>
              <a:t>のライフサイクルと一致）</a:t>
            </a:r>
            <a:endParaRPr lang="en-US" altLang="ja-JP" dirty="0"/>
          </a:p>
          <a:p>
            <a:pPr lvl="1"/>
            <a:r>
              <a:rPr lang="en-US" altLang="ja-JP" dirty="0"/>
              <a:t>Id</a:t>
            </a:r>
            <a:r>
              <a:rPr lang="ja-JP" altLang="en-US" dirty="0"/>
              <a:t>指定で</a:t>
            </a:r>
            <a:r>
              <a:rPr lang="en-US" altLang="ja-JP" dirty="0"/>
              <a:t>find()</a:t>
            </a:r>
            <a:r>
              <a:rPr lang="ja-JP" altLang="en-US" dirty="0"/>
              <a:t>した場合のみ有効。クエリ結果のキャッシュ機能はない</a:t>
            </a:r>
            <a:endParaRPr lang="en-US" altLang="ja-JP" dirty="0"/>
          </a:p>
          <a:p>
            <a:r>
              <a:rPr lang="en-US" altLang="ja-JP" dirty="0"/>
              <a:t>L2</a:t>
            </a:r>
            <a:r>
              <a:rPr lang="ja-JP" altLang="en-US" dirty="0"/>
              <a:t> </a:t>
            </a:r>
            <a:r>
              <a:rPr lang="en-US" altLang="ja-JP" dirty="0"/>
              <a:t>Cache</a:t>
            </a:r>
          </a:p>
          <a:p>
            <a:pPr lvl="1"/>
            <a:r>
              <a:rPr lang="en-US" altLang="ja-JP" dirty="0" err="1"/>
              <a:t>EntityManager</a:t>
            </a:r>
            <a:r>
              <a:rPr lang="en-US" altLang="ja-JP" dirty="0"/>
              <a:t> (Persistence Context)</a:t>
            </a:r>
            <a:r>
              <a:rPr lang="ja-JP" altLang="en-US" dirty="0"/>
              <a:t>のライフサイクルを越えて、検索結果をキャッシュする</a:t>
            </a:r>
            <a:endParaRPr lang="en-US" altLang="ja-JP" dirty="0"/>
          </a:p>
          <a:p>
            <a:pPr lvl="1"/>
            <a:r>
              <a:rPr lang="en-US" altLang="ja-JP" dirty="0"/>
              <a:t>L2</a:t>
            </a:r>
            <a:r>
              <a:rPr lang="ja-JP" altLang="en-US" dirty="0"/>
              <a:t>キャッシュの有効化の基本設定は標準化されたが、キャッシュの仕組みや有効範囲は</a:t>
            </a:r>
            <a:r>
              <a:rPr lang="en-US" altLang="ja-JP" dirty="0"/>
              <a:t>JPA</a:t>
            </a:r>
            <a:r>
              <a:rPr lang="ja-JP" altLang="en-US" dirty="0"/>
              <a:t>プロバイダによって異なる</a:t>
            </a:r>
            <a:endParaRPr lang="en-US" altLang="ja-JP" dirty="0"/>
          </a:p>
          <a:p>
            <a:pPr lvl="1"/>
            <a:r>
              <a:rPr lang="en-US" altLang="ja-JP" dirty="0" err="1"/>
              <a:t>JBoss</a:t>
            </a:r>
            <a:r>
              <a:rPr lang="ja-JP" altLang="en-US" dirty="0"/>
              <a:t> </a:t>
            </a:r>
            <a:r>
              <a:rPr lang="en-US" altLang="ja-JP" dirty="0"/>
              <a:t>EAP</a:t>
            </a:r>
            <a:r>
              <a:rPr lang="ja-JP" altLang="en-US" dirty="0"/>
              <a:t>での</a:t>
            </a:r>
            <a:r>
              <a:rPr lang="en-US" altLang="ja-JP" dirty="0"/>
              <a:t>JPA</a:t>
            </a:r>
            <a:r>
              <a:rPr lang="ja-JP" altLang="en-US" dirty="0"/>
              <a:t>プロバイダは</a:t>
            </a:r>
            <a:r>
              <a:rPr lang="en-US" altLang="ja-JP" dirty="0"/>
              <a:t>Hibernate</a:t>
            </a:r>
            <a:r>
              <a:rPr lang="ja-JP" altLang="en-US" dirty="0"/>
              <a:t>。</a:t>
            </a:r>
            <a:r>
              <a:rPr lang="en-US" altLang="ja-JP" dirty="0"/>
              <a:t>L2</a:t>
            </a:r>
            <a:r>
              <a:rPr lang="ja-JP" altLang="en-US" dirty="0"/>
              <a:t>キャッシュの機能は、</a:t>
            </a:r>
            <a:r>
              <a:rPr lang="en-US" altLang="ja-JP" dirty="0" err="1"/>
              <a:t>Infinispan</a:t>
            </a:r>
            <a:r>
              <a:rPr lang="ja-JP" altLang="en-US" dirty="0"/>
              <a:t>が実現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JPA</a:t>
            </a:r>
            <a:r>
              <a:rPr lang="ja-JP" altLang="en-US" dirty="0"/>
              <a:t>が提供する</a:t>
            </a:r>
            <a:r>
              <a:rPr lang="en-US" altLang="ja-JP" dirty="0"/>
              <a:t>Cache</a:t>
            </a:r>
            <a:r>
              <a:rPr lang="ja-JP" altLang="en-US" dirty="0"/>
              <a:t>機能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E4AA536-8989-FE4B-8B91-32196FF4D03D}"/>
              </a:ext>
            </a:extLst>
          </p:cNvPr>
          <p:cNvSpPr/>
          <p:nvPr/>
        </p:nvSpPr>
        <p:spPr>
          <a:xfrm>
            <a:off x="3140210" y="4486005"/>
            <a:ext cx="2088232" cy="288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70000" lnSpcReduction="20000"/>
          </a:bodyPr>
          <a:lstStyle/>
          <a:p>
            <a:pPr algn="ctr"/>
            <a:r>
              <a:rPr kumimoji="1" lang="en-US" altLang="ja-JP" baseline="0" dirty="0">
                <a:latin typeface="メイリオ"/>
                <a:ea typeface="メイリオ"/>
                <a:cs typeface="メイリオ"/>
              </a:rPr>
              <a:t>Application</a:t>
            </a:r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9825501-E55A-3747-8C5A-9BFDFA2BFBAA}"/>
              </a:ext>
            </a:extLst>
          </p:cNvPr>
          <p:cNvSpPr/>
          <p:nvPr/>
        </p:nvSpPr>
        <p:spPr>
          <a:xfrm>
            <a:off x="3140210" y="4990061"/>
            <a:ext cx="2088232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accent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70000" lnSpcReduction="20000"/>
          </a:bodyPr>
          <a:lstStyle/>
          <a:p>
            <a:pPr algn="ctr"/>
            <a:r>
              <a:rPr lang="en-US" altLang="ja-JP" dirty="0" err="1">
                <a:latin typeface="メイリオ"/>
                <a:ea typeface="メイリオ"/>
                <a:cs typeface="メイリオ"/>
              </a:rPr>
              <a:t>EntityManager</a:t>
            </a:r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2F339814-7383-864E-8145-4E0BCC0DA7B3}"/>
              </a:ext>
            </a:extLst>
          </p:cNvPr>
          <p:cNvSpPr/>
          <p:nvPr/>
        </p:nvSpPr>
        <p:spPr>
          <a:xfrm>
            <a:off x="3140210" y="5494119"/>
            <a:ext cx="2088232" cy="288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accent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70000" lnSpcReduction="20000"/>
          </a:bodyPr>
          <a:lstStyle/>
          <a:p>
            <a:pPr algn="ctr"/>
            <a:r>
              <a:rPr lang="en-US" altLang="ja-JP" dirty="0" err="1">
                <a:latin typeface="メイリオ"/>
                <a:ea typeface="メイリオ"/>
                <a:cs typeface="メイリオ"/>
              </a:rPr>
              <a:t>EntityManagerFactory</a:t>
            </a:r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88CA117D-10E7-184A-A06A-5E449966D10F}"/>
              </a:ext>
            </a:extLst>
          </p:cNvPr>
          <p:cNvSpPr/>
          <p:nvPr/>
        </p:nvSpPr>
        <p:spPr>
          <a:xfrm>
            <a:off x="3152115" y="5998177"/>
            <a:ext cx="2088232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accent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70000" lnSpcReduction="20000"/>
          </a:bodyPr>
          <a:lstStyle/>
          <a:p>
            <a:pPr algn="ctr"/>
            <a:r>
              <a:rPr kumimoji="1" lang="en-US" altLang="ja-JP" baseline="0" dirty="0" err="1">
                <a:latin typeface="メイリオ"/>
                <a:ea typeface="メイリオ"/>
                <a:cs typeface="メイリオ"/>
              </a:rPr>
              <a:t>DataSource</a:t>
            </a:r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151CDD3-8DE7-0542-A15B-86421F477FC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4184326" y="4774037"/>
            <a:ext cx="0" cy="21602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FF02BE2-C328-2741-9BCF-9E00A818B87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4184326" y="5278093"/>
            <a:ext cx="0" cy="2160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2848E55-A40C-5E42-8CE2-017934327E5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184326" y="5782151"/>
            <a:ext cx="11905" cy="2160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円柱 22">
            <a:extLst>
              <a:ext uri="{FF2B5EF4-FFF2-40B4-BE49-F238E27FC236}">
                <a16:creationId xmlns:a16="http://schemas.microsoft.com/office/drawing/2014/main" id="{9DD5A2DB-D659-9D4A-BA24-9927BDAC0106}"/>
              </a:ext>
            </a:extLst>
          </p:cNvPr>
          <p:cNvSpPr/>
          <p:nvPr/>
        </p:nvSpPr>
        <p:spPr>
          <a:xfrm>
            <a:off x="6480740" y="5872164"/>
            <a:ext cx="720080" cy="540057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accent5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92500" lnSpcReduction="10000"/>
          </a:bodyPr>
          <a:lstStyle/>
          <a:p>
            <a:pPr algn="ctr"/>
            <a:r>
              <a:rPr kumimoji="1" lang="en-US" altLang="ja-JP" baseline="0" dirty="0">
                <a:latin typeface="メイリオ"/>
                <a:ea typeface="メイリオ"/>
                <a:cs typeface="メイリオ"/>
              </a:rPr>
              <a:t>DB</a:t>
            </a:r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2F6BB9-811D-4841-BC86-8DB0F95B602C}"/>
              </a:ext>
            </a:extLst>
          </p:cNvPr>
          <p:cNvCxnSpPr>
            <a:cxnSpLocks/>
            <a:stCxn id="16" idx="3"/>
            <a:endCxn id="23" idx="2"/>
          </p:cNvCxnSpPr>
          <p:nvPr/>
        </p:nvCxnSpPr>
        <p:spPr>
          <a:xfrm>
            <a:off x="5240347" y="6142193"/>
            <a:ext cx="12403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9326E87-7772-6541-A4B1-1404C47E17C1}"/>
              </a:ext>
            </a:extLst>
          </p:cNvPr>
          <p:cNvSpPr txBox="1"/>
          <p:nvPr/>
        </p:nvSpPr>
        <p:spPr>
          <a:xfrm>
            <a:off x="1105819" y="4990061"/>
            <a:ext cx="1900126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r"/>
            <a:r>
              <a:rPr kumimoji="1" lang="en-US" altLang="ja-JP" sz="1400" baseline="0" dirty="0">
                <a:latin typeface="メイリオ"/>
                <a:ea typeface="メイリオ"/>
                <a:cs typeface="メイリオ"/>
              </a:rPr>
              <a:t>L1</a:t>
            </a:r>
            <a:r>
              <a:rPr kumimoji="1" lang="ja-JP" altLang="en-US" sz="1400" baseline="0" dirty="0">
                <a:latin typeface="メイリオ"/>
                <a:ea typeface="メイリオ"/>
                <a:cs typeface="メイリオ"/>
              </a:rPr>
              <a:t>キャッシュ　・・・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5A0D57-5AC8-1648-A3D7-7237E53D8307}"/>
              </a:ext>
            </a:extLst>
          </p:cNvPr>
          <p:cNvSpPr txBox="1"/>
          <p:nvPr/>
        </p:nvSpPr>
        <p:spPr>
          <a:xfrm>
            <a:off x="1029432" y="5494119"/>
            <a:ext cx="1967453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r"/>
            <a:r>
              <a:rPr kumimoji="1" lang="en-US" altLang="ja-JP" sz="1400" baseline="0" dirty="0">
                <a:latin typeface="メイリオ"/>
                <a:ea typeface="メイリオ"/>
                <a:cs typeface="メイリオ"/>
              </a:rPr>
              <a:t>L2</a:t>
            </a:r>
            <a:r>
              <a:rPr kumimoji="1" lang="ja-JP" altLang="en-US" sz="1400" baseline="0" dirty="0">
                <a:latin typeface="メイリオ"/>
                <a:ea typeface="メイリオ"/>
                <a:cs typeface="メイリオ"/>
              </a:rPr>
              <a:t>キャッシュ　・・・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9F589A3-432D-F54A-8210-576BDD39BD67}"/>
              </a:ext>
            </a:extLst>
          </p:cNvPr>
          <p:cNvSpPr txBox="1"/>
          <p:nvPr/>
        </p:nvSpPr>
        <p:spPr>
          <a:xfrm>
            <a:off x="778805" y="5969217"/>
            <a:ext cx="2227140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r"/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クエリキャッシュ</a:t>
            </a:r>
            <a:r>
              <a:rPr kumimoji="1" lang="ja-JP" altLang="en-US" sz="1400" baseline="0" dirty="0">
                <a:latin typeface="メイリオ"/>
                <a:ea typeface="メイリオ"/>
                <a:cs typeface="メイリオ"/>
              </a:rPr>
              <a:t>　・・・</a:t>
            </a:r>
          </a:p>
        </p:txBody>
      </p:sp>
      <p:sp>
        <p:nvSpPr>
          <p:cNvPr id="33" name="角丸四角形吹き出し 32">
            <a:extLst>
              <a:ext uri="{FF2B5EF4-FFF2-40B4-BE49-F238E27FC236}">
                <a16:creationId xmlns:a16="http://schemas.microsoft.com/office/drawing/2014/main" id="{02FD2C57-7DA6-8943-BB11-7FD950E7E809}"/>
              </a:ext>
            </a:extLst>
          </p:cNvPr>
          <p:cNvSpPr/>
          <p:nvPr/>
        </p:nvSpPr>
        <p:spPr>
          <a:xfrm>
            <a:off x="6406823" y="4268565"/>
            <a:ext cx="2413649" cy="721496"/>
          </a:xfrm>
          <a:prstGeom prst="wedgeRoundRectCallout">
            <a:avLst>
              <a:gd name="adj1" fmla="val -64061"/>
              <a:gd name="adj2" fmla="val 2320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/>
          </a:bodyPr>
          <a:lstStyle/>
          <a:p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Hibernate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kumimoji="1" lang="en-US" altLang="ja-JP" sz="1200" baseline="0" dirty="0" err="1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SrollableResults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を使用した場合、</a:t>
            </a:r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L1/L2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両キャッシュとも無効になる。</a:t>
            </a:r>
          </a:p>
        </p:txBody>
      </p:sp>
    </p:spTree>
    <p:extLst>
      <p:ext uri="{BB962C8B-B14F-4D97-AF65-F5344CB8AC3E}">
        <p14:creationId xmlns:p14="http://schemas.microsoft.com/office/powerpoint/2010/main" val="114683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shared-cache-mode</a:t>
            </a:r>
            <a:r>
              <a:rPr lang="ja-JP" altLang="en-US" sz="1400" dirty="0"/>
              <a:t>の選択肢は、</a:t>
            </a:r>
            <a:r>
              <a:rPr lang="en-US" altLang="ja-JP" sz="1400" dirty="0"/>
              <a:t>ENABLE_SELECTIVE, DISABLE_SELECTIVE, ALL, NONE</a:t>
            </a:r>
          </a:p>
          <a:p>
            <a:r>
              <a:rPr lang="ja-JP" altLang="en-US" sz="1400" dirty="0"/>
              <a:t>キャッシュ対象のエンティティに</a:t>
            </a:r>
            <a:r>
              <a:rPr lang="en-US" altLang="ja-JP" sz="1400" dirty="0"/>
              <a:t>@Cacheable</a:t>
            </a:r>
            <a:r>
              <a:rPr lang="ja-JP" altLang="en-US" sz="1400" dirty="0"/>
              <a:t>を付与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クエリ結果をキャッシュさせる場合は、クエリ実行時に</a:t>
            </a:r>
            <a:r>
              <a:rPr lang="en-US" altLang="ja-JP" sz="1400" dirty="0"/>
              <a:t>Hibernate</a:t>
            </a:r>
            <a:r>
              <a:rPr lang="ja-JP" altLang="en-US" sz="1400" dirty="0"/>
              <a:t>のヒントを付与</a:t>
            </a:r>
            <a:endParaRPr lang="en-US" altLang="ja-JP" sz="1400" dirty="0"/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EAP</a:t>
            </a:r>
            <a:r>
              <a:rPr lang="ja-JP" altLang="en-US" dirty="0"/>
              <a:t>における</a:t>
            </a:r>
            <a:r>
              <a:rPr lang="en-US" altLang="ja-JP" dirty="0"/>
              <a:t>JPA</a:t>
            </a:r>
            <a:r>
              <a:rPr lang="ja-JP" altLang="en-US" dirty="0"/>
              <a:t> </a:t>
            </a:r>
            <a:r>
              <a:rPr lang="en-US" altLang="ja-JP" dirty="0"/>
              <a:t>L2</a:t>
            </a:r>
            <a:r>
              <a:rPr lang="ja-JP" altLang="en-US" dirty="0"/>
              <a:t> </a:t>
            </a:r>
            <a:r>
              <a:rPr lang="en-US" altLang="ja-JP" dirty="0"/>
              <a:t>Cache</a:t>
            </a:r>
            <a:r>
              <a:rPr lang="ja-JP" altLang="en-US" dirty="0"/>
              <a:t>の有効化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1187423"/>
            <a:ext cx="7753226" cy="180720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...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ExamplePU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transaction-type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"JTA"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&lt;shared-cache-mode&gt;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ENABLE_SELECTIVE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&lt;/shared-cache-mode&gt;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&lt;properties&gt;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&lt;property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hibernate.cache.use_second_level_cache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"true"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&lt;property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hibernate.cache.use_query_cache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value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"true"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3789040"/>
            <a:ext cx="7753226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@Cacheable</a:t>
            </a: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Person {...}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8A3A57-7ED9-5946-BE38-43EFE412CB3B}"/>
              </a:ext>
            </a:extLst>
          </p:cNvPr>
          <p:cNvSpPr txBox="1"/>
          <p:nvPr/>
        </p:nvSpPr>
        <p:spPr>
          <a:xfrm>
            <a:off x="899592" y="908719"/>
            <a:ext cx="1517009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400" baseline="0" dirty="0" err="1">
                <a:latin typeface="メイリオ"/>
                <a:ea typeface="メイリオ"/>
                <a:cs typeface="メイリオ"/>
              </a:rPr>
              <a:t>persistence.xml</a:t>
            </a:r>
            <a:r>
              <a:rPr kumimoji="1" lang="en-US" altLang="ja-JP" sz="1400" baseline="0" dirty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400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96CE4DA7-B69C-BC42-A476-84D4DE72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5013176"/>
            <a:ext cx="7753226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return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getEntityManager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().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createQuery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query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Enable query cache.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.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setHint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org.hibernate.cacheable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true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.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setHint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org.hibernate.cacheMode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"NORMAL"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.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getResultList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227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Hibernate</a:t>
            </a:r>
            <a:r>
              <a:rPr kumimoji="1" lang="ja-JP" altLang="en-US" dirty="0"/>
              <a:t>が使用する</a:t>
            </a:r>
            <a:r>
              <a:rPr kumimoji="1" lang="en-US" altLang="ja-JP" dirty="0" err="1"/>
              <a:t>Infinispan</a:t>
            </a:r>
            <a:r>
              <a:rPr kumimoji="1" lang="ja-JP" altLang="en-US" dirty="0"/>
              <a:t>キャッシュ設定は、</a:t>
            </a:r>
            <a:r>
              <a:rPr kumimoji="1" lang="en-US" altLang="ja-JP" dirty="0"/>
              <a:t>EAP</a:t>
            </a:r>
            <a:r>
              <a:rPr kumimoji="1" lang="ja-JP" altLang="en-US" dirty="0"/>
              <a:t>に設定済み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複数</a:t>
            </a:r>
            <a:r>
              <a:rPr lang="en-US" altLang="ja-JP" dirty="0"/>
              <a:t>EAP</a:t>
            </a:r>
            <a:r>
              <a:rPr lang="ja-JP" altLang="en-US" dirty="0"/>
              <a:t>運用で、更新を契機に他ノードのキャッシュ無効化を連携する必要があるなら、実質的に</a:t>
            </a:r>
            <a:r>
              <a:rPr lang="en-US" altLang="ja-JP" dirty="0"/>
              <a:t>EAP</a:t>
            </a:r>
            <a:r>
              <a:rPr lang="ja-JP" altLang="en-US" dirty="0"/>
              <a:t>は</a:t>
            </a:r>
            <a:r>
              <a:rPr lang="en-US" altLang="ja-JP" dirty="0"/>
              <a:t>HA</a:t>
            </a:r>
            <a:r>
              <a:rPr lang="ja-JP" altLang="en-US" dirty="0"/>
              <a:t>構成を組む必要がある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EAP</a:t>
            </a:r>
            <a:r>
              <a:rPr kumimoji="1" lang="ja-JP" altLang="en-US" dirty="0"/>
              <a:t>における</a:t>
            </a:r>
            <a:r>
              <a:rPr kumimoji="1" lang="en-US" altLang="ja-JP" dirty="0" err="1"/>
              <a:t>Infinispan</a:t>
            </a:r>
            <a:r>
              <a:rPr kumimoji="1" lang="ja-JP" altLang="en-US" dirty="0"/>
              <a:t>キャッシュ設定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1700808"/>
            <a:ext cx="7753226" cy="309986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&lt;cache-container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"hibernate"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default-cache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"local-query"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module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org.hibernate.infinispan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&lt;transport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lock-timeout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"60000"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&lt;local-cache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"local-query"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&lt;eviction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strategy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"LRU"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max-entries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"10000"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&lt;expiration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max-idle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"100000"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&lt;/local-cache&gt;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&lt;invalidation-cache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"entity"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&lt;transaction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mode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"NON_XA"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&lt;eviction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strategy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"LRU"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max-entries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"10000"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&lt;expiration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max-idle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"100000"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&lt;/invalidation-cache&gt;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&lt;replicated-cache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"timestamps"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mode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"ASYNC"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&lt;/cache-container&gt;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5D1842-9F4A-C94E-A800-4437587931FF}"/>
              </a:ext>
            </a:extLst>
          </p:cNvPr>
          <p:cNvSpPr txBox="1"/>
          <p:nvPr/>
        </p:nvSpPr>
        <p:spPr>
          <a:xfrm>
            <a:off x="899592" y="1465039"/>
            <a:ext cx="1773490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standalone-</a:t>
            </a:r>
            <a:r>
              <a:rPr lang="en-US" altLang="ja-JP" sz="1400" dirty="0" err="1">
                <a:latin typeface="メイリオ"/>
                <a:ea typeface="メイリオ"/>
                <a:cs typeface="メイリオ"/>
              </a:rPr>
              <a:t>ha</a:t>
            </a:r>
            <a:r>
              <a:rPr kumimoji="1" lang="en-US" altLang="ja-JP" sz="1400" baseline="0" dirty="0" err="1">
                <a:latin typeface="メイリオ"/>
                <a:ea typeface="メイリオ"/>
                <a:cs typeface="メイリオ"/>
              </a:rPr>
              <a:t>.xml</a:t>
            </a:r>
            <a:r>
              <a:rPr kumimoji="1" lang="en-US" altLang="ja-JP" sz="1400" baseline="0" dirty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400" baseline="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36681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lang="ja-JP" altLang="en-US" sz="3600" b="1" dirty="0"/>
              <a:t>その他</a:t>
            </a:r>
            <a:endParaRPr kumimoji="1" lang="ja-JP" altLang="en-US" sz="3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645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Callback type:</a:t>
            </a:r>
          </a:p>
          <a:p>
            <a:pPr lvl="1"/>
            <a:r>
              <a:rPr lang="en-US" altLang="ja-JP" dirty="0"/>
              <a:t>@</a:t>
            </a:r>
            <a:r>
              <a:rPr lang="en-US" altLang="ja-JP" dirty="0" err="1"/>
              <a:t>PostLoad</a:t>
            </a:r>
            <a:r>
              <a:rPr lang="en-US" altLang="ja-JP" dirty="0"/>
              <a:t>, @</a:t>
            </a:r>
            <a:r>
              <a:rPr lang="en-US" altLang="ja-JP" dirty="0" err="1"/>
              <a:t>PrePersist</a:t>
            </a:r>
            <a:r>
              <a:rPr lang="en-US" altLang="ja-JP" dirty="0"/>
              <a:t>, @</a:t>
            </a:r>
            <a:r>
              <a:rPr lang="en-US" altLang="ja-JP" dirty="0" err="1"/>
              <a:t>PostPersist</a:t>
            </a:r>
            <a:r>
              <a:rPr lang="en-US" altLang="ja-JP" dirty="0"/>
              <a:t>, @</a:t>
            </a:r>
            <a:r>
              <a:rPr lang="en-US" altLang="ja-JP" dirty="0" err="1"/>
              <a:t>PreUpdate</a:t>
            </a:r>
            <a:r>
              <a:rPr lang="en-US" altLang="ja-JP" dirty="0"/>
              <a:t>, @</a:t>
            </a:r>
            <a:r>
              <a:rPr lang="en-US" altLang="ja-JP" dirty="0" err="1"/>
              <a:t>PostUpdate</a:t>
            </a:r>
            <a:r>
              <a:rPr lang="en-US" altLang="ja-JP" dirty="0"/>
              <a:t>, @</a:t>
            </a:r>
            <a:r>
              <a:rPr lang="en-US" altLang="ja-JP" dirty="0" err="1"/>
              <a:t>PreRemove</a:t>
            </a:r>
            <a:r>
              <a:rPr lang="en-US" altLang="ja-JP" dirty="0"/>
              <a:t>, @</a:t>
            </a:r>
            <a:r>
              <a:rPr lang="en-US" altLang="ja-JP" dirty="0" err="1"/>
              <a:t>PostRemove</a:t>
            </a:r>
            <a:endParaRPr lang="en-US" altLang="ja-JP" dirty="0"/>
          </a:p>
          <a:p>
            <a:r>
              <a:rPr kumimoji="1" lang="ja-JP" altLang="en-US" dirty="0"/>
              <a:t>エンティティに直接コールバックメソッドを定義することも可能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JPA</a:t>
            </a:r>
            <a:r>
              <a:rPr lang="ja-JP" altLang="en-US" dirty="0"/>
              <a:t>イベントリスナ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980728"/>
            <a:ext cx="7753226" cy="180720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PersitEntityLogging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@Inject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Logger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			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CDI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管理オブジェクトのためインジェクション可能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@Inject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PostPersist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logPersist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(Object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entity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.info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("Persisted by "+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+" : "+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entity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}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2917936"/>
            <a:ext cx="7753226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EntityListeners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PersitEntityLogging.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このエンティティにのみ適用される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Record {...}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99592" y="4931258"/>
            <a:ext cx="7753226" cy="180720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Record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PostPersist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logPersist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CDI.current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().select(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).get();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.info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("Persisted by "+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loginUser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+" : "+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this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}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:</a:t>
            </a:r>
          </a:p>
        </p:txBody>
      </p:sp>
    </p:spTree>
    <p:extLst>
      <p:ext uri="{BB962C8B-B14F-4D97-AF65-F5344CB8AC3E}">
        <p14:creationId xmlns:p14="http://schemas.microsoft.com/office/powerpoint/2010/main" val="1902526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全てのエンティティに共通に適用したいリスナは</a:t>
            </a:r>
            <a:r>
              <a:rPr kumimoji="1" lang="en-US" altLang="ja-JP" dirty="0" err="1"/>
              <a:t>orm.xml</a:t>
            </a:r>
            <a:r>
              <a:rPr kumimoji="1" lang="ja-JP" altLang="en-US" dirty="0"/>
              <a:t>に定義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JPA</a:t>
            </a:r>
            <a:r>
              <a:rPr lang="ja-JP" altLang="en-US" dirty="0"/>
              <a:t>イベントリスナ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1837816"/>
            <a:ext cx="7753226" cy="266898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&lt;entity-mappings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"http://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xmlns.jcp.org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/xml/ns/persistence/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orm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xmlns:xsi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"http://www.w3.org/2001/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XMLSchema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-instance"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xsi:schemaLocation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"http://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xmlns.jcp.org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/xml/ns/persistence/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orm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http://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xmlns.jcp.org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/xml/ns/persistence/orm_2_1.xsd"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version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"2.1"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&lt;persistence-unit-metadata&gt;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&lt;persistence-unit-defaults&gt;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&lt;entity-listeners&gt;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&lt;entity-listener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com.example.entity.listener.PersistEntityLogging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&lt;post-persist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method-name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logPersist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&lt;/entity-listener&gt;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: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1556792"/>
            <a:ext cx="2080304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META-INF/</a:t>
            </a:r>
            <a:r>
              <a:rPr kumimoji="1" lang="en-US" altLang="ja-JP" sz="1600" baseline="0" dirty="0" err="1">
                <a:latin typeface="メイリオ"/>
                <a:ea typeface="メイリオ"/>
                <a:cs typeface="メイリオ"/>
              </a:rPr>
              <a:t>orm.xml</a:t>
            </a:r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605917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/>
              <a:t>JPA 2.0</a:t>
            </a:r>
            <a:r>
              <a:rPr lang="ja-JP" altLang="en-US" sz="1600" dirty="0"/>
              <a:t>より</a:t>
            </a:r>
            <a:r>
              <a:rPr lang="en-US" altLang="ja-JP" sz="1600" dirty="0"/>
              <a:t>bean validation</a:t>
            </a:r>
            <a:r>
              <a:rPr lang="ja-JP" altLang="en-US" sz="1600" dirty="0"/>
              <a:t>がデフォルトで有効に</a:t>
            </a:r>
            <a:r>
              <a:rPr lang="en-US" altLang="ja-JP" sz="1600" dirty="0"/>
              <a:t>(validation-mode=AUTO)</a:t>
            </a:r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 dirty="0"/>
              <a:t>選択可能なモード</a:t>
            </a:r>
            <a:endParaRPr kumimoji="1" lang="en-US" altLang="ja-JP" sz="1600" dirty="0"/>
          </a:p>
          <a:p>
            <a:pPr lvl="1"/>
            <a:r>
              <a:rPr lang="en-US" altLang="ja-JP" sz="1200" dirty="0"/>
              <a:t>AUTO:</a:t>
            </a:r>
            <a:r>
              <a:rPr lang="ja-JP" altLang="en-US" sz="1200" dirty="0"/>
              <a:t> バリデーション有効。対応するプロバイダがなければ何もしない。</a:t>
            </a:r>
            <a:endParaRPr lang="en-US" altLang="ja-JP" sz="1200" dirty="0"/>
          </a:p>
          <a:p>
            <a:pPr lvl="1"/>
            <a:r>
              <a:rPr kumimoji="1" lang="en-US" altLang="ja-JP" sz="1200" dirty="0"/>
              <a:t>CALLBACK: </a:t>
            </a:r>
            <a:r>
              <a:rPr kumimoji="1" lang="ja-JP" altLang="en-US" sz="1200" dirty="0"/>
              <a:t>バリデーション有効。対応するプロバイダがなければエラーになる。</a:t>
            </a:r>
            <a:endParaRPr kumimoji="1" lang="en-US" altLang="ja-JP" sz="1200" dirty="0"/>
          </a:p>
          <a:p>
            <a:pPr lvl="1"/>
            <a:r>
              <a:rPr lang="en-US" altLang="ja-JP" sz="1200" dirty="0"/>
              <a:t>NONE:</a:t>
            </a:r>
            <a:r>
              <a:rPr lang="ja-JP" altLang="en-US" sz="1200" dirty="0"/>
              <a:t> バリデーション無効</a:t>
            </a:r>
            <a:endParaRPr lang="en-US" altLang="ja-JP" sz="1200" dirty="0"/>
          </a:p>
          <a:p>
            <a:r>
              <a:rPr lang="ja-JP" altLang="en-US" sz="1600" dirty="0"/>
              <a:t>一部</a:t>
            </a:r>
            <a:r>
              <a:rPr lang="en-US" altLang="ja-JP" sz="1600" dirty="0"/>
              <a:t>bean validation</a:t>
            </a:r>
            <a:r>
              <a:rPr lang="ja-JP" altLang="en-US" sz="1600" dirty="0"/>
              <a:t>のアノテーションでカラム制約の</a:t>
            </a:r>
            <a:r>
              <a:rPr lang="en-US" altLang="ja-JP" sz="1600" dirty="0"/>
              <a:t>DDL</a:t>
            </a:r>
            <a:r>
              <a:rPr lang="ja-JP" altLang="en-US" sz="1600" dirty="0"/>
              <a:t>にも利用される</a:t>
            </a:r>
            <a:br>
              <a:rPr lang="en-US" altLang="ja-JP" sz="1600" dirty="0"/>
            </a:br>
            <a:r>
              <a:rPr lang="en-US" altLang="ja-JP" sz="1600" dirty="0"/>
              <a:t>(Hibernate</a:t>
            </a:r>
            <a:r>
              <a:rPr lang="ja-JP" altLang="en-US" sz="1600" dirty="0"/>
              <a:t>独自機能</a:t>
            </a:r>
            <a:r>
              <a:rPr lang="en-US" altLang="ja-JP" sz="1600" dirty="0"/>
              <a:t>)</a:t>
            </a:r>
          </a:p>
          <a:p>
            <a:endParaRPr kumimoji="1"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Bean Validation</a:t>
            </a:r>
            <a:r>
              <a:rPr kumimoji="1" lang="ja-JP" altLang="en-US" dirty="0"/>
              <a:t>連携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1693800"/>
            <a:ext cx="7753226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...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version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"2.1"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name="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ExamplePU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 transaction-type="JTA"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&lt;validation-mode&gt;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AUTO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&lt;/validation-mode&gt;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1412776"/>
            <a:ext cx="2809671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META-INF/</a:t>
            </a:r>
            <a:r>
              <a:rPr kumimoji="1" lang="en-US" altLang="ja-JP" sz="1600" baseline="0" dirty="0" err="1">
                <a:latin typeface="メイリオ"/>
                <a:ea typeface="メイリオ"/>
                <a:cs typeface="メイリオ"/>
              </a:rPr>
              <a:t>persistence.xml</a:t>
            </a:r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4932999"/>
            <a:ext cx="7753226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@Entity</a:t>
            </a:r>
          </a:p>
          <a:p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Record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NotNull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@Size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(max=100)		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// @Column(</a:t>
            </a:r>
            <a:r>
              <a:rPr lang="en-US" altLang="ja-JP" sz="14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nullable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=false, length=100)</a:t>
            </a:r>
            <a:r>
              <a:rPr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と等価</a:t>
            </a:r>
            <a:endParaRPr lang="en-US" altLang="ja-JP" sz="14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name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78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597650"/>
            <a:ext cx="3889375" cy="220663"/>
          </a:xfrm>
        </p:spPr>
        <p:txBody>
          <a:bodyPr/>
          <a:lstStyle/>
          <a:p>
            <a:r>
              <a:rPr lang="en-US" altLang="ja-JP"/>
              <a:t>Copyright © 2015 Red Hat K.K. | Confidential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0" y="6597650"/>
            <a:ext cx="503238" cy="258763"/>
          </a:xfrm>
        </p:spPr>
        <p:txBody>
          <a:bodyPr/>
          <a:lstStyle/>
          <a:p>
            <a:fld id="{16C3FB00-A35D-D24F-8C8B-6CDCD09ECB5B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917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2540968" cy="5310336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JPA</a:t>
            </a:r>
            <a:r>
              <a:rPr lang="ja-JP" altLang="en-US" sz="1600" dirty="0"/>
              <a:t>のドメインモデル設計は</a:t>
            </a:r>
            <a:r>
              <a:rPr lang="en-US" altLang="ja-JP" sz="1600" dirty="0"/>
              <a:t>DDD</a:t>
            </a:r>
            <a:r>
              <a:rPr lang="ja-JP" altLang="en-US" sz="1600" dirty="0"/>
              <a:t>の思想が反映されている</a:t>
            </a:r>
            <a:endParaRPr lang="en-US" altLang="ja-JP" sz="1600" dirty="0"/>
          </a:p>
          <a:p>
            <a:r>
              <a:rPr kumimoji="1" lang="en-US" altLang="ja-JP" sz="1600" dirty="0"/>
              <a:t>DDD</a:t>
            </a:r>
            <a:r>
              <a:rPr kumimoji="1" lang="ja-JP" altLang="en-US" sz="1600" dirty="0"/>
              <a:t>に従って、何が</a:t>
            </a:r>
            <a:r>
              <a:rPr kumimoji="1" lang="en-US" altLang="ja-JP" sz="1600" dirty="0"/>
              <a:t>Entity</a:t>
            </a:r>
            <a:r>
              <a:rPr kumimoji="1" lang="ja-JP" altLang="en-US" sz="1600" dirty="0"/>
              <a:t>で何が</a:t>
            </a:r>
            <a:r>
              <a:rPr kumimoji="1" lang="en-US" altLang="ja-JP" sz="1600" dirty="0"/>
              <a:t>Value Object</a:t>
            </a:r>
            <a:r>
              <a:rPr kumimoji="1" lang="ja-JP" altLang="en-US" sz="1600" dirty="0"/>
              <a:t>なのかを意識する</a:t>
            </a:r>
            <a:endParaRPr kumimoji="1" lang="en-US" altLang="ja-JP" sz="1600" dirty="0"/>
          </a:p>
          <a:p>
            <a:r>
              <a:rPr lang="en-US" altLang="ja-JP" sz="1600" dirty="0"/>
              <a:t>Entity</a:t>
            </a:r>
            <a:r>
              <a:rPr lang="ja-JP" altLang="en-US" sz="1600" dirty="0"/>
              <a:t>は特定のキー</a:t>
            </a:r>
            <a:r>
              <a:rPr lang="en-US" altLang="ja-JP" sz="1600" dirty="0"/>
              <a:t>(ID)</a:t>
            </a:r>
            <a:r>
              <a:rPr lang="ja-JP" altLang="en-US" sz="1600" dirty="0"/>
              <a:t>で識別され、</a:t>
            </a:r>
            <a:r>
              <a:rPr lang="en-US" altLang="ja-JP" sz="1600" dirty="0"/>
              <a:t>Value Object</a:t>
            </a:r>
            <a:r>
              <a:rPr lang="ja-JP" altLang="en-US" sz="1600" dirty="0"/>
              <a:t>は識別される必要がない</a:t>
            </a:r>
            <a:endParaRPr lang="en-US" altLang="ja-JP" sz="1600" dirty="0"/>
          </a:p>
          <a:p>
            <a:r>
              <a:rPr kumimoji="1" lang="en-US" altLang="ja-JP" sz="1600" dirty="0"/>
              <a:t>Entity</a:t>
            </a:r>
            <a:r>
              <a:rPr kumimoji="1" lang="ja-JP" altLang="en-US" sz="1600" dirty="0"/>
              <a:t>は</a:t>
            </a:r>
            <a:r>
              <a:rPr kumimoji="1" lang="en-US" altLang="ja-JP" sz="1600" dirty="0"/>
              <a:t>mutable</a:t>
            </a:r>
            <a:r>
              <a:rPr kumimoji="1" lang="ja-JP" altLang="en-US" sz="1600" dirty="0"/>
              <a:t>であり、</a:t>
            </a:r>
            <a:r>
              <a:rPr kumimoji="1" lang="en-US" altLang="ja-JP" sz="1600" dirty="0"/>
              <a:t>Value Object</a:t>
            </a:r>
            <a:r>
              <a:rPr kumimoji="1" lang="ja-JP" altLang="en-US" sz="1600" dirty="0"/>
              <a:t>は</a:t>
            </a:r>
            <a:r>
              <a:rPr kumimoji="1" lang="en-US" altLang="ja-JP" sz="1600" dirty="0"/>
              <a:t>immutable</a:t>
            </a:r>
            <a:r>
              <a:rPr kumimoji="1" lang="ja-JP" altLang="en-US" sz="1600" dirty="0"/>
              <a:t>であることが望ましい</a:t>
            </a:r>
            <a:endParaRPr kumimoji="1"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ドメインモデル設計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68" y="1118798"/>
            <a:ext cx="5688632" cy="4372080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7308304" y="4149080"/>
            <a:ext cx="1656184" cy="1656184"/>
          </a:xfrm>
          <a:prstGeom prst="wedgeRoundRectCallout">
            <a:avLst>
              <a:gd name="adj1" fmla="val -22046"/>
              <a:gd name="adj2" fmla="val -6883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92500" lnSpcReduction="10000"/>
          </a:bodyPr>
          <a:lstStyle/>
          <a:p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Address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オブジェクトが</a:t>
            </a:r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Employee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と同じライフサイクルでよいのであれば、</a:t>
            </a:r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@Embeddable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を使用して、物理テーブル上は</a:t>
            </a:r>
            <a:r>
              <a:rPr kumimoji="1" lang="en-US" altLang="ja-JP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Employee</a:t>
            </a:r>
            <a:r>
              <a:rPr kumimoji="1" lang="ja-JP" altLang="en-US" sz="1200" baseline="0" dirty="0">
                <a:solidFill>
                  <a:schemeClr val="accent6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テーブルに統合して非正規化するとよい</a:t>
            </a:r>
          </a:p>
        </p:txBody>
      </p:sp>
    </p:spTree>
    <p:extLst>
      <p:ext uri="{BB962C8B-B14F-4D97-AF65-F5344CB8AC3E}">
        <p14:creationId xmlns:p14="http://schemas.microsoft.com/office/powerpoint/2010/main" val="42009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715965"/>
          </a:xfrm>
        </p:spPr>
        <p:txBody>
          <a:bodyPr>
            <a:normAutofit/>
          </a:bodyPr>
          <a:lstStyle/>
          <a:p>
            <a:pPr algn="r"/>
            <a:r>
              <a:rPr lang="ja-JP" altLang="en-US" sz="3600" b="1" dirty="0"/>
              <a:t>リレーションのマッピング</a:t>
            </a:r>
            <a:endParaRPr kumimoji="1" lang="ja-JP" altLang="en-US" sz="3600" b="1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596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291264" cy="5310336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リレーションを表す</a:t>
            </a:r>
            <a:r>
              <a:rPr lang="en-US" altLang="ja-JP" sz="1600" dirty="0"/>
              <a:t>@</a:t>
            </a:r>
            <a:r>
              <a:rPr lang="en-US" altLang="ja-JP" sz="1600" dirty="0" err="1"/>
              <a:t>OneToOne</a:t>
            </a:r>
            <a:r>
              <a:rPr lang="en-US" altLang="ja-JP" sz="1600" dirty="0"/>
              <a:t>, @</a:t>
            </a:r>
            <a:r>
              <a:rPr lang="en-US" altLang="ja-JP" sz="1600" dirty="0" err="1"/>
              <a:t>OneToMany</a:t>
            </a:r>
            <a:r>
              <a:rPr lang="en-US" altLang="ja-JP" sz="1600" dirty="0"/>
              <a:t>, @</a:t>
            </a:r>
            <a:r>
              <a:rPr lang="en-US" altLang="ja-JP" sz="1600" dirty="0" err="1"/>
              <a:t>ManyToOne</a:t>
            </a:r>
            <a:r>
              <a:rPr lang="en-US" altLang="ja-JP" sz="1600" dirty="0"/>
              <a:t>, @</a:t>
            </a:r>
            <a:r>
              <a:rPr lang="en-US" altLang="ja-JP" sz="1600" dirty="0" err="1"/>
              <a:t>ManyToMany</a:t>
            </a:r>
            <a:r>
              <a:rPr lang="ja-JP" altLang="en-US" sz="1600" dirty="0"/>
              <a:t>には参照・更新を行った時の関連先のオブジェクトの扱いを明示する</a:t>
            </a:r>
            <a:r>
              <a:rPr lang="en-US" altLang="ja-JP" sz="1600" dirty="0" err="1"/>
              <a:t>FetchType</a:t>
            </a:r>
            <a:r>
              <a:rPr lang="ja-JP" altLang="en-US" sz="1600" dirty="0"/>
              <a:t>と</a:t>
            </a:r>
            <a:r>
              <a:rPr lang="en-US" altLang="ja-JP" sz="1600" dirty="0" err="1"/>
              <a:t>CascadeType</a:t>
            </a:r>
            <a:r>
              <a:rPr lang="ja-JP" altLang="en-US" sz="1600" dirty="0"/>
              <a:t>のオプションが指定できる</a:t>
            </a:r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 err="1"/>
              <a:t>FetchType</a:t>
            </a:r>
            <a:r>
              <a:rPr lang="ja-JP" altLang="en-US" sz="1600" dirty="0"/>
              <a:t>は参照系オペレーションを行った時の関連先の扱いを、</a:t>
            </a:r>
            <a:r>
              <a:rPr lang="en-US" altLang="ja-JP" sz="1600" dirty="0" err="1"/>
              <a:t>CascadeType</a:t>
            </a:r>
            <a:r>
              <a:rPr lang="ja-JP" altLang="en-US" sz="1600" dirty="0"/>
              <a:t>は更新系オペレーションを行った時の関連先の扱いを示す。</a:t>
            </a:r>
            <a:endParaRPr lang="en-US" altLang="ja-JP" sz="1600" dirty="0"/>
          </a:p>
          <a:p>
            <a:r>
              <a:rPr kumimoji="1" lang="en-US" altLang="ja-JP" sz="1600" dirty="0" err="1"/>
              <a:t>FetchType</a:t>
            </a:r>
            <a:r>
              <a:rPr kumimoji="1" lang="ja-JP" altLang="en-US" sz="1600" dirty="0"/>
              <a:t>のデフォルトは</a:t>
            </a:r>
            <a:r>
              <a:rPr kumimoji="1" lang="en-US" altLang="ja-JP" sz="1600" dirty="0"/>
              <a:t>@</a:t>
            </a:r>
            <a:r>
              <a:rPr kumimoji="1" lang="en-US" altLang="ja-JP" sz="1600" dirty="0" err="1"/>
              <a:t>OneToOne</a:t>
            </a:r>
            <a:r>
              <a:rPr kumimoji="1" lang="ja-JP" altLang="en-US" sz="1600" dirty="0"/>
              <a:t>と</a:t>
            </a:r>
            <a:r>
              <a:rPr lang="en-US" altLang="ja-JP" sz="1600" dirty="0"/>
              <a:t>@</a:t>
            </a:r>
            <a:r>
              <a:rPr lang="en-US" altLang="ja-JP" sz="1600" dirty="0" err="1"/>
              <a:t>ManyToOne</a:t>
            </a:r>
            <a:r>
              <a:rPr lang="ja-JP" altLang="en-US" sz="1600" dirty="0"/>
              <a:t>が</a:t>
            </a:r>
            <a:r>
              <a:rPr lang="en-US" altLang="ja-JP" sz="1600" dirty="0"/>
              <a:t>EAGER</a:t>
            </a:r>
            <a:r>
              <a:rPr lang="ja-JP" altLang="en-US" sz="1600" dirty="0"/>
              <a:t>。その他が</a:t>
            </a:r>
            <a:r>
              <a:rPr lang="en-US" altLang="ja-JP" sz="1600" dirty="0"/>
              <a:t>LAZY</a:t>
            </a:r>
            <a:r>
              <a:rPr lang="ja-JP" altLang="en-US" sz="1600" dirty="0"/>
              <a:t>。</a:t>
            </a:r>
            <a:endParaRPr lang="en-US" altLang="ja-JP" sz="1600" dirty="0"/>
          </a:p>
          <a:p>
            <a:r>
              <a:rPr kumimoji="1" lang="en-US" altLang="ja-JP" sz="1600" dirty="0" err="1"/>
              <a:t>CascadeType</a:t>
            </a:r>
            <a:r>
              <a:rPr kumimoji="1" lang="ja-JP" altLang="en-US" sz="1600" dirty="0"/>
              <a:t>のデフォルトは、どのアノテーションも</a:t>
            </a:r>
            <a:r>
              <a:rPr kumimoji="1" lang="en-US" altLang="ja-JP" sz="1600" dirty="0"/>
              <a:t>cascade={}</a:t>
            </a:r>
            <a:r>
              <a:rPr kumimoji="1" lang="ja-JP" altLang="en-US" sz="1600" dirty="0"/>
              <a:t>（関連操作なし）</a:t>
            </a:r>
            <a:endParaRPr kumimoji="1" lang="en-US" altLang="ja-JP" sz="1600" dirty="0"/>
          </a:p>
          <a:p>
            <a:r>
              <a:rPr lang="en-US" altLang="ja-JP" sz="1600" dirty="0"/>
              <a:t>cascade-persist</a:t>
            </a:r>
            <a:r>
              <a:rPr lang="ja-JP" altLang="en-US" sz="1600" dirty="0"/>
              <a:t>モードのみ、</a:t>
            </a:r>
            <a:r>
              <a:rPr lang="en-US" altLang="ja-JP" sz="1600" dirty="0" err="1"/>
              <a:t>orm.xml</a:t>
            </a:r>
            <a:r>
              <a:rPr lang="ja-JP" altLang="en-US" sz="1600" dirty="0"/>
              <a:t>でデフォルト設定可能</a:t>
            </a:r>
            <a:endParaRPr kumimoji="1" lang="ja-JP" altLang="en-US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FetchType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CascadeType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99592" y="1916832"/>
            <a:ext cx="7753226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(fetch=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FetchType.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EAGER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cascade=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PERSIST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FetchType.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LAZY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MERGE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                              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REMOVE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                              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REFRESH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                              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DETACH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                                                         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CascadeType.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ALL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5149023"/>
            <a:ext cx="7753226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&lt;entity-mappings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...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version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"2.1"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&lt;persistence-unit-metadata&gt;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&lt;persistence-unit-defaults&gt;</a:t>
            </a:r>
          </a:p>
          <a:p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    &lt;cascade-persist/&gt;		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&lt;!-- 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設定可能なのは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cascade-persist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のみ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--&gt;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&lt;/persistence-unit-defaults&gt;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&lt;/persistence-unit-metadata&gt;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9592" y="4867999"/>
            <a:ext cx="2080304" cy="33855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META-INF/</a:t>
            </a:r>
            <a:r>
              <a:rPr kumimoji="1" lang="en-US" altLang="ja-JP" sz="1600" baseline="0" dirty="0" err="1">
                <a:latin typeface="メイリオ"/>
                <a:ea typeface="メイリオ"/>
                <a:cs typeface="メイリオ"/>
              </a:rPr>
              <a:t>orm.xml</a:t>
            </a:r>
            <a:r>
              <a:rPr kumimoji="1" lang="en-US" altLang="ja-JP" sz="1600" baseline="0" dirty="0">
                <a:latin typeface="メイリオ"/>
                <a:ea typeface="メイリオ"/>
                <a:cs typeface="メイリオ"/>
              </a:rPr>
              <a:t>:</a:t>
            </a:r>
            <a:endParaRPr kumimoji="1" lang="ja-JP" altLang="en-US" sz="1600" baseline="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0943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単方向参照の場合、参照元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カラム名はデフォルトで</a:t>
            </a:r>
            <a:r>
              <a:rPr lang="en-US" altLang="ja-JP" sz="1600" dirty="0"/>
              <a:t> "&lt;</a:t>
            </a:r>
            <a:r>
              <a:rPr lang="ja-JP" altLang="en-US" sz="1600" dirty="0"/>
              <a:t>フィールド名</a:t>
            </a:r>
            <a:r>
              <a:rPr lang="en-US" altLang="ja-JP" sz="1600" dirty="0"/>
              <a:t>&gt;_&lt;</a:t>
            </a:r>
            <a:r>
              <a:rPr lang="ja-JP" altLang="en-US" sz="1600" dirty="0"/>
              <a:t>参照先</a:t>
            </a:r>
            <a:r>
              <a:rPr lang="en-US" altLang="ja-JP" sz="1600" dirty="0"/>
              <a:t>ID</a:t>
            </a:r>
            <a:r>
              <a:rPr lang="ja-JP" altLang="en-US" sz="1600" dirty="0"/>
              <a:t>名</a:t>
            </a:r>
            <a:r>
              <a:rPr lang="en-US" altLang="ja-JP" sz="1600" dirty="0"/>
              <a:t>&gt;"</a:t>
            </a:r>
            <a:r>
              <a:rPr lang="ja-JP" altLang="en-US" sz="1600" dirty="0"/>
              <a:t>となる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@</a:t>
            </a:r>
            <a:r>
              <a:rPr lang="en-US" altLang="ja-JP" sz="1600" dirty="0" err="1"/>
              <a:t>PrimaryKeyJoinColumn</a:t>
            </a:r>
            <a:r>
              <a:rPr lang="ja-JP" altLang="en-US" sz="1600" dirty="0"/>
              <a:t>を指定すると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カラムは追加されず、参照元と同じ</a:t>
            </a:r>
            <a:r>
              <a:rPr lang="en-US" altLang="ja-JP" sz="1600" dirty="0"/>
              <a:t>PK</a:t>
            </a:r>
            <a:r>
              <a:rPr lang="ja-JP" altLang="en-US" sz="1600" dirty="0"/>
              <a:t>で参照先を取得する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OneToOne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2348880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Employee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9592" y="4067743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JoinColumn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(name=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"MOBILE_NUMBER"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15893"/>
            <a:ext cx="4838700" cy="1314450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99592" y="5157192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Employee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ja-JP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PrimaryKeyJoinColumn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EmployeeInfo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info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7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@</a:t>
            </a:r>
            <a:r>
              <a:rPr lang="en-US" altLang="ja-JP" sz="1600" dirty="0" err="1"/>
              <a:t>OneToOne</a:t>
            </a:r>
            <a:r>
              <a:rPr lang="ja-JP" altLang="en-US" sz="1600" dirty="0"/>
              <a:t>のデフォルト</a:t>
            </a:r>
            <a:r>
              <a:rPr lang="en-US" altLang="ja-JP" sz="1600" dirty="0" err="1"/>
              <a:t>FetchType</a:t>
            </a:r>
            <a:r>
              <a:rPr lang="ja-JP" altLang="en-US" sz="1600" dirty="0"/>
              <a:t>は</a:t>
            </a:r>
            <a:r>
              <a:rPr lang="en-US" altLang="ja-JP" sz="1600" dirty="0"/>
              <a:t>EAGER</a:t>
            </a:r>
            <a:br>
              <a:rPr lang="en-US" altLang="ja-JP" sz="1600" dirty="0"/>
            </a:br>
            <a:r>
              <a:rPr lang="ja-JP" altLang="en-US" sz="1600" dirty="0"/>
              <a:t>ただし、</a:t>
            </a:r>
            <a:r>
              <a:rPr lang="en-US" altLang="ja-JP" sz="1600" dirty="0"/>
              <a:t>JOIN</a:t>
            </a:r>
            <a:r>
              <a:rPr lang="ja-JP" altLang="en-US" sz="1600" dirty="0"/>
              <a:t>クエリは発行されず、関連オブジェクトは１つづつ</a:t>
            </a:r>
            <a:r>
              <a:rPr lang="en-US" altLang="ja-JP" sz="1600" dirty="0"/>
              <a:t>SELECT</a:t>
            </a:r>
            <a:r>
              <a:rPr lang="ja-JP" altLang="en-US" sz="1600" dirty="0"/>
              <a:t>されるため、</a:t>
            </a:r>
            <a:r>
              <a:rPr lang="en-US" altLang="ja-JP" sz="1600" dirty="0"/>
              <a:t>N+1</a:t>
            </a:r>
            <a:r>
              <a:rPr lang="ja-JP" altLang="en-US" sz="1600" dirty="0"/>
              <a:t>問題が発生する。</a:t>
            </a:r>
            <a:br>
              <a:rPr lang="en-US" altLang="ja-JP" sz="1600" dirty="0"/>
            </a:br>
            <a:r>
              <a:rPr lang="ja-JP" altLang="en-US" sz="1600" dirty="0"/>
              <a:t>性能的に問題があれば、明示的に</a:t>
            </a:r>
            <a:r>
              <a:rPr lang="en-US" altLang="ja-JP" sz="1600" dirty="0"/>
              <a:t>JOIN</a:t>
            </a:r>
            <a:r>
              <a:rPr lang="ja-JP" altLang="en-US" sz="1600" dirty="0"/>
              <a:t>クエリを発行することを検討する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JOIN FETCH</a:t>
            </a:r>
            <a:r>
              <a:rPr lang="ja-JP" altLang="en-US" sz="1600" dirty="0"/>
              <a:t>は多段になっても対応可能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OneToOne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EAGER</a:t>
            </a:r>
            <a:r>
              <a:rPr kumimoji="1" lang="ja-JP" altLang="en-US" dirty="0"/>
              <a:t>フェッチと</a:t>
            </a:r>
            <a:r>
              <a:rPr kumimoji="1" lang="en-US" altLang="ja-JP" dirty="0"/>
              <a:t>N+1</a:t>
            </a:r>
            <a:r>
              <a:rPr kumimoji="1" lang="ja-JP" altLang="en-US" dirty="0"/>
              <a:t>問題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2348880"/>
            <a:ext cx="7753226" cy="299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List&lt;Employee&gt;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"SELECT e FROM Employee e"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Employee.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  <p:sp>
        <p:nvSpPr>
          <p:cNvPr id="6" name="下矢印 5"/>
          <p:cNvSpPr/>
          <p:nvPr/>
        </p:nvSpPr>
        <p:spPr>
          <a:xfrm>
            <a:off x="3491880" y="3861048"/>
            <a:ext cx="576064" cy="21602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000" rIns="36000" rtlCol="0" anchor="ctr">
            <a:normAutofit fontScale="25000" lnSpcReduction="20000"/>
          </a:bodyPr>
          <a:lstStyle/>
          <a:p>
            <a:pPr algn="ctr"/>
            <a:endParaRPr kumimoji="1" lang="ja-JP" altLang="en-US" baseline="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99592" y="4138009"/>
            <a:ext cx="7753226" cy="5145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List&lt;Employee&gt;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"SELECT e FROM Employee e JOIN FETCH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e.mobile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Employee.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99592" y="2769857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Employee e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Mobile m LEFT OUTER JOIN Employee e WHERE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m.number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e. ...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SELECT ... FROM Mobile m LEFT OUTER JOIN Employee e WHERE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m.number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e. ...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		: 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7CF7F4A-A37E-124C-9C12-A7641C19A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48" y="5272776"/>
            <a:ext cx="7753226" cy="72999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List&lt;Employee&gt;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.find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"SELECT e FROM Employee e JOIN FETCH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e.mobile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JOIN FETCH 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m.carrier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, 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Employee.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190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逆方向参照には、参照元のフィールド名を</a:t>
            </a:r>
            <a:r>
              <a:rPr lang="en-US" altLang="ja-JP" sz="1600" dirty="0"/>
              <a:t>@</a:t>
            </a:r>
            <a:r>
              <a:rPr lang="en-US" altLang="ja-JP" sz="1600" dirty="0" err="1"/>
              <a:t>OneToOne.mappedBy</a:t>
            </a:r>
            <a:r>
              <a:rPr lang="ja-JP" altLang="en-US" sz="1600" dirty="0"/>
              <a:t>に示すだけで、テーブルには変更はない</a:t>
            </a:r>
            <a:endParaRPr lang="en-US" altLang="ja-JP" sz="1600" dirty="0"/>
          </a:p>
          <a:p>
            <a:r>
              <a:rPr lang="en-US" altLang="ja-JP" sz="1600" dirty="0"/>
              <a:t>setter</a:t>
            </a:r>
            <a:r>
              <a:rPr lang="ja-JP" altLang="en-US" sz="1600" dirty="0"/>
              <a:t>メソッドには双方向参照を確実に行うロジックを追加する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OneToOne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双方向参照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62675" y="3193836"/>
            <a:ext cx="3816424" cy="33153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Employee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setMobile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(Mobile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 err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.setOwnedBy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this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</a:t>
            </a:r>
            <a:r>
              <a:rPr lang="en-US" altLang="ja-JP" sz="1400" dirty="0" err="1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this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	}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void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removeMobile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if (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!=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null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.setOwnedBy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null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	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mobile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= </a:t>
            </a:r>
            <a:r>
              <a:rPr lang="en-US" altLang="ja-JP" sz="1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null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}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58706"/>
            <a:ext cx="5000625" cy="13144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932040" y="3204602"/>
            <a:ext cx="3672408" cy="13763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Mobile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String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number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OneToOne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mappedBy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=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"mobile"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Employee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employee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		: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6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598368"/>
          </a:xfrm>
        </p:spPr>
        <p:txBody>
          <a:bodyPr>
            <a:norm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参照先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カラム名はデフォルトで</a:t>
            </a:r>
            <a:r>
              <a:rPr lang="en-US" altLang="ja-JP" sz="1600" dirty="0"/>
              <a:t> "&lt;</a:t>
            </a:r>
            <a:r>
              <a:rPr lang="ja-JP" altLang="en-US" sz="1600" dirty="0"/>
              <a:t>参照元フィールド名</a:t>
            </a:r>
            <a:r>
              <a:rPr lang="en-US" altLang="ja-JP" sz="1600" dirty="0"/>
              <a:t>&gt;_&lt;</a:t>
            </a:r>
            <a:r>
              <a:rPr lang="ja-JP" altLang="en-US" sz="1600" dirty="0"/>
              <a:t>参照先</a:t>
            </a:r>
            <a:r>
              <a:rPr lang="en-US" altLang="ja-JP" sz="1600" dirty="0"/>
              <a:t>ID</a:t>
            </a:r>
            <a:r>
              <a:rPr lang="ja-JP" altLang="en-US" sz="1600" dirty="0"/>
              <a:t>名</a:t>
            </a:r>
            <a:r>
              <a:rPr lang="en-US" altLang="ja-JP" sz="1600" dirty="0"/>
              <a:t>&gt;"</a:t>
            </a:r>
            <a:r>
              <a:rPr lang="ja-JP" altLang="en-US" sz="1600" dirty="0"/>
              <a:t>となる</a:t>
            </a:r>
            <a:br>
              <a:rPr lang="en-US" altLang="ja-JP" sz="1600" dirty="0"/>
            </a:br>
            <a:r>
              <a:rPr lang="en-US" altLang="ja-JP" sz="1600" dirty="0"/>
              <a:t>(ex. RECORD.RECORDS_ID)</a:t>
            </a:r>
          </a:p>
          <a:p>
            <a:r>
              <a:rPr lang="ja-JP" altLang="en-US" sz="1600" dirty="0"/>
              <a:t>上記デフォルトルールは好ましくないため、</a:t>
            </a:r>
            <a:r>
              <a:rPr lang="en-US" altLang="ja-JP" sz="1600" dirty="0"/>
              <a:t>@</a:t>
            </a:r>
            <a:r>
              <a:rPr lang="en-US" altLang="ja-JP" sz="1600" dirty="0" err="1"/>
              <a:t>JoinColumn</a:t>
            </a:r>
            <a:r>
              <a:rPr lang="ja-JP" altLang="en-US" sz="1600" dirty="0"/>
              <a:t>で</a:t>
            </a:r>
            <a:r>
              <a:rPr lang="en-US" altLang="ja-JP" sz="1600" dirty="0"/>
              <a:t>FK</a:t>
            </a:r>
            <a:r>
              <a:rPr lang="ja-JP" altLang="en-US" sz="1600" dirty="0"/>
              <a:t>カラムを明示する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@</a:t>
            </a:r>
            <a:r>
              <a:rPr lang="en-US" altLang="ja-JP" sz="1600" dirty="0" err="1"/>
              <a:t>JoinTable</a:t>
            </a:r>
            <a:r>
              <a:rPr lang="ja-JP" altLang="en-US" sz="1600" dirty="0"/>
              <a:t>を指定すると、</a:t>
            </a:r>
            <a:r>
              <a:rPr lang="en-US" altLang="ja-JP" sz="1600" dirty="0"/>
              <a:t>JOIN</a:t>
            </a:r>
            <a:r>
              <a:rPr lang="ja-JP" altLang="en-US" sz="1600" dirty="0"/>
              <a:t>テーブルを使用してマッピングされるが、</a:t>
            </a:r>
            <a:r>
              <a:rPr lang="en-US" altLang="ja-JP" sz="1600" dirty="0" err="1"/>
              <a:t>OneToMany</a:t>
            </a:r>
            <a:r>
              <a:rPr lang="ja-JP" altLang="en-US" sz="1600" dirty="0"/>
              <a:t>ではほぼ使われないため省略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OneToMany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9592" y="1988840"/>
            <a:ext cx="7753226" cy="94543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Cart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@Id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int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id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OneToMany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List&lt;Record&gt;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records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9592" y="4138009"/>
            <a:ext cx="7753226" cy="11608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  <a:extLst/>
        </p:spPr>
        <p:txBody>
          <a:bodyPr wrap="square" lIns="82849" tIns="41425" rIns="82849" bIns="41425">
            <a:spAutoFit/>
          </a:bodyPr>
          <a:lstStyle>
            <a:lvl1pPr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 defTabSz="40481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04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400" dirty="0">
                <a:solidFill>
                  <a:srgbClr val="66006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public class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Cart {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OneToMany</a:t>
            </a:r>
            <a:endParaRPr lang="en-US" altLang="ja-JP" sz="1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 panose="020B0604020202020204" pitchFamily="34" charset="0"/>
            </a:endParaRP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@</a:t>
            </a:r>
            <a:r>
              <a:rPr lang="en-US" altLang="ja-JP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JoinColumn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(name = </a:t>
            </a:r>
            <a:r>
              <a:rPr lang="en-US" altLang="ja-JP" sz="1400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"CART_ID"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)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  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List&lt;Record&gt;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records</a:t>
            </a:r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;</a:t>
            </a:r>
          </a:p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 panose="020B0604020202020204" pitchFamily="34" charset="0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70481"/>
            <a:ext cx="33528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22575"/>
      </p:ext>
    </p:extLst>
  </p:cSld>
  <p:clrMapOvr>
    <a:masterClrMapping/>
  </p:clrMapOvr>
</p:sld>
</file>

<file path=ppt/theme/theme1.xml><?xml version="1.0" encoding="utf-8"?>
<a:theme xmlns:a="http://schemas.openxmlformats.org/drawingml/2006/main" name="JBoss_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 cmpd="sng"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lIns="36000" rIns="36000" rtlCol="0" anchor="ctr">
        <a:normAutofit/>
      </a:bodyPr>
      <a:lstStyle>
        <a:defPPr algn="ctr">
          <a:defRPr kumimoji="1" baseline="0" dirty="0" smtClean="0">
            <a:latin typeface="メイリオ"/>
            <a:ea typeface="メイリオ"/>
            <a:cs typeface="メイリオ"/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rIns="36000" rtlCol="0">
        <a:spAutoFit/>
      </a:bodyPr>
      <a:lstStyle>
        <a:defPPr>
          <a:defRPr kumimoji="1" baseline="0" dirty="0" smtClean="0"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19856</TotalTime>
  <Words>2275</Words>
  <Application>Microsoft Macintosh PowerPoint</Application>
  <PresentationFormat>画面に合わせる (4:3)</PresentationFormat>
  <Paragraphs>567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ＭＳ Ｐゴシック</vt:lpstr>
      <vt:lpstr>ＭＳ ゴシック</vt:lpstr>
      <vt:lpstr>メイリオ</vt:lpstr>
      <vt:lpstr>Arial</vt:lpstr>
      <vt:lpstr>Calibri</vt:lpstr>
      <vt:lpstr>News Gothic MT</vt:lpstr>
      <vt:lpstr>Wingdings</vt:lpstr>
      <vt:lpstr>JBoss_2013</vt:lpstr>
      <vt:lpstr>EAPデベロッパー向け カスタムトレーニング#5 JPA (Part 2)</vt:lpstr>
      <vt:lpstr>JPAのリレーション定義のバリエーション</vt:lpstr>
      <vt:lpstr>ドメインモデル設計</vt:lpstr>
      <vt:lpstr>リレーションのマッピング</vt:lpstr>
      <vt:lpstr>FetchTypeとCascadeType</vt:lpstr>
      <vt:lpstr>@OneToOne</vt:lpstr>
      <vt:lpstr>@OneToOneのEAGERフェッチとN+1問題</vt:lpstr>
      <vt:lpstr>@OneToOne (双方向参照)</vt:lpstr>
      <vt:lpstr>@OneToMany</vt:lpstr>
      <vt:lpstr>@OneToManyとLAZYフェッチ</vt:lpstr>
      <vt:lpstr>@ManyToOne</vt:lpstr>
      <vt:lpstr>@ManyToMany</vt:lpstr>
      <vt:lpstr>継承のマッピング</vt:lpstr>
      <vt:lpstr>継承のマッピング</vt:lpstr>
      <vt:lpstr>継承のマッピング</vt:lpstr>
      <vt:lpstr>排他制御</vt:lpstr>
      <vt:lpstr>@Versionによる楽観ロック</vt:lpstr>
      <vt:lpstr>悲観ロック</vt:lpstr>
      <vt:lpstr>キャッシュ</vt:lpstr>
      <vt:lpstr>JPAが提供するCache機能</vt:lpstr>
      <vt:lpstr>EAPにおけるJPA L2 Cacheの有効化</vt:lpstr>
      <vt:lpstr>EAPにおけるInfinispanキャッシュ設定</vt:lpstr>
      <vt:lpstr>その他</vt:lpstr>
      <vt:lpstr>JPAイベントリスナ</vt:lpstr>
      <vt:lpstr>JPAイベントリスナ</vt:lpstr>
      <vt:lpstr>Bean Validation連携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/>
  <cp:keywords/>
  <dc:description/>
  <cp:lastModifiedBy>西ヶ谷岳</cp:lastModifiedBy>
  <cp:revision>1561</cp:revision>
  <cp:lastPrinted>2015-04-02T03:49:57Z</cp:lastPrinted>
  <dcterms:created xsi:type="dcterms:W3CDTF">2014-03-25T08:58:00Z</dcterms:created>
  <dcterms:modified xsi:type="dcterms:W3CDTF">2018-02-25T10:21:02Z</dcterms:modified>
  <cp:category/>
</cp:coreProperties>
</file>