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96" r:id="rId3"/>
    <p:sldId id="343" r:id="rId4"/>
    <p:sldId id="311" r:id="rId5"/>
    <p:sldId id="312" r:id="rId6"/>
    <p:sldId id="313" r:id="rId7"/>
    <p:sldId id="314" r:id="rId8"/>
    <p:sldId id="315" r:id="rId9"/>
    <p:sldId id="316" r:id="rId10"/>
    <p:sldId id="318" r:id="rId11"/>
    <p:sldId id="317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289" r:id="rId37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6855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371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05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7429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4284" algn="l" defTabSz="456855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1139" algn="l" defTabSz="456855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198003" algn="l" defTabSz="456855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4858" algn="l" defTabSz="456855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淡色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テーマ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1" autoAdjust="0"/>
    <p:restoredTop sz="50000" autoAdjust="0"/>
  </p:normalViewPr>
  <p:slideViewPr>
    <p:cSldViewPr>
      <p:cViewPr varScale="1">
        <p:scale>
          <a:sx n="127" d="100"/>
          <a:sy n="127" d="100"/>
        </p:scale>
        <p:origin x="1056" y="184"/>
      </p:cViewPr>
      <p:guideLst>
        <p:guide orient="horz" pos="432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F80A0E-1842-B744-B49F-A84D539115EC}" type="datetime1">
              <a:rPr lang="ja-JP" altLang="en-US"/>
              <a:pPr/>
              <a:t>2018/2/14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6F3291-E49F-D54B-91F4-75B75C09EEE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29479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00D84D-4674-3C43-80ED-0736C6E28626}" type="datetime1">
              <a:rPr lang="ja-JP" altLang="en-US"/>
              <a:pPr/>
              <a:t>2018/2/14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9B3461-CD61-7B4B-81D4-E7A6EF63D764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4510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ＭＳ Ｐゴシック" charset="-128"/>
      </a:defRPr>
    </a:lvl1pPr>
    <a:lvl2pPr marL="456855"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913710"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370574"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827429"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2284284" algn="l" defTabSz="45685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741139" algn="l" defTabSz="45685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3198003" algn="l" defTabSz="45685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3654858" algn="l" defTabSz="45685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3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456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490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73431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10336"/>
          </a:xfrm>
        </p:spPr>
        <p:txBody>
          <a:bodyPr>
            <a:normAutofit/>
          </a:bodyPr>
          <a:lstStyle>
            <a:lvl1pPr marL="342641" indent="-342641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394" indent="-285539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99249" indent="-285539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56104" indent="-285539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2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112968" indent="-285539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2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6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C3FB00-A35D-D24F-8C8B-6CDCD09ECB5B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2540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5"/>
            <a:ext cx="8229600" cy="715965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31033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627310" y="6597356"/>
            <a:ext cx="3889380" cy="220958"/>
          </a:xfrm>
          <a:prstGeom prst="rect">
            <a:avLst/>
          </a:prstGeom>
        </p:spPr>
        <p:txBody>
          <a:bodyPr vert="horz" wrap="square" lIns="91368" tIns="45684" rIns="91368" bIns="45684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898989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en-US" altLang="ja-JP" smtClean="0"/>
              <a:t>Copyright © 2015 Red Hat K.K. | Confidential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67540" y="6597356"/>
            <a:ext cx="504060" cy="258383"/>
          </a:xfrm>
          <a:prstGeom prst="rect">
            <a:avLst/>
          </a:prstGeom>
        </p:spPr>
        <p:txBody>
          <a:bodyPr vert="horz" wrap="square" lIns="91368" tIns="45684" rIns="91368" bIns="45684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98989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4B16D3D6-B1A9-3849-B2E7-6BD509C9940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1" r:id="rId2"/>
    <p:sldLayoutId id="2147483878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 b="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5pPr>
      <a:lvl6pPr marL="456855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6pPr>
      <a:lvl7pPr marL="91371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7pPr>
      <a:lvl8pPr marL="1370574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8pPr>
      <a:lvl9pPr marL="1827429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9pPr>
    </p:titleStyle>
    <p:bodyStyle>
      <a:lvl1pPr marL="342641" indent="-342641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Arial"/>
        <a:buChar char="•"/>
        <a:defRPr kumimoji="1" sz="18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394" indent="-285539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Arial"/>
        <a:buChar char="•"/>
        <a:defRPr kumimoji="1" sz="14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2146" indent="-228428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Arial"/>
        <a:buChar char="•"/>
        <a:defRPr kumimoji="1" sz="1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599001" indent="-228428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Arial"/>
        <a:buChar char="•"/>
        <a:defRPr kumimoji="1" sz="1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5856" indent="-228428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Wingdings" charset="2"/>
        <a:buChar char="l"/>
        <a:defRPr kumimoji="1" sz="1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2711" indent="-228428" algn="l" defTabSz="91371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575" indent="-228428" algn="l" defTabSz="91371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430" indent="-228428" algn="l" defTabSz="91371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285" indent="-228428" algn="l" defTabSz="91371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55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10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74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29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84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39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03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58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EAP</a:t>
            </a:r>
            <a:r>
              <a:rPr lang="ja-JP" altLang="en-US" dirty="0"/>
              <a:t>デベロッパー向け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カスタムトレーニング</a:t>
            </a:r>
            <a:r>
              <a:rPr lang="en-US" altLang="ja-JP" dirty="0" smtClean="0"/>
              <a:t>#6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EAP</a:t>
            </a:r>
            <a:r>
              <a:rPr lang="ja-JP" altLang="en-US" dirty="0" smtClean="0"/>
              <a:t>の管理</a:t>
            </a:r>
            <a:endParaRPr kumimoji="1" lang="ja-JP" altLang="en-US" dirty="0"/>
          </a:p>
        </p:txBody>
      </p:sp>
      <p:sp>
        <p:nvSpPr>
          <p:cNvPr id="13" name="サブタイトル 12"/>
          <p:cNvSpPr>
            <a:spLocks noGrp="1"/>
          </p:cNvSpPr>
          <p:nvPr>
            <p:ph type="subTitle" idx="1"/>
          </p:nvPr>
        </p:nvSpPr>
        <p:spPr>
          <a:xfrm>
            <a:off x="1371600" y="4052664"/>
            <a:ext cx="6400800" cy="1752600"/>
          </a:xfrm>
        </p:spPr>
        <p:txBody>
          <a:bodyPr/>
          <a:lstStyle/>
          <a:p>
            <a:r>
              <a:rPr lang="ja-JP" altLang="en-US" dirty="0">
                <a:latin typeface="メイリオ" charset="-128"/>
                <a:ea typeface="メイリオ" charset="-128"/>
                <a:cs typeface="メイリオ" charset="-128"/>
              </a:rPr>
              <a:t>レッドハット株式会社</a:t>
            </a:r>
            <a:endParaRPr lang="en-US" altLang="ja-JP" dirty="0">
              <a:latin typeface="メイリオ" charset="-128"/>
              <a:ea typeface="メイリオ" charset="-128"/>
              <a:cs typeface="メイリオ" charset="-128"/>
            </a:endParaRPr>
          </a:p>
          <a:p>
            <a:r>
              <a:rPr lang="ja-JP" altLang="en-US" dirty="0">
                <a:latin typeface="メイリオ" charset="-128"/>
                <a:ea typeface="メイリオ" charset="-128"/>
                <a:cs typeface="メイリオ" charset="-128"/>
              </a:rPr>
              <a:t>コンサルティングサービス事業部</a:t>
            </a:r>
            <a:endParaRPr lang="en-US" altLang="ja-JP" dirty="0">
              <a:latin typeface="メイリオ" charset="-128"/>
              <a:ea typeface="メイリオ" charset="-128"/>
              <a:cs typeface="メイリオ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83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コアモジュール</a:t>
            </a:r>
            <a:endParaRPr kumimoji="1" lang="en-US" altLang="ja-JP" dirty="0" smtClean="0"/>
          </a:p>
          <a:p>
            <a:pPr lvl="1"/>
            <a:r>
              <a:rPr lang="ja-JP" altLang="ja-JP" dirty="0" smtClean="0"/>
              <a:t>m</a:t>
            </a:r>
            <a:r>
              <a:rPr lang="en-US" altLang="ja-JP" dirty="0" err="1" smtClean="0"/>
              <a:t>odules</a:t>
            </a:r>
            <a:r>
              <a:rPr lang="ja-JP" altLang="en-US" dirty="0" smtClean="0"/>
              <a:t>ディレクトリ配下に配置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モジュール間の依存関係は、</a:t>
            </a:r>
            <a:r>
              <a:rPr kumimoji="1" lang="en-US" altLang="ja-JP" dirty="0" err="1" smtClean="0"/>
              <a:t>module.xml</a:t>
            </a:r>
            <a:r>
              <a:rPr kumimoji="1" lang="ja-JP" altLang="en-US" dirty="0" smtClean="0"/>
              <a:t>に定義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モジュール追加時は、</a:t>
            </a:r>
            <a:r>
              <a:rPr lang="en-US" altLang="ja-JP" dirty="0" smtClean="0"/>
              <a:t>EAP</a:t>
            </a:r>
            <a:r>
              <a:rPr lang="ja-JP" altLang="en-US" dirty="0" smtClean="0"/>
              <a:t>の再起動が必要</a:t>
            </a:r>
            <a:endParaRPr kumimoji="1" lang="en-US" altLang="ja-JP" dirty="0" smtClean="0"/>
          </a:p>
          <a:p>
            <a:r>
              <a:rPr lang="ja-JP" altLang="en-US" dirty="0" smtClean="0"/>
              <a:t>デプロイメントモジュール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アプリケーション</a:t>
            </a:r>
            <a:r>
              <a:rPr kumimoji="1" lang="en-US" altLang="ja-JP" dirty="0" smtClean="0"/>
              <a:t>(.war, .jar, .ear)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JDBC</a:t>
            </a:r>
            <a:r>
              <a:rPr kumimoji="1" lang="ja-JP" altLang="en-US" dirty="0" smtClean="0"/>
              <a:t>ドライバライブラリ</a:t>
            </a:r>
            <a:r>
              <a:rPr kumimoji="1" lang="en-US" altLang="ja-JP" dirty="0" smtClean="0"/>
              <a:t>(.jar)</a:t>
            </a:r>
          </a:p>
          <a:p>
            <a:pPr lvl="1"/>
            <a:r>
              <a:rPr lang="ja-JP" altLang="en-US" dirty="0" smtClean="0"/>
              <a:t>デプロイメントモジュールからは、以下のものが依存関係として参照可能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コアモジュールの一部</a:t>
            </a:r>
            <a:r>
              <a:rPr lang="ja-JP" altLang="en-US" dirty="0"/>
              <a:t>（多くは</a:t>
            </a:r>
            <a:r>
              <a:rPr lang="en-US" altLang="ja-JP" dirty="0"/>
              <a:t>Java EE</a:t>
            </a:r>
            <a:r>
              <a:rPr lang="ja-JP" altLang="en-US" dirty="0"/>
              <a:t>標準</a:t>
            </a:r>
            <a:r>
              <a:rPr lang="en-US" altLang="ja-JP" dirty="0"/>
              <a:t>API</a:t>
            </a:r>
            <a:r>
              <a:rPr lang="ja-JP" altLang="en-US" dirty="0" smtClean="0"/>
              <a:t>）</a:t>
            </a:r>
            <a:r>
              <a:rPr lang="en-US" altLang="ja-JP" dirty="0" smtClean="0"/>
              <a:t>[1]</a:t>
            </a:r>
            <a:br>
              <a:rPr lang="en-US" altLang="ja-JP" dirty="0" smtClean="0"/>
            </a:br>
            <a:r>
              <a:rPr kumimoji="1" lang="ja-JP" altLang="en-US" dirty="0" smtClean="0"/>
              <a:t>具体的には、</a:t>
            </a:r>
            <a:r>
              <a:rPr kumimoji="1" lang="en-US" altLang="ja-JP" dirty="0" smtClean="0"/>
              <a:t>export="true"</a:t>
            </a:r>
            <a:r>
              <a:rPr kumimoji="1" lang="ja-JP" altLang="en-US" dirty="0" smtClean="0"/>
              <a:t>が宣言されたモジュール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MANIFEST.MF</a:t>
            </a:r>
            <a:r>
              <a:rPr lang="ja-JP" altLang="en-US" dirty="0" smtClean="0"/>
              <a:t>、または</a:t>
            </a:r>
            <a:r>
              <a:rPr lang="en-US" altLang="ja-JP" dirty="0" err="1" smtClean="0"/>
              <a:t>jboss</a:t>
            </a:r>
            <a:r>
              <a:rPr lang="en-US" altLang="ja-JP" dirty="0" smtClean="0"/>
              <a:t>-deployment-</a:t>
            </a:r>
            <a:r>
              <a:rPr lang="en-US" altLang="ja-JP" dirty="0" err="1" smtClean="0"/>
              <a:t>structure.xml</a:t>
            </a:r>
            <a:r>
              <a:rPr lang="ja-JP" altLang="en-US" dirty="0" smtClean="0"/>
              <a:t>で</a:t>
            </a:r>
            <a:r>
              <a:rPr lang="en-US" altLang="ja-JP" dirty="0" smtClean="0"/>
              <a:t>&lt;dependency&gt;</a:t>
            </a:r>
            <a:r>
              <a:rPr lang="ja-JP" altLang="en-US" dirty="0" smtClean="0"/>
              <a:t>に列挙されたモジュール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以下のいずれかの方法で</a:t>
            </a:r>
            <a:r>
              <a:rPr kumimoji="1" lang="en-US" altLang="ja-JP" dirty="0" smtClean="0"/>
              <a:t>EAP</a:t>
            </a:r>
            <a:r>
              <a:rPr kumimoji="1" lang="ja-JP" altLang="en-US" dirty="0" smtClean="0"/>
              <a:t>に追加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deployments</a:t>
            </a:r>
            <a:r>
              <a:rPr lang="ja-JP" altLang="en-US" dirty="0" smtClean="0"/>
              <a:t>ディレクトリにモジュールをコピー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CLI</a:t>
            </a:r>
            <a:r>
              <a:rPr lang="ja-JP" altLang="en-US" dirty="0" smtClean="0"/>
              <a:t>コマンド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jboss-cli.sh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を使ってデプロイ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管理コンソールを使用してデプロイ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Maven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プラグイン</a:t>
            </a:r>
            <a:r>
              <a:rPr lang="en-US" altLang="ja-JP" dirty="0"/>
              <a:t>(</a:t>
            </a:r>
            <a:r>
              <a:rPr lang="en-US" altLang="ja-JP" dirty="0" err="1"/>
              <a:t>jboss</a:t>
            </a:r>
            <a:r>
              <a:rPr lang="en-US" altLang="ja-JP" dirty="0"/>
              <a:t>-as-maven-</a:t>
            </a:r>
            <a:r>
              <a:rPr lang="en-US" altLang="ja-JP" dirty="0" smtClean="0"/>
              <a:t>plugin)</a:t>
            </a:r>
            <a:r>
              <a:rPr lang="ja-JP" altLang="en-US" dirty="0" smtClean="0"/>
              <a:t>を使用してデプロイ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モジュールの追加、または差し替え後の</a:t>
            </a:r>
            <a:r>
              <a:rPr kumimoji="1" lang="en-US" altLang="ja-JP" dirty="0" smtClean="0"/>
              <a:t>EAP</a:t>
            </a:r>
            <a:r>
              <a:rPr kumimoji="1" lang="ja-JP" altLang="en-US" dirty="0" smtClean="0"/>
              <a:t>の再起動は不要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静的</a:t>
            </a:r>
            <a:r>
              <a:rPr kumimoji="1" lang="ja-JP" altLang="en-US" dirty="0" smtClean="0"/>
              <a:t>モジュールとデプロイメントモジュール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11560" y="6021288"/>
            <a:ext cx="8136904" cy="504056"/>
          </a:xfrm>
          <a:prstGeom prst="rect">
            <a:avLst/>
          </a:prstGeom>
          <a:solidFill>
            <a:srgbClr val="FF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92500" lnSpcReduction="20000"/>
          </a:bodyPr>
          <a:lstStyle/>
          <a:p>
            <a:r>
              <a:rPr kumimoji="1" lang="en-US" altLang="ja-JP" sz="1200" baseline="0" dirty="0" smtClean="0">
                <a:latin typeface="メイリオ"/>
                <a:ea typeface="メイリオ"/>
                <a:cs typeface="メイリオ"/>
              </a:rPr>
              <a:t>[1]</a:t>
            </a:r>
            <a:r>
              <a:rPr kumimoji="1" lang="ja-JP" altLang="en-US" sz="1200" baseline="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>
                <a:latin typeface="メイリオ"/>
                <a:cs typeface="メイリオ"/>
              </a:rPr>
              <a:t>https://</a:t>
            </a:r>
            <a:r>
              <a:rPr lang="en-US" altLang="ja-JP" sz="1200" dirty="0" err="1">
                <a:latin typeface="メイリオ"/>
                <a:cs typeface="メイリオ"/>
              </a:rPr>
              <a:t>access.redhat.com</a:t>
            </a:r>
            <a:r>
              <a:rPr lang="en-US" altLang="ja-JP" sz="1200" dirty="0">
                <a:latin typeface="メイリオ"/>
                <a:cs typeface="メイリオ"/>
              </a:rPr>
              <a:t>/documentation/ja-</a:t>
            </a:r>
            <a:r>
              <a:rPr lang="en-US" altLang="ja-JP" sz="1200" dirty="0" err="1">
                <a:latin typeface="メイリオ"/>
                <a:cs typeface="メイリオ"/>
              </a:rPr>
              <a:t>jp</a:t>
            </a:r>
            <a:r>
              <a:rPr lang="en-US" altLang="ja-JP" sz="1200" dirty="0">
                <a:latin typeface="メイリオ"/>
                <a:cs typeface="メイリオ"/>
              </a:rPr>
              <a:t>/</a:t>
            </a:r>
            <a:r>
              <a:rPr lang="en-US" altLang="ja-JP" sz="1200" dirty="0" err="1">
                <a:latin typeface="メイリオ"/>
                <a:cs typeface="メイリオ"/>
              </a:rPr>
              <a:t>red_hat_jboss_enterprise_application_platform</a:t>
            </a:r>
            <a:r>
              <a:rPr lang="en-US" altLang="ja-JP" sz="1200" dirty="0">
                <a:latin typeface="メイリオ"/>
                <a:cs typeface="メイリオ"/>
              </a:rPr>
              <a:t>/7.0/html/</a:t>
            </a:r>
            <a:r>
              <a:rPr lang="en-US" altLang="ja-JP" sz="1200" dirty="0" err="1">
                <a:latin typeface="メイリオ"/>
                <a:cs typeface="メイリオ"/>
              </a:rPr>
              <a:t>development_guide</a:t>
            </a:r>
            <a:r>
              <a:rPr lang="en-US" altLang="ja-JP" sz="1200" dirty="0">
                <a:latin typeface="メイリオ"/>
                <a:cs typeface="メイリオ"/>
              </a:rPr>
              <a:t>/</a:t>
            </a:r>
            <a:r>
              <a:rPr lang="en-US" altLang="ja-JP" sz="1200" dirty="0" err="1">
                <a:latin typeface="メイリオ"/>
                <a:cs typeface="メイリオ"/>
              </a:rPr>
              <a:t>class_loading_and_modules#implicit_module_dependencies</a:t>
            </a:r>
            <a:endParaRPr kumimoji="1" lang="ja-JP" altLang="en-US" sz="1200" baseline="0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29965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JBoss</a:t>
            </a:r>
            <a:r>
              <a:rPr kumimoji="1" lang="en-US" altLang="ja-JP" dirty="0" smtClean="0"/>
              <a:t> EAP</a:t>
            </a:r>
            <a:r>
              <a:rPr kumimoji="1" lang="ja-JP" altLang="en-US" dirty="0" smtClean="0"/>
              <a:t>の起動シーケンス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5410446" y="3962804"/>
            <a:ext cx="3443890" cy="237513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i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jboss-as-weld-x.x.x.Final.jar</a:t>
            </a:r>
            <a:endParaRPr lang="ja-JP" altLang="en-US" sz="1200" i="1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515288" y="5175865"/>
            <a:ext cx="3226243" cy="103459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>
                <a:solidFill>
                  <a:srgbClr val="400080"/>
                </a:solidFill>
                <a:latin typeface="Calibri" charset="0"/>
                <a:ea typeface="ＭＳ Ｐゴシック" charset="0"/>
                <a:cs typeface="ＭＳ Ｐゴシック" charset="0"/>
              </a:rPr>
              <a:t>org.jboss.as.weld.WeldExtension</a:t>
            </a:r>
            <a:endParaRPr lang="ja-JP" altLang="en-US" sz="1200">
              <a:solidFill>
                <a:srgbClr val="40008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499407" y="2619581"/>
            <a:ext cx="3616417" cy="2069181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i="1">
                <a:solidFill>
                  <a:srgbClr val="666666"/>
                </a:solidFill>
                <a:latin typeface="Calibri" charset="0"/>
                <a:ea typeface="ＭＳ Ｐゴシック" charset="0"/>
                <a:cs typeface="ＭＳ Ｐゴシック" charset="0"/>
              </a:rPr>
              <a:t>standalone.xml</a:t>
            </a:r>
            <a:endParaRPr lang="ja-JP" altLang="en-US" sz="1200" i="1">
              <a:solidFill>
                <a:srgbClr val="666666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555146" y="3836667"/>
            <a:ext cx="3504939" cy="66959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&lt;subsystem xmlns=“</a:t>
            </a:r>
            <a:r>
              <a:rPr lang="en-US" altLang="ja-JP" sz="120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urn:jboss:domain:weld:1.0</a:t>
            </a:r>
            <a:r>
              <a:rPr lang="en-US" altLang="ja-JP" sz="12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”&gt;</a:t>
            </a:r>
          </a:p>
          <a:p>
            <a:pPr>
              <a:defRPr/>
            </a:pPr>
            <a:r>
              <a:rPr lang="en-US" altLang="ja-JP" sz="12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…</a:t>
            </a:r>
          </a:p>
          <a:p>
            <a:pPr>
              <a:defRPr/>
            </a:pPr>
            <a:r>
              <a:rPr lang="en-US" altLang="ja-JP" sz="12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&lt;/ subsystem&gt;</a:t>
            </a:r>
            <a:endParaRPr lang="ja-JP" altLang="en-US" sz="120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555146" y="3044957"/>
            <a:ext cx="3504939" cy="66959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rgbClr val="000000"/>
                </a:solidFill>
              </a:rPr>
              <a:t>&lt;extension module=“</a:t>
            </a:r>
            <a:r>
              <a:rPr lang="en-US" altLang="ja-JP" sz="1200" dirty="0">
                <a:solidFill>
                  <a:srgbClr val="0000FF"/>
                </a:solidFill>
              </a:rPr>
              <a:t>org.jgoss.as.weld</a:t>
            </a:r>
            <a:r>
              <a:rPr lang="en-US" altLang="ja-JP" sz="1200" dirty="0">
                <a:solidFill>
                  <a:srgbClr val="000000"/>
                </a:solidFill>
              </a:rPr>
              <a:t>”&gt;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1555146" y="5540856"/>
            <a:ext cx="3504939" cy="729984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>
                <a:solidFill>
                  <a:srgbClr val="000000"/>
                </a:solidFill>
              </a:rPr>
              <a:t>&lt;schema xmlns=“</a:t>
            </a:r>
            <a:r>
              <a:rPr lang="en-US" altLang="ja-JP" sz="1200" dirty="0">
                <a:solidFill>
                  <a:srgbClr val="FFFF00"/>
                </a:solidFill>
              </a:rPr>
              <a:t>urn:jboss:domain:weld:1.0</a:t>
            </a:r>
            <a:r>
              <a:rPr lang="en-US" altLang="ja-JP" sz="1200" dirty="0">
                <a:solidFill>
                  <a:srgbClr val="000000"/>
                </a:solidFill>
              </a:rPr>
              <a:t>”&gt;</a:t>
            </a:r>
          </a:p>
          <a:p>
            <a:pPr>
              <a:defRPr/>
            </a:pPr>
            <a:r>
              <a:rPr lang="en-US" altLang="ja-JP" sz="1200" dirty="0">
                <a:solidFill>
                  <a:srgbClr val="000000"/>
                </a:solidFill>
              </a:rPr>
              <a:t>    ….</a:t>
            </a:r>
          </a:p>
          <a:p>
            <a:pPr>
              <a:defRPr/>
            </a:pPr>
            <a:r>
              <a:rPr lang="en-US" altLang="ja-JP" sz="1200" dirty="0">
                <a:solidFill>
                  <a:srgbClr val="000000"/>
                </a:solidFill>
              </a:rPr>
              <a:t>&lt;/ schema&gt;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5681179" y="5540856"/>
            <a:ext cx="2894460" cy="607873"/>
          </a:xfrm>
          <a:prstGeom prst="roundRect">
            <a:avLst/>
          </a:prstGeom>
          <a:noFill/>
          <a:ln w="19050" cmpd="sng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altLang="ja-JP" sz="12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SUBSYSTEM_NAME=“</a:t>
            </a:r>
            <a:r>
              <a:rPr lang="en-US" altLang="ja-JP" sz="120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weld</a:t>
            </a:r>
            <a:r>
              <a:rPr lang="en-US" altLang="ja-JP" sz="12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</a:p>
          <a:p>
            <a:pPr algn="r">
              <a:defRPr/>
            </a:pPr>
            <a:r>
              <a:rPr lang="en-US" altLang="ja-JP" sz="12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NAMESPACE=“</a:t>
            </a:r>
            <a:r>
              <a:rPr lang="en-US" altLang="ja-JP" sz="120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urn:jboss:domain:weld:1.0</a:t>
            </a:r>
            <a:r>
              <a:rPr lang="en-US" altLang="ja-JP" sz="12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5292331" y="2375358"/>
            <a:ext cx="3672157" cy="40779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i="1" dirty="0">
                <a:solidFill>
                  <a:srgbClr val="666666"/>
                </a:solidFill>
                <a:latin typeface="Calibri" charset="0"/>
                <a:ea typeface="ＭＳ Ｐゴシック" charset="0"/>
                <a:cs typeface="ＭＳ Ｐゴシック" charset="0"/>
              </a:rPr>
              <a:t>$JBOSS_HOME/modules/</a:t>
            </a:r>
            <a:r>
              <a:rPr lang="en-US" altLang="ja-JP" sz="1200" i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org/</a:t>
            </a:r>
            <a:r>
              <a:rPr lang="en-US" altLang="ja-JP" sz="1200" i="1" dirty="0" err="1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jboss</a:t>
            </a:r>
            <a:r>
              <a:rPr lang="en-US" altLang="ja-JP" sz="1200" i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/as/weld</a:t>
            </a:r>
            <a:r>
              <a:rPr lang="en-US" altLang="ja-JP" sz="1200" i="1" dirty="0">
                <a:solidFill>
                  <a:srgbClr val="666666"/>
                </a:solidFill>
                <a:latin typeface="Calibri" charset="0"/>
                <a:ea typeface="ＭＳ Ｐゴシック" charset="0"/>
                <a:cs typeface="ＭＳ Ｐゴシック" charset="0"/>
              </a:rPr>
              <a:t>/main</a:t>
            </a:r>
          </a:p>
          <a:p>
            <a:pPr>
              <a:defRPr/>
            </a:pPr>
            <a:endParaRPr lang="en-US" altLang="ja-JP" sz="1200" i="1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ja-JP" altLang="en-US" sz="1200" i="1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499407" y="5175865"/>
            <a:ext cx="3616417" cy="12170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i="1" dirty="0">
                <a:solidFill>
                  <a:srgbClr val="666666"/>
                </a:solidFill>
                <a:latin typeface="Calibri" charset="0"/>
                <a:ea typeface="ＭＳ Ｐゴシック" charset="0"/>
                <a:cs typeface="ＭＳ Ｐゴシック" charset="0"/>
              </a:rPr>
              <a:t>$JBOSS_HOME/docs/schema/jboss-as-weld_1_0.xsd</a:t>
            </a:r>
            <a:endParaRPr lang="ja-JP" altLang="en-US" sz="1200" i="1" dirty="0">
              <a:solidFill>
                <a:srgbClr val="666666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5515288" y="4323770"/>
            <a:ext cx="3226243" cy="72998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i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META-INF/services/org.jboss.as.controller.Extension</a:t>
            </a:r>
          </a:p>
          <a:p>
            <a:pPr>
              <a:defRPr/>
            </a:pPr>
            <a:endParaRPr lang="en-US" altLang="ja-JP" sz="20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r">
              <a:defRPr/>
            </a:pPr>
            <a:r>
              <a:rPr lang="en-US" altLang="ja-JP" sz="1200">
                <a:solidFill>
                  <a:srgbClr val="400080"/>
                </a:solidFill>
                <a:latin typeface="Calibri" charset="0"/>
                <a:ea typeface="ＭＳ Ｐゴシック" charset="0"/>
                <a:cs typeface="ＭＳ Ｐゴシック" charset="0"/>
              </a:rPr>
              <a:t>org.jboss.as.weld.WeldExtension</a:t>
            </a:r>
          </a:p>
          <a:p>
            <a:pPr algn="r">
              <a:defRPr/>
            </a:pPr>
            <a:endParaRPr lang="ja-JP" altLang="en-US" sz="120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3810" y="2862461"/>
            <a:ext cx="3450526" cy="97420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i="1" dirty="0" err="1" smtClean="0">
                <a:solidFill>
                  <a:srgbClr val="666666"/>
                </a:solidFill>
                <a:latin typeface="Calibri" charset="0"/>
                <a:ea typeface="ＭＳ Ｐゴシック" charset="0"/>
                <a:cs typeface="ＭＳ Ｐゴシック" charset="0"/>
              </a:rPr>
              <a:t>module.xml</a:t>
            </a:r>
            <a:endParaRPr lang="en-US" altLang="ja-JP" sz="12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altLang="ja-JP" sz="11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&lt;resources&gt;</a:t>
            </a:r>
          </a:p>
          <a:p>
            <a:pPr>
              <a:defRPr/>
            </a:pPr>
            <a:r>
              <a:rPr lang="en-US" altLang="ja-JP" sz="11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    &lt;resource-root path="jboss-as-weld-7.0.1.Final.jar"/&gt;</a:t>
            </a:r>
          </a:p>
          <a:p>
            <a:pPr>
              <a:defRPr/>
            </a:pPr>
            <a:r>
              <a:rPr lang="en-US" altLang="ja-JP" sz="12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…</a:t>
            </a:r>
            <a:endParaRPr lang="ja-JP" altLang="en-US" sz="12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ストライプ矢印 15"/>
          <p:cNvSpPr/>
          <p:nvPr/>
        </p:nvSpPr>
        <p:spPr>
          <a:xfrm rot="5400000">
            <a:off x="-1438742" y="3574907"/>
            <a:ext cx="4807961" cy="707357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kumimoji="1" lang="ja-JP" alt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サブシステム</a:t>
            </a:r>
            <a:r>
              <a:rPr kumimoji="1" lang="en-US" altLang="ja-JP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Weld </a:t>
            </a:r>
            <a:r>
              <a:rPr kumimoji="1" lang="ja-JP" alt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の起動シーケンス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1981154" y="1340767"/>
            <a:ext cx="2709990" cy="791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kumimoji="1" lang="en-US" altLang="ja-JP" sz="1600" b="0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Modular Service </a:t>
            </a:r>
            <a:r>
              <a:rPr kumimoji="1" lang="en-US" altLang="ja-JP" sz="1600" b="0" dirty="0" smtClean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Container</a:t>
            </a:r>
          </a:p>
          <a:p>
            <a:pPr algn="ctr" defTabSz="914400">
              <a:defRPr/>
            </a:pPr>
            <a:r>
              <a:rPr lang="en-US" altLang="ja-JP" sz="1600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ja-JP" sz="1600" dirty="0" err="1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jboss-</a:t>
            </a:r>
            <a:r>
              <a:rPr lang="en-US" altLang="ja-JP" sz="1600" dirty="0" err="1" smtClean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modules.jar</a:t>
            </a:r>
            <a:r>
              <a:rPr lang="en-US" altLang="ja-JP" sz="1600" dirty="0" smtClean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endParaRPr kumimoji="1" lang="ja-JP" altLang="en-US" sz="1600" b="0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下矢印 17"/>
          <p:cNvSpPr/>
          <p:nvPr/>
        </p:nvSpPr>
        <p:spPr>
          <a:xfrm>
            <a:off x="3005694" y="2192862"/>
            <a:ext cx="601187" cy="85209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defTabSz="914400">
              <a:defRPr/>
            </a:pPr>
            <a:r>
              <a:rPr kumimoji="1" lang="en-US" altLang="ja-JP" sz="1600" b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Parse</a:t>
            </a:r>
            <a:endParaRPr kumimoji="1" lang="ja-JP" altLang="en-US" sz="1600" b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下矢印 18"/>
          <p:cNvSpPr/>
          <p:nvPr/>
        </p:nvSpPr>
        <p:spPr>
          <a:xfrm rot="18885532">
            <a:off x="4717654" y="2166013"/>
            <a:ext cx="609214" cy="8427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defTabSz="914400">
              <a:defRPr/>
            </a:pPr>
            <a:r>
              <a:rPr kumimoji="1" lang="en-US" altLang="ja-JP" sz="1600" b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Load</a:t>
            </a:r>
            <a:endParaRPr kumimoji="1" lang="ja-JP" altLang="en-US" sz="1600" b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テキスト ボックス 73"/>
          <p:cNvSpPr txBox="1">
            <a:spLocks noChangeArrowheads="1"/>
          </p:cNvSpPr>
          <p:nvPr/>
        </p:nvSpPr>
        <p:spPr bwMode="auto">
          <a:xfrm>
            <a:off x="6660598" y="3907787"/>
            <a:ext cx="2159566" cy="261610"/>
          </a:xfrm>
          <a:prstGeom prst="rect">
            <a:avLst/>
          </a:prstGeom>
          <a:solidFill>
            <a:srgbClr val="CCFF66"/>
          </a:solidFill>
          <a:ln w="9525">
            <a:solidFill>
              <a:srgbClr val="9999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9pPr>
          </a:lstStyle>
          <a:p>
            <a:pPr defTabSz="914400"/>
            <a:r>
              <a:rPr kumimoji="1" lang="en-US" altLang="ja-JP" sz="1100" b="0">
                <a:solidFill>
                  <a:srgbClr val="000000"/>
                </a:solidFill>
                <a:latin typeface="Arial" charset="0"/>
              </a:rPr>
              <a:t>3. extension</a:t>
            </a:r>
            <a:r>
              <a:rPr kumimoji="1" lang="ja-JP" altLang="en-US" sz="1100" b="0">
                <a:solidFill>
                  <a:srgbClr val="000000"/>
                </a:solidFill>
                <a:latin typeface="Arial" charset="0"/>
              </a:rPr>
              <a:t>モジュールの初期化</a:t>
            </a:r>
          </a:p>
        </p:txBody>
      </p:sp>
      <p:sp>
        <p:nvSpPr>
          <p:cNvPr id="21" name="テキスト ボックス 75"/>
          <p:cNvSpPr txBox="1">
            <a:spLocks noChangeArrowheads="1"/>
          </p:cNvSpPr>
          <p:nvPr/>
        </p:nvSpPr>
        <p:spPr bwMode="auto">
          <a:xfrm>
            <a:off x="1800664" y="2010366"/>
            <a:ext cx="2048050" cy="261610"/>
          </a:xfrm>
          <a:prstGeom prst="rect">
            <a:avLst/>
          </a:prstGeom>
          <a:solidFill>
            <a:srgbClr val="CCFF66"/>
          </a:solidFill>
          <a:ln w="9525">
            <a:solidFill>
              <a:srgbClr val="9999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9pPr>
          </a:lstStyle>
          <a:p>
            <a:pPr defTabSz="914400"/>
            <a:r>
              <a:rPr kumimoji="1" lang="en-US" altLang="ja-JP" sz="1100" b="0">
                <a:solidFill>
                  <a:srgbClr val="000000"/>
                </a:solidFill>
                <a:latin typeface="Arial" charset="0"/>
              </a:rPr>
              <a:t>1. </a:t>
            </a:r>
            <a:r>
              <a:rPr kumimoji="1" lang="ja-JP" altLang="en-US" sz="1100" b="0">
                <a:solidFill>
                  <a:srgbClr val="000000"/>
                </a:solidFill>
                <a:latin typeface="Arial" charset="0"/>
              </a:rPr>
              <a:t>コンフィギュレーションの解析</a:t>
            </a:r>
          </a:p>
        </p:txBody>
      </p:sp>
      <p:sp>
        <p:nvSpPr>
          <p:cNvPr id="22" name="テキスト ボックス 76"/>
          <p:cNvSpPr txBox="1">
            <a:spLocks noChangeArrowheads="1"/>
          </p:cNvSpPr>
          <p:nvPr/>
        </p:nvSpPr>
        <p:spPr bwMode="auto">
          <a:xfrm>
            <a:off x="3908140" y="2010366"/>
            <a:ext cx="2095445" cy="261610"/>
          </a:xfrm>
          <a:prstGeom prst="rect">
            <a:avLst/>
          </a:prstGeom>
          <a:solidFill>
            <a:srgbClr val="CCFF66"/>
          </a:solidFill>
          <a:ln w="9525">
            <a:solidFill>
              <a:srgbClr val="9999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9pPr>
          </a:lstStyle>
          <a:p>
            <a:pPr defTabSz="914400"/>
            <a:r>
              <a:rPr kumimoji="1" lang="en-US" altLang="ja-JP" sz="1100" b="0">
                <a:solidFill>
                  <a:srgbClr val="000000"/>
                </a:solidFill>
                <a:latin typeface="Arial" charset="0"/>
              </a:rPr>
              <a:t>2. extension</a:t>
            </a:r>
            <a:r>
              <a:rPr kumimoji="1" lang="ja-JP" altLang="en-US" sz="1100" b="0">
                <a:solidFill>
                  <a:srgbClr val="000000"/>
                </a:solidFill>
                <a:latin typeface="Arial" charset="0"/>
              </a:rPr>
              <a:t>モジュールのロード</a:t>
            </a:r>
          </a:p>
        </p:txBody>
      </p:sp>
      <p:cxnSp>
        <p:nvCxnSpPr>
          <p:cNvPr id="23" name="曲線コネクタ 22"/>
          <p:cNvCxnSpPr>
            <a:stCxn id="6" idx="1"/>
            <a:endCxn id="7" idx="2"/>
          </p:cNvCxnSpPr>
          <p:nvPr/>
        </p:nvCxnSpPr>
        <p:spPr>
          <a:xfrm rot="10800000">
            <a:off x="3308279" y="4688762"/>
            <a:ext cx="2207009" cy="1005069"/>
          </a:xfrm>
          <a:prstGeom prst="curvedConnector2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74"/>
          <p:cNvSpPr txBox="1">
            <a:spLocks noChangeArrowheads="1"/>
          </p:cNvSpPr>
          <p:nvPr/>
        </p:nvSpPr>
        <p:spPr bwMode="auto">
          <a:xfrm>
            <a:off x="1227806" y="4871258"/>
            <a:ext cx="2048050" cy="261610"/>
          </a:xfrm>
          <a:prstGeom prst="rect">
            <a:avLst/>
          </a:prstGeom>
          <a:solidFill>
            <a:srgbClr val="CCFF66"/>
          </a:solidFill>
          <a:ln w="9525">
            <a:solidFill>
              <a:srgbClr val="9999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9pPr>
          </a:lstStyle>
          <a:p>
            <a:pPr defTabSz="914400"/>
            <a:r>
              <a:rPr kumimoji="1" lang="en-US" altLang="ja-JP" sz="1100" b="0">
                <a:solidFill>
                  <a:srgbClr val="000000"/>
                </a:solidFill>
                <a:latin typeface="Arial" charset="0"/>
              </a:rPr>
              <a:t>4. </a:t>
            </a:r>
            <a:r>
              <a:rPr kumimoji="1" lang="ja-JP" altLang="en-US" sz="1100" b="0">
                <a:solidFill>
                  <a:srgbClr val="000000"/>
                </a:solidFill>
                <a:latin typeface="Arial" charset="0"/>
              </a:rPr>
              <a:t>コンフィギュレーションの取得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39552" y="908720"/>
            <a:ext cx="8501443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400" baseline="0" dirty="0" smtClean="0">
                <a:latin typeface="メイリオ"/>
                <a:ea typeface="メイリオ"/>
                <a:cs typeface="メイリオ"/>
              </a:rPr>
              <a:t>EAP</a:t>
            </a:r>
            <a:r>
              <a:rPr kumimoji="1" lang="ja-JP" altLang="en-US" sz="1400" baseline="0" dirty="0" smtClean="0">
                <a:latin typeface="メイリオ"/>
                <a:ea typeface="メイリオ"/>
                <a:cs typeface="メイリオ"/>
              </a:rPr>
              <a:t>は</a:t>
            </a:r>
            <a:r>
              <a:rPr kumimoji="1" lang="en-US" altLang="ja-JP" sz="1400" baseline="0" dirty="0" err="1" smtClean="0">
                <a:latin typeface="メイリオ"/>
                <a:ea typeface="メイリオ"/>
                <a:cs typeface="メイリオ"/>
              </a:rPr>
              <a:t>standalone.xml</a:t>
            </a:r>
            <a:r>
              <a:rPr kumimoji="1" lang="ja-JP" altLang="en-US" sz="1400" baseline="0" dirty="0" smtClean="0">
                <a:latin typeface="メイリオ"/>
                <a:ea typeface="メイリオ"/>
                <a:cs typeface="メイリオ"/>
              </a:rPr>
              <a:t>の定義に従って、</a:t>
            </a:r>
            <a:r>
              <a:rPr kumimoji="1" lang="en-US" altLang="ja-JP" sz="1400" baseline="0" dirty="0" smtClean="0">
                <a:latin typeface="メイリオ"/>
                <a:ea typeface="メイリオ"/>
                <a:cs typeface="メイリオ"/>
              </a:rPr>
              <a:t>modules/</a:t>
            </a:r>
            <a:r>
              <a:rPr kumimoji="1" lang="ja-JP" altLang="en-US" sz="1400" baseline="0" dirty="0" smtClean="0">
                <a:latin typeface="メイリオ"/>
                <a:ea typeface="メイリオ"/>
                <a:cs typeface="メイリオ"/>
              </a:rPr>
              <a:t>配下のモジュールを並列起動していくことで完成する</a:t>
            </a:r>
          </a:p>
        </p:txBody>
      </p:sp>
    </p:spTree>
    <p:extLst>
      <p:ext uri="{BB962C8B-B14F-4D97-AF65-F5344CB8AC3E}">
        <p14:creationId xmlns:p14="http://schemas.microsoft.com/office/powerpoint/2010/main" val="174868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JDBC</a:t>
            </a:r>
            <a:r>
              <a:rPr kumimoji="1" lang="ja-JP" altLang="en-US" dirty="0" smtClean="0"/>
              <a:t>データソースの設定手順</a:t>
            </a:r>
            <a:endParaRPr kumimoji="1" lang="en-US" altLang="ja-JP" dirty="0" smtClean="0"/>
          </a:p>
          <a:p>
            <a:pPr marL="799755" lvl="1" indent="-342900">
              <a:buFont typeface="+mj-lt"/>
              <a:buAutoNum type="arabicPeriod"/>
            </a:pPr>
            <a:r>
              <a:rPr lang="en-US" altLang="ja-JP" dirty="0" smtClean="0"/>
              <a:t>JDBC</a:t>
            </a:r>
            <a:r>
              <a:rPr lang="ja-JP" altLang="en-US" dirty="0" smtClean="0"/>
              <a:t>ドライバを配備する（モジュール形式か、単純なデプロイメント）</a:t>
            </a:r>
            <a:endParaRPr lang="en-US" altLang="ja-JP" dirty="0" smtClean="0"/>
          </a:p>
          <a:p>
            <a:pPr marL="913710" lvl="2" indent="0">
              <a:buNone/>
            </a:pPr>
            <a:r>
              <a:rPr lang="ja-JP" altLang="en-US" dirty="0" smtClean="0"/>
              <a:t>モジュール形式の場合は、</a:t>
            </a:r>
            <a:r>
              <a:rPr lang="en-US" altLang="ja-JP" dirty="0" err="1" smtClean="0"/>
              <a:t>datasources</a:t>
            </a:r>
            <a:r>
              <a:rPr lang="ja-JP" altLang="en-US" dirty="0" smtClean="0"/>
              <a:t>サブシステムに</a:t>
            </a:r>
            <a:r>
              <a:rPr lang="en-US" altLang="ja-JP" dirty="0" smtClean="0"/>
              <a:t>&lt;driver&gt;</a:t>
            </a:r>
            <a:r>
              <a:rPr lang="ja-JP" altLang="en-US" dirty="0" smtClean="0"/>
              <a:t>要素を追加</a:t>
            </a:r>
            <a:endParaRPr lang="en-US" altLang="ja-JP" dirty="0" smtClean="0"/>
          </a:p>
          <a:p>
            <a:pPr marL="799755" lvl="1" indent="-342900">
              <a:buFont typeface="+mj-lt"/>
              <a:buAutoNum type="arabicPeriod"/>
            </a:pPr>
            <a:r>
              <a:rPr lang="ja-JP" altLang="en-US" dirty="0" smtClean="0"/>
              <a:t>データソース設定（</a:t>
            </a:r>
            <a:r>
              <a:rPr lang="en-US" altLang="ja-JP" dirty="0" err="1" smtClean="0"/>
              <a:t>datasource</a:t>
            </a:r>
            <a:r>
              <a:rPr lang="ja-JP" altLang="en-US" dirty="0" smtClean="0"/>
              <a:t>、または</a:t>
            </a:r>
            <a:r>
              <a:rPr lang="en-US" altLang="ja-JP" dirty="0" err="1" smtClean="0"/>
              <a:t>xa-datasource</a:t>
            </a:r>
            <a:r>
              <a:rPr lang="ja-JP" altLang="en-US" dirty="0" smtClean="0"/>
              <a:t>）を追加する</a:t>
            </a:r>
            <a:endParaRPr lang="en-US" altLang="ja-JP" dirty="0" smtClean="0"/>
          </a:p>
          <a:p>
            <a:pPr marL="799755" lvl="1" indent="-342900">
              <a:buFont typeface="+mj-lt"/>
              <a:buAutoNum type="arabicPeriod"/>
            </a:pPr>
            <a:r>
              <a:rPr lang="en-US" altLang="ja-JP" dirty="0" smtClean="0"/>
              <a:t>2)</a:t>
            </a:r>
            <a:r>
              <a:rPr lang="ja-JP" altLang="en-US" dirty="0" smtClean="0"/>
              <a:t>のデータソースを有効化する</a:t>
            </a:r>
            <a:endParaRPr lang="en-US" altLang="ja-JP" dirty="0" smtClean="0"/>
          </a:p>
          <a:p>
            <a:pPr marL="799755" lvl="1" indent="-342900">
              <a:buFont typeface="+mj-lt"/>
              <a:buAutoNum type="arabicPeriod"/>
            </a:pPr>
            <a:r>
              <a:rPr lang="en-US" altLang="ja-JP" dirty="0"/>
              <a:t>(Optional) </a:t>
            </a:r>
            <a:r>
              <a:rPr lang="ja-JP" altLang="en-US" dirty="0"/>
              <a:t>テストコネクションを</a:t>
            </a:r>
            <a:r>
              <a:rPr lang="ja-JP" altLang="en-US" dirty="0" smtClean="0"/>
              <a:t>行う</a:t>
            </a:r>
            <a:endParaRPr lang="en-US" altLang="ja-JP" dirty="0" smtClean="0"/>
          </a:p>
          <a:p>
            <a:pPr marL="456855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上記手順は、モジュール形式の配備以外は</a:t>
            </a:r>
            <a:r>
              <a:rPr lang="en-US" altLang="ja-JP" dirty="0" smtClean="0"/>
              <a:t>Web</a:t>
            </a:r>
            <a:r>
              <a:rPr lang="ja-JP" altLang="en-US" dirty="0" smtClean="0"/>
              <a:t>管理コンソールでも</a:t>
            </a:r>
            <a:r>
              <a:rPr lang="en-US" altLang="ja-JP" dirty="0" smtClean="0"/>
              <a:t>CLI</a:t>
            </a:r>
            <a:r>
              <a:rPr lang="ja-JP" altLang="en-US" dirty="0" smtClean="0"/>
              <a:t>でも可能</a:t>
            </a:r>
            <a:endParaRPr lang="en-US" altLang="ja-JP" dirty="0"/>
          </a:p>
          <a:p>
            <a:r>
              <a:rPr lang="en-US" altLang="ja-JP" dirty="0" smtClean="0"/>
              <a:t>CLI</a:t>
            </a:r>
            <a:r>
              <a:rPr lang="ja-JP" altLang="en-US" dirty="0" smtClean="0"/>
              <a:t>の場合の実行例（</a:t>
            </a:r>
            <a:r>
              <a:rPr lang="en-US" altLang="ja-JP" dirty="0" err="1" smtClean="0"/>
              <a:t>PostgreSQL</a:t>
            </a:r>
            <a:r>
              <a:rPr lang="ja-JP" altLang="en-US" dirty="0" smtClean="0"/>
              <a:t>の場合）：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JDBC</a:t>
            </a:r>
            <a:r>
              <a:rPr lang="ja-JP" altLang="en-US" dirty="0" smtClean="0"/>
              <a:t>ドライバの配備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データソース設定の追加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JDBC</a:t>
            </a:r>
            <a:r>
              <a:rPr kumimoji="1" lang="ja-JP" altLang="en-US" dirty="0" smtClean="0"/>
              <a:t>データソースの設定</a:t>
            </a:r>
            <a:r>
              <a:rPr kumimoji="1" lang="en-US" altLang="ja-JP" dirty="0" smtClean="0"/>
              <a:t> (1/2)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87624" y="3573016"/>
            <a:ext cx="7465194" cy="45299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$ </a:t>
            </a:r>
            <a:r>
              <a:rPr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bin/</a:t>
            </a:r>
            <a:r>
              <a:rPr lang="en-US" altLang="ja-JP" sz="12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standalone.sh</a:t>
            </a:r>
            <a:r>
              <a:rPr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-c</a:t>
            </a:r>
            <a:endParaRPr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[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standalone@localhost:9990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/] 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deploy</a:t>
            </a:r>
            <a:r>
              <a:rPr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postgresql.jar</a:t>
            </a:r>
            <a:endParaRPr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87624" y="4365104"/>
            <a:ext cx="7465194" cy="248431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[standalone@localhost:9990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]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data-source add  \</a:t>
            </a:r>
          </a:p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--</a:t>
            </a:r>
            <a:r>
              <a:rPr lang="en-US" altLang="ja-JP" sz="12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jndi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-name=java:/</a:t>
            </a:r>
            <a:r>
              <a:rPr lang="en-US" altLang="ja-JP" sz="12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jdbc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</a:t>
            </a:r>
            <a:r>
              <a:rPr lang="en-US" altLang="ja-JP" sz="12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PostgresDS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\</a:t>
            </a:r>
          </a:p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--name=</a:t>
            </a:r>
            <a:r>
              <a:rPr lang="en-US" altLang="ja-JP" sz="12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PostgresDS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\</a:t>
            </a:r>
          </a:p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--connection-</a:t>
            </a:r>
            <a:r>
              <a:rPr lang="en-US" altLang="ja-JP" sz="12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url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="</a:t>
            </a:r>
            <a:r>
              <a:rPr lang="en-US" altLang="ja-JP" sz="12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jdbc:postgresql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://localhost:5432/</a:t>
            </a:r>
            <a:r>
              <a:rPr lang="en-US" altLang="ja-JP" sz="12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testdb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 \</a:t>
            </a:r>
          </a:p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--driver-name=</a:t>
            </a:r>
            <a:r>
              <a:rPr lang="en-US" altLang="ja-JP" sz="12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postgresql.jar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\</a:t>
            </a:r>
          </a:p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--user-name=test \</a:t>
            </a:r>
          </a:p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--password=test \</a:t>
            </a:r>
          </a:p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--valid-connection-checker-class-name=org.jboss.jca.adapters.jdbc.extensions.postgres.PostgreSQLExceptionSorter \</a:t>
            </a:r>
          </a:p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--validate-on-match=true \</a:t>
            </a:r>
          </a:p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--exception-sorter-class-name=</a:t>
            </a:r>
            <a:r>
              <a:rPr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org.jboss.jca.adapters.jdbc.extensions.postgres.PostgreSQLValidConnectionChecker</a:t>
            </a:r>
            <a:endParaRPr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59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ja-JP" altLang="en-US" dirty="0"/>
              <a:t>データソースを有効化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en-US" altLang="en-US" dirty="0" smtClean="0"/>
              <a:t>テストコネクションを実行する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一連のコマンドをスクリプトファイルとして保存し、実行する場合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スクリプトファイル化する場合、一連のコマンドを</a:t>
            </a:r>
            <a:r>
              <a:rPr lang="en-US" altLang="ja-JP" dirty="0" smtClean="0"/>
              <a:t>batch / run-batch</a:t>
            </a:r>
            <a:r>
              <a:rPr lang="ja-JP" altLang="en-US" dirty="0" smtClean="0"/>
              <a:t>で囲むと、途中で失敗した場合、それ以前のコマンド実行をロールバックしてくれる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JDBC</a:t>
            </a:r>
            <a:r>
              <a:rPr kumimoji="1" lang="ja-JP" altLang="en-US" dirty="0" smtClean="0"/>
              <a:t>データソースの設定</a:t>
            </a:r>
            <a:r>
              <a:rPr kumimoji="1" lang="en-US" altLang="ja-JP" dirty="0" smtClean="0"/>
              <a:t> (2/2)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87624" y="1484784"/>
            <a:ext cx="7465194" cy="63765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[standalone@localhost:9990 /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] </a:t>
            </a:r>
            <a:r>
              <a:rPr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cd /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subsystem=</a:t>
            </a:r>
            <a:r>
              <a:rPr lang="en-US" altLang="ja-JP" sz="12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datasources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/data-source=</a:t>
            </a:r>
            <a:r>
              <a:rPr lang="en-US" altLang="ja-JP" sz="12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PostgresDS</a:t>
            </a:r>
            <a:endParaRPr lang="en-US" altLang="ja-JP" sz="12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[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standalone@localhost:9990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data-source=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PostgresDS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] 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:</a:t>
            </a:r>
            <a:r>
              <a:rPr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enable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{"outcome" =&gt; "success"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87624" y="2471953"/>
            <a:ext cx="7465194" cy="100698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[standalone@localhost:9990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data-source=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PostgresDS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] 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:test-connection-in-</a:t>
            </a:r>
            <a:r>
              <a:rPr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pool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"outcome" =&gt; "success",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"result" =&gt; [true]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87624" y="4078195"/>
            <a:ext cx="7465194" cy="2683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$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bin/</a:t>
            </a:r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jboss-cli.sh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-c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-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-file=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datasource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-add-</a:t>
            </a:r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postgres.cli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187624" y="5230323"/>
            <a:ext cx="7465194" cy="100698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batch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data-source add -name=</a:t>
            </a:r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PostgresDS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...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/subsystem=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datasources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/data-source=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PostgresDS:enable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/subsystem=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datasources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/data-source=</a:t>
            </a:r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PostgresDS:test-connection-in-pool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run-batch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87624" y="4941168"/>
            <a:ext cx="2148842" cy="276999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200" baseline="0" dirty="0" err="1" smtClean="0">
                <a:latin typeface="メイリオ"/>
                <a:ea typeface="メイリオ"/>
                <a:cs typeface="メイリオ"/>
              </a:rPr>
              <a:t>datasource</a:t>
            </a:r>
            <a:r>
              <a:rPr kumimoji="1" lang="en-US" altLang="ja-JP" sz="1200" baseline="0" dirty="0" smtClean="0">
                <a:latin typeface="メイリオ"/>
                <a:ea typeface="メイリオ"/>
                <a:cs typeface="メイリオ"/>
              </a:rPr>
              <a:t>-add-</a:t>
            </a:r>
            <a:r>
              <a:rPr kumimoji="1" lang="en-US" altLang="ja-JP" sz="1200" baseline="0" dirty="0" err="1" smtClean="0">
                <a:latin typeface="メイリオ"/>
                <a:ea typeface="メイリオ"/>
                <a:cs typeface="メイリオ"/>
              </a:rPr>
              <a:t>potgres.cli</a:t>
            </a:r>
            <a:r>
              <a:rPr kumimoji="1" lang="en-US" altLang="ja-JP" sz="1200" baseline="0" dirty="0" smtClean="0">
                <a:latin typeface="メイリオ"/>
                <a:ea typeface="メイリオ"/>
                <a:cs typeface="メイリオ"/>
              </a:rPr>
              <a:t>:</a:t>
            </a:r>
            <a:endParaRPr kumimoji="1" lang="ja-JP" altLang="en-US" sz="1200" baseline="0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1331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単に</a:t>
            </a:r>
            <a:r>
              <a:rPr kumimoji="1" lang="en-US" altLang="ja-JP" dirty="0" smtClean="0"/>
              <a:t>deploy</a:t>
            </a:r>
            <a:r>
              <a:rPr lang="ja-JP" altLang="en-US" dirty="0" smtClean="0"/>
              <a:t>、</a:t>
            </a:r>
            <a:r>
              <a:rPr kumimoji="1" lang="en-US" altLang="ja-JP" dirty="0" err="1" smtClean="0"/>
              <a:t>undeploy</a:t>
            </a:r>
            <a:r>
              <a:rPr kumimoji="1" lang="ja-JP" altLang="en-US" dirty="0" smtClean="0"/>
              <a:t>するのでもよいが、デプロイしたアプリの</a:t>
            </a:r>
            <a:r>
              <a:rPr kumimoji="1" lang="en-US" altLang="ja-JP" dirty="0" smtClean="0"/>
              <a:t>enable/disable</a:t>
            </a:r>
            <a:r>
              <a:rPr kumimoji="1" lang="ja-JP" altLang="en-US" dirty="0" smtClean="0"/>
              <a:t>を制御することで、以前のバージョンをサーバに残しておき、問題があった時の切り戻しを容易にすることもできる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CLI</a:t>
            </a:r>
            <a:r>
              <a:rPr kumimoji="1" lang="ja-JP" altLang="en-US" dirty="0" smtClean="0"/>
              <a:t>コマンドによる実行例：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デプロイ済みアプリの</a:t>
            </a:r>
            <a:r>
              <a:rPr lang="en-US" altLang="ja-JP" dirty="0" smtClean="0"/>
              <a:t>disable</a:t>
            </a:r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新バージョンのアプリをデプロイ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旧バージョンに切り戻し（新バージョン</a:t>
            </a:r>
            <a:r>
              <a:rPr lang="en-US" altLang="ja-JP" dirty="0" smtClean="0"/>
              <a:t>=disable</a:t>
            </a:r>
            <a:r>
              <a:rPr lang="ja-JP" altLang="en-US" dirty="0" smtClean="0"/>
              <a:t>、旧バージョン</a:t>
            </a:r>
            <a:r>
              <a:rPr lang="en-US" altLang="ja-JP" dirty="0" smtClean="0"/>
              <a:t>=enable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デプロイメントのバージョン管理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87624" y="2656619"/>
            <a:ext cx="7465194" cy="82232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[standalone@localhost:9999 /] </a:t>
            </a:r>
            <a:r>
              <a:rPr lang="en-US" altLang="ja-JP" sz="12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undeploy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cdiweb-1.0.0.war --keep-content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[standalone@localhost:9999 /] 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deploy -l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             RUNTIME-NAME     ENABLED STATUS  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cdiweb-1.0.0.war cdiweb-1.0.0.war false   STOPPED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87624" y="3974829"/>
            <a:ext cx="7465194" cy="100698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[standalone@localhost:9999 /] 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deploy cdiweb-1.0.1.war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[standalone@localhost:9999 /] 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deploy -l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             RUNTIME-NAME     ENABLED STATUS  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cdiweb-1.0.0.war cdiweb-1.0.0.war false   STOPPED 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cdiweb-1.0.1.war cdiweb-1.0.1.war true    OK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87624" y="5446347"/>
            <a:ext cx="7465194" cy="119165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[standalone@localhost:9999 /] </a:t>
            </a:r>
            <a:r>
              <a:rPr lang="en-US" altLang="ja-JP" sz="12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undeploy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cdiweb-1.0.1.war --keep-content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[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standalone@localhost:9999 /] 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deploy --name=cdiweb-1.0.0.war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[standalone@localhost:9999 /] 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deploy -l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             RUNTIME-NAME     ENABLED STATUS  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cdiweb-1.0.0.war cdiweb-1.0.0.war true    OK      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cdiweb-1.0.1.war cdiweb-1.0.1.war false   STOPPED </a:t>
            </a:r>
          </a:p>
        </p:txBody>
      </p:sp>
    </p:spTree>
    <p:extLst>
      <p:ext uri="{BB962C8B-B14F-4D97-AF65-F5344CB8AC3E}">
        <p14:creationId xmlns:p14="http://schemas.microsoft.com/office/powerpoint/2010/main" val="893607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97152"/>
            <a:ext cx="8229600" cy="715965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sz="3600" b="1" dirty="0" smtClean="0"/>
              <a:t>JMX</a:t>
            </a:r>
            <a:r>
              <a:rPr kumimoji="1" lang="ja-JP" altLang="en-US" sz="3600" b="1" dirty="0" smtClean="0"/>
              <a:t>の概要と利用方法</a:t>
            </a:r>
            <a:endParaRPr kumimoji="1" lang="ja-JP" altLang="en-US" sz="3600" b="1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1605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大きく分けて</a:t>
            </a:r>
            <a:r>
              <a:rPr lang="en-US" altLang="ja-JP" sz="2000" dirty="0"/>
              <a:t>3</a:t>
            </a:r>
            <a:r>
              <a:rPr lang="ja-JP" altLang="en-US" sz="2000" dirty="0"/>
              <a:t>つの方式が</a:t>
            </a:r>
            <a:r>
              <a:rPr lang="ja-JP" altLang="en-US" sz="2000" dirty="0" smtClean="0"/>
              <a:t>存在</a:t>
            </a:r>
            <a:endParaRPr lang="ja-JP" altLang="en-US" sz="2000" dirty="0"/>
          </a:p>
          <a:p>
            <a:r>
              <a:rPr lang="en-US" altLang="ja-JP" sz="2000" b="1" dirty="0" err="1"/>
              <a:t>JConsole</a:t>
            </a:r>
            <a:endParaRPr lang="en-US" altLang="ja-JP" sz="2000" b="1" dirty="0"/>
          </a:p>
          <a:p>
            <a:pPr lvl="1"/>
            <a:r>
              <a:rPr lang="en-US" altLang="ja-JP" sz="1600" dirty="0"/>
              <a:t>JMX </a:t>
            </a:r>
            <a:r>
              <a:rPr lang="en-US" altLang="ja-JP" sz="1600" dirty="0" err="1"/>
              <a:t>MBean</a:t>
            </a:r>
            <a:r>
              <a:rPr lang="ja-JP" altLang="en-US" sz="1600" dirty="0"/>
              <a:t>を利用して、属性の取得</a:t>
            </a:r>
            <a:r>
              <a:rPr lang="en-US" altLang="ja-JP" sz="1600" dirty="0"/>
              <a:t>/</a:t>
            </a:r>
            <a:r>
              <a:rPr lang="ja-JP" altLang="en-US" sz="1600" dirty="0"/>
              <a:t>登録をする方式</a:t>
            </a:r>
          </a:p>
          <a:p>
            <a:pPr lvl="1"/>
            <a:r>
              <a:rPr lang="en-US" altLang="ja-JP" sz="1600" dirty="0"/>
              <a:t>JDK</a:t>
            </a:r>
            <a:r>
              <a:rPr lang="ja-JP" altLang="en-US" sz="1600" dirty="0"/>
              <a:t>付属のツールで利用可能なため、お手軽だが</a:t>
            </a:r>
          </a:p>
          <a:p>
            <a:pPr lvl="1"/>
            <a:r>
              <a:rPr lang="ja-JP" altLang="en-US" sz="1600" dirty="0"/>
              <a:t>保存して置く仕組みには</a:t>
            </a:r>
            <a:r>
              <a:rPr lang="ja-JP" altLang="en-US" sz="1600" dirty="0" smtClean="0"/>
              <a:t>向かない</a:t>
            </a:r>
            <a:endParaRPr lang="ja-JP" altLang="en-US" sz="1600" dirty="0"/>
          </a:p>
          <a:p>
            <a:r>
              <a:rPr lang="en-US" altLang="ja-JP" sz="2000" b="1" dirty="0" err="1"/>
              <a:t>JBoss</a:t>
            </a:r>
            <a:r>
              <a:rPr lang="en-US" altLang="ja-JP" sz="2000" b="1" dirty="0"/>
              <a:t> Operations Network</a:t>
            </a:r>
          </a:p>
          <a:p>
            <a:pPr lvl="1"/>
            <a:r>
              <a:rPr lang="en-US" altLang="ja-JP" sz="1600" dirty="0"/>
              <a:t>JMX </a:t>
            </a:r>
            <a:r>
              <a:rPr lang="en-US" altLang="ja-JP" sz="1600" dirty="0" err="1"/>
              <a:t>MBean</a:t>
            </a:r>
            <a:r>
              <a:rPr lang="ja-JP" altLang="en-US" sz="1600" dirty="0"/>
              <a:t>を利用して、属性の取得</a:t>
            </a:r>
            <a:r>
              <a:rPr lang="en-US" altLang="ja-JP" sz="1600" dirty="0"/>
              <a:t>/</a:t>
            </a:r>
            <a:r>
              <a:rPr lang="ja-JP" altLang="en-US" sz="1600" dirty="0"/>
              <a:t>登録をする方式</a:t>
            </a:r>
          </a:p>
          <a:p>
            <a:pPr lvl="1"/>
            <a:r>
              <a:rPr lang="ja-JP" altLang="en-US" sz="1600" dirty="0"/>
              <a:t>インスタンスの起動</a:t>
            </a:r>
            <a:r>
              <a:rPr lang="en-US" altLang="ja-JP" sz="1600" dirty="0"/>
              <a:t>/</a:t>
            </a:r>
            <a:r>
              <a:rPr lang="ja-JP" altLang="en-US" sz="1600" dirty="0"/>
              <a:t>停止という管理も可能だが、構築が大変</a:t>
            </a:r>
          </a:p>
          <a:p>
            <a:pPr lvl="1"/>
            <a:r>
              <a:rPr lang="en-US" altLang="ja-JP" sz="1600" dirty="0"/>
              <a:t>JDG</a:t>
            </a:r>
            <a:r>
              <a:rPr lang="ja-JP" altLang="en-US" sz="1600" dirty="0"/>
              <a:t>だけでなく他の</a:t>
            </a:r>
            <a:r>
              <a:rPr lang="en-US" altLang="ja-JP" sz="1600" dirty="0" err="1"/>
              <a:t>JBoss</a:t>
            </a:r>
            <a:r>
              <a:rPr lang="ja-JP" altLang="en-US" sz="1600" dirty="0"/>
              <a:t>製品も一元的に監視</a:t>
            </a:r>
            <a:r>
              <a:rPr lang="en-US" altLang="ja-JP" sz="1600" dirty="0"/>
              <a:t>/</a:t>
            </a:r>
            <a:r>
              <a:rPr lang="ja-JP" altLang="en-US" sz="1600" dirty="0"/>
              <a:t>管理</a:t>
            </a:r>
            <a:r>
              <a:rPr lang="ja-JP" altLang="en-US" sz="1600" dirty="0" smtClean="0"/>
              <a:t>できる</a:t>
            </a:r>
            <a:endParaRPr lang="ja-JP" altLang="en-US" sz="1600" dirty="0"/>
          </a:p>
          <a:p>
            <a:r>
              <a:rPr lang="en-US" altLang="ja-JP" sz="2000" b="1" dirty="0"/>
              <a:t>JDG CLI</a:t>
            </a:r>
            <a:r>
              <a:rPr lang="ja-JP" altLang="en-US" sz="2000" b="1" dirty="0"/>
              <a:t>（</a:t>
            </a:r>
            <a:r>
              <a:rPr lang="en-US" altLang="ja-JP" sz="2000" b="1" dirty="0"/>
              <a:t>Command Line I/F</a:t>
            </a:r>
            <a:r>
              <a:rPr lang="ja-JP" altLang="en-US" sz="2000" b="1" dirty="0"/>
              <a:t>）</a:t>
            </a:r>
          </a:p>
          <a:p>
            <a:pPr lvl="1"/>
            <a:r>
              <a:rPr lang="en-US" altLang="ja-JP" sz="1600" dirty="0"/>
              <a:t>JDG</a:t>
            </a:r>
            <a:r>
              <a:rPr lang="ja-JP" altLang="en-US" sz="1600" dirty="0"/>
              <a:t>の管理</a:t>
            </a:r>
            <a:r>
              <a:rPr lang="en-US" altLang="ja-JP" sz="1600" dirty="0"/>
              <a:t>I/F</a:t>
            </a:r>
            <a:r>
              <a:rPr lang="ja-JP" altLang="en-US" sz="1600" dirty="0"/>
              <a:t>や</a:t>
            </a:r>
            <a:r>
              <a:rPr lang="en-US" altLang="ja-JP" sz="1600" dirty="0"/>
              <a:t>JMX I/F</a:t>
            </a:r>
            <a:r>
              <a:rPr lang="ja-JP" altLang="en-US" sz="1600" dirty="0"/>
              <a:t>を利用して、属性の取得をする方式</a:t>
            </a:r>
          </a:p>
          <a:p>
            <a:pPr lvl="1"/>
            <a:r>
              <a:rPr lang="ja-JP" altLang="en-US" sz="1600" dirty="0"/>
              <a:t>キャッシュに対する包括的なオペレーションが可能</a:t>
            </a:r>
          </a:p>
          <a:p>
            <a:pPr lvl="1"/>
            <a:r>
              <a:rPr lang="ja-JP" altLang="en-US" sz="1600" dirty="0"/>
              <a:t>キャッシュ操作に向いている</a:t>
            </a:r>
          </a:p>
          <a:p>
            <a:endParaRPr lang="ja-JP" altLang="en-US" sz="2000" dirty="0"/>
          </a:p>
          <a:p>
            <a:pPr marL="0" indent="0">
              <a:buNone/>
            </a:pPr>
            <a:r>
              <a:rPr lang="en-US" altLang="ja-JP" sz="2000" dirty="0">
                <a:solidFill>
                  <a:srgbClr val="FF0000"/>
                </a:solidFill>
              </a:rPr>
              <a:t>※</a:t>
            </a:r>
            <a:r>
              <a:rPr lang="ja-JP" altLang="en-US" sz="2000" dirty="0">
                <a:solidFill>
                  <a:srgbClr val="FF0000"/>
                </a:solidFill>
              </a:rPr>
              <a:t>多くの場合、</a:t>
            </a:r>
            <a:r>
              <a:rPr lang="en-US" altLang="ja-JP" sz="2000" dirty="0">
                <a:solidFill>
                  <a:srgbClr val="FF0000"/>
                </a:solidFill>
              </a:rPr>
              <a:t>JMX</a:t>
            </a:r>
            <a:r>
              <a:rPr lang="ja-JP" altLang="en-US" sz="2000" dirty="0">
                <a:solidFill>
                  <a:srgbClr val="FF0000"/>
                </a:solidFill>
              </a:rPr>
              <a:t>ベースのカスタムスクリプトを運用チームで作成することが</a:t>
            </a:r>
            <a:r>
              <a:rPr lang="ja-JP" altLang="en-US" sz="2000" dirty="0" smtClean="0">
                <a:solidFill>
                  <a:srgbClr val="FF0000"/>
                </a:solidFill>
              </a:rPr>
              <a:t>多い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JMX</a:t>
            </a:r>
            <a:r>
              <a:rPr lang="ja-JP" altLang="en-US" dirty="0"/>
              <a:t>を利用</a:t>
            </a:r>
            <a:r>
              <a:rPr lang="ja-JP" altLang="en-US" dirty="0" smtClean="0"/>
              <a:t>した</a:t>
            </a:r>
            <a:r>
              <a:rPr lang="ja-JP" altLang="ja-JP" dirty="0" smtClean="0"/>
              <a:t>E</a:t>
            </a:r>
            <a:r>
              <a:rPr lang="en-US" altLang="ja-JP" dirty="0" smtClean="0"/>
              <a:t>AP</a:t>
            </a:r>
            <a:r>
              <a:rPr lang="ja-JP" altLang="en-US" dirty="0" smtClean="0"/>
              <a:t>の</a:t>
            </a:r>
            <a:r>
              <a:rPr lang="ja-JP" altLang="en-US" dirty="0"/>
              <a:t>監視方法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7271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JMX</a:t>
            </a:r>
            <a:r>
              <a:rPr lang="ja-JP" altLang="en-US" dirty="0"/>
              <a:t>の構成要素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520" y="3501008"/>
            <a:ext cx="2808312" cy="1584176"/>
          </a:xfrm>
          <a:prstGeom prst="rect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/>
          </a:bodyPr>
          <a:lstStyle/>
          <a:p>
            <a:pPr algn="ctr"/>
            <a:endParaRPr kumimoji="1" lang="ja-JP" altLang="en-US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716016" y="692696"/>
            <a:ext cx="4104456" cy="4392488"/>
          </a:xfrm>
          <a:prstGeom prst="roundRect">
            <a:avLst>
              <a:gd name="adj" fmla="val 4928"/>
            </a:avLst>
          </a:prstGeom>
          <a:solidFill>
            <a:srgbClr val="FF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/>
          </a:bodyPr>
          <a:lstStyle/>
          <a:p>
            <a:pPr algn="ctr"/>
            <a:endParaRPr kumimoji="1" lang="ja-JP" altLang="en-US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04048" y="5229200"/>
            <a:ext cx="3528392" cy="432048"/>
          </a:xfrm>
          <a:prstGeom prst="rect">
            <a:avLst/>
          </a:prstGeom>
          <a:solidFill>
            <a:srgbClr val="FF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/>
          </a:bodyPr>
          <a:lstStyle/>
          <a:p>
            <a:pPr algn="ctr"/>
            <a:r>
              <a:rPr kumimoji="1" lang="en-US" altLang="ja-JP" baseline="0" dirty="0" smtClean="0">
                <a:latin typeface="メイリオ"/>
                <a:ea typeface="メイリオ"/>
                <a:cs typeface="メイリオ"/>
              </a:rPr>
              <a:t>JVM</a:t>
            </a:r>
            <a:endParaRPr kumimoji="1" lang="ja-JP" altLang="en-US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076056" y="4509120"/>
            <a:ext cx="3384376" cy="432048"/>
          </a:xfrm>
          <a:prstGeom prst="roundRect">
            <a:avLst/>
          </a:prstGeom>
          <a:solidFill>
            <a:srgbClr val="FF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/>
          </a:bodyPr>
          <a:lstStyle/>
          <a:p>
            <a:pPr algn="ctr"/>
            <a:r>
              <a:rPr kumimoji="1" lang="en-US" altLang="ja-JP" baseline="0" dirty="0" err="1" smtClean="0">
                <a:latin typeface="メイリオ"/>
                <a:ea typeface="メイリオ"/>
                <a:cs typeface="メイリオ"/>
              </a:rPr>
              <a:t>MBeanServer</a:t>
            </a:r>
            <a:endParaRPr kumimoji="1" lang="ja-JP" altLang="en-US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5220072" y="3140968"/>
            <a:ext cx="1080120" cy="576064"/>
          </a:xfrm>
          <a:prstGeom prst="ellipse">
            <a:avLst/>
          </a:prstGeom>
          <a:solidFill>
            <a:srgbClr val="FF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85000" lnSpcReduction="10000"/>
          </a:bodyPr>
          <a:lstStyle/>
          <a:p>
            <a:pPr algn="ctr"/>
            <a:r>
              <a:rPr kumimoji="1" lang="en-US" altLang="ja-JP" baseline="0" dirty="0" err="1" smtClean="0">
                <a:latin typeface="メイリオ"/>
                <a:ea typeface="メイリオ"/>
                <a:cs typeface="メイリオ"/>
              </a:rPr>
              <a:t>MBean</a:t>
            </a:r>
            <a:endParaRPr kumimoji="1" lang="ja-JP" altLang="en-US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6156176" y="2564904"/>
            <a:ext cx="1080120" cy="576064"/>
          </a:xfrm>
          <a:prstGeom prst="ellipse">
            <a:avLst/>
          </a:prstGeom>
          <a:solidFill>
            <a:srgbClr val="FF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85000" lnSpcReduction="10000"/>
          </a:bodyPr>
          <a:lstStyle/>
          <a:p>
            <a:pPr algn="ctr"/>
            <a:r>
              <a:rPr kumimoji="1" lang="en-US" altLang="ja-JP" baseline="0" dirty="0" err="1" smtClean="0">
                <a:latin typeface="メイリオ"/>
                <a:ea typeface="メイリオ"/>
                <a:cs typeface="メイリオ"/>
              </a:rPr>
              <a:t>MBean</a:t>
            </a:r>
            <a:endParaRPr kumimoji="1" lang="ja-JP" altLang="en-US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7308304" y="3140968"/>
            <a:ext cx="1080120" cy="576064"/>
          </a:xfrm>
          <a:prstGeom prst="ellipse">
            <a:avLst/>
          </a:prstGeom>
          <a:solidFill>
            <a:srgbClr val="FF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85000" lnSpcReduction="10000"/>
          </a:bodyPr>
          <a:lstStyle/>
          <a:p>
            <a:pPr algn="ctr"/>
            <a:r>
              <a:rPr kumimoji="1" lang="en-US" altLang="ja-JP" baseline="0" dirty="0" err="1" smtClean="0">
                <a:latin typeface="メイリオ"/>
                <a:ea typeface="メイリオ"/>
                <a:cs typeface="メイリオ"/>
              </a:rPr>
              <a:t>MBean</a:t>
            </a:r>
            <a:endParaRPr kumimoji="1" lang="ja-JP" altLang="en-US" baseline="0" dirty="0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2" name="直線コネクタ 11"/>
          <p:cNvCxnSpPr>
            <a:stCxn id="11" idx="4"/>
          </p:cNvCxnSpPr>
          <p:nvPr/>
        </p:nvCxnSpPr>
        <p:spPr>
          <a:xfrm flipH="1">
            <a:off x="7668344" y="3717032"/>
            <a:ext cx="180020" cy="792088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10" idx="4"/>
            <a:endCxn id="8" idx="0"/>
          </p:cNvCxnSpPr>
          <p:nvPr/>
        </p:nvCxnSpPr>
        <p:spPr>
          <a:xfrm>
            <a:off x="6696236" y="3140968"/>
            <a:ext cx="72008" cy="1368152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6012160" y="3717032"/>
            <a:ext cx="144016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118806" y="3933056"/>
            <a:ext cx="2701666" cy="307777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400" baseline="0" dirty="0" err="1" smtClean="0">
                <a:latin typeface="メイリオ"/>
                <a:ea typeface="メイリオ"/>
                <a:cs typeface="メイリオ"/>
              </a:rPr>
              <a:t>registerMBean</a:t>
            </a:r>
            <a:r>
              <a:rPr kumimoji="1" lang="en-US" altLang="ja-JP" sz="1400" baseline="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en-US" altLang="ja-JP" sz="1400" baseline="0" dirty="0" err="1" smtClean="0">
                <a:latin typeface="メイリオ"/>
                <a:ea typeface="メイリオ"/>
                <a:cs typeface="メイリオ"/>
              </a:rPr>
              <a:t>mbean</a:t>
            </a:r>
            <a:r>
              <a:rPr kumimoji="1" lang="en-US" altLang="ja-JP" sz="1400" baseline="0" dirty="0" smtClean="0">
                <a:latin typeface="メイリオ"/>
                <a:ea typeface="メイリオ"/>
                <a:cs typeface="メイリオ"/>
              </a:rPr>
              <a:t>,</a:t>
            </a:r>
            <a:r>
              <a:rPr kumimoji="1" lang="en-US" altLang="ja-JP" sz="1400" dirty="0" smtClean="0">
                <a:latin typeface="メイリオ"/>
                <a:ea typeface="メイリオ"/>
                <a:cs typeface="メイリオ"/>
              </a:rPr>
              <a:t> name)</a:t>
            </a:r>
            <a:endParaRPr kumimoji="1" lang="ja-JP" altLang="en-US" sz="1400" baseline="0" dirty="0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5652120" y="3717032"/>
            <a:ext cx="144016" cy="7920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283827" y="3717032"/>
            <a:ext cx="1430973" cy="738664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400" baseline="0" dirty="0" err="1" smtClean="0">
                <a:latin typeface="メイリオ"/>
                <a:ea typeface="メイリオ"/>
                <a:cs typeface="メイリオ"/>
              </a:rPr>
              <a:t>getAttributes</a:t>
            </a:r>
            <a:r>
              <a:rPr kumimoji="1" lang="en-US" altLang="ja-JP" sz="1400" baseline="0" dirty="0" smtClean="0">
                <a:latin typeface="メイリオ"/>
                <a:ea typeface="メイリオ"/>
                <a:cs typeface="メイリオ"/>
              </a:rPr>
              <a:t>(),</a:t>
            </a:r>
          </a:p>
          <a:p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setAttributes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(),</a:t>
            </a:r>
          </a:p>
          <a:p>
            <a:r>
              <a:rPr kumimoji="1" lang="en-US" altLang="ja-JP" sz="1400" baseline="0" dirty="0" smtClean="0">
                <a:latin typeface="メイリオ"/>
                <a:ea typeface="メイリオ"/>
                <a:cs typeface="メイリオ"/>
              </a:rPr>
              <a:t>invoke()</a:t>
            </a:r>
            <a:endParaRPr kumimoji="1" lang="ja-JP" altLang="en-US" sz="1400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932040" y="2060848"/>
            <a:ext cx="1152128" cy="360040"/>
          </a:xfrm>
          <a:prstGeom prst="roundRect">
            <a:avLst>
              <a:gd name="adj" fmla="val 37621"/>
            </a:avLst>
          </a:prstGeom>
          <a:solidFill>
            <a:srgbClr val="FF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85000" lnSpcReduction="20000"/>
          </a:bodyPr>
          <a:lstStyle/>
          <a:p>
            <a:pPr algn="ctr"/>
            <a:r>
              <a:rPr kumimoji="1" lang="en-US" altLang="ja-JP" baseline="0" dirty="0" smtClean="0">
                <a:latin typeface="メイリオ"/>
                <a:ea typeface="メイリオ"/>
                <a:cs typeface="メイリオ"/>
              </a:rPr>
              <a:t>resource</a:t>
            </a:r>
            <a:endParaRPr kumimoji="1" lang="ja-JP" altLang="en-US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5940152" y="1628800"/>
            <a:ext cx="1152128" cy="360040"/>
          </a:xfrm>
          <a:prstGeom prst="roundRect">
            <a:avLst>
              <a:gd name="adj" fmla="val 37621"/>
            </a:avLst>
          </a:prstGeom>
          <a:solidFill>
            <a:srgbClr val="FF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85000" lnSpcReduction="20000"/>
          </a:bodyPr>
          <a:lstStyle/>
          <a:p>
            <a:pPr algn="ctr"/>
            <a:r>
              <a:rPr kumimoji="1" lang="en-US" altLang="ja-JP" baseline="0" dirty="0" smtClean="0">
                <a:latin typeface="メイリオ"/>
                <a:ea typeface="メイリオ"/>
                <a:cs typeface="メイリオ"/>
              </a:rPr>
              <a:t>resource</a:t>
            </a:r>
            <a:endParaRPr kumimoji="1" lang="ja-JP" altLang="en-US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7236296" y="2060848"/>
            <a:ext cx="1152128" cy="360040"/>
          </a:xfrm>
          <a:prstGeom prst="roundRect">
            <a:avLst>
              <a:gd name="adj" fmla="val 37621"/>
            </a:avLst>
          </a:prstGeom>
          <a:solidFill>
            <a:srgbClr val="FF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85000" lnSpcReduction="20000"/>
          </a:bodyPr>
          <a:lstStyle/>
          <a:p>
            <a:pPr algn="ctr"/>
            <a:r>
              <a:rPr kumimoji="1" lang="en-US" altLang="ja-JP" baseline="0" dirty="0" smtClean="0">
                <a:latin typeface="メイリオ"/>
                <a:ea typeface="メイリオ"/>
                <a:cs typeface="メイリオ"/>
              </a:rPr>
              <a:t>resource</a:t>
            </a:r>
            <a:endParaRPr kumimoji="1" lang="ja-JP" altLang="en-US" baseline="0" dirty="0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1" name="直線矢印コネクタ 20"/>
          <p:cNvCxnSpPr>
            <a:stCxn id="18" idx="2"/>
            <a:endCxn id="9" idx="0"/>
          </p:cNvCxnSpPr>
          <p:nvPr/>
        </p:nvCxnSpPr>
        <p:spPr>
          <a:xfrm>
            <a:off x="5508104" y="2420888"/>
            <a:ext cx="252028" cy="720080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9" idx="2"/>
            <a:endCxn id="10" idx="0"/>
          </p:cNvCxnSpPr>
          <p:nvPr/>
        </p:nvCxnSpPr>
        <p:spPr>
          <a:xfrm>
            <a:off x="6516216" y="1988840"/>
            <a:ext cx="180020" cy="576064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0" idx="2"/>
            <a:endCxn id="11" idx="0"/>
          </p:cNvCxnSpPr>
          <p:nvPr/>
        </p:nvCxnSpPr>
        <p:spPr>
          <a:xfrm>
            <a:off x="7812360" y="2420888"/>
            <a:ext cx="36004" cy="720080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251520" y="5229200"/>
            <a:ext cx="2808312" cy="432048"/>
          </a:xfrm>
          <a:prstGeom prst="rect">
            <a:avLst/>
          </a:prstGeom>
          <a:solidFill>
            <a:srgbClr val="FF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/>
          </a:bodyPr>
          <a:lstStyle/>
          <a:p>
            <a:pPr algn="ctr"/>
            <a:r>
              <a:rPr kumimoji="1" lang="en-US" altLang="ja-JP" baseline="0" dirty="0" smtClean="0">
                <a:latin typeface="メイリオ"/>
                <a:ea typeface="メイリオ"/>
                <a:cs typeface="メイリオ"/>
              </a:rPr>
              <a:t>JVM</a:t>
            </a:r>
            <a:endParaRPr kumimoji="1" lang="ja-JP" altLang="en-US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95536" y="1700808"/>
            <a:ext cx="2376264" cy="504056"/>
          </a:xfrm>
          <a:prstGeom prst="roundRect">
            <a:avLst>
              <a:gd name="adj" fmla="val 27144"/>
            </a:avLst>
          </a:prstGeom>
          <a:solidFill>
            <a:srgbClr val="FF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altLang="ja-JP" sz="1100" dirty="0" smtClean="0">
                <a:latin typeface="メイリオ"/>
                <a:ea typeface="メイリオ"/>
                <a:cs typeface="メイリオ"/>
              </a:rPr>
              <a:t>《</a:t>
            </a:r>
            <a:r>
              <a:rPr lang="ja-JP" altLang="en-US" sz="1100" dirty="0" smtClean="0">
                <a:latin typeface="メイリオ"/>
                <a:ea typeface="メイリオ"/>
                <a:cs typeface="メイリオ"/>
              </a:rPr>
              <a:t>ユーザアプリケーション</a:t>
            </a:r>
            <a:r>
              <a:rPr lang="en-US" altLang="ja-JP" sz="1100" dirty="0" smtClean="0">
                <a:latin typeface="メイリオ"/>
                <a:ea typeface="メイリオ"/>
                <a:cs typeface="メイリオ"/>
              </a:rPr>
              <a:t>》</a:t>
            </a:r>
          </a:p>
          <a:p>
            <a:pPr algn="ctr"/>
            <a:r>
              <a:rPr lang="en-US" altLang="ja-JP" sz="1600" dirty="0" smtClean="0">
                <a:latin typeface="メイリオ"/>
                <a:ea typeface="メイリオ"/>
                <a:cs typeface="メイリオ"/>
              </a:rPr>
              <a:t>JMX Client</a:t>
            </a:r>
            <a:endParaRPr kumimoji="1" lang="ja-JP" altLang="en-US" sz="1600" baseline="0" dirty="0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6" name="直線矢印コネクタ 25"/>
          <p:cNvCxnSpPr>
            <a:endCxn id="32" idx="0"/>
          </p:cNvCxnSpPr>
          <p:nvPr/>
        </p:nvCxnSpPr>
        <p:spPr>
          <a:xfrm>
            <a:off x="1259632" y="2204864"/>
            <a:ext cx="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33" idx="3"/>
            <a:endCxn id="8" idx="1"/>
          </p:cNvCxnSpPr>
          <p:nvPr/>
        </p:nvCxnSpPr>
        <p:spPr>
          <a:xfrm>
            <a:off x="2915816" y="4725144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022330" y="4777407"/>
            <a:ext cx="1549670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400" baseline="0" dirty="0" smtClean="0">
                <a:latin typeface="メイリオ"/>
                <a:ea typeface="メイリオ"/>
                <a:cs typeface="メイリオ"/>
              </a:rPr>
              <a:t>《JMX protocol》</a:t>
            </a:r>
            <a:endParaRPr kumimoji="1" lang="ja-JP" altLang="en-US" sz="1400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339752" y="5805264"/>
            <a:ext cx="3664657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36000" rIns="36000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JMX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プロトコルは差し替えが可能。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JDK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のデフォルトは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RMI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。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  <a:p>
            <a:r>
              <a:rPr kumimoji="1" lang="en-US" altLang="ja-JP" sz="1400" baseline="0" dirty="0" err="1" smtClean="0">
                <a:latin typeface="メイリオ"/>
                <a:ea typeface="メイリオ"/>
                <a:cs typeface="メイリオ"/>
              </a:rPr>
              <a:t>JBoss</a:t>
            </a:r>
            <a:r>
              <a:rPr kumimoji="1" lang="en-US" altLang="ja-JP" sz="1400" baseline="0" dirty="0" smtClean="0">
                <a:latin typeface="メイリオ"/>
                <a:ea typeface="メイリオ"/>
                <a:cs typeface="メイリオ"/>
              </a:rPr>
              <a:t> EAP/JDG</a:t>
            </a:r>
            <a:r>
              <a:rPr kumimoji="1" lang="ja-JP" altLang="en-US" sz="1400" baseline="0" dirty="0" smtClean="0">
                <a:latin typeface="メイリオ"/>
                <a:ea typeface="メイリオ"/>
                <a:cs typeface="メイリオ"/>
              </a:rPr>
              <a:t>の場合、</a:t>
            </a:r>
            <a:r>
              <a:rPr kumimoji="1" lang="en-US" altLang="ja-JP" sz="1400" baseline="0" dirty="0" err="1" smtClean="0">
                <a:latin typeface="メイリオ"/>
                <a:ea typeface="メイリオ"/>
                <a:cs typeface="メイリオ"/>
              </a:rPr>
              <a:t>JBoss</a:t>
            </a:r>
            <a:r>
              <a:rPr kumimoji="1" lang="en-US" altLang="ja-JP" sz="1400" baseline="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400" baseline="0" dirty="0" err="1" smtClean="0">
                <a:latin typeface="メイリオ"/>
                <a:ea typeface="メイリオ"/>
                <a:cs typeface="メイリオ"/>
              </a:rPr>
              <a:t>Remoting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。</a:t>
            </a:r>
            <a:endParaRPr kumimoji="1" lang="ja-JP" altLang="en-US" sz="1400" baseline="0" dirty="0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0" name="直線コネクタ 29"/>
          <p:cNvCxnSpPr>
            <a:stCxn id="28" idx="2"/>
            <a:endCxn id="29" idx="0"/>
          </p:cNvCxnSpPr>
          <p:nvPr/>
        </p:nvCxnSpPr>
        <p:spPr>
          <a:xfrm>
            <a:off x="3797165" y="5085184"/>
            <a:ext cx="374916" cy="72008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860032" y="764704"/>
            <a:ext cx="3816424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000" rIns="36000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サーバ内の各種リソースは、現在のリソースの状態を対応する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MBean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の属性に反映する。</a:t>
            </a:r>
            <a:endParaRPr kumimoji="1" lang="ja-JP" altLang="en-US" sz="1400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395536" y="3645024"/>
            <a:ext cx="1728192" cy="432048"/>
          </a:xfrm>
          <a:prstGeom prst="roundRect">
            <a:avLst>
              <a:gd name="adj" fmla="val 37621"/>
            </a:avLst>
          </a:prstGeom>
          <a:solidFill>
            <a:srgbClr val="FF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kumimoji="1" lang="en-US" altLang="ja-JP" sz="1400" baseline="0" dirty="0" err="1" smtClean="0">
                <a:latin typeface="メイリオ"/>
                <a:ea typeface="メイリオ"/>
                <a:cs typeface="メイリオ"/>
              </a:rPr>
              <a:t>JMXConnector</a:t>
            </a:r>
            <a:endParaRPr kumimoji="1" lang="en-US" altLang="ja-JP" sz="1400" baseline="0" dirty="0" smtClean="0"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Factory</a:t>
            </a:r>
            <a:endParaRPr kumimoji="1" lang="ja-JP" altLang="en-US" sz="1400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187624" y="4509120"/>
            <a:ext cx="1728192" cy="432048"/>
          </a:xfrm>
          <a:prstGeom prst="roundRect">
            <a:avLst>
              <a:gd name="adj" fmla="val 37621"/>
            </a:avLst>
          </a:prstGeom>
          <a:solidFill>
            <a:srgbClr val="FF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kumimoji="1" lang="en-US" altLang="ja-JP" sz="1400" baseline="0" dirty="0" err="1" smtClean="0">
                <a:latin typeface="メイリオ"/>
                <a:ea typeface="メイリオ"/>
                <a:cs typeface="メイリオ"/>
              </a:rPr>
              <a:t>MBeanServer</a:t>
            </a:r>
            <a:endParaRPr kumimoji="1" lang="en-US" altLang="ja-JP" sz="1400" baseline="0" dirty="0" smtClean="0">
              <a:latin typeface="メイリオ"/>
              <a:ea typeface="メイリオ"/>
              <a:cs typeface="メイリオ"/>
            </a:endParaRPr>
          </a:p>
          <a:p>
            <a:pPr algn="ctr"/>
            <a:r>
              <a:rPr kumimoji="1" lang="en-US" altLang="ja-JP" sz="1400" baseline="0" dirty="0" smtClean="0">
                <a:latin typeface="メイリオ"/>
                <a:ea typeface="メイリオ"/>
                <a:cs typeface="メイリオ"/>
              </a:rPr>
              <a:t>Connection</a:t>
            </a:r>
            <a:endParaRPr kumimoji="1" lang="ja-JP" altLang="en-US" sz="1400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74922" y="2492896"/>
            <a:ext cx="912702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400" baseline="0" dirty="0" smtClean="0">
                <a:latin typeface="メイリオ"/>
                <a:ea typeface="メイリオ"/>
                <a:cs typeface="メイリオ"/>
              </a:rPr>
              <a:t>connect()</a:t>
            </a:r>
            <a:endParaRPr kumimoji="1" lang="ja-JP" altLang="en-US" sz="1400" baseline="0" dirty="0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5" name="直線矢印コネクタ 34"/>
          <p:cNvCxnSpPr>
            <a:stCxn id="32" idx="2"/>
          </p:cNvCxnSpPr>
          <p:nvPr/>
        </p:nvCxnSpPr>
        <p:spPr>
          <a:xfrm>
            <a:off x="1259632" y="4077072"/>
            <a:ext cx="432048" cy="43204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71318" y="4149080"/>
            <a:ext cx="976346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400" baseline="0" dirty="0" smtClean="0">
                <a:latin typeface="メイリオ"/>
                <a:ea typeface="メイリオ"/>
                <a:cs typeface="メイリオ"/>
              </a:rPr>
              <a:t>《create》</a:t>
            </a:r>
            <a:endParaRPr kumimoji="1" lang="ja-JP" altLang="en-US" sz="1400" baseline="0" dirty="0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2411760" y="2204864"/>
            <a:ext cx="0" cy="2304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483768" y="2330877"/>
            <a:ext cx="1430973" cy="954107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400" baseline="0" dirty="0" err="1" smtClean="0">
                <a:latin typeface="メイリオ"/>
                <a:ea typeface="メイリオ"/>
                <a:cs typeface="メイリオ"/>
              </a:rPr>
              <a:t>queryNames</a:t>
            </a:r>
            <a:r>
              <a:rPr kumimoji="1" lang="en-US" altLang="ja-JP" sz="1400" baseline="0" dirty="0" smtClean="0">
                <a:latin typeface="メイリオ"/>
                <a:ea typeface="メイリオ"/>
                <a:cs typeface="メイリオ"/>
              </a:rPr>
              <a:t>(),</a:t>
            </a:r>
          </a:p>
          <a:p>
            <a:r>
              <a:rPr kumimoji="1" lang="en-US" altLang="ja-JP" sz="1400" baseline="0" dirty="0" err="1" smtClean="0">
                <a:latin typeface="メイリオ"/>
                <a:ea typeface="メイリオ"/>
                <a:cs typeface="メイリオ"/>
              </a:rPr>
              <a:t>getAttributes</a:t>
            </a:r>
            <a:r>
              <a:rPr kumimoji="1" lang="en-US" altLang="ja-JP" sz="1400" baseline="0" dirty="0" smtClean="0">
                <a:latin typeface="メイリオ"/>
                <a:ea typeface="メイリオ"/>
                <a:cs typeface="メイリオ"/>
              </a:rPr>
              <a:t>(),</a:t>
            </a:r>
          </a:p>
          <a:p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setAttributes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(),</a:t>
            </a:r>
          </a:p>
          <a:p>
            <a:r>
              <a:rPr kumimoji="1" lang="en-US" altLang="ja-JP" sz="1400" baseline="0" dirty="0" smtClean="0">
                <a:latin typeface="メイリオ"/>
                <a:ea typeface="メイリオ"/>
                <a:cs typeface="メイリオ"/>
              </a:rPr>
              <a:t>invoke()</a:t>
            </a:r>
            <a:endParaRPr kumimoji="1" lang="ja-JP" altLang="en-US" sz="1400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51520" y="3193231"/>
            <a:ext cx="783835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400" baseline="0" dirty="0" smtClean="0">
                <a:latin typeface="メイリオ"/>
                <a:ea typeface="メイリオ"/>
                <a:cs typeface="メイリオ"/>
              </a:rPr>
              <a:t>JMX API</a:t>
            </a:r>
            <a:endParaRPr kumimoji="1" lang="ja-JP" altLang="en-US" sz="1400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932040" y="404664"/>
            <a:ext cx="1017285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400" baseline="0" dirty="0" smtClean="0">
                <a:latin typeface="メイリオ"/>
                <a:ea typeface="メイリオ"/>
                <a:cs typeface="メイリオ"/>
              </a:rPr>
              <a:t>EAP/JDG</a:t>
            </a:r>
            <a:r>
              <a:rPr kumimoji="1" lang="ja-JP" altLang="en-US" sz="1400" baseline="0" dirty="0" smtClean="0">
                <a:latin typeface="メイリオ"/>
                <a:ea typeface="メイリオ"/>
                <a:cs typeface="メイリオ"/>
              </a:rPr>
              <a:t>：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21883" y="1393031"/>
            <a:ext cx="1868066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カスタム監視ツール：</a:t>
            </a:r>
            <a:endParaRPr kumimoji="1" lang="ja-JP" altLang="en-US" sz="1400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940152" y="1340768"/>
            <a:ext cx="1095043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400" baseline="0" dirty="0" smtClean="0">
                <a:latin typeface="メイリオ"/>
                <a:ea typeface="メイリオ"/>
                <a:cs typeface="メイリオ"/>
              </a:rPr>
              <a:t>data source</a:t>
            </a:r>
            <a:endParaRPr kumimoji="1" lang="ja-JP" altLang="en-US" sz="1400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236296" y="1772816"/>
            <a:ext cx="1496984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400" baseline="0" dirty="0" smtClean="0">
                <a:latin typeface="メイリオ"/>
                <a:ea typeface="メイリオ"/>
                <a:cs typeface="メイリオ"/>
              </a:rPr>
              <a:t>transaction mgr.</a:t>
            </a:r>
            <a:endParaRPr kumimoji="1" lang="ja-JP" altLang="en-US" sz="1400" baseline="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860032" y="1772816"/>
            <a:ext cx="1071900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400" baseline="0" dirty="0" smtClean="0">
                <a:latin typeface="メイリオ"/>
                <a:ea typeface="メイリオ"/>
                <a:cs typeface="メイリオ"/>
              </a:rPr>
              <a:t>thread pool</a:t>
            </a:r>
            <a:endParaRPr kumimoji="1" lang="ja-JP" altLang="en-US" sz="1400" baseline="0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66198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err="1"/>
              <a:t>MBean</a:t>
            </a:r>
            <a:endParaRPr lang="en-US" altLang="ja-JP" sz="2000" dirty="0"/>
          </a:p>
          <a:p>
            <a:pPr lvl="1"/>
            <a:r>
              <a:rPr lang="ja-JP" altLang="en-US" sz="1600" dirty="0"/>
              <a:t>運用監視に有用なリソースの状態を目的毎にまとめたオブジェクト</a:t>
            </a:r>
          </a:p>
          <a:p>
            <a:pPr lvl="1"/>
            <a:r>
              <a:rPr lang="en-US" altLang="ja-JP" sz="1600" dirty="0" err="1"/>
              <a:t>MBean</a:t>
            </a:r>
            <a:r>
              <a:rPr lang="ja-JP" altLang="en-US" sz="1600" dirty="0"/>
              <a:t>は</a:t>
            </a:r>
            <a:r>
              <a:rPr lang="en-US" altLang="ja-JP" sz="1600" dirty="0" err="1"/>
              <a:t>MBeanServer</a:t>
            </a:r>
            <a:r>
              <a:rPr lang="ja-JP" altLang="en-US" sz="1600" dirty="0"/>
              <a:t>に登録され、</a:t>
            </a:r>
            <a:r>
              <a:rPr lang="en-US" altLang="ja-JP" sz="1600" dirty="0" err="1"/>
              <a:t>MBean</a:t>
            </a:r>
            <a:r>
              <a:rPr lang="ja-JP" altLang="en-US" sz="1600" dirty="0"/>
              <a:t>名を指定することで</a:t>
            </a:r>
            <a:r>
              <a:rPr lang="en-US" altLang="ja-JP" sz="1600" dirty="0"/>
              <a:t>JVM</a:t>
            </a:r>
            <a:r>
              <a:rPr lang="ja-JP" altLang="en-US" sz="1600" dirty="0"/>
              <a:t>内で一意に識別される</a:t>
            </a:r>
          </a:p>
          <a:p>
            <a:pPr lvl="1"/>
            <a:r>
              <a:rPr lang="ja-JP" altLang="en-US" sz="1600" dirty="0"/>
              <a:t>リソースの状態を表す属性だけでなく、リソースを操作するオペレーションを持つ場合もある</a:t>
            </a:r>
          </a:p>
          <a:p>
            <a:r>
              <a:rPr lang="en-US" altLang="ja-JP" sz="2000" dirty="0" err="1"/>
              <a:t>MBeanServer</a:t>
            </a:r>
            <a:endParaRPr lang="en-US" altLang="ja-JP" sz="2000" dirty="0"/>
          </a:p>
          <a:p>
            <a:pPr lvl="1"/>
            <a:r>
              <a:rPr lang="en-US" altLang="ja-JP" sz="1600" dirty="0"/>
              <a:t>JVM</a:t>
            </a:r>
            <a:r>
              <a:rPr lang="ja-JP" altLang="en-US" sz="1600" dirty="0"/>
              <a:t>内の全ての</a:t>
            </a:r>
            <a:r>
              <a:rPr lang="en-US" altLang="ja-JP" sz="1600" dirty="0" err="1"/>
              <a:t>MBean</a:t>
            </a:r>
            <a:r>
              <a:rPr lang="ja-JP" altLang="en-US" sz="1600" dirty="0"/>
              <a:t>をまとめて管理しているサーバオブジェクト</a:t>
            </a:r>
          </a:p>
          <a:p>
            <a:pPr lvl="1"/>
            <a:r>
              <a:rPr lang="en-US" altLang="ja-JP" sz="1600" dirty="0"/>
              <a:t>JMX</a:t>
            </a:r>
            <a:r>
              <a:rPr lang="ja-JP" altLang="en-US" sz="1600" dirty="0"/>
              <a:t>クライアントからの属性取得やオペレーション実行を受け付けるための</a:t>
            </a:r>
            <a:r>
              <a:rPr lang="en-US" altLang="ja-JP" sz="1600" dirty="0" err="1"/>
              <a:t>MBean</a:t>
            </a:r>
            <a:r>
              <a:rPr lang="ja-JP" altLang="en-US" sz="1600" dirty="0"/>
              <a:t>コネクションを提供する</a:t>
            </a:r>
          </a:p>
          <a:p>
            <a:r>
              <a:rPr lang="en-US" altLang="ja-JP" sz="2000" dirty="0"/>
              <a:t>JMX</a:t>
            </a:r>
            <a:r>
              <a:rPr lang="ja-JP" altLang="en-US" sz="2000" dirty="0"/>
              <a:t>クライアント</a:t>
            </a:r>
          </a:p>
          <a:p>
            <a:pPr lvl="1"/>
            <a:r>
              <a:rPr lang="en-US" altLang="ja-JP" sz="1600" dirty="0"/>
              <a:t>JMX API</a:t>
            </a:r>
            <a:r>
              <a:rPr lang="ja-JP" altLang="en-US" sz="1600" dirty="0"/>
              <a:t>（</a:t>
            </a:r>
            <a:r>
              <a:rPr lang="en-US" altLang="ja-JP" sz="1600" dirty="0"/>
              <a:t>Java SE</a:t>
            </a:r>
            <a:r>
              <a:rPr lang="ja-JP" altLang="en-US" sz="1600" dirty="0"/>
              <a:t>標準</a:t>
            </a:r>
            <a:r>
              <a:rPr lang="en-US" altLang="ja-JP" sz="1600" dirty="0"/>
              <a:t>API</a:t>
            </a:r>
            <a:r>
              <a:rPr lang="ja-JP" altLang="en-US" sz="1600" dirty="0"/>
              <a:t>）を使用して監視対象となる</a:t>
            </a:r>
            <a:r>
              <a:rPr lang="en-US" altLang="ja-JP" sz="1600" dirty="0"/>
              <a:t>JVM</a:t>
            </a:r>
            <a:r>
              <a:rPr lang="ja-JP" altLang="en-US" sz="1600" dirty="0"/>
              <a:t>の</a:t>
            </a:r>
            <a:r>
              <a:rPr lang="en-US" altLang="ja-JP" sz="1600" dirty="0" err="1"/>
              <a:t>MBean</a:t>
            </a:r>
            <a:r>
              <a:rPr lang="ja-JP" altLang="en-US" sz="1600" dirty="0"/>
              <a:t>サーバに接続し、監視項目の取得やリソースの操作を行う。</a:t>
            </a:r>
          </a:p>
          <a:p>
            <a:pPr lvl="1"/>
            <a:r>
              <a:rPr lang="ja-JP" altLang="en-US" sz="1600" dirty="0"/>
              <a:t>実装は</a:t>
            </a:r>
            <a:r>
              <a:rPr lang="en-US" altLang="ja-JP" sz="1600" dirty="0"/>
              <a:t>Java</a:t>
            </a:r>
            <a:r>
              <a:rPr lang="ja-JP" altLang="en-US" sz="1600" dirty="0"/>
              <a:t>で実装する場合もあるが、コンパイルが不要なスクリプト言語で実現する場合もある</a:t>
            </a:r>
          </a:p>
          <a:p>
            <a:pPr lvl="1"/>
            <a:r>
              <a:rPr lang="en-US" altLang="ja-JP" sz="1600" dirty="0"/>
              <a:t>JDK</a:t>
            </a:r>
            <a:r>
              <a:rPr lang="ja-JP" altLang="en-US" sz="1600" dirty="0"/>
              <a:t>には</a:t>
            </a:r>
            <a:r>
              <a:rPr lang="en-US" altLang="ja-JP" sz="1600" dirty="0"/>
              <a:t>JavaScript</a:t>
            </a:r>
            <a:r>
              <a:rPr lang="ja-JP" altLang="en-US" sz="1600" dirty="0"/>
              <a:t>形式のスクリプトを実行するためのコマンド</a:t>
            </a:r>
            <a:r>
              <a:rPr lang="en-US" altLang="ja-JP" sz="1600" dirty="0"/>
              <a:t>(</a:t>
            </a:r>
            <a:r>
              <a:rPr lang="en-US" altLang="ja-JP" sz="1600" dirty="0" err="1"/>
              <a:t>jrunscript</a:t>
            </a:r>
            <a:r>
              <a:rPr lang="en-US" altLang="ja-JP" sz="1600" dirty="0"/>
              <a:t>)</a:t>
            </a:r>
            <a:r>
              <a:rPr lang="ja-JP" altLang="en-US" sz="1600" dirty="0"/>
              <a:t>が同梱されているため、これを使用すると</a:t>
            </a:r>
            <a:r>
              <a:rPr lang="ja-JP" altLang="en-US" sz="1600" dirty="0" smtClean="0"/>
              <a:t>よい</a:t>
            </a:r>
            <a:endParaRPr lang="ja-JP" altLang="en-US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JMX</a:t>
            </a:r>
            <a:r>
              <a:rPr lang="ja-JP" altLang="en-US" dirty="0"/>
              <a:t>の構成要素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66199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000" b="1" dirty="0"/>
              <a:t>JMX RMI</a:t>
            </a:r>
          </a:p>
          <a:p>
            <a:pPr lvl="1"/>
            <a:r>
              <a:rPr lang="en-US" altLang="ja-JP" sz="1600" dirty="0"/>
              <a:t>RMI</a:t>
            </a:r>
            <a:r>
              <a:rPr lang="ja-JP" altLang="en-US" sz="1600" dirty="0"/>
              <a:t>プロトコルを使用し、</a:t>
            </a:r>
            <a:r>
              <a:rPr lang="en-US" altLang="ja-JP" sz="1600" dirty="0">
                <a:solidFill>
                  <a:srgbClr val="FF0000"/>
                </a:solidFill>
              </a:rPr>
              <a:t>JMXURL</a:t>
            </a:r>
            <a:r>
              <a:rPr lang="ja-JP" altLang="en-US" sz="1600" dirty="0">
                <a:solidFill>
                  <a:srgbClr val="FF0000"/>
                </a:solidFill>
              </a:rPr>
              <a:t>を指定して</a:t>
            </a:r>
            <a:r>
              <a:rPr lang="ja-JP" altLang="en-US" sz="1600" dirty="0"/>
              <a:t>監視クライアントを監視対象の</a:t>
            </a:r>
            <a:r>
              <a:rPr lang="en-US" altLang="ja-JP" sz="1600" dirty="0"/>
              <a:t>JVM</a:t>
            </a:r>
            <a:r>
              <a:rPr lang="ja-JP" altLang="en-US" sz="1600" dirty="0"/>
              <a:t>に接続する方法</a:t>
            </a:r>
          </a:p>
          <a:p>
            <a:pPr lvl="1"/>
            <a:r>
              <a:rPr lang="en-US" altLang="ja-JP" sz="1600" dirty="0"/>
              <a:t>URL</a:t>
            </a:r>
            <a:r>
              <a:rPr lang="ja-JP" altLang="en-US" sz="1600" dirty="0"/>
              <a:t>の例：</a:t>
            </a:r>
            <a:r>
              <a:rPr lang="en-US" altLang="ja-JP" sz="1600" dirty="0" err="1"/>
              <a:t>service:jmx:rmi</a:t>
            </a:r>
            <a:r>
              <a:rPr lang="en-US" altLang="ja-JP" sz="1600" dirty="0"/>
              <a:t>:///</a:t>
            </a:r>
            <a:r>
              <a:rPr lang="en-US" altLang="ja-JP" sz="1600" dirty="0" err="1"/>
              <a:t>jndi</a:t>
            </a:r>
            <a:r>
              <a:rPr lang="en-US" altLang="ja-JP" sz="1600" dirty="0"/>
              <a:t>/</a:t>
            </a:r>
            <a:r>
              <a:rPr lang="en-US" altLang="ja-JP" sz="1600" dirty="0" err="1"/>
              <a:t>rmi</a:t>
            </a:r>
            <a:r>
              <a:rPr lang="en-US" altLang="ja-JP" sz="1600" dirty="0"/>
              <a:t>://</a:t>
            </a:r>
            <a:r>
              <a:rPr lang="en-US" altLang="ja-JP" sz="1600" dirty="0" err="1"/>
              <a:t>host:port</a:t>
            </a:r>
            <a:r>
              <a:rPr lang="en-US" altLang="ja-JP" sz="1600" dirty="0"/>
              <a:t>/</a:t>
            </a:r>
            <a:r>
              <a:rPr lang="en-US" altLang="ja-JP" sz="1600" dirty="0" err="1"/>
              <a:t>jmxrmi</a:t>
            </a:r>
            <a:endParaRPr lang="en-US" altLang="ja-JP" sz="1600" dirty="0"/>
          </a:p>
          <a:p>
            <a:pPr lvl="1"/>
            <a:r>
              <a:rPr lang="ja-JP" altLang="en-US" sz="1600" dirty="0"/>
              <a:t>遠隔ホストの</a:t>
            </a:r>
            <a:r>
              <a:rPr lang="en-US" altLang="ja-JP" sz="1600" dirty="0"/>
              <a:t>JVM</a:t>
            </a:r>
            <a:r>
              <a:rPr lang="ja-JP" altLang="en-US" sz="1600" dirty="0"/>
              <a:t>に接続することが可能。監視対象の</a:t>
            </a:r>
            <a:r>
              <a:rPr lang="en-US" altLang="ja-JP" sz="1600" dirty="0"/>
              <a:t>JVM</a:t>
            </a:r>
            <a:r>
              <a:rPr lang="ja-JP" altLang="en-US" sz="1600" dirty="0"/>
              <a:t>で</a:t>
            </a:r>
            <a:r>
              <a:rPr lang="en-US" altLang="ja-JP" sz="1600" dirty="0"/>
              <a:t>RMI </a:t>
            </a:r>
            <a:r>
              <a:rPr lang="en-US" altLang="ja-JP" sz="1600" dirty="0" err="1"/>
              <a:t>MBeanServer</a:t>
            </a:r>
            <a:r>
              <a:rPr lang="ja-JP" altLang="en-US" sz="1600" dirty="0"/>
              <a:t>を起動する設定を行う必要がある（製品によっては予め設定されている場合もある）。</a:t>
            </a:r>
          </a:p>
          <a:p>
            <a:pPr lvl="1"/>
            <a:r>
              <a:rPr lang="en-US" altLang="ja-JP" sz="1600" dirty="0" err="1">
                <a:solidFill>
                  <a:srgbClr val="FF0000"/>
                </a:solidFill>
              </a:rPr>
              <a:t>JBoss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</a:rPr>
              <a:t>EAP</a:t>
            </a:r>
            <a:r>
              <a:rPr lang="ja-JP" altLang="en-US" sz="1600" dirty="0" smtClean="0">
                <a:solidFill>
                  <a:srgbClr val="FF0000"/>
                </a:solidFill>
              </a:rPr>
              <a:t>では</a:t>
            </a:r>
            <a:r>
              <a:rPr lang="ja-JP" altLang="en-US" sz="1600" dirty="0">
                <a:solidFill>
                  <a:srgbClr val="FF0000"/>
                </a:solidFill>
              </a:rPr>
              <a:t>使用できない</a:t>
            </a:r>
          </a:p>
          <a:p>
            <a:r>
              <a:rPr lang="en-US" altLang="ja-JP" sz="2000" b="1" dirty="0"/>
              <a:t>JMX </a:t>
            </a:r>
            <a:r>
              <a:rPr lang="en-US" altLang="ja-JP" sz="2000" b="1" dirty="0" err="1"/>
              <a:t>Remoting</a:t>
            </a:r>
            <a:endParaRPr lang="en-US" altLang="ja-JP" sz="2000" b="1" dirty="0"/>
          </a:p>
          <a:p>
            <a:pPr lvl="1"/>
            <a:r>
              <a:rPr lang="en-US" altLang="ja-JP" sz="1600" dirty="0" err="1"/>
              <a:t>JBoss</a:t>
            </a:r>
            <a:r>
              <a:rPr lang="en-US" altLang="ja-JP" sz="1600" dirty="0"/>
              <a:t> </a:t>
            </a:r>
            <a:r>
              <a:rPr lang="en-US" altLang="ja-JP" sz="1600" dirty="0" err="1"/>
              <a:t>Remoting</a:t>
            </a:r>
            <a:r>
              <a:rPr lang="ja-JP" altLang="en-US" sz="1600" dirty="0"/>
              <a:t>プロトコルを使用し、</a:t>
            </a:r>
            <a:r>
              <a:rPr lang="en-US" altLang="ja-JP" sz="1600" dirty="0">
                <a:solidFill>
                  <a:srgbClr val="FF0000"/>
                </a:solidFill>
              </a:rPr>
              <a:t>JMXURL</a:t>
            </a:r>
            <a:r>
              <a:rPr lang="ja-JP" altLang="en-US" sz="1600" dirty="0">
                <a:solidFill>
                  <a:srgbClr val="FF0000"/>
                </a:solidFill>
              </a:rPr>
              <a:t>を指定して</a:t>
            </a:r>
            <a:r>
              <a:rPr lang="ja-JP" altLang="en-US" sz="1600" dirty="0"/>
              <a:t>監視対象</a:t>
            </a:r>
            <a:r>
              <a:rPr lang="en-US" altLang="ja-JP" sz="1600" dirty="0"/>
              <a:t>JVM</a:t>
            </a:r>
            <a:r>
              <a:rPr lang="ja-JP" altLang="en-US" sz="1600" dirty="0"/>
              <a:t>に接続する方法</a:t>
            </a:r>
          </a:p>
          <a:p>
            <a:pPr lvl="1"/>
            <a:r>
              <a:rPr lang="en-US" altLang="ja-JP" sz="1600" dirty="0"/>
              <a:t>URL</a:t>
            </a:r>
            <a:r>
              <a:rPr lang="ja-JP" altLang="en-US" sz="1600" dirty="0"/>
              <a:t>の例：</a:t>
            </a:r>
            <a:r>
              <a:rPr lang="en-US" altLang="ja-JP" sz="1600" dirty="0" err="1"/>
              <a:t>service:jmx:remote+http</a:t>
            </a:r>
            <a:r>
              <a:rPr lang="en-US" altLang="ja-JP" sz="1600" dirty="0"/>
              <a:t>://</a:t>
            </a:r>
            <a:r>
              <a:rPr lang="en-US" altLang="ja-JP" sz="1600" dirty="0" err="1"/>
              <a:t>host:port</a:t>
            </a:r>
            <a:r>
              <a:rPr lang="en-US" altLang="ja-JP" sz="1600" dirty="0"/>
              <a:t>/</a:t>
            </a:r>
          </a:p>
          <a:p>
            <a:pPr lvl="1"/>
            <a:r>
              <a:rPr lang="ja-JP" altLang="en-US" sz="1600" dirty="0"/>
              <a:t>遠隔ホストの</a:t>
            </a:r>
            <a:r>
              <a:rPr lang="en-US" altLang="ja-JP" sz="1600" dirty="0"/>
              <a:t>JVM</a:t>
            </a:r>
            <a:r>
              <a:rPr lang="ja-JP" altLang="en-US" sz="1600" dirty="0"/>
              <a:t>に接続することが可能。</a:t>
            </a:r>
          </a:p>
          <a:p>
            <a:pPr lvl="1"/>
            <a:r>
              <a:rPr lang="en-US" altLang="ja-JP" sz="1600" dirty="0" err="1"/>
              <a:t>JBoss</a:t>
            </a:r>
            <a:r>
              <a:rPr lang="en-US" altLang="ja-JP" sz="1600" dirty="0"/>
              <a:t> EAP</a:t>
            </a:r>
            <a:r>
              <a:rPr lang="ja-JP" altLang="en-US" sz="1600" dirty="0"/>
              <a:t>、</a:t>
            </a:r>
            <a:r>
              <a:rPr lang="en-US" altLang="ja-JP" sz="1600" dirty="0"/>
              <a:t>JDG</a:t>
            </a:r>
            <a:r>
              <a:rPr lang="ja-JP" altLang="en-US" sz="1600" dirty="0"/>
              <a:t>ではこの方式を使用する</a:t>
            </a:r>
          </a:p>
          <a:p>
            <a:r>
              <a:rPr lang="en-US" altLang="ja-JP" sz="2000" b="1" dirty="0"/>
              <a:t>JMX Attach API</a:t>
            </a:r>
          </a:p>
          <a:p>
            <a:pPr lvl="1"/>
            <a:r>
              <a:rPr lang="en-US" altLang="ja-JP" sz="1600" dirty="0"/>
              <a:t>JVM</a:t>
            </a:r>
            <a:r>
              <a:rPr lang="ja-JP" altLang="en-US" sz="1600" dirty="0"/>
              <a:t>の</a:t>
            </a:r>
            <a:r>
              <a:rPr lang="ja-JP" altLang="en-US" sz="1600" dirty="0">
                <a:solidFill>
                  <a:srgbClr val="FF0000"/>
                </a:solidFill>
              </a:rPr>
              <a:t>プロセス</a:t>
            </a:r>
            <a:r>
              <a:rPr lang="en-US" altLang="ja-JP" sz="1600" dirty="0">
                <a:solidFill>
                  <a:srgbClr val="FF0000"/>
                </a:solidFill>
              </a:rPr>
              <a:t>ID</a:t>
            </a:r>
            <a:r>
              <a:rPr lang="ja-JP" altLang="en-US" sz="1600" dirty="0">
                <a:solidFill>
                  <a:srgbClr val="FF0000"/>
                </a:solidFill>
              </a:rPr>
              <a:t>を指定して</a:t>
            </a:r>
            <a:r>
              <a:rPr lang="ja-JP" altLang="en-US" sz="1600" dirty="0"/>
              <a:t>、動的に</a:t>
            </a:r>
            <a:r>
              <a:rPr lang="en-US" altLang="ja-JP" sz="1600" dirty="0"/>
              <a:t>JVM</a:t>
            </a:r>
            <a:r>
              <a:rPr lang="ja-JP" altLang="en-US" sz="1600" dirty="0"/>
              <a:t>に</a:t>
            </a:r>
            <a:r>
              <a:rPr lang="en-US" altLang="ja-JP" sz="1600" dirty="0"/>
              <a:t>JMX</a:t>
            </a:r>
            <a:r>
              <a:rPr lang="ja-JP" altLang="en-US" sz="1600" dirty="0"/>
              <a:t>接続する</a:t>
            </a:r>
          </a:p>
          <a:p>
            <a:pPr lvl="1"/>
            <a:r>
              <a:rPr lang="ja-JP" altLang="en-US" sz="1600" dirty="0"/>
              <a:t>監視対象の</a:t>
            </a:r>
            <a:r>
              <a:rPr lang="en-US" altLang="ja-JP" sz="1600" dirty="0"/>
              <a:t>JVM</a:t>
            </a:r>
            <a:r>
              <a:rPr lang="ja-JP" altLang="en-US" sz="1600" dirty="0"/>
              <a:t>と接続元クライアントは同一ホスト上で動作している必要がある</a:t>
            </a:r>
          </a:p>
          <a:p>
            <a:pPr lvl="1"/>
            <a:r>
              <a:rPr lang="ja-JP" altLang="en-US" sz="1600" dirty="0"/>
              <a:t>監視対象の</a:t>
            </a:r>
            <a:r>
              <a:rPr lang="en-US" altLang="ja-JP" sz="1600" dirty="0"/>
              <a:t>JVM</a:t>
            </a:r>
            <a:r>
              <a:rPr lang="ja-JP" altLang="en-US" sz="1600" dirty="0"/>
              <a:t>と接続元クライアントは同一</a:t>
            </a:r>
            <a:r>
              <a:rPr lang="en-US" altLang="ja-JP" sz="1600" dirty="0"/>
              <a:t>OS</a:t>
            </a:r>
            <a:r>
              <a:rPr lang="ja-JP" altLang="en-US" sz="1600" dirty="0"/>
              <a:t>アカウントで動作している必要が</a:t>
            </a:r>
            <a:r>
              <a:rPr lang="ja-JP" altLang="en-US" sz="1600" dirty="0" smtClean="0"/>
              <a:t>ある</a:t>
            </a:r>
            <a:endParaRPr lang="ja-JP" altLang="en-US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JMX</a:t>
            </a:r>
            <a:r>
              <a:rPr lang="ja-JP" altLang="en-US" dirty="0"/>
              <a:t>接続方式のバリエーション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071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EAP</a:t>
            </a:r>
            <a:r>
              <a:rPr lang="ja-JP" altLang="en-US" sz="2000" dirty="0" smtClean="0"/>
              <a:t>の概要と基本操作</a:t>
            </a:r>
            <a:endParaRPr lang="en-US" altLang="ja-JP" sz="2000" dirty="0" smtClean="0"/>
          </a:p>
          <a:p>
            <a:pPr lvl="1"/>
            <a:r>
              <a:rPr lang="ja-JP" altLang="en-US" sz="1600" dirty="0" smtClean="0"/>
              <a:t>ドメインモード </a:t>
            </a:r>
            <a:r>
              <a:rPr lang="en-US" altLang="ja-JP" sz="1600" dirty="0"/>
              <a:t>vs. </a:t>
            </a:r>
            <a:r>
              <a:rPr lang="ja-JP" altLang="en-US" sz="1600" dirty="0"/>
              <a:t>スタンドアロンモード</a:t>
            </a:r>
          </a:p>
          <a:p>
            <a:pPr lvl="1"/>
            <a:r>
              <a:rPr lang="ja-JP" altLang="en-US" sz="1600" dirty="0"/>
              <a:t>ディレクトリ構成</a:t>
            </a:r>
          </a:p>
          <a:p>
            <a:pPr lvl="1"/>
            <a:r>
              <a:rPr lang="ja-JP" altLang="en-US" sz="1600" dirty="0"/>
              <a:t>プロファイルの概念</a:t>
            </a:r>
          </a:p>
          <a:p>
            <a:pPr lvl="1"/>
            <a:r>
              <a:rPr lang="ja-JP" altLang="en-US" sz="1600" dirty="0"/>
              <a:t>モジュールの概念と</a:t>
            </a:r>
            <a:r>
              <a:rPr lang="en-US" altLang="ja-JP" sz="1600" dirty="0" err="1"/>
              <a:t>JBoss</a:t>
            </a:r>
            <a:r>
              <a:rPr lang="en-US" altLang="ja-JP" sz="1600" dirty="0"/>
              <a:t> EAP</a:t>
            </a:r>
            <a:r>
              <a:rPr lang="ja-JP" altLang="en-US" sz="1600" dirty="0"/>
              <a:t>の起動シーケンス</a:t>
            </a:r>
          </a:p>
          <a:p>
            <a:pPr lvl="1"/>
            <a:r>
              <a:rPr lang="en-US" altLang="ja-JP" sz="1600" dirty="0"/>
              <a:t>JDBC</a:t>
            </a:r>
            <a:r>
              <a:rPr lang="ja-JP" altLang="en-US" sz="1600" dirty="0"/>
              <a:t>データソースの設定</a:t>
            </a:r>
          </a:p>
          <a:p>
            <a:pPr lvl="1"/>
            <a:r>
              <a:rPr lang="ja-JP" altLang="en-US" sz="1600" dirty="0"/>
              <a:t>デプロイメントのバージョン</a:t>
            </a:r>
            <a:r>
              <a:rPr lang="ja-JP" altLang="en-US" sz="1600" dirty="0" smtClean="0"/>
              <a:t>管理</a:t>
            </a:r>
            <a:endParaRPr lang="en-US" altLang="ja-JP" sz="1600" dirty="0" smtClean="0"/>
          </a:p>
          <a:p>
            <a:r>
              <a:rPr lang="en-US" altLang="ja-JP" sz="2000" dirty="0" smtClean="0"/>
              <a:t>EAP</a:t>
            </a:r>
            <a:r>
              <a:rPr lang="ja-JP" altLang="en-US" sz="2000" dirty="0" smtClean="0"/>
              <a:t>のメトリック監視：</a:t>
            </a:r>
            <a:r>
              <a:rPr lang="en-US" altLang="ja-JP" sz="2000" dirty="0" smtClean="0"/>
              <a:t>JMX</a:t>
            </a:r>
            <a:r>
              <a:rPr lang="ja-JP" altLang="en-US" sz="2000" dirty="0"/>
              <a:t>の概要と利用方法</a:t>
            </a:r>
          </a:p>
          <a:p>
            <a:pPr lvl="1"/>
            <a:r>
              <a:rPr lang="en-US" altLang="ja-JP" sz="1600" dirty="0"/>
              <a:t>JMX</a:t>
            </a:r>
            <a:r>
              <a:rPr lang="ja-JP" altLang="en-US" sz="1600" dirty="0"/>
              <a:t>接続方式の</a:t>
            </a:r>
            <a:r>
              <a:rPr lang="ja-JP" altLang="en-US" sz="1600" dirty="0" smtClean="0"/>
              <a:t>バリエーション</a:t>
            </a:r>
            <a:endParaRPr lang="ja-JP" altLang="en-US" sz="2000" dirty="0"/>
          </a:p>
          <a:p>
            <a:r>
              <a:rPr lang="en-US" altLang="ja-JP" sz="2000" dirty="0"/>
              <a:t>EAP</a:t>
            </a:r>
            <a:r>
              <a:rPr lang="ja-JP" altLang="en-US" sz="2000" dirty="0"/>
              <a:t>の監視とチューニングのポイント</a:t>
            </a:r>
          </a:p>
          <a:p>
            <a:pPr lvl="1"/>
            <a:r>
              <a:rPr lang="en-US" altLang="ja-JP" sz="1600" dirty="0"/>
              <a:t>EAP</a:t>
            </a:r>
            <a:r>
              <a:rPr lang="ja-JP" altLang="en-US" sz="1600" dirty="0"/>
              <a:t>で取得可能な主な</a:t>
            </a:r>
            <a:r>
              <a:rPr lang="en-US" altLang="ja-JP" sz="1600" dirty="0" err="1"/>
              <a:t>MBean</a:t>
            </a:r>
            <a:endParaRPr lang="en-US" altLang="ja-JP" sz="1600" dirty="0"/>
          </a:p>
          <a:p>
            <a:pPr lvl="1"/>
            <a:r>
              <a:rPr lang="ja-JP" altLang="en-US" sz="1600" dirty="0"/>
              <a:t>各リソース毎の監視項目とチューニングの考え方</a:t>
            </a:r>
          </a:p>
          <a:p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もくじ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4970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43000"/>
            <a:ext cx="8363272" cy="5310336"/>
          </a:xfrm>
        </p:spPr>
        <p:txBody>
          <a:bodyPr/>
          <a:lstStyle/>
          <a:p>
            <a:r>
              <a:rPr lang="en-US" altLang="ja-JP" dirty="0"/>
              <a:t>JMXURL</a:t>
            </a:r>
            <a:r>
              <a:rPr lang="ja-JP" altLang="en-US" dirty="0"/>
              <a:t>とユーザ、パスワードを指定して</a:t>
            </a:r>
            <a:r>
              <a:rPr lang="en-US" altLang="ja-JP" dirty="0" err="1"/>
              <a:t>MBeanServerConnection</a:t>
            </a:r>
            <a:r>
              <a:rPr lang="ja-JP" altLang="en-US" dirty="0"/>
              <a:t>を取得</a:t>
            </a:r>
          </a:p>
          <a:p>
            <a:r>
              <a:rPr lang="en-US" altLang="ja-JP" dirty="0" err="1"/>
              <a:t>MBean</a:t>
            </a:r>
            <a:r>
              <a:rPr lang="ja-JP" altLang="en-US" dirty="0"/>
              <a:t>名と属性名を指定して、監視項目の値を</a:t>
            </a:r>
            <a:r>
              <a:rPr lang="ja-JP" altLang="en-US" dirty="0" smtClean="0"/>
              <a:t>取得</a:t>
            </a:r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JMX</a:t>
            </a:r>
            <a:r>
              <a:rPr lang="ja-JP" altLang="en-US" dirty="0"/>
              <a:t>接続の流れ（</a:t>
            </a:r>
            <a:r>
              <a:rPr lang="en-US" altLang="ja-JP" dirty="0"/>
              <a:t>JMX </a:t>
            </a:r>
            <a:r>
              <a:rPr lang="en-US" altLang="ja-JP" dirty="0" err="1"/>
              <a:t>Remoting</a:t>
            </a:r>
            <a:r>
              <a:rPr lang="ja-JP" altLang="en-US" dirty="0"/>
              <a:t>の場合）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27584" y="2039899"/>
            <a:ext cx="7825234" cy="40231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600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</a:t>
            </a:r>
            <a:r>
              <a:rPr lang="en-US" altLang="ja-JP" sz="1600" dirty="0" err="1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MBean</a:t>
            </a:r>
            <a:r>
              <a:rPr lang="ja-JP" altLang="en-US" sz="1600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サーバコネクションの取得</a:t>
            </a:r>
            <a:endParaRPr lang="en-US" altLang="ja-JP" sz="1600" dirty="0">
              <a:solidFill>
                <a:srgbClr val="008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url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new 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JMXServiceURL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600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service:jmx:remote+http</a:t>
            </a:r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://</a:t>
            </a:r>
            <a:r>
              <a:rPr lang="en-US" altLang="ja-JP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localhost:9990"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cls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new 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java.lang.String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().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getClass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</a:t>
            </a: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cred = 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java.lang.reflect.Array.newInstance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cls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2)</a:t>
            </a: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cred[0] = username</a:t>
            </a: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cred[1] = password</a:t>
            </a:r>
          </a:p>
          <a:p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env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new 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java.util.HashMap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</a:t>
            </a:r>
          </a:p>
          <a:p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env.put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("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jmx.remote.credentials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", cred)</a:t>
            </a: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connector = 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JMXConnectorFactory.connect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url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env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con = 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connector.getMBeanServerConnection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</a:t>
            </a:r>
          </a:p>
          <a:p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600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</a:t>
            </a:r>
            <a:r>
              <a:rPr lang="en-US" altLang="ja-JP" sz="1600" dirty="0" err="1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MBean</a:t>
            </a:r>
            <a:r>
              <a:rPr lang="ja-JP" altLang="en-US" sz="1600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名の準備</a:t>
            </a:r>
            <a:endParaRPr lang="en-US" altLang="ja-JP" sz="1600" dirty="0">
              <a:solidFill>
                <a:srgbClr val="008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objname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new 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ObjectName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</a:p>
          <a:p>
            <a:r>
              <a:rPr lang="en-US" altLang="ja-JP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'</a:t>
            </a:r>
            <a:r>
              <a:rPr lang="en-US" altLang="ja-JP" sz="1600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jboss.as:subsystem</a:t>
            </a:r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600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datasources,data</a:t>
            </a:r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-source=</a:t>
            </a:r>
            <a:r>
              <a:rPr lang="en-US" altLang="ja-JP" sz="1600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ExampleDS</a:t>
            </a:r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'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600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</a:t>
            </a:r>
            <a:r>
              <a:rPr lang="ja-JP" altLang="en-US" sz="1600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属性値の取得</a:t>
            </a:r>
            <a:endParaRPr lang="en-US" altLang="ja-JP" sz="1600" dirty="0">
              <a:solidFill>
                <a:srgbClr val="008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value= 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con.getAttribute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objname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"enabled")</a:t>
            </a:r>
          </a:p>
        </p:txBody>
      </p:sp>
    </p:spTree>
    <p:extLst>
      <p:ext uri="{BB962C8B-B14F-4D97-AF65-F5344CB8AC3E}">
        <p14:creationId xmlns:p14="http://schemas.microsoft.com/office/powerpoint/2010/main" val="1666470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JMX </a:t>
            </a:r>
            <a:r>
              <a:rPr lang="en-US" altLang="ja-JP" dirty="0" err="1"/>
              <a:t>Remoting</a:t>
            </a:r>
            <a:r>
              <a:rPr lang="ja-JP" altLang="en-US" dirty="0"/>
              <a:t>に必要な</a:t>
            </a:r>
            <a:r>
              <a:rPr lang="en-US" altLang="ja-JP" dirty="0"/>
              <a:t>CLASSPATH</a:t>
            </a:r>
            <a:r>
              <a:rPr lang="ja-JP" altLang="en-US" dirty="0"/>
              <a:t>の準備</a:t>
            </a:r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スクリプトの実行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補足：</a:t>
            </a:r>
            <a:r>
              <a:rPr lang="en-US" altLang="ja-JP" dirty="0" err="1" smtClean="0"/>
              <a:t>jrunscript</a:t>
            </a:r>
            <a:r>
              <a:rPr lang="ja-JP" altLang="en-US" dirty="0" smtClean="0"/>
              <a:t>コマンドのオプションの最後に</a:t>
            </a:r>
            <a:r>
              <a:rPr lang="en-US" altLang="ja-JP" dirty="0" smtClean="0"/>
              <a:t>"-f -"</a:t>
            </a:r>
            <a:r>
              <a:rPr lang="ja-JP" altLang="en-US" dirty="0" smtClean="0"/>
              <a:t>をつけると、</a:t>
            </a:r>
            <a:r>
              <a:rPr lang="en-US" altLang="ja-JP" dirty="0" err="1" smtClean="0"/>
              <a:t>jrunscript</a:t>
            </a:r>
            <a:r>
              <a:rPr lang="ja-JP" altLang="en-US" dirty="0" smtClean="0"/>
              <a:t>を終了せず、インタラクティブモードに移行します。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スクリプトの実行方法（</a:t>
            </a:r>
            <a:r>
              <a:rPr lang="en-US" altLang="ja-JP" dirty="0"/>
              <a:t>JMX </a:t>
            </a:r>
            <a:r>
              <a:rPr lang="en-US" altLang="ja-JP" dirty="0" err="1"/>
              <a:t>Remoting</a:t>
            </a:r>
            <a:r>
              <a:rPr lang="ja-JP" altLang="en-US" dirty="0"/>
              <a:t>の場合）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27584" y="1628800"/>
            <a:ext cx="7825234" cy="51454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$ EAP_HOME=/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opt/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jboss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/jboss-eap-7.0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$ CLASSPATH=${EAP_HOME} /bin/client/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jboss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-cli-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client.jar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27584" y="2842446"/>
            <a:ext cx="7825234" cy="29910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$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jrunscript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-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cp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$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{CLASSPATH} -f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sample.js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27584" y="4210017"/>
            <a:ext cx="7825234" cy="51454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$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jrunscript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-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cp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$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{CLASSPATH} -f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sample.js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-f -</a:t>
            </a:r>
          </a:p>
          <a:p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nashorn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892120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43000"/>
            <a:ext cx="8363272" cy="5310336"/>
          </a:xfrm>
        </p:spPr>
        <p:txBody>
          <a:bodyPr/>
          <a:lstStyle/>
          <a:p>
            <a:r>
              <a:rPr lang="en-US" altLang="ja-JP" dirty="0" err="1"/>
              <a:t>pid</a:t>
            </a:r>
            <a:r>
              <a:rPr lang="ja-JP" altLang="en-US" dirty="0"/>
              <a:t>を指定して</a:t>
            </a:r>
            <a:r>
              <a:rPr lang="en-US" altLang="ja-JP" dirty="0"/>
              <a:t>JVM</a:t>
            </a:r>
            <a:r>
              <a:rPr lang="ja-JP" altLang="en-US" dirty="0"/>
              <a:t>を</a:t>
            </a:r>
            <a:r>
              <a:rPr lang="en-US" altLang="ja-JP" dirty="0"/>
              <a:t>attach</a:t>
            </a:r>
            <a:r>
              <a:rPr lang="ja-JP" altLang="en-US" dirty="0"/>
              <a:t>。エージェントを</a:t>
            </a:r>
            <a:r>
              <a:rPr lang="en-US" altLang="ja-JP" dirty="0"/>
              <a:t>load</a:t>
            </a:r>
            <a:r>
              <a:rPr lang="ja-JP" altLang="en-US" dirty="0"/>
              <a:t>して、</a:t>
            </a:r>
            <a:r>
              <a:rPr lang="en-US" altLang="ja-JP" dirty="0" err="1"/>
              <a:t>MBeanServerConnection</a:t>
            </a:r>
            <a:r>
              <a:rPr lang="ja-JP" altLang="en-US" dirty="0"/>
              <a:t>を取得</a:t>
            </a:r>
          </a:p>
          <a:p>
            <a:r>
              <a:rPr lang="en-US" altLang="ja-JP" dirty="0" err="1"/>
              <a:t>MBean</a:t>
            </a:r>
            <a:r>
              <a:rPr lang="ja-JP" altLang="en-US" dirty="0"/>
              <a:t>名と属性名を指定して、監視項目の値を取得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JMX</a:t>
            </a:r>
            <a:r>
              <a:rPr lang="ja-JP" altLang="en-US" dirty="0"/>
              <a:t>接続の流れ（</a:t>
            </a:r>
            <a:r>
              <a:rPr lang="en-US" altLang="ja-JP" dirty="0"/>
              <a:t>JMX Attach API</a:t>
            </a:r>
            <a:r>
              <a:rPr lang="ja-JP" altLang="en-US" dirty="0"/>
              <a:t>の場合）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27584" y="2275668"/>
            <a:ext cx="7825234" cy="37462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</a:t>
            </a:r>
            <a:r>
              <a:rPr lang="en-US" altLang="ja-JP" sz="1400" dirty="0" err="1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MBean</a:t>
            </a:r>
            <a:r>
              <a:rPr lang="ja-JP" altLang="en-US" sz="1400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サーバコネクションの取得</a:t>
            </a:r>
            <a:endParaRPr lang="en-US" altLang="ja-JP" sz="1400" dirty="0">
              <a:solidFill>
                <a:srgbClr val="008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vm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VirtualMachine.attach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javahome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java.lang.System.getProperty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("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java.home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")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agent =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javahome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+ "/lib/management-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agent.jar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</a:p>
          <a:p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vm.loadAgent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(agent)</a:t>
            </a: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prop =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vm.getAgentProperties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</a:t>
            </a:r>
          </a:p>
          <a:p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addr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prop.getProperty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("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com.sun.management.jmxremote.localConnectorAddress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")</a:t>
            </a:r>
          </a:p>
          <a:p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url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new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JMXServiceURL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addr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connector =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JMXConnectorFactory.connect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url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con =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connector.getMBeanServerConnection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</a:t>
            </a: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</a:t>
            </a:r>
            <a:r>
              <a:rPr lang="en-US" altLang="ja-JP" sz="1400" dirty="0" err="1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MBean</a:t>
            </a:r>
            <a:r>
              <a:rPr lang="ja-JP" altLang="en-US" sz="1400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名の準備</a:t>
            </a:r>
            <a:endParaRPr lang="en-US" altLang="ja-JP" sz="1400" dirty="0">
              <a:solidFill>
                <a:srgbClr val="008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objname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new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ObjectName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'</a:t>
            </a:r>
            <a:r>
              <a:rPr lang="en-US" altLang="ja-JP" sz="1400" dirty="0" err="1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jboss.as:subsystem</a:t>
            </a:r>
            <a:r>
              <a:rPr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datasources,data</a:t>
            </a:r>
            <a:r>
              <a:rPr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-source=</a:t>
            </a:r>
            <a:r>
              <a:rPr lang="en-US" altLang="ja-JP" sz="1400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ExampleDS</a:t>
            </a:r>
            <a:r>
              <a:rPr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'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属性値の取得</a:t>
            </a:r>
            <a:endParaRPr lang="en-US" altLang="ja-JP" sz="1400" dirty="0">
              <a:solidFill>
                <a:srgbClr val="008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value=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con.getAttribute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objname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"enabled"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02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監視対象</a:t>
            </a:r>
            <a:r>
              <a:rPr lang="en-US" altLang="ja-JP" dirty="0"/>
              <a:t>JVM</a:t>
            </a:r>
            <a:r>
              <a:rPr lang="ja-JP" altLang="en-US" dirty="0"/>
              <a:t>の</a:t>
            </a:r>
            <a:r>
              <a:rPr lang="en-US" altLang="ja-JP" dirty="0"/>
              <a:t>PID</a:t>
            </a:r>
            <a:r>
              <a:rPr lang="ja-JP" altLang="en-US" dirty="0"/>
              <a:t>を</a:t>
            </a:r>
            <a:r>
              <a:rPr lang="en-US" altLang="ja-JP" dirty="0" err="1"/>
              <a:t>jps</a:t>
            </a:r>
            <a:r>
              <a:rPr lang="ja-JP" altLang="en-US" dirty="0"/>
              <a:t>コマンドで確認</a:t>
            </a:r>
          </a:p>
          <a:p>
            <a:endParaRPr lang="ja-JP" altLang="en-US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/>
              <a:t>PID</a:t>
            </a:r>
            <a:r>
              <a:rPr lang="ja-JP" altLang="en-US" dirty="0"/>
              <a:t>を指定して、スクリプトを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クラスパスの設定は必要ありません。標準の</a:t>
            </a:r>
            <a:r>
              <a:rPr lang="en-US" altLang="ja-JP" dirty="0"/>
              <a:t>API</a:t>
            </a:r>
            <a:r>
              <a:rPr lang="ja-JP" altLang="en-US" dirty="0"/>
              <a:t>だけで実行できます。</a:t>
            </a:r>
          </a:p>
          <a:p>
            <a:pPr marL="0" indent="0">
              <a:buNone/>
            </a:pP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スクリプトの実行方法</a:t>
            </a:r>
            <a:r>
              <a:rPr lang="ja-JP" altLang="en-US" dirty="0" smtClean="0"/>
              <a:t>（</a:t>
            </a:r>
            <a:r>
              <a:rPr lang="en-US" altLang="ja-JP" dirty="0"/>
              <a:t>JMX Attach API</a:t>
            </a:r>
            <a:r>
              <a:rPr lang="ja-JP" altLang="en-US" dirty="0"/>
              <a:t>の場合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27584" y="1628800"/>
            <a:ext cx="7825234" cy="72999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$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jps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7455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Jps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7274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jboss-modules.jar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27584" y="3273913"/>
            <a:ext cx="7825234" cy="29910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$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jrunscript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-f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sample.js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7274</a:t>
            </a:r>
          </a:p>
        </p:txBody>
      </p:sp>
    </p:spTree>
    <p:extLst>
      <p:ext uri="{BB962C8B-B14F-4D97-AF65-F5344CB8AC3E}">
        <p14:creationId xmlns:p14="http://schemas.microsoft.com/office/powerpoint/2010/main" val="1536594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97152"/>
            <a:ext cx="8229600" cy="715965"/>
          </a:xfrm>
        </p:spPr>
        <p:txBody>
          <a:bodyPr>
            <a:normAutofit/>
          </a:bodyPr>
          <a:lstStyle/>
          <a:p>
            <a:pPr algn="r"/>
            <a:r>
              <a:rPr lang="en-US" altLang="ja-JP" sz="3600" b="1" dirty="0" smtClean="0"/>
              <a:t>EAP</a:t>
            </a:r>
            <a:r>
              <a:rPr lang="ja-JP" altLang="en-US" sz="3600" b="1" dirty="0" smtClean="0"/>
              <a:t>の監視とチューニングのポイント</a:t>
            </a:r>
            <a:endParaRPr kumimoji="1" lang="ja-JP" altLang="en-US" sz="3600" b="1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24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57545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EAP</a:t>
            </a:r>
            <a:r>
              <a:rPr lang="ja-JP" altLang="en-US" dirty="0" smtClean="0"/>
              <a:t>で取得</a:t>
            </a:r>
            <a:r>
              <a:rPr lang="ja-JP" altLang="en-US" dirty="0"/>
              <a:t>可能な</a:t>
            </a:r>
            <a:r>
              <a:rPr lang="en-US" altLang="ja-JP" dirty="0" err="1"/>
              <a:t>MBean</a:t>
            </a:r>
            <a:r>
              <a:rPr lang="ja-JP" altLang="en-US" dirty="0"/>
              <a:t>の概要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61099" y="2839265"/>
            <a:ext cx="7354300" cy="25242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>
              <a:defRPr/>
            </a:pPr>
            <a:r>
              <a:rPr lang="en-US" altLang="ja-JP" sz="1600" dirty="0"/>
              <a:t>EAP</a:t>
            </a:r>
            <a:endParaRPr lang="ja-JP" altLang="en-US" sz="1600" dirty="0"/>
          </a:p>
        </p:txBody>
      </p:sp>
      <p:sp>
        <p:nvSpPr>
          <p:cNvPr id="6" name="正方形/長方形 5"/>
          <p:cNvSpPr/>
          <p:nvPr/>
        </p:nvSpPr>
        <p:spPr>
          <a:xfrm>
            <a:off x="861099" y="5500399"/>
            <a:ext cx="7354300" cy="818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>
              <a:defRPr/>
            </a:pPr>
            <a:r>
              <a:rPr lang="en-US" altLang="ja-JP" sz="1600" dirty="0"/>
              <a:t>JVM</a:t>
            </a:r>
            <a:endParaRPr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1406029" y="5635787"/>
            <a:ext cx="1702342" cy="41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err="1">
                <a:solidFill>
                  <a:srgbClr val="000000"/>
                </a:solidFill>
              </a:rPr>
              <a:t>GabageCollector</a:t>
            </a:r>
            <a:endParaRPr lang="en-US" altLang="ja-JP" sz="1200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ja-JP" altLang="en-US" sz="1200" dirty="0">
                <a:solidFill>
                  <a:srgbClr val="000000"/>
                </a:solidFill>
              </a:rPr>
              <a:t>（</a:t>
            </a:r>
            <a:r>
              <a:rPr lang="en-US" altLang="ja-JP" sz="1200" dirty="0">
                <a:solidFill>
                  <a:srgbClr val="000000"/>
                </a:solidFill>
              </a:rPr>
              <a:t>GC</a:t>
            </a:r>
            <a:r>
              <a:rPr lang="ja-JP" altLang="en-US" sz="1200" dirty="0">
                <a:solidFill>
                  <a:srgbClr val="000000"/>
                </a:solidFill>
              </a:rPr>
              <a:t>発生状況</a:t>
            </a:r>
            <a:r>
              <a:rPr lang="en-US" altLang="ja-JP" sz="1200" dirty="0">
                <a:solidFill>
                  <a:srgbClr val="000000"/>
                </a:solidFill>
              </a:rPr>
              <a:t>)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312533" y="5635787"/>
            <a:ext cx="1702342" cy="41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err="1">
                <a:solidFill>
                  <a:srgbClr val="000000"/>
                </a:solidFill>
              </a:rPr>
              <a:t>MemoryPool</a:t>
            </a:r>
            <a:endParaRPr lang="en-US" altLang="ja-JP" sz="1200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US" altLang="ja-JP" sz="1200" dirty="0">
                <a:solidFill>
                  <a:srgbClr val="000000"/>
                </a:solidFill>
              </a:rPr>
              <a:t>(</a:t>
            </a:r>
            <a:r>
              <a:rPr lang="ja-JP" altLang="en-US" sz="1200" dirty="0">
                <a:solidFill>
                  <a:srgbClr val="000000"/>
                </a:solidFill>
              </a:rPr>
              <a:t>メモリ使用状況</a:t>
            </a:r>
            <a:r>
              <a:rPr lang="en-US" altLang="ja-JP" sz="1200" dirty="0">
                <a:solidFill>
                  <a:srgbClr val="000000"/>
                </a:solidFill>
              </a:rPr>
              <a:t>)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61099" y="1268760"/>
            <a:ext cx="7354300" cy="14336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/>
          <a:lstStyle/>
          <a:p>
            <a:pPr>
              <a:defRPr/>
            </a:pPr>
            <a:r>
              <a:rPr lang="ja-JP" altLang="en-US" sz="1600" dirty="0"/>
              <a:t>アプリ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3449140" y="4408266"/>
            <a:ext cx="2178218" cy="8183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600"/>
          </a:p>
        </p:txBody>
      </p:sp>
      <p:sp>
        <p:nvSpPr>
          <p:cNvPr id="11" name="角丸四角形 10"/>
          <p:cNvSpPr/>
          <p:nvPr/>
        </p:nvSpPr>
        <p:spPr>
          <a:xfrm>
            <a:off x="3516694" y="4545158"/>
            <a:ext cx="2043111" cy="2722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50000"/>
              </a:lnSpc>
              <a:defRPr/>
            </a:pPr>
            <a:r>
              <a:rPr lang="en-US" altLang="ja-JP" sz="1200" dirty="0">
                <a:solidFill>
                  <a:srgbClr val="000000"/>
                </a:solidFill>
              </a:rPr>
              <a:t>Transaction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516694" y="4886638"/>
            <a:ext cx="2043111" cy="2722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50000"/>
              </a:lnSpc>
              <a:defRPr/>
            </a:pPr>
            <a:r>
              <a:rPr lang="en-US" altLang="ja-JP" sz="1200" dirty="0">
                <a:solidFill>
                  <a:srgbClr val="000000"/>
                </a:solidFill>
              </a:rPr>
              <a:t>JCA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831519" y="4271373"/>
            <a:ext cx="2179719" cy="9552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/>
          <a:lstStyle/>
          <a:p>
            <a:pPr>
              <a:lnSpc>
                <a:spcPct val="50000"/>
              </a:lnSpc>
              <a:defRPr/>
            </a:pPr>
            <a:r>
              <a:rPr lang="en-US" altLang="ja-JP" sz="1400" dirty="0" err="1">
                <a:solidFill>
                  <a:srgbClr val="000000"/>
                </a:solidFill>
              </a:rPr>
              <a:t>Datasource</a:t>
            </a:r>
            <a:r>
              <a:rPr lang="en-US" altLang="ja-JP" sz="1400" dirty="0">
                <a:solidFill>
                  <a:srgbClr val="000000"/>
                </a:solidFill>
              </a:rPr>
              <a:t> [0..*]</a:t>
            </a:r>
            <a:endParaRPr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5900573" y="4545158"/>
            <a:ext cx="2043111" cy="2722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50000"/>
              </a:lnSpc>
              <a:defRPr/>
            </a:pPr>
            <a:r>
              <a:rPr lang="ja-JP" altLang="en-US" sz="1200" dirty="0">
                <a:solidFill>
                  <a:srgbClr val="000000"/>
                </a:solidFill>
              </a:rPr>
              <a:t>コネクションプール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900573" y="4886638"/>
            <a:ext cx="2043111" cy="2722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50000"/>
              </a:lnSpc>
              <a:defRPr/>
            </a:pPr>
            <a:r>
              <a:rPr lang="en-US" altLang="ja-JP" sz="1200" dirty="0" smtClean="0">
                <a:solidFill>
                  <a:srgbClr val="000000"/>
                </a:solidFill>
              </a:rPr>
              <a:t>Statement</a:t>
            </a:r>
            <a:r>
              <a:rPr lang="ja-JP" altLang="en-US" sz="1200" dirty="0" smtClean="0">
                <a:solidFill>
                  <a:srgbClr val="000000"/>
                </a:solidFill>
              </a:rPr>
              <a:t>キャッシュ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831519" y="3180745"/>
            <a:ext cx="2179719" cy="9552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/>
          <a:lstStyle/>
          <a:p>
            <a:pPr>
              <a:lnSpc>
                <a:spcPct val="50000"/>
              </a:lnSpc>
              <a:defRPr/>
            </a:pPr>
            <a:r>
              <a:rPr lang="en-US" altLang="ja-JP" sz="1400" dirty="0">
                <a:solidFill>
                  <a:srgbClr val="000000"/>
                </a:solidFill>
              </a:rPr>
              <a:t>JMS</a:t>
            </a:r>
            <a:endParaRPr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5900573" y="3453025"/>
            <a:ext cx="2043111" cy="2722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50000"/>
              </a:lnSpc>
              <a:defRPr/>
            </a:pPr>
            <a:r>
              <a:rPr lang="en-US" altLang="ja-JP" sz="1200" dirty="0">
                <a:solidFill>
                  <a:srgbClr val="000000"/>
                </a:solidFill>
              </a:rPr>
              <a:t>Queue [0..*]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900573" y="3794505"/>
            <a:ext cx="2043111" cy="2722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50000"/>
              </a:lnSpc>
              <a:defRPr/>
            </a:pPr>
            <a:r>
              <a:rPr lang="en-US" altLang="ja-JP" sz="1200" dirty="0">
                <a:solidFill>
                  <a:srgbClr val="000000"/>
                </a:solidFill>
              </a:rPr>
              <a:t>Topic [0..*]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3449140" y="3180745"/>
            <a:ext cx="2178218" cy="9552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/>
          <a:lstStyle/>
          <a:p>
            <a:pPr>
              <a:lnSpc>
                <a:spcPct val="50000"/>
              </a:lnSpc>
              <a:defRPr/>
            </a:pPr>
            <a:r>
              <a:rPr lang="en-US" altLang="ja-JP" sz="1400" dirty="0">
                <a:solidFill>
                  <a:srgbClr val="000000"/>
                </a:solidFill>
              </a:rPr>
              <a:t>EJB</a:t>
            </a:r>
            <a:r>
              <a:rPr lang="ja-JP" altLang="en-US" sz="1400" dirty="0">
                <a:solidFill>
                  <a:srgbClr val="000000"/>
                </a:solidFill>
              </a:rPr>
              <a:t>コンテナ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3516694" y="3589919"/>
            <a:ext cx="2043111" cy="2722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50000"/>
              </a:lnSpc>
              <a:defRPr/>
            </a:pPr>
            <a:r>
              <a:rPr lang="ja-JP" altLang="en-US" sz="1200" dirty="0">
                <a:solidFill>
                  <a:srgbClr val="000000"/>
                </a:solidFill>
              </a:rPr>
              <a:t>スレッドプール</a:t>
            </a:r>
            <a:r>
              <a:rPr lang="en-US" altLang="ja-JP" sz="1200" dirty="0">
                <a:solidFill>
                  <a:srgbClr val="000000"/>
                </a:solidFill>
              </a:rPr>
              <a:t> [1..3]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1065260" y="3180745"/>
            <a:ext cx="2179719" cy="9552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/>
          <a:lstStyle/>
          <a:p>
            <a:pPr>
              <a:lnSpc>
                <a:spcPct val="50000"/>
              </a:lnSpc>
              <a:defRPr/>
            </a:pPr>
            <a:r>
              <a:rPr lang="en-US" altLang="ja-JP" sz="1400" dirty="0">
                <a:solidFill>
                  <a:srgbClr val="000000"/>
                </a:solidFill>
              </a:rPr>
              <a:t>Web</a:t>
            </a:r>
            <a:r>
              <a:rPr lang="ja-JP" altLang="en-US" sz="1400" dirty="0">
                <a:solidFill>
                  <a:srgbClr val="000000"/>
                </a:solidFill>
              </a:rPr>
              <a:t>コンテナ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134315" y="3453025"/>
            <a:ext cx="2041610" cy="2722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50000"/>
              </a:lnSpc>
              <a:defRPr/>
            </a:pPr>
            <a:r>
              <a:rPr lang="ja-JP" altLang="en-US" sz="1200" dirty="0">
                <a:solidFill>
                  <a:srgbClr val="000000"/>
                </a:solidFill>
              </a:rPr>
              <a:t>スレッドプール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134315" y="3794505"/>
            <a:ext cx="2041610" cy="2722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50000"/>
              </a:lnSpc>
              <a:defRPr/>
            </a:pPr>
            <a:r>
              <a:rPr lang="ja-JP" altLang="en-US" sz="1200" dirty="0">
                <a:solidFill>
                  <a:srgbClr val="000000"/>
                </a:solidFill>
              </a:rPr>
              <a:t>リクエストプロセッサ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4606553" y="1610240"/>
            <a:ext cx="3404685" cy="9552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/>
          <a:lstStyle/>
          <a:p>
            <a:pPr>
              <a:lnSpc>
                <a:spcPct val="50000"/>
              </a:lnSpc>
              <a:defRPr/>
            </a:pPr>
            <a:r>
              <a:rPr lang="en-US" altLang="ja-JP" sz="1400" dirty="0">
                <a:solidFill>
                  <a:srgbClr val="000000"/>
                </a:solidFill>
              </a:rPr>
              <a:t>EJB</a:t>
            </a:r>
            <a:r>
              <a:rPr lang="ja-JP" altLang="en-US" sz="1400" dirty="0">
                <a:solidFill>
                  <a:srgbClr val="000000"/>
                </a:solidFill>
              </a:rPr>
              <a:t>モジュール</a:t>
            </a:r>
            <a:r>
              <a:rPr lang="en-US" altLang="ja-JP" sz="1400" dirty="0">
                <a:solidFill>
                  <a:srgbClr val="000000"/>
                </a:solidFill>
              </a:rPr>
              <a:t> [0..*]</a:t>
            </a:r>
            <a:endParaRPr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674106" y="1814827"/>
            <a:ext cx="1567236" cy="2737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50000"/>
              </a:lnSpc>
              <a:defRPr/>
            </a:pPr>
            <a:r>
              <a:rPr lang="en-US" altLang="ja-JP" sz="1200" dirty="0">
                <a:solidFill>
                  <a:srgbClr val="000000"/>
                </a:solidFill>
              </a:rPr>
              <a:t>Stateless  [0..*]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4674106" y="2156306"/>
            <a:ext cx="1567236" cy="2737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50000"/>
              </a:lnSpc>
              <a:defRPr/>
            </a:pPr>
            <a:r>
              <a:rPr lang="en-US" altLang="ja-JP" sz="1200" dirty="0">
                <a:solidFill>
                  <a:srgbClr val="000000"/>
                </a:solidFill>
              </a:rPr>
              <a:t>Singleton  [0..*]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6308895" y="1814827"/>
            <a:ext cx="1565734" cy="2737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50000"/>
              </a:lnSpc>
              <a:defRPr/>
            </a:pPr>
            <a:r>
              <a:rPr lang="en-US" altLang="ja-JP" sz="1200" dirty="0" err="1">
                <a:solidFill>
                  <a:srgbClr val="000000"/>
                </a:solidFill>
              </a:rPr>
              <a:t>Stateful</a:t>
            </a:r>
            <a:r>
              <a:rPr lang="en-US" altLang="ja-JP" sz="1200" dirty="0">
                <a:solidFill>
                  <a:srgbClr val="000000"/>
                </a:solidFill>
              </a:rPr>
              <a:t>  [0..*]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6308895" y="2156306"/>
            <a:ext cx="1565734" cy="2737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50000"/>
              </a:lnSpc>
              <a:defRPr/>
            </a:pPr>
            <a:r>
              <a:rPr lang="en-US" altLang="ja-JP" sz="1200" dirty="0">
                <a:solidFill>
                  <a:srgbClr val="000000"/>
                </a:solidFill>
              </a:rPr>
              <a:t>MDB  [0..*]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97707" y="1610240"/>
            <a:ext cx="3404685" cy="9552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/>
          <a:lstStyle/>
          <a:p>
            <a:pPr>
              <a:lnSpc>
                <a:spcPct val="50000"/>
              </a:lnSpc>
              <a:defRPr/>
            </a:pPr>
            <a:r>
              <a:rPr lang="en-US" altLang="ja-JP" sz="1400" dirty="0">
                <a:solidFill>
                  <a:srgbClr val="000000"/>
                </a:solidFill>
              </a:rPr>
              <a:t>Web</a:t>
            </a:r>
            <a:r>
              <a:rPr lang="ja-JP" altLang="en-US" sz="1400" dirty="0">
                <a:solidFill>
                  <a:srgbClr val="000000"/>
                </a:solidFill>
              </a:rPr>
              <a:t>モジュール</a:t>
            </a:r>
            <a:r>
              <a:rPr lang="en-US" altLang="ja-JP" sz="1400" dirty="0">
                <a:solidFill>
                  <a:srgbClr val="000000"/>
                </a:solidFill>
              </a:rPr>
              <a:t> [0..*]</a:t>
            </a:r>
            <a:endParaRPr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65260" y="1814827"/>
            <a:ext cx="1567236" cy="2737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50000"/>
              </a:lnSpc>
              <a:defRPr/>
            </a:pPr>
            <a:r>
              <a:rPr lang="en-US" altLang="ja-JP" sz="1200" dirty="0">
                <a:solidFill>
                  <a:srgbClr val="000000"/>
                </a:solidFill>
              </a:rPr>
              <a:t>Servlet [0..*]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65260" y="2156306"/>
            <a:ext cx="1567236" cy="2737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50000"/>
              </a:lnSpc>
              <a:defRPr/>
            </a:pPr>
            <a:r>
              <a:rPr lang="en-US" altLang="ja-JP" sz="1200" dirty="0">
                <a:solidFill>
                  <a:srgbClr val="000000"/>
                </a:solidFill>
              </a:rPr>
              <a:t>Web</a:t>
            </a:r>
            <a:r>
              <a:rPr lang="ja-JP" altLang="en-US" sz="1200" dirty="0">
                <a:solidFill>
                  <a:srgbClr val="000000"/>
                </a:solidFill>
              </a:rPr>
              <a:t>サービス</a:t>
            </a:r>
            <a:r>
              <a:rPr lang="en-US" altLang="ja-JP" sz="1200" dirty="0">
                <a:solidFill>
                  <a:srgbClr val="000000"/>
                </a:solidFill>
              </a:rPr>
              <a:t>[0..*]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2700050" y="1814827"/>
            <a:ext cx="1565734" cy="2737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50000"/>
              </a:lnSpc>
              <a:defRPr/>
            </a:pPr>
            <a:r>
              <a:rPr lang="en-US" altLang="ja-JP" sz="1200" dirty="0">
                <a:solidFill>
                  <a:srgbClr val="000000"/>
                </a:solidFill>
              </a:rPr>
              <a:t>HTTP</a:t>
            </a:r>
            <a:r>
              <a:rPr lang="ja-JP" altLang="en-US" sz="1200" dirty="0">
                <a:solidFill>
                  <a:srgbClr val="000000"/>
                </a:solidFill>
              </a:rPr>
              <a:t>セッション</a:t>
            </a:r>
          </a:p>
        </p:txBody>
      </p:sp>
      <p:sp>
        <p:nvSpPr>
          <p:cNvPr id="33" name="円柱 32"/>
          <p:cNvSpPr/>
          <p:nvPr/>
        </p:nvSpPr>
        <p:spPr>
          <a:xfrm>
            <a:off x="8487113" y="4475960"/>
            <a:ext cx="477376" cy="41067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/>
              <a:t>DB</a:t>
            </a:r>
            <a:endParaRPr lang="ja-JP" altLang="en-US" sz="1600" dirty="0"/>
          </a:p>
        </p:txBody>
      </p:sp>
      <p:cxnSp>
        <p:nvCxnSpPr>
          <p:cNvPr id="34" name="直線コネクタ 33"/>
          <p:cNvCxnSpPr>
            <a:stCxn id="14" idx="3"/>
            <a:endCxn id="33" idx="2"/>
          </p:cNvCxnSpPr>
          <p:nvPr/>
        </p:nvCxnSpPr>
        <p:spPr>
          <a:xfrm>
            <a:off x="7943684" y="4680546"/>
            <a:ext cx="5434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endCxn id="23" idx="1"/>
          </p:cNvCxnSpPr>
          <p:nvPr/>
        </p:nvCxnSpPr>
        <p:spPr>
          <a:xfrm>
            <a:off x="520331" y="3931398"/>
            <a:ext cx="613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弦 35"/>
          <p:cNvSpPr/>
          <p:nvPr/>
        </p:nvSpPr>
        <p:spPr>
          <a:xfrm flipH="1">
            <a:off x="112009" y="3725307"/>
            <a:ext cx="408322" cy="410678"/>
          </a:xfrm>
          <a:prstGeom prst="chord">
            <a:avLst>
              <a:gd name="adj1" fmla="val 5113980"/>
              <a:gd name="adj2" fmla="val 162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600"/>
          </a:p>
        </p:txBody>
      </p:sp>
      <p:sp>
        <p:nvSpPr>
          <p:cNvPr id="37" name="テキスト ボックス 50"/>
          <p:cNvSpPr txBox="1">
            <a:spLocks noChangeArrowheads="1"/>
          </p:cNvSpPr>
          <p:nvPr/>
        </p:nvSpPr>
        <p:spPr bwMode="auto">
          <a:xfrm>
            <a:off x="107505" y="3385332"/>
            <a:ext cx="5982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sz="1200"/>
              <a:t>HTTP</a:t>
            </a:r>
            <a:endParaRPr lang="ja-JP" altLang="en-US" sz="1200"/>
          </a:p>
        </p:txBody>
      </p:sp>
      <p:sp>
        <p:nvSpPr>
          <p:cNvPr id="38" name="角丸四角形 37"/>
          <p:cNvSpPr/>
          <p:nvPr/>
        </p:nvSpPr>
        <p:spPr>
          <a:xfrm>
            <a:off x="5151482" y="5637291"/>
            <a:ext cx="1430629" cy="2722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50000"/>
              </a:lnSpc>
              <a:defRPr/>
            </a:pPr>
            <a:r>
              <a:rPr lang="en-US" altLang="ja-JP" sz="1200" dirty="0" err="1">
                <a:solidFill>
                  <a:srgbClr val="000000"/>
                </a:solidFill>
              </a:rPr>
              <a:t>ClassLoading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151482" y="5977266"/>
            <a:ext cx="1430629" cy="2722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50000"/>
              </a:lnSpc>
              <a:defRPr/>
            </a:pPr>
            <a:r>
              <a:rPr lang="en-US" altLang="ja-JP" sz="1200" dirty="0" err="1">
                <a:solidFill>
                  <a:srgbClr val="000000"/>
                </a:solidFill>
              </a:rPr>
              <a:t>Comilation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717217" y="5635787"/>
            <a:ext cx="1430628" cy="2722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50000"/>
              </a:lnSpc>
              <a:defRPr/>
            </a:pPr>
            <a:r>
              <a:rPr lang="en-US" altLang="ja-JP" sz="1200" dirty="0">
                <a:solidFill>
                  <a:srgbClr val="000000"/>
                </a:solidFill>
              </a:rPr>
              <a:t>Operating System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05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MBean</a:t>
            </a:r>
            <a:r>
              <a:rPr lang="ja-JP" altLang="en-US" dirty="0"/>
              <a:t>メトリック出力構成案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26</a:t>
            </a:fld>
            <a:endParaRPr lang="ja-JP" altLang="en-US"/>
          </a:p>
        </p:txBody>
      </p:sp>
      <p:grpSp>
        <p:nvGrpSpPr>
          <p:cNvPr id="29" name="図形グループ 28"/>
          <p:cNvGrpSpPr/>
          <p:nvPr/>
        </p:nvGrpSpPr>
        <p:grpSpPr>
          <a:xfrm>
            <a:off x="467544" y="980728"/>
            <a:ext cx="8136904" cy="5544443"/>
            <a:chOff x="467544" y="836712"/>
            <a:chExt cx="8064500" cy="5832475"/>
          </a:xfrm>
        </p:grpSpPr>
        <p:sp>
          <p:nvSpPr>
            <p:cNvPr id="5" name="メモ 4"/>
            <p:cNvSpPr/>
            <p:nvPr/>
          </p:nvSpPr>
          <p:spPr>
            <a:xfrm>
              <a:off x="538981" y="6094512"/>
              <a:ext cx="3240088" cy="574675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en-US" altLang="ja-JP" sz="1600" dirty="0">
                  <a:solidFill>
                    <a:schemeClr val="tx1"/>
                  </a:solidFill>
                </a:rPr>
                <a:t>Date, Server, ...</a:t>
              </a:r>
            </a:p>
            <a:p>
              <a:pPr>
                <a:defRPr/>
              </a:pPr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テキスト ボックス 2"/>
            <p:cNvSpPr txBox="1">
              <a:spLocks noChangeArrowheads="1"/>
            </p:cNvSpPr>
            <p:nvPr/>
          </p:nvSpPr>
          <p:spPr bwMode="auto">
            <a:xfrm>
              <a:off x="467544" y="5734149"/>
              <a:ext cx="1301495" cy="356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sz="1600"/>
                <a:t>JVM metrics</a:t>
              </a:r>
              <a:endParaRPr lang="ja-JP" altLang="en-US" sz="1600"/>
            </a:p>
          </p:txBody>
        </p:sp>
        <p:sp>
          <p:nvSpPr>
            <p:cNvPr id="7" name="メモ 6"/>
            <p:cNvSpPr/>
            <p:nvPr/>
          </p:nvSpPr>
          <p:spPr>
            <a:xfrm>
              <a:off x="538981" y="4941987"/>
              <a:ext cx="7273925" cy="792162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en-US" altLang="ja-JP" sz="1600" dirty="0">
                  <a:solidFill>
                    <a:schemeClr val="tx1"/>
                  </a:solidFill>
                </a:rPr>
                <a:t>Date, Server, ...</a:t>
              </a:r>
            </a:p>
            <a:p>
              <a:pPr>
                <a:defRPr/>
              </a:pPr>
              <a:endParaRPr lang="en-US" altLang="ja-JP" sz="1600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テキスト ボックス 45"/>
            <p:cNvSpPr txBox="1">
              <a:spLocks noChangeArrowheads="1"/>
            </p:cNvSpPr>
            <p:nvPr/>
          </p:nvSpPr>
          <p:spPr bwMode="auto">
            <a:xfrm>
              <a:off x="467544" y="4581624"/>
              <a:ext cx="2134292" cy="356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sz="1600"/>
                <a:t>EAP common metrics</a:t>
              </a:r>
              <a:endParaRPr lang="ja-JP" altLang="en-US" sz="160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612006" y="5229324"/>
              <a:ext cx="1655763" cy="2889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lnSpc>
                  <a:spcPct val="50000"/>
                </a:lnSpc>
                <a:defRPr/>
              </a:pPr>
              <a:r>
                <a:rPr lang="en-US" altLang="ja-JP" sz="1200" dirty="0">
                  <a:solidFill>
                    <a:srgbClr val="000000"/>
                  </a:solidFill>
                </a:rPr>
                <a:t>Web(</a:t>
              </a:r>
              <a:r>
                <a:rPr lang="en-US" altLang="ja-JP" sz="1200" dirty="0" err="1">
                  <a:solidFill>
                    <a:srgbClr val="000000"/>
                  </a:solidFill>
                </a:rPr>
                <a:t>ThreadPool</a:t>
              </a:r>
              <a:r>
                <a:rPr lang="en-US" altLang="ja-JP" sz="1200" dirty="0">
                  <a:solidFill>
                    <a:srgbClr val="000000"/>
                  </a:solidFill>
                </a:rPr>
                <a:t>)</a:t>
              </a:r>
              <a:endParaRPr lang="ja-JP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2412231" y="5229324"/>
              <a:ext cx="2087563" cy="2889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lnSpc>
                  <a:spcPct val="50000"/>
                </a:lnSpc>
                <a:defRPr/>
              </a:pPr>
              <a:r>
                <a:rPr lang="en-US" altLang="ja-JP" sz="1200" dirty="0">
                  <a:solidFill>
                    <a:srgbClr val="000000"/>
                  </a:solidFill>
                </a:rPr>
                <a:t>Web(</a:t>
              </a:r>
              <a:r>
                <a:rPr lang="en-US" altLang="ja-JP" sz="1200" dirty="0" err="1">
                  <a:solidFill>
                    <a:srgbClr val="000000"/>
                  </a:solidFill>
                </a:rPr>
                <a:t>RequestProcessor</a:t>
              </a:r>
              <a:r>
                <a:rPr lang="en-US" altLang="ja-JP" sz="1200" dirty="0">
                  <a:solidFill>
                    <a:srgbClr val="000000"/>
                  </a:solidFill>
                </a:rPr>
                <a:t>)</a:t>
              </a:r>
              <a:endParaRPr lang="ja-JP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4644256" y="5229324"/>
              <a:ext cx="1368425" cy="2889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lnSpc>
                  <a:spcPct val="50000"/>
                </a:lnSpc>
                <a:defRPr/>
              </a:pPr>
              <a:r>
                <a:rPr lang="en-US" altLang="ja-JP" sz="1200" dirty="0">
                  <a:solidFill>
                    <a:srgbClr val="000000"/>
                  </a:solidFill>
                </a:rPr>
                <a:t>Transaction</a:t>
              </a:r>
              <a:endParaRPr lang="ja-JP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228581" y="5229324"/>
              <a:ext cx="1368425" cy="2889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lnSpc>
                  <a:spcPct val="50000"/>
                </a:lnSpc>
                <a:defRPr/>
              </a:pPr>
              <a:r>
                <a:rPr lang="en-US" altLang="ja-JP" sz="1200" dirty="0">
                  <a:solidFill>
                    <a:srgbClr val="000000"/>
                  </a:solidFill>
                </a:rPr>
                <a:t>JCA</a:t>
              </a:r>
              <a:endParaRPr lang="ja-JP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3" name="メモ 12"/>
            <p:cNvSpPr/>
            <p:nvPr/>
          </p:nvSpPr>
          <p:spPr>
            <a:xfrm>
              <a:off x="538981" y="4005362"/>
              <a:ext cx="3168650" cy="576262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en-US" altLang="ja-JP" sz="1600" dirty="0">
                  <a:solidFill>
                    <a:schemeClr val="tx1"/>
                  </a:solidFill>
                </a:rPr>
                <a:t>Date, Server, </a:t>
              </a:r>
              <a:r>
                <a:rPr lang="en-US" altLang="ja-JP" sz="1600" dirty="0" err="1">
                  <a:solidFill>
                    <a:schemeClr val="tx1"/>
                  </a:solidFill>
                </a:rPr>
                <a:t>Datasource</a:t>
              </a:r>
              <a:r>
                <a:rPr lang="en-US" altLang="ja-JP" sz="1600" dirty="0">
                  <a:solidFill>
                    <a:schemeClr val="tx1"/>
                  </a:solidFill>
                </a:rPr>
                <a:t>, ...</a:t>
              </a:r>
            </a:p>
            <a:p>
              <a:pPr>
                <a:defRPr/>
              </a:pPr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テキスト ボックス 53"/>
            <p:cNvSpPr txBox="1">
              <a:spLocks noChangeArrowheads="1"/>
            </p:cNvSpPr>
            <p:nvPr/>
          </p:nvSpPr>
          <p:spPr bwMode="auto">
            <a:xfrm>
              <a:off x="467544" y="3644999"/>
              <a:ext cx="2036386" cy="356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sz="1600"/>
                <a:t>Datasources metrics</a:t>
              </a:r>
              <a:endParaRPr lang="ja-JP" altLang="en-US" sz="1600"/>
            </a:p>
          </p:txBody>
        </p:sp>
        <p:sp>
          <p:nvSpPr>
            <p:cNvPr id="15" name="メモ 14"/>
            <p:cNvSpPr/>
            <p:nvPr/>
          </p:nvSpPr>
          <p:spPr>
            <a:xfrm>
              <a:off x="4571231" y="4005362"/>
              <a:ext cx="3241675" cy="576262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en-US" altLang="ja-JP" sz="1600" dirty="0">
                  <a:solidFill>
                    <a:schemeClr val="tx1"/>
                  </a:solidFill>
                </a:rPr>
                <a:t>Date, Server, Thread-Pool, ...</a:t>
              </a:r>
            </a:p>
            <a:p>
              <a:pPr>
                <a:defRPr/>
              </a:pPr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テキスト ボックス 55"/>
            <p:cNvSpPr txBox="1">
              <a:spLocks noChangeArrowheads="1"/>
            </p:cNvSpPr>
            <p:nvPr/>
          </p:nvSpPr>
          <p:spPr bwMode="auto">
            <a:xfrm>
              <a:off x="4499794" y="3644999"/>
              <a:ext cx="2428407" cy="356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sz="1600"/>
                <a:t>EJB Thread Pool metrics</a:t>
              </a:r>
              <a:endParaRPr lang="ja-JP" altLang="en-US" sz="1600"/>
            </a:p>
          </p:txBody>
        </p:sp>
        <p:sp>
          <p:nvSpPr>
            <p:cNvPr id="17" name="メモ 16"/>
            <p:cNvSpPr/>
            <p:nvPr/>
          </p:nvSpPr>
          <p:spPr>
            <a:xfrm>
              <a:off x="538981" y="3068737"/>
              <a:ext cx="3168650" cy="576262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en-US" altLang="ja-JP" sz="1600" dirty="0">
                  <a:solidFill>
                    <a:schemeClr val="tx1"/>
                  </a:solidFill>
                </a:rPr>
                <a:t>Date, Server, Queue, ...</a:t>
              </a:r>
            </a:p>
            <a:p>
              <a:pPr>
                <a:defRPr/>
              </a:pPr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テキスト ボックス 57"/>
            <p:cNvSpPr txBox="1">
              <a:spLocks noChangeArrowheads="1"/>
            </p:cNvSpPr>
            <p:nvPr/>
          </p:nvSpPr>
          <p:spPr bwMode="auto">
            <a:xfrm>
              <a:off x="467544" y="2709962"/>
              <a:ext cx="1968567" cy="356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sz="1600"/>
                <a:t>JMS Queue metrics</a:t>
              </a:r>
              <a:endParaRPr lang="ja-JP" altLang="en-US" sz="1600"/>
            </a:p>
          </p:txBody>
        </p:sp>
        <p:sp>
          <p:nvSpPr>
            <p:cNvPr id="19" name="メモ 18"/>
            <p:cNvSpPr/>
            <p:nvPr/>
          </p:nvSpPr>
          <p:spPr>
            <a:xfrm>
              <a:off x="4571231" y="3068737"/>
              <a:ext cx="3241675" cy="576262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en-US" altLang="ja-JP" sz="1600" dirty="0">
                  <a:solidFill>
                    <a:schemeClr val="tx1"/>
                  </a:solidFill>
                </a:rPr>
                <a:t>Date, Server, Topic, ...</a:t>
              </a:r>
            </a:p>
            <a:p>
              <a:pPr>
                <a:defRPr/>
              </a:pPr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テキスト ボックス 59"/>
            <p:cNvSpPr txBox="1">
              <a:spLocks noChangeArrowheads="1"/>
            </p:cNvSpPr>
            <p:nvPr/>
          </p:nvSpPr>
          <p:spPr bwMode="auto">
            <a:xfrm>
              <a:off x="4499794" y="2709962"/>
              <a:ext cx="1829056" cy="356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sz="1600"/>
                <a:t>JMS Topic metrics</a:t>
              </a:r>
              <a:endParaRPr lang="ja-JP" altLang="en-US" sz="1600"/>
            </a:p>
          </p:txBody>
        </p:sp>
        <p:sp>
          <p:nvSpPr>
            <p:cNvPr id="21" name="メモ 20"/>
            <p:cNvSpPr/>
            <p:nvPr/>
          </p:nvSpPr>
          <p:spPr>
            <a:xfrm>
              <a:off x="538981" y="2133699"/>
              <a:ext cx="3168650" cy="576263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en-US" altLang="ja-JP" sz="1600" dirty="0">
                  <a:solidFill>
                    <a:schemeClr val="tx1"/>
                  </a:solidFill>
                </a:rPr>
                <a:t>Date, Server, Application, ...</a:t>
              </a:r>
            </a:p>
            <a:p>
              <a:pPr>
                <a:defRPr/>
              </a:pPr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テキスト ボックス 61"/>
            <p:cNvSpPr txBox="1">
              <a:spLocks noChangeArrowheads="1"/>
            </p:cNvSpPr>
            <p:nvPr/>
          </p:nvSpPr>
          <p:spPr bwMode="auto">
            <a:xfrm>
              <a:off x="467544" y="1773337"/>
              <a:ext cx="2202012" cy="356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sz="1600"/>
                <a:t>HTTP Session metrics</a:t>
              </a:r>
              <a:endParaRPr lang="ja-JP" altLang="en-US" sz="1600"/>
            </a:p>
          </p:txBody>
        </p:sp>
        <p:sp>
          <p:nvSpPr>
            <p:cNvPr id="23" name="メモ 22"/>
            <p:cNvSpPr/>
            <p:nvPr/>
          </p:nvSpPr>
          <p:spPr>
            <a:xfrm>
              <a:off x="4571231" y="2133699"/>
              <a:ext cx="3960813" cy="576263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en-US" altLang="ja-JP" sz="1600" dirty="0">
                  <a:solidFill>
                    <a:schemeClr val="tx1"/>
                  </a:solidFill>
                </a:rPr>
                <a:t>Date, Server, Application, EJB, ...</a:t>
              </a:r>
            </a:p>
            <a:p>
              <a:pPr>
                <a:defRPr/>
              </a:pPr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テキスト ボックス 63"/>
            <p:cNvSpPr txBox="1">
              <a:spLocks noChangeArrowheads="1"/>
            </p:cNvSpPr>
            <p:nvPr/>
          </p:nvSpPr>
          <p:spPr bwMode="auto">
            <a:xfrm>
              <a:off x="4499794" y="1773337"/>
              <a:ext cx="1267734" cy="356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sz="1600"/>
                <a:t>EJB metrics</a:t>
              </a:r>
              <a:endParaRPr lang="ja-JP" altLang="en-US" sz="1600"/>
            </a:p>
          </p:txBody>
        </p:sp>
        <p:sp>
          <p:nvSpPr>
            <p:cNvPr id="25" name="メモ 24"/>
            <p:cNvSpPr/>
            <p:nvPr/>
          </p:nvSpPr>
          <p:spPr>
            <a:xfrm>
              <a:off x="538981" y="1197074"/>
              <a:ext cx="3673475" cy="576263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en-US" altLang="ja-JP" sz="1600" dirty="0">
                  <a:solidFill>
                    <a:schemeClr val="tx1"/>
                  </a:solidFill>
                </a:rPr>
                <a:t>Date, Server, Application, Servlet, ...</a:t>
              </a:r>
            </a:p>
            <a:p>
              <a:pPr>
                <a:defRPr/>
              </a:pPr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テキスト ボックス 65"/>
            <p:cNvSpPr txBox="1">
              <a:spLocks noChangeArrowheads="1"/>
            </p:cNvSpPr>
            <p:nvPr/>
          </p:nvSpPr>
          <p:spPr bwMode="auto">
            <a:xfrm>
              <a:off x="467544" y="836712"/>
              <a:ext cx="1527691" cy="356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sz="1600"/>
                <a:t>Servlet metrics</a:t>
              </a:r>
              <a:endParaRPr lang="ja-JP" altLang="en-US" sz="1600"/>
            </a:p>
          </p:txBody>
        </p:sp>
        <p:sp>
          <p:nvSpPr>
            <p:cNvPr id="27" name="メモ 26"/>
            <p:cNvSpPr/>
            <p:nvPr/>
          </p:nvSpPr>
          <p:spPr>
            <a:xfrm>
              <a:off x="4571231" y="1197074"/>
              <a:ext cx="3960813" cy="576263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>
                <a:defRPr/>
              </a:pPr>
              <a:r>
                <a:rPr lang="en-US" altLang="ja-JP" sz="1600" dirty="0">
                  <a:solidFill>
                    <a:schemeClr val="tx1"/>
                  </a:solidFill>
                </a:rPr>
                <a:t>Date, Server, Application, Endpoint, ...</a:t>
              </a:r>
            </a:p>
            <a:p>
              <a:pPr>
                <a:defRPr/>
              </a:pPr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テキスト ボックス 67"/>
            <p:cNvSpPr txBox="1">
              <a:spLocks noChangeArrowheads="1"/>
            </p:cNvSpPr>
            <p:nvPr/>
          </p:nvSpPr>
          <p:spPr bwMode="auto">
            <a:xfrm>
              <a:off x="4499794" y="836712"/>
              <a:ext cx="2145512" cy="356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sz="1600"/>
                <a:t>Web Services metrics</a:t>
              </a:r>
              <a:endParaRPr lang="ja-JP" altLang="en-US" sz="1600"/>
            </a:p>
          </p:txBody>
        </p:sp>
      </p:grpSp>
      <p:sp>
        <p:nvSpPr>
          <p:cNvPr id="30" name="角丸四角形吹き出し 29"/>
          <p:cNvSpPr/>
          <p:nvPr/>
        </p:nvSpPr>
        <p:spPr>
          <a:xfrm>
            <a:off x="5436096" y="5877272"/>
            <a:ext cx="3240360" cy="648072"/>
          </a:xfrm>
          <a:prstGeom prst="wedgeRoundRectCallout">
            <a:avLst>
              <a:gd name="adj1" fmla="val -62071"/>
              <a:gd name="adj2" fmla="val -5678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rgbClr val="FF66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92500" lnSpcReduction="10000"/>
          </a:bodyPr>
          <a:lstStyle/>
          <a:p>
            <a:r>
              <a:rPr lang="ja-JP" altLang="en-US" dirty="0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メトリック出力はリソース種類ごとに分けるとよい</a:t>
            </a:r>
            <a:endParaRPr kumimoji="1" lang="ja-JP" altLang="en-US" baseline="0" dirty="0" smtClean="0">
              <a:solidFill>
                <a:srgbClr val="FF66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723752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幾つかのリソースは</a:t>
            </a:r>
            <a:r>
              <a:rPr lang="ja-JP" altLang="en-US" dirty="0" smtClean="0"/>
              <a:t>該当の</a:t>
            </a:r>
            <a:r>
              <a:rPr lang="en-US" altLang="ja-JP" dirty="0" err="1" smtClean="0"/>
              <a:t>MBean</a:t>
            </a:r>
            <a:r>
              <a:rPr lang="ja-JP" altLang="en-US" dirty="0" smtClean="0"/>
              <a:t>でメトリック取得の有効化を設定する必要がある</a:t>
            </a:r>
            <a:endParaRPr lang="en-US" altLang="ja-JP" dirty="0" smtClean="0"/>
          </a:p>
          <a:p>
            <a:r>
              <a:rPr lang="en-US" altLang="ja-JP" dirty="0" smtClean="0"/>
              <a:t>web</a:t>
            </a:r>
            <a:r>
              <a:rPr lang="ja-JP" altLang="en-US" dirty="0" smtClean="0"/>
              <a:t>サブシステム</a:t>
            </a:r>
            <a:endParaRPr lang="en-US" altLang="ja-JP" dirty="0"/>
          </a:p>
          <a:p>
            <a:endParaRPr lang="en-US" altLang="ja-JP" dirty="0" smtClean="0"/>
          </a:p>
          <a:p>
            <a:r>
              <a:rPr kumimoji="1" lang="en-US" altLang="ja-JP" dirty="0" err="1" smtClean="0"/>
              <a:t>datasources</a:t>
            </a:r>
            <a:r>
              <a:rPr kumimoji="1" lang="ja-JP" altLang="en-US" dirty="0" smtClean="0"/>
              <a:t>サブシステム</a:t>
            </a:r>
            <a:endParaRPr kumimoji="1" lang="en-US" altLang="ja-JP" dirty="0" smtClean="0"/>
          </a:p>
          <a:p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r>
              <a:rPr kumimoji="1" lang="en-US" altLang="ja-JP" dirty="0" smtClean="0"/>
              <a:t>EJB3</a:t>
            </a:r>
            <a:r>
              <a:rPr kumimoji="1" lang="ja-JP" altLang="en-US" dirty="0" smtClean="0"/>
              <a:t>サブシステム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トランザクションサブシステム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メトリックス取得のための</a:t>
            </a:r>
            <a:r>
              <a:rPr lang="en-US" altLang="ja-JP" dirty="0" smtClean="0"/>
              <a:t>EAP</a:t>
            </a:r>
            <a:r>
              <a:rPr lang="ja-JP" altLang="en-US" dirty="0" smtClean="0"/>
              <a:t>の設定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27584" y="4211178"/>
            <a:ext cx="7825234" cy="72999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&lt;subsystem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xmlns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urn:jboss:domain:ejb3:4.0"&gt;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&lt;statistics enabled="true"/&gt;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&lt;/subsystem&gt;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27584" y="5507322"/>
            <a:ext cx="7825234" cy="72999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&lt;subsystem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xmlns</a:t>
            </a:r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="</a:t>
            </a:r>
            <a:r>
              <a:rPr lang="en-US" altLang="ja-JP" sz="140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urn:jboss:domain:transactions:3.0"&gt;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&lt;coordinator-environment </a:t>
            </a:r>
            <a:r>
              <a:rPr lang="en-US" altLang="ja-JP" sz="1400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enable-statistics="true"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default-timeout="300"/&gt;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&lt;/subsystem&gt;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27584" y="2771599"/>
            <a:ext cx="7825234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&lt;subsystem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xmlns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="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urn:jboss:domain:datasources:4.0"&gt;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&lt;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datasources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&lt;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datasource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pool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-name="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ExampleDS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 </a:t>
            </a:r>
            <a:r>
              <a:rPr lang="en-US" altLang="ja-JP" sz="1400" dirty="0" smtClean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statistics</a:t>
            </a:r>
            <a:r>
              <a:rPr lang="en-US" altLang="ja-JP" sz="1400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-enabled="true</a:t>
            </a:r>
            <a:r>
              <a:rPr lang="en-US" altLang="ja-JP" sz="1400" dirty="0" smtClean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ja-JP" altLang="en-US" sz="1400" dirty="0" smtClean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... &gt;</a:t>
            </a:r>
          </a:p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&lt;/subsystem&gt;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27584" y="2060848"/>
            <a:ext cx="7825234" cy="29910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&lt;subsystem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xmlns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="urn:jboss:domain:undertow:3.1" </a:t>
            </a:r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statistics-enabled="true"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57533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監視：</a:t>
            </a:r>
            <a:endParaRPr lang="en-US" altLang="ja-JP" b="1" dirty="0" smtClean="0"/>
          </a:p>
          <a:p>
            <a:r>
              <a:rPr lang="en-US" altLang="ja-JP" dirty="0" err="1" smtClean="0"/>
              <a:t>currentThreadsBusy</a:t>
            </a:r>
            <a:r>
              <a:rPr lang="ja-JP" altLang="en-US" dirty="0"/>
              <a:t>を観測し、定常的な同時実行数とピーク実行数を得る。</a:t>
            </a:r>
          </a:p>
          <a:p>
            <a:r>
              <a:rPr lang="ja-JP" altLang="en-US" dirty="0"/>
              <a:t>この値と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maxThreads</a:t>
            </a:r>
            <a:r>
              <a:rPr lang="ja-JP" altLang="en-US" dirty="0" smtClean="0"/>
              <a:t>（あるいは、</a:t>
            </a:r>
            <a:r>
              <a:rPr lang="en-US" altLang="ja-JP" dirty="0" smtClean="0"/>
              <a:t>Apache </a:t>
            </a:r>
            <a:r>
              <a:rPr lang="en-US" altLang="ja-JP" dirty="0" err="1"/>
              <a:t>mod_proxy</a:t>
            </a:r>
            <a:r>
              <a:rPr lang="ja-JP" altLang="en-US" dirty="0"/>
              <a:t>における</a:t>
            </a:r>
            <a:r>
              <a:rPr lang="en-US" altLang="ja-JP" dirty="0" err="1"/>
              <a:t>ServerLimits</a:t>
            </a:r>
            <a:r>
              <a:rPr lang="en-US" altLang="ja-JP" dirty="0"/>
              <a:t> * </a:t>
            </a:r>
            <a:r>
              <a:rPr lang="en-US" altLang="ja-JP" dirty="0" err="1" smtClean="0"/>
              <a:t>ThreadsPerChild</a:t>
            </a:r>
            <a:r>
              <a:rPr lang="ja-JP" altLang="en-US" dirty="0" smtClean="0"/>
              <a:t>）の</a:t>
            </a:r>
            <a:r>
              <a:rPr lang="ja-JP" altLang="en-US" dirty="0"/>
              <a:t>値を比較し、</a:t>
            </a:r>
            <a:r>
              <a:rPr lang="en-US" altLang="ja-JP" dirty="0"/>
              <a:t>Web</a:t>
            </a:r>
            <a:r>
              <a:rPr lang="ja-JP" altLang="en-US" dirty="0"/>
              <a:t>層のスレッド数に余裕があることを確認する</a:t>
            </a:r>
          </a:p>
          <a:p>
            <a:endParaRPr lang="ja-JP" altLang="en-US" dirty="0"/>
          </a:p>
          <a:p>
            <a:pPr marL="0" indent="0">
              <a:buNone/>
            </a:pPr>
            <a:r>
              <a:rPr lang="ja-JP" altLang="en-US" b="1" dirty="0"/>
              <a:t>チューニング：</a:t>
            </a:r>
          </a:p>
          <a:p>
            <a:r>
              <a:rPr lang="ja-JP" altLang="en-US" dirty="0"/>
              <a:t>もし、</a:t>
            </a:r>
            <a:r>
              <a:rPr lang="en-US" altLang="ja-JP" dirty="0" err="1"/>
              <a:t>currentThreadsBusy</a:t>
            </a:r>
            <a:r>
              <a:rPr lang="ja-JP" altLang="en-US" dirty="0" smtClean="0"/>
              <a:t>と</a:t>
            </a:r>
            <a:r>
              <a:rPr lang="en-US" altLang="ja-JP" dirty="0" err="1"/>
              <a:t>maxThreads</a:t>
            </a:r>
            <a:r>
              <a:rPr lang="ja-JP" altLang="en-US" dirty="0" smtClean="0"/>
              <a:t>が</a:t>
            </a:r>
            <a:r>
              <a:rPr lang="ja-JP" altLang="en-US" dirty="0"/>
              <a:t>近い値を示しており、</a:t>
            </a:r>
            <a:r>
              <a:rPr lang="en-US" altLang="ja-JP" dirty="0"/>
              <a:t>CPU</a:t>
            </a:r>
            <a:r>
              <a:rPr lang="ja-JP" altLang="en-US" dirty="0"/>
              <a:t>使用率に余裕がある場合は、</a:t>
            </a:r>
            <a:r>
              <a:rPr lang="en-US" altLang="ja-JP" dirty="0"/>
              <a:t>Apache</a:t>
            </a:r>
            <a:r>
              <a:rPr lang="ja-JP" altLang="en-US" dirty="0"/>
              <a:t>側で</a:t>
            </a:r>
            <a:r>
              <a:rPr lang="en-US" altLang="ja-JP" dirty="0" err="1"/>
              <a:t>ServerLimits</a:t>
            </a:r>
            <a:r>
              <a:rPr lang="en-US" altLang="ja-JP" dirty="0"/>
              <a:t> </a:t>
            </a:r>
            <a:r>
              <a:rPr lang="ja-JP" altLang="en-US" dirty="0"/>
              <a:t>または</a:t>
            </a:r>
            <a:r>
              <a:rPr lang="en-US" altLang="ja-JP" dirty="0" err="1"/>
              <a:t>ThreadsPerChild</a:t>
            </a:r>
            <a:r>
              <a:rPr lang="ja-JP" altLang="en-US" dirty="0"/>
              <a:t>を増加させることを検討する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/>
              <a:t>の監視（スレッドプール）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827584" y="4797152"/>
            <a:ext cx="7704856" cy="1296144"/>
          </a:xfrm>
          <a:prstGeom prst="wedgeRoundRectCallout">
            <a:avLst>
              <a:gd name="adj1" fmla="val -34293"/>
              <a:gd name="adj2" fmla="val -6841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rgbClr val="FF66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Autofit/>
          </a:bodyPr>
          <a:lstStyle/>
          <a:p>
            <a:r>
              <a:rPr lang="ja-JP" altLang="en-US" sz="1600" dirty="0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注意：　現状</a:t>
            </a:r>
            <a:r>
              <a:rPr lang="en-US" altLang="ja-JP" sz="1600" dirty="0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 EAP 7.0</a:t>
            </a:r>
            <a:r>
              <a:rPr lang="ja-JP" altLang="en-US" sz="1600" dirty="0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では</a:t>
            </a:r>
            <a:r>
              <a:rPr lang="en-US" altLang="ja-JP" sz="1600" dirty="0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NIO</a:t>
            </a:r>
            <a:r>
              <a:rPr lang="ja-JP" altLang="en-US" sz="1600" dirty="0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ja-JP" sz="1600" dirty="0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Worker</a:t>
            </a:r>
            <a:r>
              <a:rPr lang="ja-JP" altLang="en-US" sz="1600" dirty="0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プールの</a:t>
            </a:r>
            <a:r>
              <a:rPr lang="en-US" altLang="ja-JP" sz="1600" dirty="0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busy</a:t>
            </a:r>
            <a:r>
              <a:rPr lang="ja-JP" altLang="en-US" sz="1600" dirty="0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スレッド数を監視することができません。間もなくリリース予定の</a:t>
            </a:r>
            <a:r>
              <a:rPr lang="en-US" altLang="ja-JP" sz="1600" dirty="0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EAP 7.1</a:t>
            </a:r>
            <a:r>
              <a:rPr lang="ja-JP" altLang="en-US" sz="1600" dirty="0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をお待ちください。</a:t>
            </a:r>
            <a:endParaRPr lang="en-US" altLang="ja-JP" sz="1600" dirty="0" smtClean="0">
              <a:solidFill>
                <a:srgbClr val="FF66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600" dirty="0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EAP</a:t>
            </a:r>
            <a:r>
              <a:rPr lang="ja-JP" altLang="en-US" sz="1600" dirty="0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600" dirty="0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7.0</a:t>
            </a:r>
            <a:r>
              <a:rPr lang="ja-JP" altLang="en-US" sz="1600" dirty="0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の現状では、</a:t>
            </a:r>
            <a:r>
              <a:rPr lang="en-US" altLang="ja-JP" sz="1600" dirty="0" err="1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Xio</a:t>
            </a:r>
            <a:r>
              <a:rPr lang="ja-JP" altLang="en-US" sz="1600" dirty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600" dirty="0" err="1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MBean</a:t>
            </a:r>
            <a:r>
              <a:rPr lang="ja-JP" altLang="en-US" sz="1600" dirty="0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ja-JP" sz="1600" dirty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1600" dirty="0" err="1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WorkerQueueSize</a:t>
            </a:r>
            <a:r>
              <a:rPr lang="en-US" altLang="ja-JP" sz="1600" dirty="0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1600" dirty="0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を監視し、キューに並んだリクエストが観測されるかどうかで、</a:t>
            </a:r>
            <a:r>
              <a:rPr lang="en-US" altLang="ja-JP" sz="1600" dirty="0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Worker</a:t>
            </a:r>
            <a:r>
              <a:rPr lang="ja-JP" altLang="en-US" sz="1600" dirty="0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プールのスレッド数をチューニングしてください。</a:t>
            </a:r>
            <a:endParaRPr lang="en-US" altLang="ja-JP" sz="1600" dirty="0" smtClean="0">
              <a:solidFill>
                <a:srgbClr val="FF66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785613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監視：</a:t>
            </a:r>
            <a:endParaRPr lang="en-US" altLang="ja-JP" b="1" dirty="0" smtClean="0"/>
          </a:p>
          <a:p>
            <a:r>
              <a:rPr lang="en-US" altLang="ja-JP" dirty="0" err="1" smtClean="0"/>
              <a:t>requestCount</a:t>
            </a:r>
            <a:r>
              <a:rPr lang="en-US" altLang="ja-JP" dirty="0" smtClean="0"/>
              <a:t> </a:t>
            </a:r>
            <a:r>
              <a:rPr lang="en-US" altLang="ja-JP" dirty="0"/>
              <a:t>/ &lt;</a:t>
            </a:r>
            <a:r>
              <a:rPr lang="ja-JP" altLang="en-US" dirty="0"/>
              <a:t>計測時間</a:t>
            </a:r>
            <a:r>
              <a:rPr lang="en-US" altLang="ja-JP" dirty="0"/>
              <a:t>&gt; (</a:t>
            </a:r>
            <a:r>
              <a:rPr lang="en-US" altLang="ja-JP" dirty="0" err="1"/>
              <a:t>tps</a:t>
            </a:r>
            <a:r>
              <a:rPr lang="en-US" altLang="ja-JP" dirty="0"/>
              <a:t>)</a:t>
            </a:r>
            <a:r>
              <a:rPr lang="ja-JP" altLang="en-US" dirty="0"/>
              <a:t>を算出し、単位時間当たりの処理量が想定通りかを確認する</a:t>
            </a:r>
          </a:p>
          <a:p>
            <a:r>
              <a:rPr lang="en-US" altLang="ja-JP" dirty="0" err="1"/>
              <a:t>processingTime</a:t>
            </a:r>
            <a:r>
              <a:rPr lang="en-US" altLang="ja-JP" dirty="0"/>
              <a:t> / &lt;</a:t>
            </a:r>
            <a:r>
              <a:rPr lang="ja-JP" altLang="en-US" dirty="0"/>
              <a:t>計測時間</a:t>
            </a:r>
            <a:r>
              <a:rPr lang="en-US" altLang="ja-JP" dirty="0"/>
              <a:t>&gt; (</a:t>
            </a:r>
            <a:r>
              <a:rPr lang="en-US" altLang="ja-JP" dirty="0" err="1"/>
              <a:t>ms</a:t>
            </a:r>
            <a:r>
              <a:rPr lang="en-US" altLang="ja-JP" dirty="0"/>
              <a:t>)</a:t>
            </a:r>
            <a:r>
              <a:rPr lang="ja-JP" altLang="en-US" dirty="0"/>
              <a:t>を算出し、平均処理時間が想定通りかを確認する。</a:t>
            </a:r>
          </a:p>
          <a:p>
            <a:r>
              <a:rPr lang="ja-JP" altLang="en-US" dirty="0"/>
              <a:t>以下の式で単位時間当たり処理量、平均処理時間の時系列データを計算・グラフ化し、測定時刻に関わらず安定的に動作していることを確認する。</a:t>
            </a:r>
          </a:p>
          <a:p>
            <a:pPr marL="399753" lvl="1" indent="0">
              <a:buNone/>
            </a:pPr>
            <a:r>
              <a:rPr lang="ja-JP" altLang="en-US" dirty="0"/>
              <a:t>　　　　　　　　　　　　　</a:t>
            </a:r>
            <a:r>
              <a:rPr lang="en-US" altLang="ja-JP" dirty="0" err="1"/>
              <a:t>requestCount</a:t>
            </a:r>
            <a:r>
              <a:rPr lang="en-US" altLang="ja-JP" dirty="0"/>
              <a:t>(n) – </a:t>
            </a:r>
            <a:r>
              <a:rPr lang="en-US" altLang="ja-JP" dirty="0" err="1"/>
              <a:t>requestCount</a:t>
            </a:r>
            <a:r>
              <a:rPr lang="en-US" altLang="ja-JP" dirty="0"/>
              <a:t>(n-1)</a:t>
            </a:r>
          </a:p>
          <a:p>
            <a:pPr marL="399753" lvl="1" indent="0">
              <a:buNone/>
            </a:pPr>
            <a:r>
              <a:rPr lang="ja-JP" altLang="en-US" dirty="0"/>
              <a:t>単位時間当たり処理量</a:t>
            </a:r>
            <a:r>
              <a:rPr lang="en-US" altLang="ja-JP" dirty="0"/>
              <a:t>(n) = </a:t>
            </a:r>
          </a:p>
          <a:p>
            <a:pPr marL="399753" lvl="1" indent="0">
              <a:buNone/>
            </a:pPr>
            <a:r>
              <a:rPr lang="ja-JP" altLang="en-US" dirty="0"/>
              <a:t>　　　　　　　　　　　　　              時刻</a:t>
            </a:r>
            <a:r>
              <a:rPr lang="en-US" altLang="ja-JP" dirty="0"/>
              <a:t>(n) – </a:t>
            </a:r>
            <a:r>
              <a:rPr lang="ja-JP" altLang="en-US" dirty="0"/>
              <a:t>時刻</a:t>
            </a:r>
            <a:r>
              <a:rPr lang="en-US" altLang="ja-JP" dirty="0"/>
              <a:t>(n-1)</a:t>
            </a:r>
          </a:p>
          <a:p>
            <a:pPr marL="399753" lvl="1" indent="0">
              <a:buNone/>
            </a:pPr>
            <a:r>
              <a:rPr lang="ja-JP" altLang="en-US" dirty="0"/>
              <a:t>　　　　　　　　　　　　　</a:t>
            </a:r>
            <a:r>
              <a:rPr lang="en-US" altLang="ja-JP" dirty="0" err="1"/>
              <a:t>requestCount</a:t>
            </a:r>
            <a:r>
              <a:rPr lang="en-US" altLang="ja-JP" dirty="0"/>
              <a:t>(n) – </a:t>
            </a:r>
            <a:r>
              <a:rPr lang="en-US" altLang="ja-JP" dirty="0" err="1"/>
              <a:t>requestCount</a:t>
            </a:r>
            <a:r>
              <a:rPr lang="en-US" altLang="ja-JP" dirty="0"/>
              <a:t>(n-1)</a:t>
            </a:r>
          </a:p>
          <a:p>
            <a:pPr marL="399753" lvl="1" indent="0">
              <a:buNone/>
            </a:pPr>
            <a:r>
              <a:rPr lang="ja-JP" altLang="en-US" dirty="0"/>
              <a:t>平均処理時間</a:t>
            </a:r>
            <a:r>
              <a:rPr lang="en-US" altLang="ja-JP" dirty="0"/>
              <a:t>(n)            </a:t>
            </a:r>
            <a:r>
              <a:rPr lang="ja-JP" altLang="en-US" dirty="0"/>
              <a:t> </a:t>
            </a:r>
            <a:r>
              <a:rPr lang="en-US" altLang="ja-JP" dirty="0" smtClean="0"/>
              <a:t>= </a:t>
            </a:r>
            <a:endParaRPr lang="en-US" altLang="ja-JP" dirty="0"/>
          </a:p>
          <a:p>
            <a:pPr marL="399753" lvl="1" indent="0">
              <a:buNone/>
            </a:pPr>
            <a:r>
              <a:rPr lang="ja-JP" altLang="en-US" dirty="0"/>
              <a:t>　　　　　　　　　　　　　              時刻</a:t>
            </a:r>
            <a:r>
              <a:rPr lang="en-US" altLang="ja-JP" dirty="0"/>
              <a:t>(n) – </a:t>
            </a:r>
            <a:r>
              <a:rPr lang="ja-JP" altLang="en-US" dirty="0"/>
              <a:t>時刻</a:t>
            </a:r>
            <a:r>
              <a:rPr lang="en-US" altLang="ja-JP" dirty="0"/>
              <a:t>(n-1)</a:t>
            </a:r>
          </a:p>
          <a:p>
            <a:pPr marL="0" indent="0">
              <a:buNone/>
            </a:pPr>
            <a:r>
              <a:rPr lang="ja-JP" altLang="en-US" b="1" dirty="0"/>
              <a:t>チューニング</a:t>
            </a:r>
            <a:r>
              <a:rPr lang="ja-JP" altLang="en-US" b="1" dirty="0" smtClean="0"/>
              <a:t>：</a:t>
            </a:r>
            <a:endParaRPr lang="en-US" altLang="ja-JP" b="1" dirty="0" smtClean="0"/>
          </a:p>
          <a:p>
            <a:r>
              <a:rPr lang="ja-JP" altLang="en-US" dirty="0" smtClean="0"/>
              <a:t>性能</a:t>
            </a:r>
            <a:r>
              <a:rPr lang="ja-JP" altLang="en-US" dirty="0"/>
              <a:t>が十分でない場合、他のリソースのメトリックをドリルダウンし、ボトルネック箇所を特定する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ja-JP" dirty="0"/>
              <a:t>Web</a:t>
            </a:r>
            <a:r>
              <a:rPr lang="ja-JP" altLang="it-IT" dirty="0"/>
              <a:t>の監視</a:t>
            </a:r>
            <a:r>
              <a:rPr lang="ja-JP" altLang="it-IT" dirty="0" smtClean="0"/>
              <a:t>（</a:t>
            </a:r>
            <a:r>
              <a:rPr lang="en-US" altLang="ja-JP" dirty="0" smtClean="0"/>
              <a:t>undertow, http-listener</a:t>
            </a:r>
            <a:r>
              <a:rPr lang="ja-JP" altLang="it-IT" dirty="0" smtClean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29</a:t>
            </a:fld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3275856" y="3717032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3275856" y="4437112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06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97152"/>
            <a:ext cx="8229600" cy="715965"/>
          </a:xfrm>
        </p:spPr>
        <p:txBody>
          <a:bodyPr>
            <a:normAutofit/>
          </a:bodyPr>
          <a:lstStyle/>
          <a:p>
            <a:pPr algn="r"/>
            <a:r>
              <a:rPr lang="en-US" altLang="ja-JP" sz="3600" b="1" dirty="0" smtClean="0"/>
              <a:t>EAP</a:t>
            </a:r>
            <a:r>
              <a:rPr lang="ja-JP" altLang="en-US" sz="3600" b="1" dirty="0" smtClean="0"/>
              <a:t>の概要と基本操作</a:t>
            </a:r>
            <a:endParaRPr kumimoji="1" lang="ja-JP" altLang="en-US" sz="3600" b="1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75381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監視：</a:t>
            </a:r>
            <a:endParaRPr lang="en-US" altLang="ja-JP" b="1" dirty="0" smtClean="0"/>
          </a:p>
          <a:p>
            <a:r>
              <a:rPr lang="ja-JP" altLang="en-US" dirty="0" smtClean="0"/>
              <a:t>以下</a:t>
            </a:r>
            <a:r>
              <a:rPr lang="ja-JP" altLang="en-US" dirty="0"/>
              <a:t>の値を確認し、コネクション取得の待ちが発生していないことを確認する</a:t>
            </a:r>
          </a:p>
          <a:p>
            <a:pPr lvl="1"/>
            <a:r>
              <a:rPr lang="en-US" altLang="ja-JP" dirty="0" err="1"/>
              <a:t>MaxWaitCount</a:t>
            </a:r>
            <a:r>
              <a:rPr lang="en-US" altLang="ja-JP" dirty="0"/>
              <a:t> = 0</a:t>
            </a:r>
            <a:r>
              <a:rPr lang="ja-JP" altLang="en-US" dirty="0"/>
              <a:t>、</a:t>
            </a:r>
            <a:r>
              <a:rPr lang="en-US" altLang="ja-JP" dirty="0" err="1"/>
              <a:t>MaxWaitTime</a:t>
            </a:r>
            <a:r>
              <a:rPr lang="en-US" altLang="ja-JP" dirty="0"/>
              <a:t> = 0 </a:t>
            </a:r>
            <a:r>
              <a:rPr lang="ja-JP" altLang="en-US" dirty="0"/>
              <a:t>であること</a:t>
            </a:r>
          </a:p>
          <a:p>
            <a:r>
              <a:rPr lang="en-US" altLang="ja-JP" dirty="0" err="1"/>
              <a:t>TimedOut</a:t>
            </a:r>
            <a:r>
              <a:rPr lang="ja-JP" altLang="en-US" dirty="0"/>
              <a:t>の値を確認し、リクエストエラーがないことを確認する</a:t>
            </a:r>
          </a:p>
          <a:p>
            <a:pPr lvl="1"/>
            <a:r>
              <a:rPr lang="en-US" altLang="ja-JP" dirty="0" err="1"/>
              <a:t>TimedOut</a:t>
            </a:r>
            <a:r>
              <a:rPr lang="en-US" altLang="ja-JP" dirty="0"/>
              <a:t> = 0 </a:t>
            </a:r>
            <a:r>
              <a:rPr lang="ja-JP" altLang="en-US" dirty="0"/>
              <a:t>であること</a:t>
            </a:r>
          </a:p>
          <a:p>
            <a:r>
              <a:rPr lang="en-US" altLang="ja-JP" dirty="0" err="1"/>
              <a:t>InUseCount</a:t>
            </a:r>
            <a:r>
              <a:rPr lang="en-US" altLang="ja-JP" dirty="0"/>
              <a:t>, </a:t>
            </a:r>
            <a:r>
              <a:rPr lang="en-US" altLang="ja-JP" dirty="0" err="1"/>
              <a:t>MaxUsedCount</a:t>
            </a:r>
            <a:r>
              <a:rPr lang="en-US" altLang="ja-JP" dirty="0"/>
              <a:t>, </a:t>
            </a:r>
            <a:r>
              <a:rPr lang="en-US" altLang="ja-JP" dirty="0" err="1"/>
              <a:t>ActiveCount</a:t>
            </a:r>
            <a:r>
              <a:rPr lang="ja-JP" altLang="en-US" dirty="0"/>
              <a:t>と</a:t>
            </a:r>
            <a:r>
              <a:rPr lang="en-US" altLang="ja-JP" dirty="0"/>
              <a:t>max-pool-size</a:t>
            </a:r>
            <a:r>
              <a:rPr lang="ja-JP" altLang="en-US" dirty="0"/>
              <a:t>を比較し、値に大きな乖離がないことを確認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endParaRPr lang="ja-JP" altLang="en-US" dirty="0"/>
          </a:p>
          <a:p>
            <a:pPr marL="0" indent="0">
              <a:buNone/>
            </a:pPr>
            <a:r>
              <a:rPr lang="ja-JP" altLang="en-US" b="1" dirty="0"/>
              <a:t>チューニング：</a:t>
            </a:r>
          </a:p>
          <a:p>
            <a:r>
              <a:rPr lang="en-US" altLang="ja-JP" dirty="0" err="1"/>
              <a:t>MaxWaitCount</a:t>
            </a:r>
            <a:r>
              <a:rPr lang="en-US" altLang="ja-JP" dirty="0"/>
              <a:t> &gt; 0 (</a:t>
            </a:r>
            <a:r>
              <a:rPr lang="en-US" altLang="ja-JP" dirty="0" err="1"/>
              <a:t>MaxWaitTime</a:t>
            </a:r>
            <a:r>
              <a:rPr lang="en-US" altLang="ja-JP" dirty="0"/>
              <a:t> &gt; 0)</a:t>
            </a:r>
            <a:r>
              <a:rPr lang="ja-JP" altLang="en-US" dirty="0"/>
              <a:t>が観測されたら、データソースの</a:t>
            </a:r>
            <a:r>
              <a:rPr lang="en-US" altLang="ja-JP" dirty="0"/>
              <a:t>max-pool-size</a:t>
            </a:r>
            <a:r>
              <a:rPr lang="ja-JP" altLang="en-US" dirty="0"/>
              <a:t>の増加を検討する。同時にデータベースの最大セッション数も見直すこと。</a:t>
            </a:r>
            <a:br>
              <a:rPr lang="ja-JP" altLang="en-US" dirty="0"/>
            </a:br>
            <a:r>
              <a:rPr lang="ja-JP" altLang="en-US" dirty="0"/>
              <a:t>または、</a:t>
            </a:r>
            <a:r>
              <a:rPr lang="en-US" altLang="ja-JP" dirty="0"/>
              <a:t>Apache</a:t>
            </a:r>
            <a:r>
              <a:rPr lang="ja-JP" altLang="en-US" dirty="0"/>
              <a:t>の</a:t>
            </a:r>
            <a:r>
              <a:rPr lang="en-US" altLang="ja-JP" dirty="0" err="1"/>
              <a:t>ServerLimit</a:t>
            </a:r>
            <a:r>
              <a:rPr lang="ja-JP" altLang="en-US" dirty="0"/>
              <a:t>、</a:t>
            </a:r>
            <a:r>
              <a:rPr lang="en-US" altLang="ja-JP" dirty="0" err="1"/>
              <a:t>ThreadsPerChild</a:t>
            </a:r>
            <a:r>
              <a:rPr lang="ja-JP" altLang="en-US" dirty="0"/>
              <a:t>の減少を検討する。</a:t>
            </a:r>
          </a:p>
          <a:p>
            <a:r>
              <a:rPr lang="en-US" altLang="ja-JP" dirty="0" err="1"/>
              <a:t>InUseCount</a:t>
            </a:r>
            <a:r>
              <a:rPr lang="en-US" altLang="ja-JP" dirty="0"/>
              <a:t>, </a:t>
            </a:r>
            <a:r>
              <a:rPr lang="en-US" altLang="ja-JP" dirty="0" err="1"/>
              <a:t>MaxUsedCount</a:t>
            </a:r>
            <a:r>
              <a:rPr lang="en-US" altLang="ja-JP" dirty="0"/>
              <a:t>, </a:t>
            </a:r>
            <a:r>
              <a:rPr lang="en-US" altLang="ja-JP" dirty="0" err="1"/>
              <a:t>ActiveCount</a:t>
            </a:r>
            <a:r>
              <a:rPr lang="en-US" altLang="ja-JP" dirty="0"/>
              <a:t> &lt;&lt; max-pool-size </a:t>
            </a:r>
            <a:r>
              <a:rPr lang="ja-JP" altLang="en-US" dirty="0"/>
              <a:t>なら、</a:t>
            </a:r>
            <a:r>
              <a:rPr lang="en-US" altLang="ja-JP" dirty="0"/>
              <a:t>max-pool-size</a:t>
            </a:r>
            <a:r>
              <a:rPr lang="ja-JP" altLang="en-US" dirty="0"/>
              <a:t>の減少を検討する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データソースの監視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30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04030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監視：</a:t>
            </a:r>
            <a:endParaRPr lang="en-US" altLang="ja-JP" b="1" dirty="0" smtClean="0"/>
          </a:p>
          <a:p>
            <a:r>
              <a:rPr lang="ja-JP" altLang="en-US" dirty="0" smtClean="0"/>
              <a:t>以下</a:t>
            </a:r>
            <a:r>
              <a:rPr lang="ja-JP" altLang="en-US" dirty="0"/>
              <a:t>の値を確認し、トランザクションの失敗が発生していないことを確認する</a:t>
            </a:r>
          </a:p>
          <a:p>
            <a:pPr lvl="1"/>
            <a:r>
              <a:rPr lang="en-US" altLang="ja-JP" dirty="0" err="1"/>
              <a:t>numberOfHeuristics</a:t>
            </a:r>
            <a:r>
              <a:rPr lang="en-US" altLang="ja-JP" dirty="0"/>
              <a:t> = 0</a:t>
            </a:r>
            <a:r>
              <a:rPr lang="ja-JP" altLang="en-US" dirty="0"/>
              <a:t>、</a:t>
            </a:r>
            <a:r>
              <a:rPr lang="en-US" altLang="ja-JP" dirty="0" err="1"/>
              <a:t>numberOfAbortedTransactions</a:t>
            </a:r>
            <a:r>
              <a:rPr lang="en-US" altLang="ja-JP" dirty="0"/>
              <a:t>= 0</a:t>
            </a:r>
            <a:r>
              <a:rPr lang="ja-JP" altLang="en-US" dirty="0"/>
              <a:t>、</a:t>
            </a:r>
            <a:r>
              <a:rPr lang="en-US" altLang="ja-JP" dirty="0" err="1"/>
              <a:t>numberOfResourceRollbacks</a:t>
            </a:r>
            <a:r>
              <a:rPr lang="en-US" altLang="ja-JP" dirty="0"/>
              <a:t> = 0</a:t>
            </a:r>
            <a:r>
              <a:rPr lang="ja-JP" altLang="en-US" dirty="0"/>
              <a:t>、</a:t>
            </a:r>
            <a:r>
              <a:rPr lang="en-US" altLang="ja-JP" dirty="0" err="1"/>
              <a:t>numberOfTimedOutTransactions</a:t>
            </a:r>
            <a:r>
              <a:rPr lang="en-US" altLang="ja-JP" dirty="0"/>
              <a:t> = 0 </a:t>
            </a:r>
            <a:r>
              <a:rPr lang="ja-JP" altLang="en-US" dirty="0"/>
              <a:t>である</a:t>
            </a:r>
            <a:r>
              <a:rPr lang="ja-JP" altLang="en-US" dirty="0" smtClean="0"/>
              <a:t>こと</a:t>
            </a:r>
            <a:endParaRPr lang="en-US" altLang="ja-JP" dirty="0" smtClean="0"/>
          </a:p>
          <a:p>
            <a:pPr lvl="1"/>
            <a:endParaRPr lang="ja-JP" altLang="en-US" dirty="0"/>
          </a:p>
          <a:p>
            <a:pPr marL="0" indent="0">
              <a:buNone/>
            </a:pPr>
            <a:r>
              <a:rPr lang="ja-JP" altLang="en-US" b="1" dirty="0"/>
              <a:t>チューニング：</a:t>
            </a:r>
          </a:p>
          <a:p>
            <a:r>
              <a:rPr lang="en-US" altLang="ja-JP" dirty="0" err="1"/>
              <a:t>numberOfTimedOutTransactions</a:t>
            </a:r>
            <a:r>
              <a:rPr lang="en-US" altLang="ja-JP" dirty="0"/>
              <a:t>  &gt; 0</a:t>
            </a:r>
            <a:r>
              <a:rPr lang="ja-JP" altLang="en-US" dirty="0"/>
              <a:t>が観測されたら、</a:t>
            </a:r>
            <a:r>
              <a:rPr lang="en-US" altLang="ja-JP" dirty="0"/>
              <a:t>transaction</a:t>
            </a:r>
            <a:r>
              <a:rPr lang="ja-JP" altLang="en-US" dirty="0"/>
              <a:t>の</a:t>
            </a:r>
            <a:r>
              <a:rPr lang="en-US" altLang="ja-JP" dirty="0"/>
              <a:t>default-time</a:t>
            </a:r>
            <a:r>
              <a:rPr lang="ja-JP" altLang="en-US" dirty="0"/>
              <a:t>の増加を検討するか、アプリの特定の</a:t>
            </a:r>
            <a:r>
              <a:rPr lang="en-US" altLang="ja-JP" dirty="0"/>
              <a:t>SQL</a:t>
            </a:r>
            <a:r>
              <a:rPr lang="ja-JP" altLang="en-US" dirty="0"/>
              <a:t>のみ時間がかかることが分かっていれば、アプリの該当箇所で</a:t>
            </a:r>
          </a:p>
          <a:p>
            <a:pPr lvl="1"/>
            <a:r>
              <a:rPr lang="en-US" altLang="ja-JP" dirty="0" err="1"/>
              <a:t>UserTransaction#setTransactionTimeout</a:t>
            </a:r>
            <a:r>
              <a:rPr lang="en-US" altLang="ja-JP" dirty="0"/>
              <a:t>(</a:t>
            </a:r>
            <a:r>
              <a:rPr lang="en-US" altLang="ja-JP" dirty="0" err="1"/>
              <a:t>secs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 err="1"/>
              <a:t>TransactionManager#setTransactionTimeout</a:t>
            </a:r>
            <a:r>
              <a:rPr lang="en-US" altLang="ja-JP" dirty="0"/>
              <a:t>(</a:t>
            </a:r>
            <a:r>
              <a:rPr lang="en-US" altLang="ja-JP" dirty="0" err="1"/>
              <a:t>secs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ja-JP" dirty="0" smtClean="0"/>
              <a:t>　</a:t>
            </a:r>
            <a:r>
              <a:rPr lang="ja-JP" altLang="en-US" dirty="0" smtClean="0"/>
              <a:t>  を</a:t>
            </a:r>
            <a:r>
              <a:rPr lang="ja-JP" altLang="en-US" dirty="0"/>
              <a:t>設定してもらう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  後者については、</a:t>
            </a:r>
            <a:r>
              <a:rPr lang="en-US" altLang="ja-JP" dirty="0" smtClean="0"/>
              <a:t>@</a:t>
            </a:r>
            <a:r>
              <a:rPr lang="en-US" altLang="ja-JP" dirty="0" err="1" smtClean="0"/>
              <a:t>TransactionTimeout</a:t>
            </a:r>
            <a:r>
              <a:rPr lang="ja-JP" altLang="en-US" dirty="0" smtClean="0"/>
              <a:t>か</a:t>
            </a:r>
            <a:r>
              <a:rPr lang="en-US" altLang="ja-JP" dirty="0" smtClean="0"/>
              <a:t>jboss-ejb3.xml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  </a:t>
            </a:r>
            <a:r>
              <a:rPr lang="en-US" altLang="ja-JP" dirty="0" smtClean="0"/>
              <a:t>&lt;trans-timeout&gt;</a:t>
            </a:r>
            <a:r>
              <a:rPr lang="ja-JP" altLang="en-US" dirty="0" smtClean="0"/>
              <a:t>要素で設定するのがよい</a:t>
            </a:r>
            <a:endParaRPr lang="ja-JP" altLang="en-US" dirty="0"/>
          </a:p>
          <a:p>
            <a:r>
              <a:rPr lang="ja-JP" altLang="en-US" dirty="0"/>
              <a:t>その他の失敗については、データベースに問題がないかを調査する。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トランザクションの監視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82357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監視：</a:t>
            </a:r>
            <a:endParaRPr lang="en-US" altLang="ja-JP" b="1" dirty="0" smtClean="0"/>
          </a:p>
          <a:p>
            <a:r>
              <a:rPr lang="en-US" altLang="ja-JP" dirty="0" err="1" smtClean="0"/>
              <a:t>messageCount</a:t>
            </a:r>
            <a:r>
              <a:rPr lang="ja-JP" altLang="en-US" dirty="0"/>
              <a:t>（</a:t>
            </a:r>
            <a:r>
              <a:rPr lang="en-US" altLang="ja-JP" dirty="0"/>
              <a:t>Topic</a:t>
            </a:r>
            <a:r>
              <a:rPr lang="ja-JP" altLang="en-US" dirty="0"/>
              <a:t>の場合は</a:t>
            </a:r>
            <a:r>
              <a:rPr lang="en-US" altLang="ja-JP" dirty="0" err="1"/>
              <a:t>durableMessageCount</a:t>
            </a:r>
            <a:r>
              <a:rPr lang="ja-JP" altLang="en-US" dirty="0"/>
              <a:t>も）が単調増加していないことを確認する。</a:t>
            </a:r>
          </a:p>
          <a:p>
            <a:r>
              <a:rPr lang="ja-JP" altLang="en-US" dirty="0"/>
              <a:t>以下の式で単位時間当たり入力量</a:t>
            </a:r>
            <a:r>
              <a:rPr lang="en-US" altLang="ja-JP" dirty="0"/>
              <a:t>(</a:t>
            </a:r>
            <a:r>
              <a:rPr lang="en-US" altLang="ja-JP" dirty="0" err="1"/>
              <a:t>tps</a:t>
            </a:r>
            <a:r>
              <a:rPr lang="en-US" altLang="ja-JP" dirty="0"/>
              <a:t>)</a:t>
            </a:r>
            <a:r>
              <a:rPr lang="ja-JP" altLang="en-US" dirty="0"/>
              <a:t>を計算・グラフ化し、入力量が想定内であることを確認する。</a:t>
            </a:r>
          </a:p>
          <a:p>
            <a:pPr marL="399753" lvl="1" indent="0">
              <a:buNone/>
            </a:pPr>
            <a:r>
              <a:rPr lang="ja-JP" altLang="en-US" dirty="0"/>
              <a:t>　　　　　　　　　　　　　</a:t>
            </a:r>
            <a:r>
              <a:rPr lang="en-US" altLang="ja-JP" dirty="0" err="1"/>
              <a:t>messageAdded</a:t>
            </a:r>
            <a:r>
              <a:rPr lang="en-US" altLang="ja-JP" dirty="0"/>
              <a:t>(n) – </a:t>
            </a:r>
            <a:r>
              <a:rPr lang="en-US" altLang="ja-JP" dirty="0" err="1"/>
              <a:t>messageAdded</a:t>
            </a:r>
            <a:r>
              <a:rPr lang="en-US" altLang="ja-JP" dirty="0"/>
              <a:t>(n-1)</a:t>
            </a:r>
          </a:p>
          <a:p>
            <a:pPr marL="399753" lvl="1" indent="0">
              <a:buNone/>
            </a:pPr>
            <a:r>
              <a:rPr lang="ja-JP" altLang="en-US" dirty="0"/>
              <a:t>単位時間当たり入力量</a:t>
            </a:r>
            <a:r>
              <a:rPr lang="en-US" altLang="ja-JP" dirty="0"/>
              <a:t>(n) = </a:t>
            </a:r>
          </a:p>
          <a:p>
            <a:pPr marL="399753" lvl="1" indent="0">
              <a:buNone/>
            </a:pPr>
            <a:r>
              <a:rPr lang="ja-JP" altLang="en-US" dirty="0"/>
              <a:t>　　　　　　　　　　　　　              時刻</a:t>
            </a:r>
            <a:r>
              <a:rPr lang="en-US" altLang="ja-JP" dirty="0"/>
              <a:t>(n) – </a:t>
            </a:r>
            <a:r>
              <a:rPr lang="ja-JP" altLang="en-US" dirty="0"/>
              <a:t>時刻</a:t>
            </a:r>
            <a:r>
              <a:rPr lang="en-US" altLang="ja-JP" dirty="0"/>
              <a:t>(n-1)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b="1" dirty="0" smtClean="0"/>
              <a:t>チューニング</a:t>
            </a:r>
            <a:r>
              <a:rPr lang="ja-JP" altLang="en-US" b="1" dirty="0"/>
              <a:t>：</a:t>
            </a:r>
          </a:p>
          <a:p>
            <a:r>
              <a:rPr lang="en-US" altLang="ja-JP" dirty="0" err="1"/>
              <a:t>messageCount</a:t>
            </a:r>
            <a:r>
              <a:rPr lang="ja-JP" altLang="en-US" dirty="0"/>
              <a:t>が単調増加、あるいは入力が停止後も</a:t>
            </a:r>
            <a:r>
              <a:rPr lang="en-US" altLang="ja-JP" dirty="0" err="1"/>
              <a:t>messageCount</a:t>
            </a:r>
            <a:r>
              <a:rPr lang="en-US" altLang="ja-JP" dirty="0"/>
              <a:t>=0</a:t>
            </a:r>
            <a:r>
              <a:rPr lang="ja-JP" altLang="en-US" dirty="0"/>
              <a:t>でない（空にならない）場合は、アプリに問題がないかを確認する。</a:t>
            </a:r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ja-JP" dirty="0"/>
              <a:t>JMS(Queue, </a:t>
            </a:r>
            <a:r>
              <a:rPr lang="fr-FR" altLang="ja-JP" dirty="0" err="1"/>
              <a:t>Topic</a:t>
            </a:r>
            <a:r>
              <a:rPr lang="fr-FR" altLang="ja-JP" dirty="0"/>
              <a:t>)</a:t>
            </a:r>
            <a:r>
              <a:rPr lang="ja-JP" altLang="fr-FR" dirty="0"/>
              <a:t>の監視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32</a:t>
            </a:fld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3275856" y="3068960"/>
            <a:ext cx="36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25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監視：</a:t>
            </a:r>
            <a:endParaRPr lang="en-US" altLang="ja-JP" b="1" dirty="0" smtClean="0"/>
          </a:p>
          <a:p>
            <a:r>
              <a:rPr lang="en-US" altLang="ja-JP" dirty="0" err="1" smtClean="0"/>
              <a:t>rejectedCount</a:t>
            </a:r>
            <a:r>
              <a:rPr lang="en-US" altLang="ja-JP" dirty="0" smtClean="0"/>
              <a:t> </a:t>
            </a:r>
            <a:r>
              <a:rPr lang="en-US" altLang="ja-JP" dirty="0"/>
              <a:t>= 0</a:t>
            </a:r>
            <a:r>
              <a:rPr lang="ja-JP" altLang="en-US" dirty="0"/>
              <a:t>であることを確認する</a:t>
            </a:r>
          </a:p>
          <a:p>
            <a:r>
              <a:rPr lang="en-US" altLang="ja-JP" dirty="0" err="1"/>
              <a:t>queueSize</a:t>
            </a:r>
            <a:r>
              <a:rPr lang="ja-JP" altLang="en-US" dirty="0"/>
              <a:t>が単調増加でないことを確認する（非同期を使用している場合のみ）</a:t>
            </a:r>
          </a:p>
          <a:p>
            <a:r>
              <a:rPr lang="en-US" altLang="ja-JP" dirty="0" err="1"/>
              <a:t>activeCount</a:t>
            </a:r>
            <a:r>
              <a:rPr lang="en-US" altLang="ja-JP" dirty="0"/>
              <a:t>, </a:t>
            </a:r>
            <a:r>
              <a:rPr lang="en-US" altLang="ja-JP" dirty="0" err="1"/>
              <a:t>largestThreadCount</a:t>
            </a:r>
            <a:r>
              <a:rPr lang="ja-JP" altLang="en-US" dirty="0"/>
              <a:t>と</a:t>
            </a:r>
            <a:r>
              <a:rPr lang="en-US" altLang="ja-JP" dirty="0"/>
              <a:t>max-threads</a:t>
            </a:r>
            <a:r>
              <a:rPr lang="ja-JP" altLang="en-US" dirty="0"/>
              <a:t>を比較し、値に大きな乖離がないことを確認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endParaRPr lang="ja-JP" altLang="en-US" dirty="0"/>
          </a:p>
          <a:p>
            <a:pPr marL="0" indent="0">
              <a:buNone/>
            </a:pPr>
            <a:r>
              <a:rPr lang="ja-JP" altLang="en-US" b="1" dirty="0"/>
              <a:t>チューニング：</a:t>
            </a:r>
          </a:p>
          <a:p>
            <a:r>
              <a:rPr lang="en-US" altLang="ja-JP" dirty="0" err="1"/>
              <a:t>rejectedCount</a:t>
            </a:r>
            <a:r>
              <a:rPr lang="en-US" altLang="ja-JP" dirty="0"/>
              <a:t> &gt; 0 </a:t>
            </a:r>
            <a:r>
              <a:rPr lang="ja-JP" altLang="en-US" dirty="0"/>
              <a:t>が観測されたら、</a:t>
            </a:r>
            <a:r>
              <a:rPr lang="en-US" altLang="ja-JP" dirty="0"/>
              <a:t>EJB3</a:t>
            </a:r>
            <a:r>
              <a:rPr lang="ja-JP" altLang="en-US" dirty="0"/>
              <a:t>サブシステムのの</a:t>
            </a:r>
            <a:r>
              <a:rPr lang="en-US" altLang="ja-JP" dirty="0"/>
              <a:t>default-access-timeout</a:t>
            </a:r>
            <a:r>
              <a:rPr lang="ja-JP" altLang="en-US" dirty="0"/>
              <a:t>の増加、またはアプリケーションの見直しを検討する。</a:t>
            </a:r>
          </a:p>
          <a:p>
            <a:r>
              <a:rPr lang="en-US" altLang="ja-JP" dirty="0" err="1"/>
              <a:t>queueSize</a:t>
            </a:r>
            <a:r>
              <a:rPr lang="ja-JP" altLang="en-US" dirty="0"/>
              <a:t>の単調増加が観測された場合は、アプリケーションの見直しを検討する。</a:t>
            </a:r>
          </a:p>
          <a:p>
            <a:r>
              <a:rPr lang="en-US" altLang="ja-JP" dirty="0" err="1"/>
              <a:t>activeCount</a:t>
            </a:r>
            <a:r>
              <a:rPr lang="en-US" altLang="ja-JP" dirty="0"/>
              <a:t>, </a:t>
            </a:r>
            <a:r>
              <a:rPr lang="en-US" altLang="ja-JP" dirty="0" err="1"/>
              <a:t>largestThreadCount</a:t>
            </a:r>
            <a:r>
              <a:rPr lang="ja-JP" altLang="en-US" dirty="0"/>
              <a:t>と</a:t>
            </a:r>
            <a:r>
              <a:rPr lang="en-US" altLang="ja-JP" dirty="0"/>
              <a:t>max-threads</a:t>
            </a:r>
            <a:r>
              <a:rPr lang="ja-JP" altLang="en-US" dirty="0"/>
              <a:t>が近い値を示しており、</a:t>
            </a:r>
            <a:r>
              <a:rPr lang="en-US" altLang="ja-JP" dirty="0"/>
              <a:t>CPU</a:t>
            </a:r>
            <a:r>
              <a:rPr lang="ja-JP" altLang="en-US" dirty="0"/>
              <a:t>使用率に余裕がある場合は、</a:t>
            </a:r>
            <a:r>
              <a:rPr lang="en-US" altLang="ja-JP" dirty="0"/>
              <a:t>max-threads</a:t>
            </a:r>
            <a:r>
              <a:rPr lang="ja-JP" altLang="en-US" dirty="0"/>
              <a:t>の増加を検討する。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EJB3</a:t>
            </a:r>
            <a:r>
              <a:rPr lang="ja-JP" altLang="en-US" dirty="0"/>
              <a:t>スレッドプールの監視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33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854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監視：</a:t>
            </a:r>
            <a:endParaRPr lang="en-US" altLang="ja-JP" b="1" dirty="0" smtClean="0"/>
          </a:p>
          <a:p>
            <a:r>
              <a:rPr lang="ja-JP" altLang="en-US" dirty="0" smtClean="0"/>
              <a:t>以下</a:t>
            </a:r>
            <a:r>
              <a:rPr lang="ja-JP" altLang="en-US" dirty="0"/>
              <a:t>に示す場合を除いて、アプリケーションレベルの監視項目は</a:t>
            </a:r>
            <a:r>
              <a:rPr lang="en-US" altLang="ja-JP" dirty="0"/>
              <a:t>EAP</a:t>
            </a:r>
            <a:r>
              <a:rPr lang="ja-JP" altLang="en-US" dirty="0"/>
              <a:t>リソースレベルで問題が観測された場合で、アプリケーションレベルのドリルダウンが必要な場合に分析対象とする。</a:t>
            </a:r>
          </a:p>
          <a:p>
            <a:r>
              <a:rPr lang="en-US" altLang="ja-JP" dirty="0"/>
              <a:t>HTTP</a:t>
            </a:r>
            <a:r>
              <a:rPr lang="ja-JP" altLang="en-US" dirty="0"/>
              <a:t>セッションの</a:t>
            </a:r>
            <a:r>
              <a:rPr lang="en-US" altLang="ja-JP" dirty="0" err="1"/>
              <a:t>activeSessions</a:t>
            </a:r>
            <a:r>
              <a:rPr lang="ja-JP" altLang="en-US" dirty="0"/>
              <a:t>が単調増加でないことを確認する。</a:t>
            </a:r>
          </a:p>
          <a:p>
            <a:r>
              <a:rPr lang="en-US" altLang="ja-JP" dirty="0"/>
              <a:t>EJB</a:t>
            </a:r>
            <a:r>
              <a:rPr lang="ja-JP" altLang="en-US" dirty="0"/>
              <a:t>の</a:t>
            </a:r>
            <a:r>
              <a:rPr lang="en-US" altLang="ja-JP" dirty="0" err="1"/>
              <a:t>peakConcurrentInvocations</a:t>
            </a:r>
            <a:r>
              <a:rPr lang="ja-JP" altLang="en-US" dirty="0"/>
              <a:t>が</a:t>
            </a:r>
            <a:r>
              <a:rPr lang="en-US" altLang="ja-JP" dirty="0"/>
              <a:t>EJB3</a:t>
            </a:r>
            <a:r>
              <a:rPr lang="ja-JP" altLang="en-US" dirty="0"/>
              <a:t>サブシステムの</a:t>
            </a:r>
            <a:r>
              <a:rPr lang="en-US" altLang="ja-JP" dirty="0"/>
              <a:t>max-pool-size</a:t>
            </a:r>
            <a:r>
              <a:rPr lang="ja-JP" altLang="en-US" dirty="0"/>
              <a:t>に近い値でないことを確認する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ja-JP" altLang="en-US" dirty="0"/>
          </a:p>
          <a:p>
            <a:pPr marL="0" indent="0">
              <a:buNone/>
            </a:pPr>
            <a:r>
              <a:rPr lang="ja-JP" altLang="en-US" b="1" dirty="0"/>
              <a:t>チューニング：</a:t>
            </a:r>
          </a:p>
          <a:p>
            <a:r>
              <a:rPr lang="en-US" altLang="ja-JP" dirty="0"/>
              <a:t>HTTP</a:t>
            </a:r>
            <a:r>
              <a:rPr lang="ja-JP" altLang="en-US" dirty="0"/>
              <a:t>セッションの</a:t>
            </a:r>
            <a:r>
              <a:rPr lang="en-US" altLang="ja-JP" dirty="0" err="1"/>
              <a:t>activeSessions</a:t>
            </a:r>
            <a:r>
              <a:rPr lang="ja-JP" altLang="en-US" dirty="0"/>
              <a:t>単調増加が確認された場合、該当</a:t>
            </a:r>
            <a:r>
              <a:rPr lang="en-US" altLang="ja-JP" dirty="0"/>
              <a:t>Web</a:t>
            </a:r>
            <a:r>
              <a:rPr lang="ja-JP" altLang="en-US" dirty="0"/>
              <a:t>アプリにおけるセッションタイムアウト設定の見直し、またはアプリの実装の見直しを行う。</a:t>
            </a:r>
          </a:p>
          <a:p>
            <a:r>
              <a:rPr lang="en-US" altLang="ja-JP" dirty="0" err="1"/>
              <a:t>peakConcurrentInvocations</a:t>
            </a:r>
            <a:r>
              <a:rPr lang="ja-JP" altLang="en-US" dirty="0"/>
              <a:t>と</a:t>
            </a:r>
            <a:r>
              <a:rPr lang="en-US" altLang="ja-JP" dirty="0"/>
              <a:t>max-pool-size</a:t>
            </a:r>
            <a:r>
              <a:rPr lang="ja-JP" altLang="en-US" dirty="0"/>
              <a:t>が近い値の場合、それが意図したものである（流量制御）かどうかをアプリ開発者に確認する。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アプリケーションレベルの監視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34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38386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543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b="1" dirty="0" smtClean="0"/>
              <a:t>監視：</a:t>
            </a:r>
            <a:endParaRPr lang="en-US" altLang="ja-JP" b="1" dirty="0" smtClean="0"/>
          </a:p>
          <a:p>
            <a:r>
              <a:rPr lang="en-US" altLang="ja-JP" dirty="0" smtClean="0"/>
              <a:t>Full </a:t>
            </a:r>
            <a:r>
              <a:rPr lang="en-US" altLang="ja-JP" dirty="0"/>
              <a:t>GC </a:t>
            </a:r>
            <a:r>
              <a:rPr lang="ja-JP" altLang="en-US" dirty="0"/>
              <a:t>および </a:t>
            </a:r>
            <a:r>
              <a:rPr lang="en-US" altLang="ja-JP" dirty="0"/>
              <a:t>Minor GC </a:t>
            </a:r>
            <a:r>
              <a:rPr lang="ja-JP" altLang="en-US" dirty="0"/>
              <a:t>実行回数が想定の範囲にあることを確認する。特定の時間帯（ </a:t>
            </a:r>
            <a:r>
              <a:rPr lang="en-US" altLang="ja-JP" dirty="0"/>
              <a:t>n-1 </a:t>
            </a:r>
            <a:r>
              <a:rPr lang="ja-JP" altLang="en-US" dirty="0"/>
              <a:t>回目の </a:t>
            </a:r>
            <a:r>
              <a:rPr lang="en-US" altLang="ja-JP" dirty="0" err="1"/>
              <a:t>CollectionCount</a:t>
            </a:r>
            <a:r>
              <a:rPr lang="en-US" altLang="ja-JP" dirty="0"/>
              <a:t> </a:t>
            </a:r>
            <a:r>
              <a:rPr lang="ja-JP" altLang="en-US" dirty="0"/>
              <a:t>取得時間 </a:t>
            </a:r>
            <a:r>
              <a:rPr lang="en-US" altLang="ja-JP" dirty="0"/>
              <a:t>〜 n </a:t>
            </a:r>
            <a:r>
              <a:rPr lang="ja-JP" altLang="en-US" dirty="0"/>
              <a:t>回目の </a:t>
            </a:r>
            <a:r>
              <a:rPr lang="en-US" altLang="ja-JP" dirty="0" err="1"/>
              <a:t>CollectionCount</a:t>
            </a:r>
            <a:r>
              <a:rPr lang="en-US" altLang="ja-JP" dirty="0"/>
              <a:t> </a:t>
            </a:r>
            <a:r>
              <a:rPr lang="ja-JP" altLang="en-US" dirty="0"/>
              <a:t>取得時間）の </a:t>
            </a:r>
            <a:r>
              <a:rPr lang="en-US" altLang="ja-JP" dirty="0"/>
              <a:t>GC </a:t>
            </a:r>
            <a:r>
              <a:rPr lang="ja-JP" altLang="en-US" dirty="0"/>
              <a:t>実行回数は下記の式より算出します。</a:t>
            </a:r>
          </a:p>
          <a:p>
            <a:pPr marL="456855" lvl="1" indent="0">
              <a:buNone/>
            </a:pPr>
            <a:endParaRPr lang="en-US" altLang="ja-JP" dirty="0" smtClean="0"/>
          </a:p>
          <a:p>
            <a:pPr marL="456855" lvl="1" indent="0">
              <a:buNone/>
            </a:pPr>
            <a:r>
              <a:rPr lang="en-US" altLang="ja-JP" dirty="0" smtClean="0"/>
              <a:t>GC </a:t>
            </a:r>
            <a:r>
              <a:rPr lang="ja-JP" altLang="en-US" dirty="0"/>
              <a:t>実行回数 </a:t>
            </a:r>
            <a:r>
              <a:rPr lang="en-US" altLang="ja-JP" dirty="0"/>
              <a:t>=  </a:t>
            </a:r>
            <a:r>
              <a:rPr lang="en-US" altLang="ja-JP" dirty="0" err="1"/>
              <a:t>CollectionCount</a:t>
            </a:r>
            <a:r>
              <a:rPr lang="en-US" altLang="ja-JP" dirty="0"/>
              <a:t>(n) – </a:t>
            </a:r>
            <a:r>
              <a:rPr lang="en-US" altLang="ja-JP" dirty="0" err="1"/>
              <a:t>CollectionCount</a:t>
            </a:r>
            <a:r>
              <a:rPr lang="en-US" altLang="ja-JP" dirty="0"/>
              <a:t>(n-1)      </a:t>
            </a:r>
            <a:endParaRPr lang="en-US" altLang="ja-JP" dirty="0" smtClean="0"/>
          </a:p>
          <a:p>
            <a:pPr marL="456855" lvl="1" indent="0">
              <a:buNone/>
            </a:pPr>
            <a:r>
              <a:rPr lang="en-US" altLang="ja-JP" dirty="0" smtClean="0"/>
              <a:t>                                                       </a:t>
            </a:r>
            <a:endParaRPr lang="en-US" altLang="ja-JP" dirty="0"/>
          </a:p>
          <a:p>
            <a:r>
              <a:rPr lang="en-US" altLang="ja-JP" dirty="0"/>
              <a:t>GC </a:t>
            </a:r>
            <a:r>
              <a:rPr lang="ja-JP" altLang="en-US" dirty="0"/>
              <a:t>によるポーズ時間が想定の範囲にあることを確認する。</a:t>
            </a:r>
          </a:p>
          <a:p>
            <a:r>
              <a:rPr lang="ja-JP" altLang="en-US" dirty="0"/>
              <a:t>特定の時間帯（ </a:t>
            </a:r>
            <a:r>
              <a:rPr lang="en-US" altLang="ja-JP" dirty="0"/>
              <a:t>n-1 </a:t>
            </a:r>
            <a:r>
              <a:rPr lang="ja-JP" altLang="en-US" dirty="0"/>
              <a:t>回目の </a:t>
            </a:r>
            <a:r>
              <a:rPr lang="en-US" altLang="ja-JP" dirty="0" err="1"/>
              <a:t>CollectionTime</a:t>
            </a:r>
            <a:r>
              <a:rPr lang="en-US" altLang="ja-JP" dirty="0"/>
              <a:t> </a:t>
            </a:r>
            <a:r>
              <a:rPr lang="ja-JP" altLang="en-US" dirty="0"/>
              <a:t>取得時間 </a:t>
            </a:r>
            <a:r>
              <a:rPr lang="en-US" altLang="ja-JP" dirty="0"/>
              <a:t>〜 n </a:t>
            </a:r>
            <a:r>
              <a:rPr lang="ja-JP" altLang="en-US" dirty="0"/>
              <a:t>回目の </a:t>
            </a:r>
            <a:r>
              <a:rPr lang="en-US" altLang="ja-JP" dirty="0" err="1"/>
              <a:t>CollectionTime</a:t>
            </a:r>
            <a:r>
              <a:rPr lang="en-US" altLang="ja-JP" dirty="0"/>
              <a:t> </a:t>
            </a:r>
            <a:r>
              <a:rPr lang="ja-JP" altLang="en-US" dirty="0"/>
              <a:t>取得時間）の </a:t>
            </a:r>
            <a:r>
              <a:rPr lang="en-US" altLang="ja-JP" dirty="0"/>
              <a:t>GC </a:t>
            </a:r>
            <a:r>
              <a:rPr lang="ja-JP" altLang="en-US" dirty="0"/>
              <a:t>ポーズ時間は下記の式より算出します。</a:t>
            </a:r>
          </a:p>
          <a:p>
            <a:pPr marL="456855" lvl="1" indent="0">
              <a:buNone/>
            </a:pPr>
            <a:endParaRPr lang="en-US" altLang="ja-JP" dirty="0" smtClean="0"/>
          </a:p>
          <a:p>
            <a:pPr marL="456855" lvl="1" indent="0">
              <a:buNone/>
            </a:pPr>
            <a:r>
              <a:rPr lang="en-US" altLang="ja-JP" dirty="0" smtClean="0"/>
              <a:t>GC </a:t>
            </a:r>
            <a:r>
              <a:rPr lang="ja-JP" altLang="en-US" dirty="0"/>
              <a:t>ポーズ時間 </a:t>
            </a:r>
            <a:r>
              <a:rPr lang="en-US" altLang="ja-JP" dirty="0"/>
              <a:t>= </a:t>
            </a:r>
            <a:r>
              <a:rPr lang="en-US" altLang="ja-JP" dirty="0" err="1"/>
              <a:t>CollectionTime</a:t>
            </a:r>
            <a:r>
              <a:rPr lang="en-US" altLang="ja-JP" dirty="0"/>
              <a:t>(n) – </a:t>
            </a:r>
            <a:r>
              <a:rPr lang="en-US" altLang="ja-JP" dirty="0" err="1"/>
              <a:t>CollectionTime</a:t>
            </a:r>
            <a:r>
              <a:rPr lang="en-US" altLang="ja-JP" dirty="0"/>
              <a:t>(n-1)    </a:t>
            </a:r>
            <a:endParaRPr lang="en-US" altLang="ja-JP" dirty="0" smtClean="0"/>
          </a:p>
          <a:p>
            <a:pPr marL="456855" lvl="1" indent="0">
              <a:buNone/>
            </a:pPr>
            <a:r>
              <a:rPr lang="en-US" altLang="ja-JP" dirty="0" smtClean="0"/>
              <a:t>                                                         </a:t>
            </a:r>
            <a:endParaRPr lang="en-US" altLang="ja-JP" dirty="0"/>
          </a:p>
          <a:p>
            <a:r>
              <a:rPr lang="ja-JP" altLang="en-US" dirty="0"/>
              <a:t>ヒープ使用量が単調増加していないことを確認する。（フル</a:t>
            </a:r>
            <a:r>
              <a:rPr lang="en-US" altLang="ja-JP" dirty="0"/>
              <a:t>GC</a:t>
            </a:r>
            <a:r>
              <a:rPr lang="ja-JP" altLang="en-US" dirty="0"/>
              <a:t>発生後の</a:t>
            </a:r>
            <a:r>
              <a:rPr lang="en-US" altLang="ja-JP" dirty="0"/>
              <a:t>old</a:t>
            </a:r>
            <a:r>
              <a:rPr lang="ja-JP" altLang="en-US" dirty="0"/>
              <a:t>領域の値を複数点観測し、前回値より低くなる場合が存在すること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endParaRPr lang="ja-JP" altLang="en-US" dirty="0"/>
          </a:p>
          <a:p>
            <a:pPr marL="0" indent="0">
              <a:buNone/>
            </a:pPr>
            <a:r>
              <a:rPr lang="ja-JP" altLang="en-US" b="1" dirty="0"/>
              <a:t>チューニング：</a:t>
            </a:r>
          </a:p>
          <a:p>
            <a:r>
              <a:rPr lang="ja-JP" altLang="en-US" dirty="0"/>
              <a:t>ピークアクセス時やアクセス数の増加に伴い、上記の値が想定を上回る傾向にある場合、ヒープ割当量の追加・</a:t>
            </a:r>
            <a:r>
              <a:rPr lang="en-US" altLang="ja-JP" dirty="0" err="1"/>
              <a:t>JBoss</a:t>
            </a:r>
            <a:r>
              <a:rPr lang="en-US" altLang="ja-JP" dirty="0"/>
              <a:t> </a:t>
            </a:r>
            <a:r>
              <a:rPr lang="ja-JP" altLang="en-US" dirty="0"/>
              <a:t>インスタンスの追加を検討します。</a:t>
            </a:r>
          </a:p>
          <a:p>
            <a:r>
              <a:rPr lang="ja-JP" altLang="en-US" dirty="0"/>
              <a:t>ヒープ使用量の単調増加が観測された場合は、ヒープダンプ等からメモリ占有オブジェクトの特定を行い、メモリリークの問題がないか調査します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JVM </a:t>
            </a:r>
            <a:r>
              <a:rPr lang="ja-JP" altLang="en-US" dirty="0"/>
              <a:t>の監視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35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08020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4294967295"/>
          </p:nvPr>
        </p:nvSpPr>
        <p:spPr>
          <a:xfrm>
            <a:off x="0" y="6597650"/>
            <a:ext cx="3889375" cy="220663"/>
          </a:xfrm>
        </p:spPr>
        <p:txBody>
          <a:bodyPr/>
          <a:lstStyle/>
          <a:p>
            <a:r>
              <a:rPr lang="en-US" altLang="ja-JP" smtClean="0"/>
              <a:t>Copyright © 2015 Red Hat K.K. | Confidential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0" y="6597650"/>
            <a:ext cx="503238" cy="258763"/>
          </a:xfrm>
        </p:spPr>
        <p:txBody>
          <a:bodyPr/>
          <a:lstStyle/>
          <a:p>
            <a:fld id="{16C3FB00-A35D-D24F-8C8B-6CDCD09ECB5B}" type="slidenum">
              <a:rPr lang="ja-JP" altLang="en-US" smtClean="0"/>
              <a:pPr/>
              <a:t>36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917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85395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ドメインモード</a:t>
            </a:r>
            <a:r>
              <a:rPr lang="en-US" altLang="ja-JP" dirty="0" smtClean="0"/>
              <a:t>:</a:t>
            </a:r>
            <a:endParaRPr lang="en-US" altLang="ja-JP" dirty="0"/>
          </a:p>
          <a:p>
            <a:pPr lvl="1"/>
            <a:r>
              <a:rPr lang="ja-JP" altLang="en-US" dirty="0" smtClean="0"/>
              <a:t>プロセス：　</a:t>
            </a:r>
            <a:r>
              <a:rPr lang="en-US" altLang="ja-JP" dirty="0" smtClean="0"/>
              <a:t>Process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Controller</a:t>
            </a:r>
            <a:r>
              <a:rPr lang="ja-JP" altLang="en-US" dirty="0" smtClean="0"/>
              <a:t>、</a:t>
            </a:r>
            <a:r>
              <a:rPr lang="en-US" altLang="ja-JP" dirty="0" smtClean="0"/>
              <a:t>Host (Domain) Controller</a:t>
            </a:r>
            <a:r>
              <a:rPr lang="ja-JP" altLang="en-US" dirty="0" smtClean="0"/>
              <a:t>、および</a:t>
            </a:r>
            <a:r>
              <a:rPr lang="en-US" altLang="ja-JP" dirty="0" smtClean="0"/>
              <a:t>Server</a:t>
            </a:r>
            <a:r>
              <a:rPr lang="ja-JP" altLang="en-US" dirty="0" smtClean="0"/>
              <a:t>プロセスで構成。</a:t>
            </a:r>
            <a:endParaRPr lang="ja-JP" altLang="en-US" dirty="0"/>
          </a:p>
          <a:p>
            <a:pPr lvl="1"/>
            <a:r>
              <a:rPr lang="ja-JP" altLang="en-US" dirty="0" smtClean="0"/>
              <a:t>ドメイン</a:t>
            </a:r>
            <a:r>
              <a:rPr lang="en-US" altLang="ja-JP" dirty="0" smtClean="0"/>
              <a:t> → </a:t>
            </a:r>
            <a:r>
              <a:rPr lang="ja-JP" altLang="en-US" dirty="0"/>
              <a:t>管理</a:t>
            </a:r>
            <a:r>
              <a:rPr lang="ja-JP" altLang="en-US" dirty="0" smtClean="0"/>
              <a:t>単位全体、サーバグループ</a:t>
            </a:r>
            <a:r>
              <a:rPr lang="ja-JP" altLang="ja-JP" dirty="0"/>
              <a:t> </a:t>
            </a:r>
            <a:r>
              <a:rPr lang="en-US" altLang="ja-JP" dirty="0" smtClean="0"/>
              <a:t>→</a:t>
            </a:r>
            <a:r>
              <a:rPr lang="ja-JP" altLang="en-US" dirty="0" smtClean="0"/>
              <a:t> デプロイ</a:t>
            </a:r>
            <a:r>
              <a:rPr lang="ja-JP" altLang="en-US" dirty="0"/>
              <a:t>単位</a:t>
            </a:r>
          </a:p>
          <a:p>
            <a:r>
              <a:rPr lang="ja-JP" altLang="en-US" dirty="0" smtClean="0"/>
              <a:t>スタンドアロンモード</a:t>
            </a:r>
            <a:r>
              <a:rPr lang="en-US" altLang="ja-JP" dirty="0" smtClean="0"/>
              <a:t>:</a:t>
            </a:r>
            <a:endParaRPr lang="en-US" altLang="ja-JP" dirty="0"/>
          </a:p>
          <a:p>
            <a:pPr lvl="1"/>
            <a:r>
              <a:rPr lang="ja-JP" altLang="en-US" dirty="0" smtClean="0"/>
              <a:t>プロセス：　</a:t>
            </a:r>
            <a:r>
              <a:rPr lang="en-US" altLang="ja-JP" dirty="0" smtClean="0"/>
              <a:t>Server </a:t>
            </a:r>
            <a:r>
              <a:rPr lang="ja-JP" altLang="en-US" dirty="0" smtClean="0"/>
              <a:t>プロセスのみ</a:t>
            </a:r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ドメインモードとスタンドアロンモード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392216" y="4421401"/>
            <a:ext cx="2504086" cy="15273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10" tIns="45706" rIns="91410" bIns="45706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  <a:defRPr/>
            </a:pPr>
            <a:r>
              <a:rPr lang="en-US" altLang="ja-JP" sz="1400">
                <a:solidFill>
                  <a:srgbClr val="808080"/>
                </a:solidFill>
                <a:latin typeface="メイリオ" charset="0"/>
                <a:ea typeface="メイリオ" charset="0"/>
                <a:cs typeface="メイリオ" charset="0"/>
              </a:rPr>
              <a:t>Host 1</a:t>
            </a:r>
            <a:endParaRPr lang="ja-JP" altLang="en-US" sz="1400">
              <a:solidFill>
                <a:srgbClr val="808080"/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8" name="角丸四角形 4"/>
          <p:cNvSpPr>
            <a:spLocks noChangeArrowheads="1"/>
          </p:cNvSpPr>
          <p:nvPr/>
        </p:nvSpPr>
        <p:spPr bwMode="auto">
          <a:xfrm>
            <a:off x="526603" y="5310011"/>
            <a:ext cx="2235311" cy="255493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91410" tIns="45706" rIns="91410" bIns="45706" anchor="ctr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</a:pP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  <a:latin typeface="メイリオ" charset="0"/>
                <a:ea typeface="メイリオ" charset="0"/>
                <a:cs typeface="メイリオ" charset="0"/>
              </a:rPr>
              <a:t>Host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  <a:latin typeface="メイリオ" charset="0"/>
                <a:ea typeface="メイリオ" charset="0"/>
                <a:cs typeface="メイリオ" charset="0"/>
              </a:rPr>
              <a:t>（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  <a:latin typeface="メイリオ" charset="0"/>
                <a:ea typeface="メイリオ" charset="0"/>
                <a:cs typeface="メイリオ" charset="0"/>
              </a:rPr>
              <a:t>Domain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  <a:latin typeface="メイリオ" charset="0"/>
                <a:ea typeface="メイリオ" charset="0"/>
                <a:cs typeface="メイリオ" charset="0"/>
              </a:rPr>
              <a:t>）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  <a:latin typeface="メイリオ" charset="0"/>
                <a:ea typeface="メイリオ" charset="0"/>
                <a:cs typeface="メイリオ" charset="0"/>
              </a:rPr>
              <a:t> Controller</a:t>
            </a:r>
            <a:endParaRPr lang="ja-JP" altLang="en-US" sz="1200" dirty="0">
              <a:solidFill>
                <a:schemeClr val="accent5">
                  <a:lumMod val="50000"/>
                </a:schemeClr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9" name="角丸四角形 5"/>
          <p:cNvSpPr>
            <a:spLocks noChangeArrowheads="1"/>
          </p:cNvSpPr>
          <p:nvPr/>
        </p:nvSpPr>
        <p:spPr bwMode="auto">
          <a:xfrm>
            <a:off x="595290" y="4803237"/>
            <a:ext cx="879491" cy="25549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10" tIns="45706" rIns="91410" bIns="45706" anchor="b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  <a:defRPr/>
            </a:pPr>
            <a:r>
              <a:rPr lang="en-US" altLang="ja-JP" sz="1100">
                <a:solidFill>
                  <a:srgbClr val="000000"/>
                </a:solidFill>
                <a:latin typeface="メイリオ" charset="0"/>
                <a:ea typeface="メイリオ" charset="0"/>
                <a:cs typeface="メイリオ" charset="0"/>
              </a:rPr>
              <a:t>Server 1</a:t>
            </a:r>
            <a:endParaRPr lang="ja-JP" altLang="en-US" sz="1100">
              <a:solidFill>
                <a:srgbClr val="000000"/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10" name="角丸四角形 7"/>
          <p:cNvSpPr>
            <a:spLocks noChangeArrowheads="1"/>
          </p:cNvSpPr>
          <p:nvPr/>
        </p:nvSpPr>
        <p:spPr bwMode="auto">
          <a:xfrm>
            <a:off x="526603" y="5645520"/>
            <a:ext cx="2235311" cy="254089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91410" tIns="45706" rIns="91410" bIns="45706" anchor="ctr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</a:pPr>
            <a:r>
              <a:rPr lang="en-US" altLang="ja-JP" sz="1200" dirty="0">
                <a:solidFill>
                  <a:schemeClr val="accent6">
                    <a:lumMod val="50000"/>
                  </a:schemeClr>
                </a:solidFill>
                <a:latin typeface="メイリオ" charset="0"/>
                <a:ea typeface="メイリオ" charset="0"/>
                <a:cs typeface="メイリオ" charset="0"/>
              </a:rPr>
              <a:t>Process Controller 1</a:t>
            </a:r>
            <a:endParaRPr lang="ja-JP" altLang="en-US" sz="1200" dirty="0">
              <a:solidFill>
                <a:schemeClr val="accent6">
                  <a:lumMod val="50000"/>
                </a:schemeClr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11" name="角丸四角形 8"/>
          <p:cNvSpPr>
            <a:spLocks noChangeArrowheads="1"/>
          </p:cNvSpPr>
          <p:nvPr/>
        </p:nvSpPr>
        <p:spPr bwMode="auto">
          <a:xfrm>
            <a:off x="459409" y="4164505"/>
            <a:ext cx="1152746" cy="102056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10" tIns="45706" rIns="91410" bIns="45706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</a:pPr>
            <a:r>
              <a:rPr lang="en-US" altLang="ja-JP" sz="1200">
                <a:solidFill>
                  <a:srgbClr val="FF0000"/>
                </a:solidFill>
                <a:latin typeface="メイリオ" charset="0"/>
                <a:ea typeface="メイリオ" charset="0"/>
                <a:cs typeface="メイリオ" charset="0"/>
              </a:rPr>
              <a:t>Server Group 1</a:t>
            </a:r>
            <a:endParaRPr lang="ja-JP" altLang="en-US" sz="1200">
              <a:solidFill>
                <a:srgbClr val="FF0000"/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12" name="角丸四角形 9"/>
          <p:cNvSpPr>
            <a:spLocks noChangeArrowheads="1"/>
          </p:cNvSpPr>
          <p:nvPr/>
        </p:nvSpPr>
        <p:spPr bwMode="auto">
          <a:xfrm>
            <a:off x="1813737" y="4803237"/>
            <a:ext cx="880985" cy="25549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10" tIns="45706" rIns="91410" bIns="45706" anchor="b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  <a:defRPr/>
            </a:pPr>
            <a:r>
              <a:rPr lang="en-US" altLang="ja-JP" sz="1100">
                <a:solidFill>
                  <a:srgbClr val="000000"/>
                </a:solidFill>
                <a:latin typeface="メイリオ" charset="0"/>
                <a:ea typeface="メイリオ" charset="0"/>
                <a:cs typeface="メイリオ" charset="0"/>
              </a:rPr>
              <a:t>Server 2</a:t>
            </a:r>
            <a:endParaRPr lang="ja-JP" altLang="en-US" sz="1100">
              <a:solidFill>
                <a:srgbClr val="000000"/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13" name="正方形/長方形 10"/>
          <p:cNvSpPr>
            <a:spLocks noChangeArrowheads="1"/>
          </p:cNvSpPr>
          <p:nvPr/>
        </p:nvSpPr>
        <p:spPr bwMode="auto">
          <a:xfrm>
            <a:off x="3168063" y="3339067"/>
            <a:ext cx="2507073" cy="178283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10" tIns="45706" rIns="91410" bIns="45706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  <a:defRPr/>
            </a:pPr>
            <a:r>
              <a:rPr lang="en-US" altLang="ja-JP" sz="1400">
                <a:solidFill>
                  <a:srgbClr val="808080"/>
                </a:solidFill>
                <a:latin typeface="メイリオ" charset="0"/>
                <a:ea typeface="メイリオ" charset="0"/>
                <a:cs typeface="メイリオ" charset="0"/>
              </a:rPr>
              <a:t>Host 2</a:t>
            </a:r>
            <a:endParaRPr lang="ja-JP" altLang="en-US" sz="1400">
              <a:solidFill>
                <a:srgbClr val="808080"/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14" name="角丸四角形 11"/>
          <p:cNvSpPr>
            <a:spLocks noChangeArrowheads="1"/>
          </p:cNvSpPr>
          <p:nvPr/>
        </p:nvSpPr>
        <p:spPr bwMode="auto">
          <a:xfrm>
            <a:off x="3303944" y="3974991"/>
            <a:ext cx="2235311" cy="255493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91410" tIns="45706" rIns="91410" bIns="45706" anchor="ctr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</a:pPr>
            <a:r>
              <a:rPr lang="en-US" altLang="ja-JP" sz="1200">
                <a:solidFill>
                  <a:schemeClr val="accent5">
                    <a:lumMod val="50000"/>
                  </a:schemeClr>
                </a:solidFill>
                <a:latin typeface="メイリオ" charset="0"/>
                <a:ea typeface="メイリオ" charset="0"/>
                <a:cs typeface="メイリオ" charset="0"/>
              </a:rPr>
              <a:t>Host Controller 2</a:t>
            </a:r>
            <a:endParaRPr lang="ja-JP" altLang="en-US" sz="1200">
              <a:solidFill>
                <a:schemeClr val="accent5">
                  <a:lumMod val="50000"/>
                </a:schemeClr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15" name="角丸四角形 12"/>
          <p:cNvSpPr>
            <a:spLocks noChangeArrowheads="1"/>
          </p:cNvSpPr>
          <p:nvPr/>
        </p:nvSpPr>
        <p:spPr bwMode="auto">
          <a:xfrm>
            <a:off x="3371138" y="4803237"/>
            <a:ext cx="880985" cy="25549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10" tIns="45706" rIns="91410" bIns="45706" anchor="b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  <a:defRPr/>
            </a:pPr>
            <a:r>
              <a:rPr lang="en-US" altLang="ja-JP" sz="1100">
                <a:solidFill>
                  <a:srgbClr val="000000"/>
                </a:solidFill>
                <a:latin typeface="メイリオ" charset="0"/>
                <a:ea typeface="メイリオ" charset="0"/>
                <a:cs typeface="メイリオ" charset="0"/>
              </a:rPr>
              <a:t>Server 3</a:t>
            </a:r>
            <a:endParaRPr lang="ja-JP" altLang="en-US" sz="1100">
              <a:solidFill>
                <a:srgbClr val="000000"/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16" name="角丸四角形 13"/>
          <p:cNvSpPr>
            <a:spLocks noChangeArrowheads="1"/>
          </p:cNvSpPr>
          <p:nvPr/>
        </p:nvSpPr>
        <p:spPr bwMode="auto">
          <a:xfrm>
            <a:off x="3303944" y="3657731"/>
            <a:ext cx="2235311" cy="254089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91410" tIns="45706" rIns="91410" bIns="45706" anchor="ctr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</a:pPr>
            <a:r>
              <a:rPr lang="en-US" altLang="ja-JP" sz="1200">
                <a:solidFill>
                  <a:schemeClr val="accent6">
                    <a:lumMod val="50000"/>
                  </a:schemeClr>
                </a:solidFill>
                <a:latin typeface="メイリオ" charset="0"/>
                <a:ea typeface="メイリオ" charset="0"/>
                <a:cs typeface="メイリオ" charset="0"/>
              </a:rPr>
              <a:t>Process Controller 2</a:t>
            </a:r>
            <a:endParaRPr lang="ja-JP" altLang="en-US" sz="1200">
              <a:solidFill>
                <a:schemeClr val="accent6">
                  <a:lumMod val="50000"/>
                </a:schemeClr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17" name="角丸四角形 14"/>
          <p:cNvSpPr>
            <a:spLocks noChangeArrowheads="1"/>
          </p:cNvSpPr>
          <p:nvPr/>
        </p:nvSpPr>
        <p:spPr bwMode="auto">
          <a:xfrm>
            <a:off x="4591078" y="4803237"/>
            <a:ext cx="880985" cy="25549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10" tIns="45706" rIns="91410" bIns="45706" anchor="b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  <a:defRPr/>
            </a:pPr>
            <a:r>
              <a:rPr lang="en-US" altLang="ja-JP" sz="1100">
                <a:solidFill>
                  <a:srgbClr val="000000"/>
                </a:solidFill>
                <a:latin typeface="メイリオ" charset="0"/>
                <a:ea typeface="メイリオ" charset="0"/>
                <a:cs typeface="メイリオ" charset="0"/>
              </a:rPr>
              <a:t>Server 4</a:t>
            </a:r>
            <a:endParaRPr lang="ja-JP" altLang="en-US" sz="1100">
              <a:solidFill>
                <a:srgbClr val="000000"/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18" name="角丸四角形 15"/>
          <p:cNvSpPr>
            <a:spLocks noChangeArrowheads="1"/>
          </p:cNvSpPr>
          <p:nvPr/>
        </p:nvSpPr>
        <p:spPr bwMode="auto">
          <a:xfrm>
            <a:off x="1677856" y="4164505"/>
            <a:ext cx="2710148" cy="102056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10" tIns="45706" rIns="91410" bIns="45706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</a:pPr>
            <a:r>
              <a:rPr lang="en-US" altLang="ja-JP" sz="1200">
                <a:solidFill>
                  <a:srgbClr val="FF0000"/>
                </a:solidFill>
                <a:latin typeface="メイリオ" charset="0"/>
                <a:ea typeface="メイリオ" charset="0"/>
                <a:cs typeface="メイリオ" charset="0"/>
              </a:rPr>
              <a:t>Server Group 2</a:t>
            </a:r>
            <a:endParaRPr lang="ja-JP" altLang="en-US" sz="1200">
              <a:solidFill>
                <a:srgbClr val="FF0000"/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19" name="正方形/長方形 16"/>
          <p:cNvSpPr>
            <a:spLocks noChangeArrowheads="1"/>
          </p:cNvSpPr>
          <p:nvPr/>
        </p:nvSpPr>
        <p:spPr bwMode="auto">
          <a:xfrm>
            <a:off x="3168063" y="5249647"/>
            <a:ext cx="2507073" cy="15273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10" tIns="45706" rIns="91410" bIns="45706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  <a:defRPr/>
            </a:pPr>
            <a:r>
              <a:rPr lang="en-US" altLang="ja-JP" sz="1400">
                <a:solidFill>
                  <a:srgbClr val="808080"/>
                </a:solidFill>
                <a:latin typeface="メイリオ" charset="0"/>
                <a:ea typeface="メイリオ" charset="0"/>
                <a:cs typeface="メイリオ" charset="0"/>
              </a:rPr>
              <a:t>Host 3</a:t>
            </a:r>
            <a:endParaRPr lang="ja-JP" altLang="en-US" sz="1400">
              <a:solidFill>
                <a:srgbClr val="808080"/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20" name="角丸四角形 17"/>
          <p:cNvSpPr>
            <a:spLocks noChangeArrowheads="1"/>
          </p:cNvSpPr>
          <p:nvPr/>
        </p:nvSpPr>
        <p:spPr bwMode="auto">
          <a:xfrm>
            <a:off x="3303944" y="6077893"/>
            <a:ext cx="2235311" cy="254089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91410" tIns="45706" rIns="91410" bIns="45706" anchor="ctr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</a:pPr>
            <a:r>
              <a:rPr lang="en-US" altLang="ja-JP" sz="1200">
                <a:solidFill>
                  <a:schemeClr val="accent5">
                    <a:lumMod val="50000"/>
                  </a:schemeClr>
                </a:solidFill>
                <a:latin typeface="メイリオ" charset="0"/>
                <a:ea typeface="メイリオ" charset="0"/>
                <a:cs typeface="メイリオ" charset="0"/>
              </a:rPr>
              <a:t>Host Controller 3</a:t>
            </a:r>
            <a:endParaRPr lang="ja-JP" altLang="en-US" sz="1200">
              <a:solidFill>
                <a:schemeClr val="accent5">
                  <a:lumMod val="50000"/>
                </a:schemeClr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21" name="角丸四角形 18"/>
          <p:cNvSpPr>
            <a:spLocks noChangeArrowheads="1"/>
          </p:cNvSpPr>
          <p:nvPr/>
        </p:nvSpPr>
        <p:spPr bwMode="auto">
          <a:xfrm>
            <a:off x="3371138" y="5631482"/>
            <a:ext cx="880985" cy="25408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10" tIns="45706" rIns="91410" bIns="45706" anchor="b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  <a:defRPr/>
            </a:pPr>
            <a:r>
              <a:rPr lang="en-US" altLang="ja-JP" sz="1100">
                <a:solidFill>
                  <a:srgbClr val="000000"/>
                </a:solidFill>
                <a:latin typeface="メイリオ" charset="0"/>
                <a:ea typeface="メイリオ" charset="0"/>
                <a:cs typeface="メイリオ" charset="0"/>
              </a:rPr>
              <a:t>Server 5</a:t>
            </a:r>
            <a:endParaRPr lang="ja-JP" altLang="en-US" sz="1100">
              <a:solidFill>
                <a:srgbClr val="000000"/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22" name="角丸四角形 19"/>
          <p:cNvSpPr>
            <a:spLocks noChangeArrowheads="1"/>
          </p:cNvSpPr>
          <p:nvPr/>
        </p:nvSpPr>
        <p:spPr bwMode="auto">
          <a:xfrm>
            <a:off x="3303944" y="6393749"/>
            <a:ext cx="2235311" cy="255493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91410" tIns="45706" rIns="91410" bIns="45706" anchor="ctr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</a:pPr>
            <a:r>
              <a:rPr lang="en-US" altLang="ja-JP" sz="1200">
                <a:solidFill>
                  <a:schemeClr val="accent6">
                    <a:lumMod val="50000"/>
                  </a:schemeClr>
                </a:solidFill>
                <a:latin typeface="メイリオ" charset="0"/>
                <a:ea typeface="メイリオ" charset="0"/>
                <a:cs typeface="メイリオ" charset="0"/>
              </a:rPr>
              <a:t>Process Controller 3</a:t>
            </a:r>
            <a:endParaRPr lang="ja-JP" altLang="en-US" sz="1200">
              <a:solidFill>
                <a:schemeClr val="accent6">
                  <a:lumMod val="50000"/>
                </a:schemeClr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23" name="角丸四角形 20"/>
          <p:cNvSpPr>
            <a:spLocks noChangeArrowheads="1"/>
          </p:cNvSpPr>
          <p:nvPr/>
        </p:nvSpPr>
        <p:spPr bwMode="auto">
          <a:xfrm>
            <a:off x="4591078" y="5631482"/>
            <a:ext cx="880985" cy="25408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10" tIns="45706" rIns="91410" bIns="45706" anchor="b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  <a:defRPr/>
            </a:pPr>
            <a:r>
              <a:rPr lang="en-US" altLang="ja-JP" sz="1100">
                <a:solidFill>
                  <a:srgbClr val="000000"/>
                </a:solidFill>
                <a:latin typeface="メイリオ" charset="0"/>
                <a:ea typeface="メイリオ" charset="0"/>
                <a:cs typeface="メイリオ" charset="0"/>
              </a:rPr>
              <a:t>Server 6</a:t>
            </a:r>
            <a:endParaRPr lang="ja-JP" altLang="en-US" sz="1100">
              <a:solidFill>
                <a:srgbClr val="000000"/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24" name="角丸四角形 21"/>
          <p:cNvSpPr>
            <a:spLocks noChangeArrowheads="1"/>
          </p:cNvSpPr>
          <p:nvPr/>
        </p:nvSpPr>
        <p:spPr bwMode="auto">
          <a:xfrm>
            <a:off x="4456690" y="4164505"/>
            <a:ext cx="1149759" cy="184881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10" tIns="45706" rIns="91410" bIns="45706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</a:pPr>
            <a:r>
              <a:rPr lang="en-US" altLang="ja-JP" sz="1200">
                <a:solidFill>
                  <a:srgbClr val="FF0000"/>
                </a:solidFill>
                <a:latin typeface="メイリオ" charset="0"/>
                <a:ea typeface="メイリオ" charset="0"/>
                <a:cs typeface="メイリオ" charset="0"/>
              </a:rPr>
              <a:t>Server Group 3</a:t>
            </a:r>
            <a:endParaRPr lang="ja-JP" altLang="en-US" sz="1200">
              <a:solidFill>
                <a:srgbClr val="FF0000"/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25" name="角丸四角形 22"/>
          <p:cNvSpPr>
            <a:spLocks noChangeArrowheads="1"/>
          </p:cNvSpPr>
          <p:nvPr/>
        </p:nvSpPr>
        <p:spPr bwMode="auto">
          <a:xfrm>
            <a:off x="2896302" y="5312819"/>
            <a:ext cx="1491701" cy="700499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10" tIns="45706" rIns="91410" bIns="45706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</a:pPr>
            <a:r>
              <a:rPr lang="en-US" altLang="ja-JP" sz="1200">
                <a:solidFill>
                  <a:srgbClr val="FF0000"/>
                </a:solidFill>
                <a:latin typeface="メイリオ" charset="0"/>
                <a:ea typeface="メイリオ" charset="0"/>
                <a:cs typeface="メイリオ" charset="0"/>
              </a:rPr>
              <a:t>Server Group 4</a:t>
            </a:r>
            <a:endParaRPr lang="ja-JP" altLang="en-US" sz="1200">
              <a:solidFill>
                <a:srgbClr val="FF0000"/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cxnSp>
        <p:nvCxnSpPr>
          <p:cNvPr id="26" name="直線矢印コネクタ 23"/>
          <p:cNvCxnSpPr>
            <a:cxnSpLocks noChangeShapeType="1"/>
            <a:stCxn id="14" idx="1"/>
            <a:endCxn id="8" idx="3"/>
          </p:cNvCxnSpPr>
          <p:nvPr/>
        </p:nvCxnSpPr>
        <p:spPr bwMode="auto">
          <a:xfrm flipH="1">
            <a:off x="2761915" y="4102738"/>
            <a:ext cx="542030" cy="1335019"/>
          </a:xfrm>
          <a:prstGeom prst="straightConnector1">
            <a:avLst/>
          </a:prstGeom>
          <a:noFill/>
          <a:ln w="12700">
            <a:solidFill>
              <a:srgbClr val="000080"/>
            </a:solidFill>
            <a:prstDash val="sysDash"/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直線矢印コネクタ 24"/>
          <p:cNvCxnSpPr>
            <a:cxnSpLocks noChangeShapeType="1"/>
            <a:stCxn id="20" idx="1"/>
            <a:endCxn id="8" idx="3"/>
          </p:cNvCxnSpPr>
          <p:nvPr/>
        </p:nvCxnSpPr>
        <p:spPr bwMode="auto">
          <a:xfrm flipH="1" flipV="1">
            <a:off x="2761915" y="5437757"/>
            <a:ext cx="542030" cy="766478"/>
          </a:xfrm>
          <a:prstGeom prst="straightConnector1">
            <a:avLst/>
          </a:prstGeom>
          <a:noFill/>
          <a:ln w="12700">
            <a:solidFill>
              <a:srgbClr val="000080"/>
            </a:solidFill>
            <a:prstDash val="sysDash"/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" name="角丸四角形 27"/>
          <p:cNvSpPr>
            <a:spLocks noChangeArrowheads="1"/>
          </p:cNvSpPr>
          <p:nvPr/>
        </p:nvSpPr>
        <p:spPr bwMode="auto">
          <a:xfrm>
            <a:off x="323529" y="3274492"/>
            <a:ext cx="5417308" cy="3499688"/>
          </a:xfrm>
          <a:prstGeom prst="roundRect">
            <a:avLst>
              <a:gd name="adj" fmla="val 3994"/>
            </a:avLst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91410" tIns="45706" rIns="91410" bIns="45706"/>
          <a:lstStyle/>
          <a:p>
            <a:pPr algn="ctr" defTabSz="494967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  <a:defRPr/>
            </a:pPr>
            <a:endParaRPr lang="en-US" altLang="ja-JP" sz="1400" dirty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テキスト ボックス 83"/>
          <p:cNvSpPr txBox="1">
            <a:spLocks noChangeArrowheads="1"/>
          </p:cNvSpPr>
          <p:nvPr/>
        </p:nvSpPr>
        <p:spPr bwMode="auto">
          <a:xfrm>
            <a:off x="459409" y="3402238"/>
            <a:ext cx="792887" cy="29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>
            <a:lvl1pPr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5pPr>
            <a:lvl6pPr marL="2514600" indent="-228600" defTabSz="4476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6pPr>
            <a:lvl7pPr marL="2971800" indent="-228600" defTabSz="4476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7pPr>
            <a:lvl8pPr marL="3429000" indent="-228600" defTabSz="4476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8pPr>
            <a:lvl9pPr marL="3886200" indent="-228600" defTabSz="4476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9pPr>
          </a:lstStyle>
          <a:p>
            <a:pPr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</a:pPr>
            <a:r>
              <a:rPr kumimoji="1" lang="en-US" altLang="ja-JP" sz="1400">
                <a:solidFill>
                  <a:srgbClr val="0080FF"/>
                </a:solidFill>
              </a:rPr>
              <a:t>Domain</a:t>
            </a:r>
            <a:endParaRPr kumimoji="1" lang="ja-JP" altLang="en-US" sz="1400">
              <a:solidFill>
                <a:srgbClr val="0080FF"/>
              </a:solidFill>
            </a:endParaRPr>
          </a:p>
        </p:txBody>
      </p:sp>
      <p:sp>
        <p:nvSpPr>
          <p:cNvPr id="30" name="正方形/長方形 27"/>
          <p:cNvSpPr>
            <a:spLocks noChangeArrowheads="1"/>
          </p:cNvSpPr>
          <p:nvPr/>
        </p:nvSpPr>
        <p:spPr bwMode="auto">
          <a:xfrm>
            <a:off x="6588223" y="3400835"/>
            <a:ext cx="2088233" cy="9642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10" tIns="45706" rIns="91410" bIns="45706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  <a:defRPr/>
            </a:pPr>
            <a:r>
              <a:rPr lang="en-US" altLang="ja-JP" sz="1700">
                <a:solidFill>
                  <a:srgbClr val="808080"/>
                </a:solidFill>
                <a:latin typeface="メイリオ" charset="0"/>
                <a:ea typeface="メイリオ" charset="0"/>
                <a:cs typeface="メイリオ" charset="0"/>
              </a:rPr>
              <a:t>Host 1</a:t>
            </a:r>
            <a:endParaRPr lang="ja-JP" altLang="en-US" sz="1700">
              <a:solidFill>
                <a:srgbClr val="808080"/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31" name="角丸四角形 29"/>
          <p:cNvSpPr>
            <a:spLocks noChangeArrowheads="1"/>
          </p:cNvSpPr>
          <p:nvPr/>
        </p:nvSpPr>
        <p:spPr bwMode="auto">
          <a:xfrm>
            <a:off x="6732240" y="3933056"/>
            <a:ext cx="1808335" cy="27120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10" tIns="45706" rIns="91410" bIns="45706" anchor="b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  <a:defRPr/>
            </a:pPr>
            <a:r>
              <a:rPr lang="en-US" altLang="ja-JP" sz="1200">
                <a:solidFill>
                  <a:srgbClr val="000000"/>
                </a:solidFill>
                <a:latin typeface="メイリオ" charset="0"/>
                <a:ea typeface="メイリオ" charset="0"/>
                <a:cs typeface="メイリオ" charset="0"/>
              </a:rPr>
              <a:t>Server 1</a:t>
            </a:r>
            <a:endParaRPr lang="ja-JP" altLang="en-US" sz="1200">
              <a:solidFill>
                <a:srgbClr val="000000"/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32" name="テキスト ボックス 83"/>
          <p:cNvSpPr txBox="1">
            <a:spLocks noChangeArrowheads="1"/>
          </p:cNvSpPr>
          <p:nvPr/>
        </p:nvSpPr>
        <p:spPr bwMode="auto">
          <a:xfrm>
            <a:off x="1870478" y="2924944"/>
            <a:ext cx="1723488" cy="441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>
            <a:lvl1pPr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5pPr>
            <a:lvl6pPr marL="2514600" indent="-228600" defTabSz="4476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6pPr>
            <a:lvl7pPr marL="2971800" indent="-228600" defTabSz="4476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7pPr>
            <a:lvl8pPr marL="3429000" indent="-228600" defTabSz="4476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8pPr>
            <a:lvl9pPr marL="3886200" indent="-228600" defTabSz="4476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9pPr>
          </a:lstStyle>
          <a:p>
            <a:pPr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</a:pPr>
            <a:r>
              <a:rPr lang="ja-JP" altLang="en-US" sz="2000" u="sng" dirty="0" smtClean="0">
                <a:solidFill>
                  <a:srgbClr val="FF0000"/>
                </a:solidFill>
                <a:latin typeface="メイリオ" charset="0"/>
                <a:ea typeface="メイリオ" charset="0"/>
                <a:cs typeface="メイリオ" charset="0"/>
              </a:rPr>
              <a:t>ドメイン</a:t>
            </a:r>
            <a:r>
              <a:rPr kumimoji="1" lang="ja-JP" altLang="en-US" sz="2000" u="sng" dirty="0" smtClean="0">
                <a:solidFill>
                  <a:srgbClr val="FF0000"/>
                </a:solidFill>
                <a:latin typeface="メイリオ" charset="0"/>
                <a:ea typeface="メイリオ" charset="0"/>
                <a:cs typeface="メイリオ" charset="0"/>
              </a:rPr>
              <a:t>構成</a:t>
            </a:r>
            <a:endParaRPr kumimoji="1" lang="ja-JP" altLang="en-US" sz="2000" u="sng" dirty="0">
              <a:solidFill>
                <a:srgbClr val="FF0000"/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33" name="テキスト ボックス 83"/>
          <p:cNvSpPr txBox="1">
            <a:spLocks noChangeArrowheads="1"/>
          </p:cNvSpPr>
          <p:nvPr/>
        </p:nvSpPr>
        <p:spPr bwMode="auto">
          <a:xfrm>
            <a:off x="6433679" y="2924944"/>
            <a:ext cx="2492930" cy="441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>
            <a:lvl1pPr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5pPr>
            <a:lvl6pPr marL="2514600" indent="-228600" defTabSz="4476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6pPr>
            <a:lvl7pPr marL="2971800" indent="-228600" defTabSz="4476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7pPr>
            <a:lvl8pPr marL="3429000" indent="-228600" defTabSz="4476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8pPr>
            <a:lvl9pPr marL="3886200" indent="-228600" defTabSz="4476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Luxi Sans" charset="0"/>
                <a:ea typeface="ＭＳ Ｐゴシック" charset="0"/>
              </a:defRPr>
            </a:lvl9pPr>
          </a:lstStyle>
          <a:p>
            <a:pPr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</a:pPr>
            <a:r>
              <a:rPr lang="ja-JP" altLang="en-US" sz="2000" u="sng" dirty="0" smtClean="0">
                <a:solidFill>
                  <a:srgbClr val="FF0000"/>
                </a:solidFill>
                <a:latin typeface="メイリオ" charset="0"/>
                <a:ea typeface="メイリオ" charset="0"/>
                <a:cs typeface="メイリオ" charset="0"/>
              </a:rPr>
              <a:t>スタンドアロン</a:t>
            </a:r>
            <a:r>
              <a:rPr kumimoji="1" lang="ja-JP" altLang="en-US" sz="2000" u="sng" dirty="0" smtClean="0">
                <a:solidFill>
                  <a:srgbClr val="FF0000"/>
                </a:solidFill>
                <a:latin typeface="メイリオ" charset="0"/>
                <a:ea typeface="メイリオ" charset="0"/>
                <a:cs typeface="メイリオ" charset="0"/>
              </a:rPr>
              <a:t>構成</a:t>
            </a:r>
            <a:endParaRPr kumimoji="1" lang="ja-JP" altLang="en-US" sz="2000" u="sng" dirty="0">
              <a:solidFill>
                <a:srgbClr val="FF0000"/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35" name="正方形/長方形 27"/>
          <p:cNvSpPr>
            <a:spLocks noChangeArrowheads="1"/>
          </p:cNvSpPr>
          <p:nvPr/>
        </p:nvSpPr>
        <p:spPr bwMode="auto">
          <a:xfrm>
            <a:off x="6588224" y="4552963"/>
            <a:ext cx="2088233" cy="9642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10" tIns="45706" rIns="91410" bIns="45706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  <a:defRPr/>
            </a:pPr>
            <a:r>
              <a:rPr lang="en-US" altLang="ja-JP" sz="1700" dirty="0">
                <a:solidFill>
                  <a:srgbClr val="808080"/>
                </a:solidFill>
                <a:latin typeface="メイリオ" charset="0"/>
                <a:ea typeface="メイリオ" charset="0"/>
                <a:cs typeface="メイリオ" charset="0"/>
              </a:rPr>
              <a:t>Host </a:t>
            </a:r>
            <a:r>
              <a:rPr lang="en-US" altLang="ja-JP" sz="1700" dirty="0" smtClean="0">
                <a:solidFill>
                  <a:srgbClr val="808080"/>
                </a:solidFill>
                <a:latin typeface="メイリオ" charset="0"/>
                <a:ea typeface="メイリオ" charset="0"/>
                <a:cs typeface="メイリオ" charset="0"/>
              </a:rPr>
              <a:t>2</a:t>
            </a:r>
            <a:endParaRPr lang="ja-JP" altLang="en-US" sz="1700" dirty="0">
              <a:solidFill>
                <a:srgbClr val="808080"/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36" name="角丸四角形 29"/>
          <p:cNvSpPr>
            <a:spLocks noChangeArrowheads="1"/>
          </p:cNvSpPr>
          <p:nvPr/>
        </p:nvSpPr>
        <p:spPr bwMode="auto">
          <a:xfrm>
            <a:off x="6732241" y="5085184"/>
            <a:ext cx="1808335" cy="27120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10" tIns="45706" rIns="91410" bIns="45706" anchor="b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  <a:defRPr/>
            </a:pPr>
            <a:r>
              <a:rPr lang="en-US" altLang="ja-JP" sz="1200" dirty="0">
                <a:solidFill>
                  <a:srgbClr val="000000"/>
                </a:solidFill>
                <a:latin typeface="メイリオ" charset="0"/>
                <a:ea typeface="メイリオ" charset="0"/>
                <a:cs typeface="メイリオ" charset="0"/>
              </a:rPr>
              <a:t>Server </a:t>
            </a:r>
            <a:r>
              <a:rPr lang="en-US" altLang="ja-JP" sz="1200" dirty="0" smtClean="0">
                <a:solidFill>
                  <a:srgbClr val="000000"/>
                </a:solidFill>
                <a:latin typeface="メイリオ" charset="0"/>
                <a:ea typeface="メイリオ" charset="0"/>
                <a:cs typeface="メイリオ" charset="0"/>
              </a:rPr>
              <a:t>2</a:t>
            </a:r>
            <a:endParaRPr lang="ja-JP" altLang="en-US" sz="1200" dirty="0">
              <a:solidFill>
                <a:srgbClr val="000000"/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37" name="正方形/長方形 27"/>
          <p:cNvSpPr>
            <a:spLocks noChangeArrowheads="1"/>
          </p:cNvSpPr>
          <p:nvPr/>
        </p:nvSpPr>
        <p:spPr bwMode="auto">
          <a:xfrm>
            <a:off x="6588224" y="5705091"/>
            <a:ext cx="2088233" cy="9642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10" tIns="45706" rIns="91410" bIns="45706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  <a:defRPr/>
            </a:pPr>
            <a:r>
              <a:rPr lang="en-US" altLang="ja-JP" sz="1700" dirty="0">
                <a:solidFill>
                  <a:srgbClr val="808080"/>
                </a:solidFill>
                <a:latin typeface="メイリオ" charset="0"/>
                <a:ea typeface="メイリオ" charset="0"/>
                <a:cs typeface="メイリオ" charset="0"/>
              </a:rPr>
              <a:t>Host </a:t>
            </a:r>
            <a:r>
              <a:rPr lang="ja-JP" altLang="ja-JP" sz="1700" dirty="0">
                <a:solidFill>
                  <a:srgbClr val="808080"/>
                </a:solidFill>
                <a:latin typeface="メイリオ" charset="0"/>
                <a:ea typeface="メイリオ" charset="0"/>
                <a:cs typeface="メイリオ" charset="0"/>
              </a:rPr>
              <a:t>3</a:t>
            </a:r>
            <a:endParaRPr lang="ja-JP" altLang="en-US" sz="1700" dirty="0">
              <a:solidFill>
                <a:srgbClr val="808080"/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sp>
        <p:nvSpPr>
          <p:cNvPr id="38" name="角丸四角形 29"/>
          <p:cNvSpPr>
            <a:spLocks noChangeArrowheads="1"/>
          </p:cNvSpPr>
          <p:nvPr/>
        </p:nvSpPr>
        <p:spPr bwMode="auto">
          <a:xfrm>
            <a:off x="6732241" y="6237312"/>
            <a:ext cx="1808335" cy="27120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10" tIns="45706" rIns="91410" bIns="45706" anchor="b"/>
          <a:lstStyle/>
          <a:p>
            <a:pPr algn="ctr" hangingPunct="0">
              <a:lnSpc>
                <a:spcPct val="116000"/>
              </a:lnSpc>
              <a:buClr>
                <a:srgbClr val="000000"/>
              </a:buClr>
              <a:buSzPct val="100000"/>
              <a:buFont typeface="Symbol" charset="0"/>
              <a:buNone/>
              <a:defRPr/>
            </a:pPr>
            <a:r>
              <a:rPr lang="en-US" altLang="ja-JP" sz="1200" dirty="0">
                <a:solidFill>
                  <a:srgbClr val="000000"/>
                </a:solidFill>
                <a:latin typeface="メイリオ" charset="0"/>
                <a:ea typeface="メイリオ" charset="0"/>
                <a:cs typeface="メイリオ" charset="0"/>
              </a:rPr>
              <a:t>Server </a:t>
            </a:r>
            <a:r>
              <a:rPr lang="en-US" altLang="ja-JP" sz="1200" dirty="0" smtClean="0">
                <a:solidFill>
                  <a:srgbClr val="000000"/>
                </a:solidFill>
                <a:latin typeface="メイリオ" charset="0"/>
                <a:ea typeface="メイリオ" charset="0"/>
                <a:cs typeface="メイリオ" charset="0"/>
              </a:rPr>
              <a:t>3</a:t>
            </a:r>
            <a:endParaRPr lang="ja-JP" altLang="en-US" sz="1200" dirty="0">
              <a:solidFill>
                <a:srgbClr val="000000"/>
              </a:solidFill>
              <a:latin typeface="メイリオ" charset="0"/>
              <a:ea typeface="メイリオ" charset="0"/>
              <a:cs typeface="メイリオ" charset="0"/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>
            <a:off x="6156176" y="3068960"/>
            <a:ext cx="0" cy="36724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6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ドメインモードは複数</a:t>
            </a:r>
            <a:r>
              <a:rPr kumimoji="1" lang="en-US" altLang="ja-JP" dirty="0" smtClean="0"/>
              <a:t>EAP</a:t>
            </a:r>
            <a:r>
              <a:rPr kumimoji="1" lang="ja-JP" altLang="en-US" dirty="0" smtClean="0"/>
              <a:t>サーバ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インスタンスに対する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以下の運用オペレーションを一括して行う</a:t>
            </a:r>
            <a:r>
              <a:rPr kumimoji="1" lang="en-US" altLang="ja-JP" dirty="0" smtClean="0"/>
              <a:t>I/F</a:t>
            </a:r>
            <a:r>
              <a:rPr kumimoji="1" lang="ja-JP" altLang="en-US" dirty="0" smtClean="0"/>
              <a:t>を提供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EAP</a:t>
            </a:r>
            <a:r>
              <a:rPr lang="ja-JP" altLang="en-US" dirty="0" smtClean="0"/>
              <a:t>サーバの起動・停止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EAP</a:t>
            </a:r>
            <a:r>
              <a:rPr kumimoji="1" lang="ja-JP" altLang="en-US" dirty="0" smtClean="0"/>
              <a:t>サーバの各種設定変更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モジュールのデプロイメント</a:t>
            </a:r>
            <a:endParaRPr lang="en-US" altLang="ja-JP" dirty="0" smtClean="0"/>
          </a:p>
          <a:p>
            <a:r>
              <a:rPr lang="ja-JP" altLang="en-US" dirty="0" smtClean="0"/>
              <a:t>スタンドアロンモードで複数サーバを管理する場合、別の手段（ツール）を使用して、運用オペレーションを自動化する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sh</a:t>
            </a:r>
            <a:r>
              <a:rPr lang="ja-JP" altLang="en-US" dirty="0" smtClean="0"/>
              <a:t>スクリプト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構成管理ツール（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、</a:t>
            </a:r>
            <a:r>
              <a:rPr lang="en-US" altLang="ja-JP" dirty="0" smtClean="0"/>
              <a:t>Chef</a:t>
            </a:r>
            <a:r>
              <a:rPr lang="ja-JP" altLang="en-US" dirty="0" smtClean="0"/>
              <a:t>、</a:t>
            </a:r>
            <a:r>
              <a:rPr lang="en-US" altLang="ja-JP" dirty="0" smtClean="0"/>
              <a:t>Puppet</a:t>
            </a:r>
            <a:r>
              <a:rPr lang="ja-JP" altLang="en-US" dirty="0" smtClean="0"/>
              <a:t>など）</a:t>
            </a:r>
            <a:endParaRPr lang="en-US" altLang="ja-JP" dirty="0" smtClean="0"/>
          </a:p>
          <a:p>
            <a:r>
              <a:rPr lang="ja-JP" altLang="en-US" dirty="0" smtClean="0"/>
              <a:t>複数サーバの一括管理機能を除けば、ドメインモードとスタンドアロンモードで機能的な差異はない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ドメインモード </a:t>
            </a:r>
            <a:r>
              <a:rPr lang="en-US" altLang="ja-JP" dirty="0" smtClean="0"/>
              <a:t>vs.</a:t>
            </a:r>
            <a:r>
              <a:rPr lang="ja-JP" altLang="en-US" dirty="0" smtClean="0"/>
              <a:t> スタンドアロンモード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38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ディレクトリ構成</a:t>
            </a:r>
            <a:r>
              <a:rPr kumimoji="1" lang="en-US" altLang="ja-JP" dirty="0" smtClean="0"/>
              <a:t> 〜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$JBOSS_HOME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6</a:t>
            </a:fld>
            <a:endParaRPr lang="ja-JP" altLang="en-US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88765"/>
              </p:ext>
            </p:extLst>
          </p:nvPr>
        </p:nvGraphicFramePr>
        <p:xfrm>
          <a:off x="287338" y="1088436"/>
          <a:ext cx="8605142" cy="5121436"/>
        </p:xfrm>
        <a:graphic>
          <a:graphicData uri="http://schemas.openxmlformats.org/drawingml/2006/table">
            <a:tbl>
              <a:tblPr/>
              <a:tblGrid>
                <a:gridCol w="2305051"/>
                <a:gridCol w="6300091"/>
              </a:tblGrid>
              <a:tr h="26467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ディレクトリ名</a:t>
                      </a: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概要</a:t>
                      </a: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467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bin/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起動スクリプト、起動設定ファイルを格納</a:t>
                      </a: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ECC"/>
                    </a:solidFill>
                  </a:tcPr>
                </a:tc>
              </a:tr>
              <a:tr h="26467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   </a:t>
                      </a:r>
                      <a:r>
                        <a:rPr kumimoji="1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standalone.conf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(.bat)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Standalone 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構成起動パラメータ</a:t>
                      </a: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</a:tr>
              <a:tr h="26467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</a:t>
                      </a:r>
                      <a:r>
                        <a:rPr kumimoji="1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  </a:t>
                      </a:r>
                      <a:r>
                        <a:rPr kumimoji="1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standalone.sh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(.bat)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Standalone 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構成起動</a:t>
                      </a: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ECC"/>
                    </a:solidFill>
                  </a:tcPr>
                </a:tc>
              </a:tr>
              <a:tr h="26467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</a:t>
                      </a:r>
                      <a:r>
                        <a:rPr kumimoji="1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  </a:t>
                      </a:r>
                      <a:r>
                        <a:rPr kumimoji="1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domain.conf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(.bat)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Domain 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構成起動パラメータ</a:t>
                      </a: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</a:tr>
              <a:tr h="26467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</a:t>
                      </a:r>
                      <a:r>
                        <a:rPr kumimoji="1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  </a:t>
                      </a:r>
                      <a:r>
                        <a:rPr kumimoji="1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domain.sh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(.bat)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Domain 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構成起動</a:t>
                      </a: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ECC"/>
                    </a:solidFill>
                  </a:tcPr>
                </a:tc>
              </a:tr>
              <a:tr h="26467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</a:t>
                      </a:r>
                      <a:r>
                        <a:rPr kumimoji="1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  </a:t>
                      </a:r>
                      <a:r>
                        <a:rPr kumimoji="1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jboss</a:t>
                      </a:r>
                      <a:r>
                        <a:rPr kumimoji="1" lang="en-US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-</a:t>
                      </a:r>
                      <a:r>
                        <a:rPr kumimoji="1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cli.sh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(.bat)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コマンドラインインタフェース</a:t>
                      </a: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</a:tr>
              <a:tr h="26467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bundles/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OSGi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バンドルを配置</a:t>
                      </a: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ECC"/>
                    </a:solidFill>
                  </a:tcPr>
                </a:tc>
              </a:tr>
              <a:tr h="26467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docs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/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</a:tr>
              <a:tr h="26467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   schema/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XML 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の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Schema 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ファイルを格納</a:t>
                      </a: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</a:tr>
              <a:tr h="26467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   examples/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設定ファイルのカスタム例をサンプルとして提供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</a:tr>
              <a:tr h="457423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jboss-modules.jar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Modular Service Container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（</a:t>
                      </a: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MSC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）コア、起動スクリプトから呼出される</a:t>
                      </a: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main 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メソッドを含む</a:t>
                      </a: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EAP 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起動時のエントリポイント</a:t>
                      </a: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ECC"/>
                    </a:solidFill>
                  </a:tcPr>
                </a:tc>
              </a:tr>
              <a:tr h="457423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domain/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domain 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構成で起動した場合に使用する設定ファイル、デプロイメント、書込みエリア（</a:t>
                      </a: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後述）を格納</a:t>
                      </a: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</a:tr>
              <a:tr h="457423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modules/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EAP6 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より採用されたモジュールベースのクラスローディングアーキテクチャにより使用される各種モジュールを配置</a:t>
                      </a: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ECC"/>
                    </a:solidFill>
                  </a:tcPr>
                </a:tc>
              </a:tr>
              <a:tr h="457423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standalone/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standalone 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構成で起動した場合に使用する設定ファイル、デプロイメントを格納</a:t>
                      </a: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welcome-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content/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デフォルトのウェルカムページコンテンツを格納</a:t>
                      </a:r>
                    </a:p>
                  </a:txBody>
                  <a:tcPr marL="91449" marR="91449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E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2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ディレクトリ構成</a:t>
            </a:r>
            <a:r>
              <a:rPr lang="en-US" altLang="ja-JP" dirty="0"/>
              <a:t> 〜</a:t>
            </a:r>
            <a:r>
              <a:rPr lang="ja-JP" altLang="en-US" dirty="0"/>
              <a:t> </a:t>
            </a:r>
            <a:r>
              <a:rPr lang="en-US" altLang="ja-JP" dirty="0"/>
              <a:t>$</a:t>
            </a:r>
            <a:r>
              <a:rPr lang="en-US" altLang="ja-JP" dirty="0" smtClean="0"/>
              <a:t>JBOSS_HOME/standalone/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7</a:t>
            </a:fld>
            <a:endParaRPr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17405"/>
              </p:ext>
            </p:extLst>
          </p:nvPr>
        </p:nvGraphicFramePr>
        <p:xfrm>
          <a:off x="287338" y="980728"/>
          <a:ext cx="8533134" cy="5302848"/>
        </p:xfrm>
        <a:graphic>
          <a:graphicData uri="http://schemas.openxmlformats.org/drawingml/2006/table">
            <a:tbl>
              <a:tblPr/>
              <a:tblGrid>
                <a:gridCol w="2556470"/>
                <a:gridCol w="5976664"/>
              </a:tblGrid>
              <a:tr h="260434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ディレクトリ名</a:t>
                      </a: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概要</a:t>
                      </a: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4083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configuration/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standalone 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構成における（起動時の</a:t>
                      </a: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JVM 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パラメータを除く）各種設定を集約した設定ファイルを格納</a:t>
                      </a: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ECC"/>
                    </a:solidFill>
                  </a:tcPr>
                </a:tc>
              </a:tr>
              <a:tr h="260434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   application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-</a:t>
                      </a:r>
                      <a:r>
                        <a:rPr kumimoji="1" lang="en-US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users.properties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アプリケーション用セキュリティ</a:t>
                      </a: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realm 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ユーザ定義ファイル</a:t>
                      </a: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</a:tr>
              <a:tr h="260434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   application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-</a:t>
                      </a:r>
                      <a:r>
                        <a:rPr kumimoji="1" lang="en-US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roles.properties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アプリケーション用セキュリティ</a:t>
                      </a: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realm </a:t>
                      </a:r>
                      <a:r>
                        <a:rPr kumimoji="1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ロール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定義ファイル</a:t>
                      </a: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</a:tr>
              <a:tr h="260434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   </a:t>
                      </a:r>
                      <a:r>
                        <a:rPr kumimoji="1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logging.properties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ロギング設定（ログレベル、ハンドラ、フォーマッタ）ファイル</a:t>
                      </a: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</a:tr>
              <a:tr h="260434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   </a:t>
                      </a:r>
                      <a:r>
                        <a:rPr kumimoji="1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mgmt</a:t>
                      </a:r>
                      <a:r>
                        <a:rPr kumimoji="1" lang="en-US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-users.properties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管理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API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の</a:t>
                      </a: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セキュリティ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realm 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ユーザ定義ファイル</a:t>
                      </a: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</a:tr>
              <a:tr h="260434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   </a:t>
                      </a:r>
                      <a:r>
                        <a:rPr kumimoji="1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mgmt-roles.properties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管理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API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の</a:t>
                      </a:r>
                      <a:r>
                        <a:rPr kumimoji="1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セキュリティ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realm 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ロール定義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ファイル</a:t>
                      </a: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</a:tr>
              <a:tr h="260434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   </a:t>
                      </a:r>
                      <a:r>
                        <a:rPr kumimoji="1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standalone_xml_history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/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standalone.xml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ファイルの変更履歴ファイル格納ディレクトリ</a:t>
                      </a: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</a:tr>
              <a:tr h="260434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   </a:t>
                      </a:r>
                      <a:r>
                        <a:rPr kumimoji="1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standalone.xml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サーバ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設定ファイル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（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default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プロファイル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）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</a:tr>
              <a:tr h="260434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   standalone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-</a:t>
                      </a:r>
                      <a:r>
                        <a:rPr kumimoji="1" lang="en-US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ha.xml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サーバ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設定ファイル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（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default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プロファイルクラスタ機能付き）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</a:tr>
              <a:tr h="260434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   standalone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-</a:t>
                      </a:r>
                      <a:r>
                        <a:rPr kumimoji="1" lang="en-US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full.xml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サーバ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設定ファイル（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full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プロファイル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）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</a:tr>
              <a:tr h="260434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    standalone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-full-</a:t>
                      </a:r>
                      <a:r>
                        <a:rPr kumimoji="1" lang="en-US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ha.xml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サーバ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設定ファイル（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full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プロファイルクラスタ機能付き）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</a:tr>
              <a:tr h="434083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deployment/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ファイルシステムによるデプロイメント方式使用時のアプリケーションデプロイディレクトリ</a:t>
                      </a: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ECC"/>
                    </a:solidFill>
                  </a:tcPr>
                </a:tc>
              </a:tr>
              <a:tr h="36744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data/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永続化データ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（永続化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EJB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タイマ情報、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トランザクションログ等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）、オリジナルデプロイメントファイルを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格納</a:t>
                      </a: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</a:tr>
              <a:tr h="260434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log/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ログ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（</a:t>
                      </a:r>
                      <a:r>
                        <a:rPr kumimoji="1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gc.log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、</a:t>
                      </a:r>
                      <a:r>
                        <a:rPr kumimoji="1" lang="en-US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server.log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）を格納</a:t>
                      </a: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CE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tmp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/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[</a:t>
                      </a:r>
                      <a:r>
                        <a:rPr kumimoji="1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tmp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/</a:t>
                      </a:r>
                      <a:r>
                        <a:rPr kumimoji="1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vfs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/] 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一時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ファイル（アーカイブ形式でデプロイしたアプリケーションの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展開形式）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  <a:p>
                      <a:pPr marL="0" marR="0" lvl="0" indent="0" algn="l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[</a:t>
                      </a:r>
                      <a:r>
                        <a:rPr kumimoji="1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tmp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/work/] Web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コンテンツ、および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JSP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の変換済み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java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ファイルと</a:t>
                      </a:r>
                      <a:r>
                        <a:rPr kumimoji="1" lang="ja-JP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c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lass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charset="0"/>
                          <a:ea typeface="メイリオ" charset="0"/>
                          <a:cs typeface="メイリオ" charset="0"/>
                        </a:rPr>
                        <a:t>ファイル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charset="0"/>
                        <a:ea typeface="メイリオ" charset="0"/>
                        <a:cs typeface="メイリオ" charset="0"/>
                      </a:endParaRPr>
                    </a:p>
                  </a:txBody>
                  <a:tcPr marL="91449" marR="91449" marT="45699" marB="456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53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プロファイルの種類：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standalone.xml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デフォルトのプロファイル。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、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サービス</a:t>
            </a:r>
            <a:r>
              <a:rPr lang="en-US" altLang="ja-JP" dirty="0" smtClean="0"/>
              <a:t>(JAX-RS, JAX-WS)</a:t>
            </a:r>
            <a:r>
              <a:rPr lang="ja-JP" altLang="en-US" dirty="0" smtClean="0"/>
              <a:t>、</a:t>
            </a:r>
            <a:r>
              <a:rPr lang="en-US" altLang="ja-JP" dirty="0" smtClean="0"/>
              <a:t>EJB</a:t>
            </a:r>
            <a:r>
              <a:rPr lang="ja-JP" altLang="en-US" dirty="0" smtClean="0"/>
              <a:t>、</a:t>
            </a:r>
            <a:r>
              <a:rPr lang="en-US" altLang="ja-JP" dirty="0" smtClean="0"/>
              <a:t>JTA</a:t>
            </a:r>
            <a:r>
              <a:rPr lang="ja-JP" altLang="en-US" dirty="0" smtClean="0"/>
              <a:t>など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 </a:t>
            </a:r>
            <a:r>
              <a:rPr lang="en-US" altLang="ja-JP" dirty="0" smtClean="0"/>
              <a:t>EE</a:t>
            </a:r>
            <a:r>
              <a:rPr lang="ja-JP" altLang="en-US" dirty="0" smtClean="0"/>
              <a:t>の基本的な機能を含む。多くの場合、このプロファイルで十分</a:t>
            </a:r>
            <a:endParaRPr lang="en-US" altLang="ja-JP" dirty="0" smtClean="0"/>
          </a:p>
          <a:p>
            <a:r>
              <a:rPr kumimoji="1" lang="en-US" altLang="ja-JP" dirty="0" smtClean="0"/>
              <a:t>standalone-</a:t>
            </a:r>
            <a:r>
              <a:rPr kumimoji="1" lang="en-US" altLang="ja-JP" dirty="0" err="1" smtClean="0"/>
              <a:t>full.xml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 </a:t>
            </a:r>
            <a:r>
              <a:rPr lang="en-US" altLang="ja-JP" dirty="0" smtClean="0"/>
              <a:t>EE</a:t>
            </a:r>
            <a:r>
              <a:rPr lang="ja-JP" altLang="en-US" dirty="0" smtClean="0"/>
              <a:t>フルスペックのプロファイル。デフォルトプロファイルとの差分では、</a:t>
            </a:r>
            <a:r>
              <a:rPr lang="en-US" altLang="ja-JP" dirty="0" smtClean="0"/>
              <a:t>JMS</a:t>
            </a:r>
            <a:r>
              <a:rPr lang="ja-JP" altLang="en-US" dirty="0" smtClean="0"/>
              <a:t>メッセージングと</a:t>
            </a:r>
            <a:r>
              <a:rPr lang="en-US" altLang="ja-JP" dirty="0" smtClean="0"/>
              <a:t>MDB</a:t>
            </a:r>
            <a:r>
              <a:rPr lang="ja-JP" altLang="en-US" dirty="0" smtClean="0"/>
              <a:t>、</a:t>
            </a:r>
            <a:r>
              <a:rPr lang="en-US" altLang="ja-JP" dirty="0" smtClean="0"/>
              <a:t>JSR 77 (EE Management)</a:t>
            </a:r>
            <a:r>
              <a:rPr lang="ja-JP" altLang="en-US" dirty="0" smtClean="0"/>
              <a:t>、</a:t>
            </a:r>
            <a:r>
              <a:rPr lang="en-US" altLang="ja-JP" dirty="0" smtClean="0"/>
              <a:t>CMP</a:t>
            </a:r>
            <a:r>
              <a:rPr lang="ja-JP" altLang="en-US" dirty="0" smtClean="0"/>
              <a:t>、</a:t>
            </a:r>
            <a:r>
              <a:rPr lang="en-US" altLang="ja-JP" dirty="0" smtClean="0"/>
              <a:t>JAXR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IIOP</a:t>
            </a:r>
          </a:p>
          <a:p>
            <a:r>
              <a:rPr kumimoji="1" lang="en-US" altLang="ja-JP" dirty="0" smtClean="0"/>
              <a:t>standalone-</a:t>
            </a:r>
            <a:r>
              <a:rPr kumimoji="1" lang="en-US" altLang="ja-JP" dirty="0" err="1" smtClean="0"/>
              <a:t>ha.xml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デフォルトプロファイルにクラスタリング機能を追加したもの。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クラスタリング</a:t>
            </a:r>
            <a:r>
              <a:rPr lang="ja-JP" altLang="en-US" dirty="0" smtClean="0"/>
              <a:t>の実現には、</a:t>
            </a:r>
            <a:r>
              <a:rPr lang="en-US" altLang="ja-JP" dirty="0" err="1" smtClean="0"/>
              <a:t>infinispan+jgroups</a:t>
            </a:r>
            <a:r>
              <a:rPr lang="ja-JP" altLang="en-US" dirty="0" smtClean="0"/>
              <a:t>が使用されている。</a:t>
            </a:r>
            <a:endParaRPr lang="en-US" altLang="ja-JP" dirty="0" smtClean="0"/>
          </a:p>
          <a:p>
            <a:r>
              <a:rPr kumimoji="1" lang="en-US" altLang="ja-JP" dirty="0" smtClean="0"/>
              <a:t>standalone-full-</a:t>
            </a:r>
            <a:r>
              <a:rPr kumimoji="1" lang="en-US" altLang="ja-JP" dirty="0" err="1" smtClean="0"/>
              <a:t>ha.xml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フルプロファイルにクラスタリング機能を追加したもの。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プロファイル</a:t>
            </a:r>
            <a:r>
              <a:rPr kumimoji="1" lang="ja-JP" altLang="en-US" dirty="0" smtClean="0"/>
              <a:t>の選択方法：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スタンドアロンモードでは、</a:t>
            </a:r>
            <a:r>
              <a:rPr lang="ja-JP" altLang="en-US" dirty="0"/>
              <a:t>起動時</a:t>
            </a:r>
            <a:r>
              <a:rPr lang="ja-JP" altLang="en-US" dirty="0" smtClean="0"/>
              <a:t>の</a:t>
            </a:r>
            <a:r>
              <a:rPr lang="en-US" altLang="ja-JP" dirty="0" smtClean="0"/>
              <a:t>-c</a:t>
            </a:r>
            <a:r>
              <a:rPr lang="ja-JP" altLang="en-US" dirty="0" smtClean="0"/>
              <a:t>オプションで設定ファイル名を指定する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各プロファイルの比較と選択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87624" y="5445224"/>
            <a:ext cx="7465194" cy="29910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$ ${JBOSS_HOME}/bin/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standalone.sh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-c standalone-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full.xml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95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1600" dirty="0" smtClean="0"/>
              <a:t>起動オプションのヘルプ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  <a:p>
            <a:r>
              <a:rPr kumimoji="1" lang="ja-JP" altLang="en-US" sz="1600" dirty="0" smtClean="0"/>
              <a:t>以下の２つは同じ意味</a:t>
            </a:r>
            <a:endParaRPr kumimoji="1" lang="en-US" altLang="ja-JP" sz="1600" dirty="0" smtClean="0"/>
          </a:p>
          <a:p>
            <a:pPr lvl="1"/>
            <a:r>
              <a:rPr lang="en-US" altLang="ja-JP" sz="1200" dirty="0" smtClean="0"/>
              <a:t>-b=&lt;address&gt;</a:t>
            </a:r>
            <a:r>
              <a:rPr lang="ja-JP" altLang="en-US" sz="1200" dirty="0" smtClean="0"/>
              <a:t> と </a:t>
            </a:r>
            <a:r>
              <a:rPr lang="en-US" altLang="ja-JP" sz="1200" dirty="0"/>
              <a:t>-</a:t>
            </a:r>
            <a:r>
              <a:rPr lang="en-US" altLang="ja-JP" sz="1200" dirty="0" err="1" smtClean="0"/>
              <a:t>Djboss.bind.address</a:t>
            </a:r>
            <a:r>
              <a:rPr lang="en-US" altLang="ja-JP" sz="1200" dirty="0" smtClean="0"/>
              <a:t>=&lt;address&gt;</a:t>
            </a:r>
          </a:p>
          <a:p>
            <a:pPr lvl="1"/>
            <a:r>
              <a:rPr kumimoji="1" lang="en-US" altLang="ja-JP" sz="1200" dirty="0" smtClean="0"/>
              <a:t>-</a:t>
            </a:r>
            <a:r>
              <a:rPr kumimoji="1" lang="en-US" altLang="ja-JP" sz="1200" dirty="0" err="1" smtClean="0"/>
              <a:t>bmanagement</a:t>
            </a:r>
            <a:r>
              <a:rPr kumimoji="1" lang="en-US" altLang="ja-JP" sz="1200" dirty="0" smtClean="0"/>
              <a:t>=&lt;</a:t>
            </a:r>
            <a:r>
              <a:rPr lang="en-US" altLang="ja-JP" sz="1200" dirty="0"/>
              <a:t>address&gt;</a:t>
            </a:r>
            <a:r>
              <a:rPr lang="ja-JP" altLang="en-US" sz="1200" dirty="0"/>
              <a:t> と </a:t>
            </a:r>
            <a:r>
              <a:rPr lang="en-US" altLang="ja-JP" sz="1200" dirty="0"/>
              <a:t>-</a:t>
            </a:r>
            <a:r>
              <a:rPr lang="en-US" altLang="ja-JP" sz="1200" dirty="0" err="1" smtClean="0"/>
              <a:t>Djboss.bind.address.management</a:t>
            </a:r>
            <a:r>
              <a:rPr lang="en-US" altLang="ja-JP" sz="1200" dirty="0" smtClean="0"/>
              <a:t>=</a:t>
            </a:r>
            <a:r>
              <a:rPr lang="en-US" altLang="ja-JP" sz="1200" dirty="0"/>
              <a:t>&lt;address&gt;</a:t>
            </a:r>
          </a:p>
          <a:p>
            <a:r>
              <a:rPr lang="ja-JP" altLang="en-US" sz="1600" dirty="0" smtClean="0"/>
              <a:t>起動時のプロパティ</a:t>
            </a:r>
            <a:r>
              <a:rPr lang="en-US" altLang="ja-JP" sz="1600" dirty="0" smtClean="0"/>
              <a:t>(-D&lt;name&gt;=&lt;value&gt;)</a:t>
            </a:r>
            <a:r>
              <a:rPr lang="ja-JP" altLang="en-US" sz="1600" dirty="0" smtClean="0"/>
              <a:t>は、</a:t>
            </a:r>
            <a:r>
              <a:rPr lang="en-US" altLang="ja-JP" sz="1600" dirty="0" err="1" smtClean="0"/>
              <a:t>standalone.xml</a:t>
            </a:r>
            <a:r>
              <a:rPr lang="ja-JP" altLang="en-US" sz="1600" dirty="0" smtClean="0"/>
              <a:t>内の</a:t>
            </a:r>
            <a:r>
              <a:rPr lang="en-US" altLang="ja-JP" sz="1600" dirty="0" smtClean="0"/>
              <a:t>${</a:t>
            </a:r>
            <a:r>
              <a:rPr lang="en-US" altLang="ja-JP" sz="1600" dirty="0" err="1" smtClean="0"/>
              <a:t>name:default</a:t>
            </a:r>
            <a:r>
              <a:rPr lang="en-US" altLang="ja-JP" sz="1600" dirty="0" smtClean="0"/>
              <a:t>}</a:t>
            </a:r>
            <a:r>
              <a:rPr lang="ja-JP" altLang="en-US" sz="1600" dirty="0" smtClean="0"/>
              <a:t>形式の変数定義の値を差し替えてくれる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456855" lvl="1" indent="0">
              <a:buNone/>
            </a:pPr>
            <a:endParaRPr lang="en-US" altLang="ja-JP" sz="1600" dirty="0" smtClean="0"/>
          </a:p>
          <a:p>
            <a:pPr marL="456855" lvl="1" indent="0">
              <a:buNone/>
            </a:pPr>
            <a:endParaRPr lang="en-US" altLang="ja-JP" sz="1200" dirty="0" smtClean="0"/>
          </a:p>
          <a:p>
            <a:pPr lvl="1"/>
            <a:r>
              <a:rPr lang="en-US" altLang="ja-JP" sz="1200" dirty="0" err="1" smtClean="0"/>
              <a:t>standalone.xml</a:t>
            </a:r>
            <a:r>
              <a:rPr lang="ja-JP" altLang="en-US" sz="1200" dirty="0" smtClean="0"/>
              <a:t>内で環境依存の部分のみ変数化し、起動時にプロパティとして指定すれば、同じ</a:t>
            </a:r>
            <a:r>
              <a:rPr lang="en-US" altLang="ja-JP" sz="1200" dirty="0" err="1" smtClean="0"/>
              <a:t>standalone.xml</a:t>
            </a:r>
            <a:r>
              <a:rPr lang="ja-JP" altLang="en-US" sz="1200" dirty="0" smtClean="0"/>
              <a:t>の定義を複数サーバで共通化できる</a:t>
            </a:r>
            <a:endParaRPr lang="en-US" altLang="ja-JP" sz="1200" dirty="0" smtClean="0"/>
          </a:p>
          <a:p>
            <a:r>
              <a:rPr lang="ja-JP" altLang="en-US" sz="1600" dirty="0" smtClean="0"/>
              <a:t>同一ホストで複数</a:t>
            </a:r>
            <a:r>
              <a:rPr lang="en-US" altLang="ja-JP" sz="1600" dirty="0" smtClean="0"/>
              <a:t>EAP</a:t>
            </a:r>
            <a:r>
              <a:rPr lang="ja-JP" altLang="en-US" sz="1600" dirty="0" smtClean="0"/>
              <a:t>インスタンスを起動する場合は、</a:t>
            </a:r>
            <a:r>
              <a:rPr lang="en-US" altLang="ja-JP" sz="1600" dirty="0" err="1"/>
              <a:t>jboss.socket.binding.port</a:t>
            </a:r>
            <a:r>
              <a:rPr lang="en-US" altLang="ja-JP" sz="1600" dirty="0"/>
              <a:t>-</a:t>
            </a:r>
            <a:r>
              <a:rPr lang="en-US" altLang="ja-JP" sz="1600" dirty="0" smtClean="0"/>
              <a:t>offset</a:t>
            </a:r>
            <a:r>
              <a:rPr lang="ja-JP" altLang="en-US" sz="1600" dirty="0" smtClean="0"/>
              <a:t>プロパティを指定して、各インスタンスのポート番号をずらす</a:t>
            </a:r>
            <a:endParaRPr lang="en-US" altLang="ja-JP" sz="1600" dirty="0" smtClean="0"/>
          </a:p>
          <a:p>
            <a:endParaRPr lang="en-US" altLang="ja-JP" sz="16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起動オプションと</a:t>
            </a:r>
            <a:r>
              <a:rPr kumimoji="1" lang="en-US" altLang="ja-JP" dirty="0" smtClean="0"/>
              <a:t>TIPS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87624" y="1432483"/>
            <a:ext cx="7465194" cy="2683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$ bin/</a:t>
            </a:r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standalone.sh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--help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87624" y="3068960"/>
            <a:ext cx="7465194" cy="119165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interface name="management"&gt;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&lt;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inet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-address value="${jboss.bind.address.management:127.0.0.1}"/&gt;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&lt;/interface&gt;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&lt;interface name="public"&gt;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&lt;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inet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-address value="${jboss.bind.address:127.0.0.1}"/&gt;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&lt;/interface&gt;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87624" y="5405697"/>
            <a:ext cx="7465194" cy="137632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$ cd $JBOSS_HOME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$ </a:t>
            </a:r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cp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-a standalone/ node1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$ </a:t>
            </a:r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cp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-a standalone/ node2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: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$ bin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</a:t>
            </a:r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standalone.sh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-</a:t>
            </a:r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Djboss.server.base.dir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=node1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$ bin/</a:t>
            </a:r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standalone.sh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-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Djboss.server.base.dir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node2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-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Djboss.socket.binding.port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-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offset=100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: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553184"/>
      </p:ext>
    </p:extLst>
  </p:cSld>
  <p:clrMapOvr>
    <a:masterClrMapping/>
  </p:clrMapOvr>
</p:sld>
</file>

<file path=ppt/theme/theme1.xml><?xml version="1.0" encoding="utf-8"?>
<a:theme xmlns:a="http://schemas.openxmlformats.org/drawingml/2006/main" name="JBoss_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9525" cmpd="sng">
          <a:solidFill>
            <a:schemeClr val="tx1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a:spPr>
      <a:bodyPr lIns="36000" rIns="36000" rtlCol="0" anchor="ctr">
        <a:normAutofit/>
      </a:bodyPr>
      <a:lstStyle>
        <a:defPPr algn="ctr">
          <a:defRPr kumimoji="1" baseline="0" dirty="0" smtClean="0">
            <a:latin typeface="メイリオ"/>
            <a:ea typeface="メイリオ"/>
            <a:cs typeface="メイリオ"/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rIns="36000" rtlCol="0">
        <a:spAutoFit/>
      </a:bodyPr>
      <a:lstStyle>
        <a:defPPr>
          <a:defRPr kumimoji="1" baseline="0" dirty="0" smtClean="0">
            <a:latin typeface="メイリオ"/>
            <a:ea typeface="メイリオ"/>
            <a:cs typeface="メイリオ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13544</TotalTime>
  <Words>4073</Words>
  <Application>Microsoft Macintosh PowerPoint</Application>
  <PresentationFormat>画面に合わせる (4:3)</PresentationFormat>
  <Paragraphs>699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6" baseType="lpstr">
      <vt:lpstr>Arial</vt:lpstr>
      <vt:lpstr>Calibri</vt:lpstr>
      <vt:lpstr>Luxi Sans</vt:lpstr>
      <vt:lpstr>ＭＳ Ｐゴシック</vt:lpstr>
      <vt:lpstr>ＭＳ ゴシック</vt:lpstr>
      <vt:lpstr>News Gothic MT</vt:lpstr>
      <vt:lpstr>Symbol</vt:lpstr>
      <vt:lpstr>Wingdings</vt:lpstr>
      <vt:lpstr>メイリオ</vt:lpstr>
      <vt:lpstr>JBoss_2013</vt:lpstr>
      <vt:lpstr>EAPデベロッパー向け カスタムトレーニング#6 EAPの管理</vt:lpstr>
      <vt:lpstr>もくじ</vt:lpstr>
      <vt:lpstr>EAPの概要と基本操作</vt:lpstr>
      <vt:lpstr>ドメインモードとスタンドアロンモード</vt:lpstr>
      <vt:lpstr>ドメインモード vs. スタンドアロンモード</vt:lpstr>
      <vt:lpstr>ディレクトリ構成 〜 $JBOSS_HOME</vt:lpstr>
      <vt:lpstr>ディレクトリ構成 〜 $JBOSS_HOME/standalone/</vt:lpstr>
      <vt:lpstr>各プロファイルの比較と選択</vt:lpstr>
      <vt:lpstr>起動オプションとTIPS</vt:lpstr>
      <vt:lpstr>静的モジュールとデプロイメントモジュール</vt:lpstr>
      <vt:lpstr>JBoss EAPの起動シーケンス</vt:lpstr>
      <vt:lpstr>JDBCデータソースの設定 (1/2)</vt:lpstr>
      <vt:lpstr>JDBCデータソースの設定 (2/2)</vt:lpstr>
      <vt:lpstr>デプロイメントのバージョン管理</vt:lpstr>
      <vt:lpstr>JMXの概要と利用方法</vt:lpstr>
      <vt:lpstr>JMXを利用したEAPの監視方法</vt:lpstr>
      <vt:lpstr>JMXの構成要素</vt:lpstr>
      <vt:lpstr>JMXの構成要素</vt:lpstr>
      <vt:lpstr>JMX接続方式のバリエーション</vt:lpstr>
      <vt:lpstr>JMX接続の流れ（JMX Remotingの場合）</vt:lpstr>
      <vt:lpstr>スクリプトの実行方法（JMX Remotingの場合）</vt:lpstr>
      <vt:lpstr>JMX接続の流れ（JMX Attach APIの場合）</vt:lpstr>
      <vt:lpstr>スクリプトの実行方法（JMX Attach APIの場合）</vt:lpstr>
      <vt:lpstr>EAPの監視とチューニングのポイント</vt:lpstr>
      <vt:lpstr>EAPで取得可能なMBeanの概要</vt:lpstr>
      <vt:lpstr>MBeanメトリック出力構成案</vt:lpstr>
      <vt:lpstr>メトリックス取得のためのEAPの設定</vt:lpstr>
      <vt:lpstr>Webの監視（スレッドプール）</vt:lpstr>
      <vt:lpstr>Webの監視（undertow, http-listener）</vt:lpstr>
      <vt:lpstr>データソースの監視</vt:lpstr>
      <vt:lpstr>トランザクションの監視</vt:lpstr>
      <vt:lpstr>JMS(Queue, Topic)の監視</vt:lpstr>
      <vt:lpstr>EJB3スレッドプールの監視</vt:lpstr>
      <vt:lpstr>アプリケーションレベルの監視</vt:lpstr>
      <vt:lpstr>JVM の監視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subject/>
  <dc:creator/>
  <cp:keywords/>
  <dc:description/>
  <cp:lastModifiedBy>西ヶ谷岳</cp:lastModifiedBy>
  <cp:revision>1530</cp:revision>
  <cp:lastPrinted>2015-04-02T03:49:57Z</cp:lastPrinted>
  <dcterms:created xsi:type="dcterms:W3CDTF">2014-03-25T08:58:00Z</dcterms:created>
  <dcterms:modified xsi:type="dcterms:W3CDTF">2018-02-14T02:16:22Z</dcterms:modified>
  <cp:category/>
</cp:coreProperties>
</file>