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0" r:id="rId3"/>
    <p:sldId id="319" r:id="rId4"/>
    <p:sldId id="321" r:id="rId5"/>
    <p:sldId id="322" r:id="rId6"/>
    <p:sldId id="323" r:id="rId7"/>
    <p:sldId id="326" r:id="rId8"/>
    <p:sldId id="327" r:id="rId9"/>
    <p:sldId id="325" r:id="rId10"/>
    <p:sldId id="328" r:id="rId11"/>
    <p:sldId id="329" r:id="rId12"/>
    <p:sldId id="330" r:id="rId13"/>
    <p:sldId id="331" r:id="rId14"/>
    <p:sldId id="332" r:id="rId15"/>
    <p:sldId id="333" r:id="rId16"/>
    <p:sldId id="289" r:id="rId1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685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371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05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7429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4284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1139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198003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4858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 autoAdjust="0"/>
    <p:restoredTop sz="50000" autoAdjust="0"/>
  </p:normalViewPr>
  <p:slideViewPr>
    <p:cSldViewPr>
      <p:cViewPr varScale="1">
        <p:scale>
          <a:sx n="127" d="100"/>
          <a:sy n="127" d="100"/>
        </p:scale>
        <p:origin x="512" y="184"/>
      </p:cViewPr>
      <p:guideLst>
        <p:guide orient="horz" pos="432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F80A0E-1842-B744-B49F-A84D539115EC}" type="datetime1">
              <a:rPr lang="ja-JP" altLang="en-US"/>
              <a:pPr/>
              <a:t>2017/3/30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F3291-E49F-D54B-91F4-75B75C09EEE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947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00D84D-4674-3C43-80ED-0736C6E28626}" type="datetime1">
              <a:rPr lang="ja-JP" altLang="en-US"/>
              <a:pPr/>
              <a:t>2017/3/30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9B3461-CD61-7B4B-81D4-E7A6EF63D76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510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ＭＳ Ｐゴシック" charset="-128"/>
      </a:defRPr>
    </a:lvl1pPr>
    <a:lvl2pPr marL="456855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913710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370574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827429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2284284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741139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3198003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3654858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3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6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490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43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0336"/>
          </a:xfrm>
        </p:spPr>
        <p:txBody>
          <a:bodyPr>
            <a:normAutofit/>
          </a:bodyPr>
          <a:lstStyle>
            <a:lvl1pPr marL="342641" indent="-342641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394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99249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56104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112968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C3FB00-A35D-D24F-8C8B-6CDCD09ECB5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540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5"/>
            <a:ext cx="8229600" cy="715965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31033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27310" y="6597356"/>
            <a:ext cx="3889380" cy="220958"/>
          </a:xfrm>
          <a:prstGeom prst="rect">
            <a:avLst/>
          </a:prstGeom>
        </p:spPr>
        <p:txBody>
          <a:bodyPr vert="horz" wrap="square" lIns="91368" tIns="45684" rIns="91368" bIns="45684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898989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 smtClean="0"/>
              <a:t>Copyright © 2015 Red Hat K.K. | Confidential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540" y="6597356"/>
            <a:ext cx="504060" cy="258383"/>
          </a:xfrm>
          <a:prstGeom prst="rect">
            <a:avLst/>
          </a:prstGeom>
        </p:spPr>
        <p:txBody>
          <a:bodyPr vert="horz" wrap="square" lIns="91368" tIns="45684" rIns="91368" bIns="45684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1" r:id="rId2"/>
    <p:sldLayoutId id="214748387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 b="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5pPr>
      <a:lvl6pPr marL="456855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6pPr>
      <a:lvl7pPr marL="91371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7pPr>
      <a:lvl8pPr marL="1370574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8pPr>
      <a:lvl9pPr marL="1827429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9pPr>
    </p:titleStyle>
    <p:bodyStyle>
      <a:lvl1pPr marL="342641" indent="-342641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394" indent="-285539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2146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599001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5856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Wingdings" charset="2"/>
        <a:buChar char="l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2711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575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30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285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5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74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29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84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39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03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58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EAP</a:t>
            </a:r>
            <a:r>
              <a:rPr lang="ja-JP" altLang="en-US" dirty="0" smtClean="0"/>
              <a:t>デベロッパー向け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カスタム</a:t>
            </a:r>
            <a:r>
              <a:rPr kumimoji="1" lang="ja-JP" altLang="en-US" dirty="0" smtClean="0"/>
              <a:t>トレーニング</a:t>
            </a:r>
            <a:r>
              <a:rPr kumimoji="1" lang="en-US" altLang="ja-JP" dirty="0" smtClean="0"/>
              <a:t>#2</a:t>
            </a:r>
            <a:br>
              <a:rPr kumimoji="1" lang="en-US" altLang="ja-JP" dirty="0" smtClean="0"/>
            </a:br>
            <a:r>
              <a:rPr lang="en-US" altLang="ja-JP" dirty="0" smtClean="0"/>
              <a:t>JSF</a:t>
            </a:r>
            <a:endParaRPr kumimoji="1" lang="ja-JP" altLang="en-US" dirty="0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/>
          <a:lstStyle/>
          <a:p>
            <a:r>
              <a:rPr lang="ja-JP" altLang="en-US" dirty="0">
                <a:latin typeface="メイリオ" charset="-128"/>
                <a:ea typeface="メイリオ" charset="-128"/>
                <a:cs typeface="メイリオ" charset="-128"/>
              </a:rPr>
              <a:t>レッドハット株式会社</a:t>
            </a:r>
            <a:endParaRPr lang="en-US" altLang="ja-JP" dirty="0">
              <a:latin typeface="メイリオ" charset="-128"/>
              <a:ea typeface="メイリオ" charset="-128"/>
              <a:cs typeface="メイリオ" charset="-128"/>
            </a:endParaRPr>
          </a:p>
          <a:p>
            <a:r>
              <a:rPr lang="ja-JP" altLang="en-US" dirty="0" smtClean="0">
                <a:latin typeface="メイリオ" charset="-128"/>
                <a:ea typeface="メイリオ" charset="-128"/>
                <a:cs typeface="メイリオ" charset="-128"/>
              </a:rPr>
              <a:t>コンサルティングサービス</a:t>
            </a:r>
            <a:r>
              <a:rPr lang="ja-JP" altLang="en-US" dirty="0">
                <a:latin typeface="メイリオ" charset="-128"/>
                <a:ea typeface="メイリオ" charset="-128"/>
                <a:cs typeface="メイリオ" charset="-128"/>
              </a:rPr>
              <a:t>事業部</a:t>
            </a:r>
            <a:endParaRPr lang="en-US" altLang="ja-JP" dirty="0">
              <a:latin typeface="メイリオ" charset="-128"/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3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Request Processing Lifecycle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858"/>
            <a:ext cx="9144000" cy="449336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57200" y="5517232"/>
            <a:ext cx="7232997" cy="116955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全てのフェーズの前と後に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PhaseListener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を設定できる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f:viewAction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は任意のフェーズで実行するアクションを設定できる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 charset="0"/>
              <a:buChar char="•"/>
            </a:pP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どのフェーズであっても、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pPr marL="742605" lvl="1" indent="-285750">
              <a:buFont typeface="Arial" charset="0"/>
              <a:buChar char="•"/>
            </a:pP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FacesContext.renderResponse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()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を呼ぶと、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RENDER_RESPONSE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に遷移する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pPr marL="742605" lvl="1" indent="-285750">
              <a:buFont typeface="Arial" charset="0"/>
              <a:buChar char="•"/>
            </a:pP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FacesContext.responseComplete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()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を呼ぶと、全てのフェーズをスキップする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74428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600" dirty="0" smtClean="0"/>
              <a:t>ビジネス処理の成功時、失敗時の画面表示用メッセージを各ビジネスメソッドで宣言的に記述</a:t>
            </a:r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endParaRPr kumimoji="1" lang="en-US" altLang="ja-JP" sz="1600" dirty="0" smtClean="0"/>
          </a:p>
          <a:p>
            <a:endParaRPr lang="en-US" altLang="ja-JP" sz="1600" dirty="0"/>
          </a:p>
          <a:p>
            <a:r>
              <a:rPr lang="ja-JP" altLang="en-US" sz="1600" dirty="0" smtClean="0"/>
              <a:t>例外メッセージは、</a:t>
            </a:r>
            <a:r>
              <a:rPr lang="en-US" altLang="ja-JP" sz="1600" dirty="0" smtClean="0"/>
              <a:t>@</a:t>
            </a:r>
            <a:r>
              <a:rPr lang="en-US" altLang="ja-JP" sz="1600" dirty="0" err="1" smtClean="0"/>
              <a:t>OnError</a:t>
            </a:r>
            <a:r>
              <a:rPr lang="ja-JP" altLang="en-US" sz="1600" dirty="0" smtClean="0"/>
              <a:t>を読み取るインターセプタと</a:t>
            </a:r>
            <a:r>
              <a:rPr lang="en-US" altLang="ja-JP" sz="1600" dirty="0" err="1" smtClean="0"/>
              <a:t>ExceptionHandler</a:t>
            </a:r>
            <a:r>
              <a:rPr lang="ja-JP" altLang="en-US" sz="1600" dirty="0" smtClean="0"/>
              <a:t>の連携で実現</a:t>
            </a:r>
            <a:endParaRPr lang="en-US" altLang="ja-JP" sz="1600" dirty="0" smtClean="0"/>
          </a:p>
          <a:p>
            <a:r>
              <a:rPr lang="ja-JP" altLang="en-US" sz="1600" dirty="0" smtClean="0"/>
              <a:t>成功メッセージの出力は</a:t>
            </a:r>
            <a:r>
              <a:rPr lang="en-US" altLang="ja-JP" sz="1600" dirty="0" err="1" smtClean="0"/>
              <a:t>ExceptionHandler</a:t>
            </a:r>
            <a:r>
              <a:rPr lang="ja-JP" altLang="en-US" sz="1600" dirty="0" smtClean="0"/>
              <a:t>では扱えないため、</a:t>
            </a:r>
            <a:r>
              <a:rPr lang="en-US" altLang="ja-JP" sz="1600" dirty="0" smtClean="0"/>
              <a:t>@</a:t>
            </a:r>
            <a:r>
              <a:rPr lang="en-US" altLang="ja-JP" sz="1600" dirty="0" err="1" smtClean="0"/>
              <a:t>OnSucess</a:t>
            </a:r>
            <a:r>
              <a:rPr lang="ja-JP" altLang="en-US" sz="1600" dirty="0" smtClean="0"/>
              <a:t>を読み取るインターセプタと</a:t>
            </a:r>
            <a:r>
              <a:rPr lang="en-US" altLang="ja-JP" sz="1600" dirty="0" err="1" smtClean="0"/>
              <a:t>PhaseListener</a:t>
            </a:r>
            <a:r>
              <a:rPr lang="ja-JP" altLang="en-US" sz="1600" dirty="0" smtClean="0"/>
              <a:t>の連携で実現</a:t>
            </a:r>
            <a:endParaRPr kumimoji="1" lang="ja-JP" altLang="en-US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PhaseListener</a:t>
            </a:r>
            <a:r>
              <a:rPr kumimoji="1" lang="ja-JP" altLang="en-US" dirty="0" smtClean="0"/>
              <a:t>の使用例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例外ハンドリング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1841879"/>
            <a:ext cx="7753226" cy="3315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EmployeeBean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発生する例外の種類毎に適切なエラーメッセージを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宣言</a:t>
            </a:r>
            <a:endParaRPr lang="en-US" altLang="ja-JP" sz="1400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OnErros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</a:t>
            </a:r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OnError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(exception=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InvalidEmployeeException.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   summary=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ja-JP" altLang="en-US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不正なデータが含まれています。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detail=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is-I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…"</a:t>
            </a:r>
            <a:r>
              <a:rPr lang="is-I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),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OnError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(exception=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SQLException.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    summary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"DB</a:t>
            </a:r>
            <a:r>
              <a:rPr lang="ja-JP" altLang="en-US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処理に問題が発生しました。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detail=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is-I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…"</a:t>
            </a:r>
            <a:r>
              <a:rPr lang="is-I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is-I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:</a:t>
            </a:r>
          </a:p>
          <a:p>
            <a:r>
              <a:rPr lang="is-I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})</a:t>
            </a: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正常終了した時のメッセージを宣言</a:t>
            </a:r>
            <a:endParaRPr lang="is-IS" altLang="ja-JP" sz="1400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OnSuccess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ja-JP" altLang="en-US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エントリが正しく追加されました。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void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createEmployee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(Employee entry)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5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f:ajax</a:t>
            </a:r>
            <a:r>
              <a:rPr kumimoji="1" lang="ja-JP" altLang="en-US" dirty="0" smtClean="0"/>
              <a:t>タグの挿入によるシンプルな</a:t>
            </a:r>
            <a:r>
              <a:rPr kumimoji="1" lang="en-US" altLang="ja-JP" dirty="0" smtClean="0"/>
              <a:t>Ajax</a:t>
            </a:r>
            <a:r>
              <a:rPr kumimoji="1" lang="ja-JP" altLang="en-US" dirty="0" smtClean="0"/>
              <a:t>の実現</a:t>
            </a:r>
            <a:endParaRPr kumimoji="1" lang="en-US" altLang="ja-JP" dirty="0" smtClean="0"/>
          </a:p>
          <a:p>
            <a:r>
              <a:rPr lang="ja-JP" altLang="en-US" dirty="0" smtClean="0"/>
              <a:t>主に使用するオプションは以下の通り：</a:t>
            </a:r>
            <a:endParaRPr lang="en-US" altLang="ja-JP" dirty="0" smtClean="0"/>
          </a:p>
          <a:p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kumimoji="1" lang="en-US" altLang="ja-JP" dirty="0" smtClean="0"/>
              <a:t>event: </a:t>
            </a:r>
            <a:r>
              <a:rPr kumimoji="1" lang="ja-JP" altLang="en-US" dirty="0" smtClean="0"/>
              <a:t>発火してほしい</a:t>
            </a:r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のイベント名。</a:t>
            </a:r>
            <a:r>
              <a:rPr kumimoji="1" lang="en-US" altLang="ja-JP" dirty="0" err="1" smtClean="0"/>
              <a:t>onclick</a:t>
            </a:r>
            <a:r>
              <a:rPr kumimoji="1" lang="ja-JP" altLang="en-US" dirty="0" smtClean="0"/>
              <a:t>なら</a:t>
            </a:r>
            <a:r>
              <a:rPr kumimoji="1" lang="en-US" altLang="ja-JP" dirty="0" smtClean="0"/>
              <a:t>"click"</a:t>
            </a:r>
            <a:r>
              <a:rPr kumimoji="1" lang="ja-JP" altLang="en-US" dirty="0" smtClean="0"/>
              <a:t>と定義する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execute: </a:t>
            </a:r>
            <a:r>
              <a:rPr lang="ja-JP" altLang="en-US" dirty="0" smtClean="0"/>
              <a:t>実行する範囲を指定する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のリスト。複数指定可能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render: Ajax</a:t>
            </a:r>
            <a:r>
              <a:rPr kumimoji="1" lang="ja-JP" altLang="en-US" dirty="0" smtClean="0"/>
              <a:t>処理により更新したい範囲を指定する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のリスト。複数指定可能。</a:t>
            </a:r>
            <a:endParaRPr kumimoji="1" lang="en-US" altLang="ja-JP" dirty="0" smtClean="0"/>
          </a:p>
          <a:p>
            <a:pPr marL="456855" lvl="1" indent="0">
              <a:buNone/>
            </a:pPr>
            <a:r>
              <a:rPr lang="en-US" altLang="ja-JP" dirty="0" smtClean="0"/>
              <a:t>※execute, render</a:t>
            </a:r>
            <a:r>
              <a:rPr lang="ja-JP" altLang="en-US" dirty="0" smtClean="0"/>
              <a:t>には、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の代わりに以下のキーワードを指定可能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@this: </a:t>
            </a:r>
            <a:r>
              <a:rPr kumimoji="1" lang="en-US" altLang="ja-JP" dirty="0" err="1" smtClean="0"/>
              <a:t>f:ajax</a:t>
            </a:r>
            <a:r>
              <a:rPr kumimoji="1" lang="ja-JP" altLang="en-US" dirty="0" smtClean="0"/>
              <a:t>を囲むコンポーネントのみ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@form: </a:t>
            </a:r>
            <a:r>
              <a:rPr lang="en-US" altLang="ja-JP" dirty="0" err="1"/>
              <a:t>f:ajax</a:t>
            </a:r>
            <a:r>
              <a:rPr lang="ja-JP" altLang="en-US" dirty="0"/>
              <a:t>を囲む</a:t>
            </a:r>
            <a:r>
              <a:rPr lang="ja-JP" altLang="en-US" dirty="0" smtClean="0"/>
              <a:t>コンポーネントを含むフォーム全体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@all: </a:t>
            </a:r>
            <a:r>
              <a:rPr kumimoji="1" lang="ja-JP" altLang="en-US" dirty="0" smtClean="0"/>
              <a:t>ページ全体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@none: </a:t>
            </a:r>
            <a:r>
              <a:rPr lang="ja-JP" altLang="en-US" dirty="0" smtClean="0"/>
              <a:t>指定なし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例：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JSF</a:t>
            </a:r>
            <a:r>
              <a:rPr kumimoji="1" lang="ja-JP" altLang="en-US" dirty="0" smtClean="0"/>
              <a:t>における</a:t>
            </a:r>
            <a:r>
              <a:rPr kumimoji="1" lang="en-US" altLang="ja-JP" dirty="0" smtClean="0"/>
              <a:t>Ajax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1916832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</a:t>
            </a:r>
            <a:r>
              <a:rPr lang="en-US" altLang="ja-JP" sz="1400" dirty="0" err="1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f:ajax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event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"&lt;event&gt;"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execute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"id1 [id2 ...]"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render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"id1 [id2 ...]"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4797152"/>
            <a:ext cx="7753226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&lt;button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jsf:action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service.create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&gt;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Create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&lt;</a:t>
            </a:r>
            <a:r>
              <a:rPr lang="en-US" altLang="ja-JP" sz="1400" dirty="0" err="1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f:ajax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execute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"@form"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render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"table1"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/&gt;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&lt;/button&gt;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592" y="5661248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&lt;input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jsf:id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"name"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type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"text"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jsf:value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form.name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&lt;</a:t>
            </a:r>
            <a:r>
              <a:rPr lang="en-US" altLang="ja-JP" sz="14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f:ajax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event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"blur"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render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"@this 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msgForName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&lt;/input&gt;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&lt;span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jsfc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h:messages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msgForName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"name"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2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smtClean="0"/>
              <a:t>CSS</a:t>
            </a:r>
            <a:r>
              <a:rPr lang="ja-JP" altLang="en-US" sz="1600" dirty="0" smtClean="0"/>
              <a:t>ファイル、</a:t>
            </a:r>
            <a:r>
              <a:rPr lang="en-US" altLang="ja-JP" sz="1600" dirty="0" smtClean="0"/>
              <a:t>JavaScript</a:t>
            </a:r>
            <a:r>
              <a:rPr lang="ja-JP" altLang="en-US" sz="1600" dirty="0" smtClean="0"/>
              <a:t>ファイル、その他</a:t>
            </a:r>
            <a:r>
              <a:rPr lang="en-US" altLang="ja-JP" sz="1600" dirty="0" smtClean="0"/>
              <a:t>Web</a:t>
            </a:r>
            <a:r>
              <a:rPr lang="ja-JP" altLang="en-US" sz="1600" dirty="0" smtClean="0"/>
              <a:t>コンテナの共通部品となる</a:t>
            </a:r>
            <a:r>
              <a:rPr lang="en-US" altLang="ja-JP" sz="1600" dirty="0" smtClean="0"/>
              <a:t>Servlet Filter, Listener, JSF</a:t>
            </a:r>
            <a:r>
              <a:rPr lang="ja-JP" altLang="en-US" sz="1600" dirty="0" smtClean="0"/>
              <a:t>バリデータ、コンバータなどは、</a:t>
            </a:r>
            <a:r>
              <a:rPr lang="en-US" altLang="ja-JP" sz="1600" dirty="0" smtClean="0"/>
              <a:t>web-</a:t>
            </a:r>
            <a:r>
              <a:rPr lang="en-US" altLang="ja-JP" sz="1600" dirty="0" err="1" smtClean="0"/>
              <a:t>fragment.xml</a:t>
            </a:r>
            <a:r>
              <a:rPr lang="ja-JP" altLang="en-US" sz="1600" dirty="0" smtClean="0"/>
              <a:t>を含むライブラリとしてモジュール化できる</a:t>
            </a:r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r>
              <a:rPr kumimoji="1" lang="en-US" altLang="ja-JP" sz="1600" dirty="0" err="1" smtClean="0"/>
              <a:t>css</a:t>
            </a:r>
            <a:r>
              <a:rPr kumimoji="1" lang="en-US" altLang="ja-JP" sz="1600" dirty="0" smtClean="0"/>
              <a:t>, </a:t>
            </a:r>
            <a:r>
              <a:rPr kumimoji="1" lang="en-US" altLang="ja-JP" sz="1600" dirty="0" err="1" smtClean="0"/>
              <a:t>js</a:t>
            </a:r>
            <a:r>
              <a:rPr kumimoji="1" lang="en-US" altLang="ja-JP" sz="1600" dirty="0" smtClean="0"/>
              <a:t>, fonts</a:t>
            </a:r>
            <a:r>
              <a:rPr kumimoji="1" lang="ja-JP" altLang="en-US" sz="1600" dirty="0" smtClean="0"/>
              <a:t>をライブラリに含めてしまうと、</a:t>
            </a:r>
            <a:r>
              <a:rPr lang="en-US" altLang="ja-JP" sz="1600" dirty="0" smtClean="0"/>
              <a:t>Web</a:t>
            </a:r>
            <a:r>
              <a:rPr lang="ja-JP" altLang="en-US" sz="1600" dirty="0" smtClean="0"/>
              <a:t>プロジェクトの</a:t>
            </a:r>
            <a:r>
              <a:rPr lang="en-US" altLang="ja-JP" sz="1600" dirty="0" smtClean="0"/>
              <a:t>JSF</a:t>
            </a:r>
            <a:r>
              <a:rPr lang="ja-JP" altLang="en-US" sz="1600" dirty="0" smtClean="0"/>
              <a:t>ファイルを静的</a:t>
            </a:r>
            <a:r>
              <a:rPr lang="en-US" altLang="ja-JP" sz="1600" dirty="0" smtClean="0"/>
              <a:t>HTML</a:t>
            </a:r>
            <a:r>
              <a:rPr lang="ja-JP" altLang="en-US" sz="1600" dirty="0" smtClean="0"/>
              <a:t>としてデザインが確認できなくなってしまう点に注意</a:t>
            </a:r>
            <a:endParaRPr kumimoji="1" lang="ja-JP" altLang="en-US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リソースファイル、</a:t>
            </a:r>
            <a:r>
              <a:rPr kumimoji="1" lang="en-US" altLang="ja-JP" dirty="0" smtClean="0"/>
              <a:t>JSF</a:t>
            </a:r>
            <a:r>
              <a:rPr kumimoji="1" lang="ja-JP" altLang="en-US" dirty="0" smtClean="0"/>
              <a:t>部品の扱いについて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2345935"/>
            <a:ext cx="7753226" cy="3315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</a:t>
            </a: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├── </a:t>
            </a:r>
            <a:r>
              <a:rPr lang="de-DE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META-INF</a:t>
            </a:r>
            <a:r>
              <a:rPr lang="de-DE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</a:t>
            </a: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│</a:t>
            </a:r>
            <a:r>
              <a:rPr lang="de-DE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   ├── </a:t>
            </a:r>
            <a:r>
              <a:rPr lang="de-DE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faces-config.xml</a:t>
            </a:r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de-DE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同梱する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部品に関する設定（あれば）</a:t>
            </a:r>
            <a:endParaRPr lang="de-DE" altLang="ja-JP" sz="1400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│</a:t>
            </a:r>
            <a:r>
              <a:rPr lang="de-DE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   ├── </a:t>
            </a:r>
            <a:r>
              <a:rPr lang="de-DE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resources</a:t>
            </a:r>
            <a:r>
              <a:rPr lang="de-DE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</a:t>
            </a:r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META-INF/resources/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配下が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CONTEXT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ROOT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相当</a:t>
            </a:r>
            <a:endParaRPr lang="de-DE" altLang="ja-JP" sz="1400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│</a:t>
            </a:r>
            <a:r>
              <a:rPr lang="de-DE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   │   ├── </a:t>
            </a:r>
            <a:r>
              <a:rPr lang="de-DE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css</a:t>
            </a:r>
            <a:r>
              <a:rPr lang="de-DE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</a:t>
            </a: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│</a:t>
            </a:r>
            <a:r>
              <a:rPr lang="de-DE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   │   │   ├── </a:t>
            </a:r>
            <a:r>
              <a:rPr lang="de-DE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bootstrap-</a:t>
            </a:r>
            <a:r>
              <a:rPr lang="de-DE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theme.min.css</a:t>
            </a:r>
            <a:endParaRPr lang="de-DE" altLang="ja-JP" sz="1400" dirty="0" smtClean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│</a:t>
            </a:r>
            <a:r>
              <a:rPr lang="de-DE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   │   │   └── </a:t>
            </a:r>
            <a:r>
              <a:rPr lang="de-DE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bootstrap.min.css</a:t>
            </a:r>
            <a:endParaRPr lang="de-DE" altLang="ja-JP" sz="1400" dirty="0" smtClean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│</a:t>
            </a:r>
            <a:r>
              <a:rPr lang="de-DE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   │   ├── </a:t>
            </a:r>
            <a:r>
              <a:rPr lang="de-DE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fonts</a:t>
            </a:r>
            <a:r>
              <a:rPr lang="de-DE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</a:t>
            </a: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│</a:t>
            </a:r>
            <a:r>
              <a:rPr lang="de-DE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   │   └── </a:t>
            </a:r>
            <a:r>
              <a:rPr lang="de-DE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</a:t>
            </a:r>
            <a:r>
              <a:rPr lang="de-DE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</a:t>
            </a: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│</a:t>
            </a:r>
            <a:r>
              <a:rPr lang="de-DE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   │       ├── </a:t>
            </a:r>
            <a:r>
              <a:rPr lang="de-DE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bootstrap.min.js</a:t>
            </a:r>
            <a:endParaRPr lang="de-DE" altLang="ja-JP" sz="1400" dirty="0" smtClean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│</a:t>
            </a:r>
            <a:r>
              <a:rPr lang="de-DE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   │       └── </a:t>
            </a:r>
            <a:r>
              <a:rPr lang="de-DE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jquery.min.js</a:t>
            </a:r>
            <a:endParaRPr lang="de-DE" altLang="ja-JP" sz="1400" dirty="0" smtClean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│</a:t>
            </a:r>
            <a:r>
              <a:rPr lang="de-DE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   └── </a:t>
            </a:r>
            <a:r>
              <a:rPr lang="de-DE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web-</a:t>
            </a:r>
            <a:r>
              <a:rPr lang="de-DE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fragment.xml</a:t>
            </a:r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web.xml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の部分的な設定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あれば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endParaRPr lang="de-DE" altLang="ja-JP" sz="1400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└── </a:t>
            </a:r>
            <a:r>
              <a:rPr lang="de-DE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com</a:t>
            </a:r>
            <a:r>
              <a:rPr lang="de-DE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</a:t>
            </a:r>
            <a:r>
              <a:rPr lang="de-DE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redhat</a:t>
            </a:r>
            <a:r>
              <a:rPr lang="de-DE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</a:t>
            </a:r>
            <a:r>
              <a:rPr lang="de-DE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example</a:t>
            </a:r>
            <a:r>
              <a:rPr lang="de-DE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</a:t>
            </a:r>
            <a:r>
              <a:rPr lang="de-DE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faces</a:t>
            </a:r>
            <a:r>
              <a:rPr lang="de-DE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</a:t>
            </a:r>
            <a:r>
              <a:rPr lang="de-DE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converter</a:t>
            </a:r>
            <a:r>
              <a:rPr lang="de-DE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</a:t>
            </a: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de-DE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├── </a:t>
            </a:r>
            <a:r>
              <a:rPr lang="de-DE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SqlDateConverter.class</a:t>
            </a:r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コンバータやバリテータなど</a:t>
            </a:r>
            <a:endParaRPr lang="de-DE" altLang="ja-JP" sz="1400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de-DE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de-DE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└── </a:t>
            </a:r>
            <a:r>
              <a:rPr lang="de-DE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SqlTimeConverter.class</a:t>
            </a:r>
            <a:endParaRPr lang="en-US" altLang="ja-JP" sz="14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7" name="右中かっこ 6"/>
          <p:cNvSpPr/>
          <p:nvPr/>
        </p:nvSpPr>
        <p:spPr>
          <a:xfrm>
            <a:off x="5220072" y="4938223"/>
            <a:ext cx="144016" cy="504056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3799" y="2057903"/>
            <a:ext cx="3179323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 smtClean="0">
                <a:latin typeface="メイリオ"/>
                <a:ea typeface="メイリオ"/>
                <a:cs typeface="メイリオ"/>
              </a:rPr>
              <a:t>Web</a:t>
            </a:r>
            <a:r>
              <a:rPr kumimoji="1" lang="ja-JP" altLang="en-US" sz="1600" baseline="0" dirty="0" smtClean="0">
                <a:latin typeface="メイリオ"/>
                <a:ea typeface="メイリオ"/>
                <a:cs typeface="メイリオ"/>
              </a:rPr>
              <a:t>リソースライブラリの構成：</a:t>
            </a:r>
          </a:p>
        </p:txBody>
      </p:sp>
    </p:spTree>
    <p:extLst>
      <p:ext uri="{BB962C8B-B14F-4D97-AF65-F5344CB8AC3E}">
        <p14:creationId xmlns:p14="http://schemas.microsoft.com/office/powerpoint/2010/main" val="115932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通常は、</a:t>
            </a:r>
            <a:r>
              <a:rPr kumimoji="1" lang="en-US" altLang="ja-JP" dirty="0" err="1" smtClean="0"/>
              <a:t>js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css</a:t>
            </a:r>
            <a:r>
              <a:rPr kumimoji="1" lang="en-US" altLang="ja-JP" dirty="0" smtClean="0"/>
              <a:t>, fonts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プロジェクトの</a:t>
            </a:r>
            <a:r>
              <a:rPr kumimoji="1" lang="en-US" altLang="ja-JP" dirty="0" err="1" smtClean="0"/>
              <a:t>src</a:t>
            </a:r>
            <a:r>
              <a:rPr kumimoji="1" lang="en-US" altLang="ja-JP" dirty="0" smtClean="0"/>
              <a:t>/main/</a:t>
            </a:r>
            <a:r>
              <a:rPr kumimoji="1" lang="en-US" altLang="ja-JP" dirty="0" err="1" smtClean="0"/>
              <a:t>webapp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に展開してしまうことが多い</a:t>
            </a:r>
            <a:endParaRPr kumimoji="1" lang="en-US" altLang="ja-JP" dirty="0" smtClean="0"/>
          </a:p>
          <a:p>
            <a:r>
              <a:rPr lang="en-US" altLang="ja-JP" dirty="0" smtClean="0"/>
              <a:t>JSF</a:t>
            </a:r>
            <a:r>
              <a:rPr lang="ja-JP" altLang="en-US" dirty="0" smtClean="0"/>
              <a:t>からのリソース参照も</a:t>
            </a:r>
            <a:r>
              <a:rPr lang="en-US" altLang="ja-JP" dirty="0" err="1" smtClean="0"/>
              <a:t>h:outputScript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h:outputStylesheet</a:t>
            </a:r>
            <a:r>
              <a:rPr lang="ja-JP" altLang="en-US" dirty="0" smtClean="0"/>
              <a:t>は使わず、</a:t>
            </a:r>
            <a:r>
              <a:rPr lang="en-US" altLang="ja-JP" dirty="0" smtClean="0"/>
              <a:t>&lt;script&gt;</a:t>
            </a:r>
            <a:r>
              <a:rPr lang="ja-JP" altLang="en-US" dirty="0" smtClean="0"/>
              <a:t>や</a:t>
            </a:r>
            <a:r>
              <a:rPr lang="en-US" altLang="ja-JP" dirty="0" smtClean="0"/>
              <a:t>&lt;link&gt;</a:t>
            </a:r>
            <a:r>
              <a:rPr lang="ja-JP" altLang="en-US" dirty="0" smtClean="0"/>
              <a:t>で相対参照する</a:t>
            </a:r>
            <a:endParaRPr lang="en-US" altLang="ja-JP" dirty="0" smtClean="0"/>
          </a:p>
          <a:p>
            <a:r>
              <a:rPr lang="ja-JP" altLang="en-US" dirty="0" smtClean="0"/>
              <a:t>もっと大きな単位で（例えば、コンフィグアップロード管理機能の一連のページを）ライブラリ化する場合などは、</a:t>
            </a:r>
            <a:r>
              <a:rPr lang="en-US" altLang="ja-JP" dirty="0" smtClean="0"/>
              <a:t>JSF</a:t>
            </a:r>
            <a:r>
              <a:rPr lang="ja-JP" altLang="en-US" dirty="0" smtClean="0"/>
              <a:t>ページと関連リソースを含めてライブラリ化することはありうる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リソースファイル、</a:t>
            </a:r>
            <a:r>
              <a:rPr lang="en-US" altLang="ja-JP" dirty="0"/>
              <a:t>JSF</a:t>
            </a:r>
            <a:r>
              <a:rPr lang="ja-JP" altLang="en-US" dirty="0"/>
              <a:t>部品の扱いについて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0256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各種設定オプションについて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javax.faces.STATE_SAVING_METHOD</a:t>
            </a:r>
            <a:r>
              <a:rPr lang="en-US" altLang="ja-JP" dirty="0" smtClean="0"/>
              <a:t> = server or client</a:t>
            </a:r>
          </a:p>
          <a:p>
            <a:pPr lvl="2"/>
            <a:r>
              <a:rPr lang="en-US" altLang="ja-JP" dirty="0" smtClean="0"/>
              <a:t>HTTP</a:t>
            </a:r>
            <a:r>
              <a:rPr lang="ja-JP" altLang="en-US" dirty="0" smtClean="0"/>
              <a:t>セッション</a:t>
            </a:r>
            <a:r>
              <a:rPr lang="en-US" altLang="ja-JP" dirty="0" smtClean="0"/>
              <a:t>expired</a:t>
            </a:r>
            <a:r>
              <a:rPr lang="ja-JP" altLang="en-US" dirty="0" smtClean="0"/>
              <a:t>後の</a:t>
            </a:r>
            <a:r>
              <a:rPr lang="en-US" altLang="ja-JP" dirty="0" err="1" smtClean="0"/>
              <a:t>ViewExpiredException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javax.faces.PROJECT_STAGE</a:t>
            </a:r>
            <a:r>
              <a:rPr lang="en-US" altLang="ja-JP" dirty="0" smtClean="0"/>
              <a:t> = Development or Production</a:t>
            </a:r>
          </a:p>
          <a:p>
            <a:pPr lvl="1"/>
            <a:r>
              <a:rPr lang="en-US" altLang="ja-JP" dirty="0" err="1" smtClean="0"/>
              <a:t>javax.faces.INTERPRET_EMPTY_STRING_SUBMITTED_VALUES_AS_NULL</a:t>
            </a:r>
            <a:r>
              <a:rPr lang="en-US" altLang="ja-JP" dirty="0" smtClean="0"/>
              <a:t> = true</a:t>
            </a:r>
          </a:p>
          <a:p>
            <a:r>
              <a:rPr lang="en-US" altLang="ja-JP" dirty="0" smtClean="0"/>
              <a:t>Stateless View</a:t>
            </a:r>
          </a:p>
          <a:p>
            <a:pPr lvl="1"/>
            <a:r>
              <a:rPr lang="en-US" altLang="ja-JP" dirty="0" smtClean="0"/>
              <a:t>&lt;</a:t>
            </a:r>
            <a:r>
              <a:rPr lang="en-US" altLang="ja-JP" dirty="0" err="1" smtClean="0"/>
              <a:t>f:view</a:t>
            </a:r>
            <a:r>
              <a:rPr lang="en-US" altLang="ja-JP" dirty="0" smtClean="0"/>
              <a:t> transient="true"/&gt;</a:t>
            </a:r>
            <a:endParaRPr lang="en-US" altLang="ja-JP" dirty="0"/>
          </a:p>
          <a:p>
            <a:r>
              <a:rPr kumimoji="1" lang="ja-JP" altLang="en-US" dirty="0" smtClean="0"/>
              <a:t>特殊なスコープについて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ConversationScoped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@</a:t>
            </a:r>
            <a:r>
              <a:rPr lang="en-US" altLang="ja-JP" dirty="0" err="1" smtClean="0"/>
              <a:t>FlowScoped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@</a:t>
            </a:r>
            <a:r>
              <a:rPr lang="en-US" altLang="ja-JP" dirty="0" err="1" smtClean="0"/>
              <a:t>ViewScoped</a:t>
            </a:r>
            <a:endParaRPr lang="en-US" altLang="ja-JP" dirty="0" smtClean="0"/>
          </a:p>
          <a:p>
            <a:r>
              <a:rPr kumimoji="1" lang="en-US" altLang="ja-JP" dirty="0" smtClean="0"/>
              <a:t>Composite Component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その他の話題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04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0" y="6597650"/>
            <a:ext cx="3889375" cy="220663"/>
          </a:xfrm>
        </p:spPr>
        <p:txBody>
          <a:bodyPr/>
          <a:lstStyle/>
          <a:p>
            <a:r>
              <a:rPr lang="en-US" altLang="ja-JP" smtClean="0"/>
              <a:t>Copyright © 2015 Red Hat K.K. | Confidential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0" y="6597650"/>
            <a:ext cx="503238" cy="258763"/>
          </a:xfrm>
        </p:spPr>
        <p:txBody>
          <a:bodyPr/>
          <a:lstStyle/>
          <a:p>
            <a:fld id="{16C3FB00-A35D-D24F-8C8B-6CDCD09ECB5B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91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b="1" dirty="0" smtClean="0"/>
              <a:t>利点：</a:t>
            </a:r>
            <a:endParaRPr kumimoji="1" lang="en-US" altLang="ja-JP" b="1" dirty="0" smtClean="0"/>
          </a:p>
          <a:p>
            <a:r>
              <a:rPr lang="en-US" altLang="ja-JP" dirty="0" smtClean="0"/>
              <a:t>EL</a:t>
            </a:r>
            <a:r>
              <a:rPr lang="ja-JP" altLang="en-US" dirty="0" smtClean="0"/>
              <a:t>表現による動的コンテンツのテンプレートエンジン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キー・バリューペア形式の一次元的な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リクエストパラメータをオブジェクトツリーに直接変換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画面のコントロールにオブジェクトのメソッドをバインド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引数並びを含め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→ 画面遷移がなければ綺麗に設計したサービスのインタフェースを</a:t>
            </a:r>
            <a:r>
              <a:rPr lang="en-US" altLang="ja-JP" dirty="0" smtClean="0"/>
              <a:t>JSF</a:t>
            </a:r>
            <a:r>
              <a:rPr lang="ja-JP" altLang="en-US" dirty="0" smtClean="0"/>
              <a:t>ページから直接呼び出すことも可能</a:t>
            </a:r>
            <a:endParaRPr lang="en-US" altLang="ja-JP" dirty="0" smtClean="0"/>
          </a:p>
          <a:p>
            <a:r>
              <a:rPr lang="en-US" altLang="ja-JP" dirty="0" smtClean="0"/>
              <a:t>HTML5</a:t>
            </a:r>
            <a:r>
              <a:rPr lang="ja-JP" altLang="en-US" dirty="0" smtClean="0"/>
              <a:t> </a:t>
            </a:r>
            <a:r>
              <a:rPr lang="en-US" altLang="ja-JP" dirty="0" smtClean="0"/>
              <a:t>friendly markup</a:t>
            </a:r>
          </a:p>
          <a:p>
            <a:pPr lvl="1"/>
            <a:r>
              <a:rPr lang="ja-JP" altLang="en-US" dirty="0" smtClean="0"/>
              <a:t>デザイナーとの協業が可能に</a:t>
            </a:r>
            <a:endParaRPr lang="en-US" altLang="ja-JP" dirty="0" smtClean="0"/>
          </a:p>
          <a:p>
            <a:r>
              <a:rPr lang="en-US" altLang="ja-JP" dirty="0" smtClean="0"/>
              <a:t>Ajax</a:t>
            </a:r>
            <a:r>
              <a:rPr lang="ja-JP" altLang="en-US" dirty="0" smtClean="0"/>
              <a:t>が手軽</a:t>
            </a:r>
            <a:endParaRPr lang="en-US" altLang="ja-JP" dirty="0" smtClean="0"/>
          </a:p>
          <a:p>
            <a:r>
              <a:rPr lang="ja-JP" altLang="en-US" dirty="0" smtClean="0"/>
              <a:t>バリデーション </a:t>
            </a:r>
            <a:r>
              <a:rPr lang="en-US" altLang="ja-JP" dirty="0" smtClean="0"/>
              <a:t>(bean validation</a:t>
            </a:r>
            <a:r>
              <a:rPr lang="ja-JP" altLang="en-US" dirty="0" smtClean="0"/>
              <a:t>連携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入出力データのライフサイクル管理 </a:t>
            </a:r>
            <a:r>
              <a:rPr lang="en-US" altLang="ja-JP" dirty="0" smtClean="0"/>
              <a:t>(CDI</a:t>
            </a:r>
            <a:r>
              <a:rPr lang="ja-JP" altLang="en-US" dirty="0" smtClean="0"/>
              <a:t>連携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b="1" dirty="0" smtClean="0"/>
              <a:t>欠点：</a:t>
            </a:r>
            <a:endParaRPr kumimoji="1" lang="en-US" altLang="ja-JP" b="1" dirty="0" smtClean="0"/>
          </a:p>
          <a:p>
            <a:r>
              <a:rPr kumimoji="1" lang="ja-JP" altLang="en-US" dirty="0" smtClean="0"/>
              <a:t>コンポーネントツリーの作成・復元が基本であるため、</a:t>
            </a:r>
            <a:r>
              <a:rPr kumimoji="1" lang="en-US" altLang="ja-JP" dirty="0" smtClean="0"/>
              <a:t>JAX−RS</a:t>
            </a:r>
            <a:r>
              <a:rPr kumimoji="1" lang="ja-JP" altLang="en-US" dirty="0" smtClean="0"/>
              <a:t>方式に比べメモリ消費、処理オーバヘッドが多め</a:t>
            </a:r>
            <a:endParaRPr kumimoji="1" lang="en-US" altLang="ja-JP" dirty="0" smtClean="0"/>
          </a:p>
          <a:p>
            <a:r>
              <a:rPr kumimoji="1" lang="en-US" altLang="ja-JP" dirty="0" smtClean="0"/>
              <a:t>HTTP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GET</a:t>
            </a:r>
            <a:r>
              <a:rPr kumimoji="1" lang="ja-JP" altLang="en-US" dirty="0" smtClean="0"/>
              <a:t>をサポートしたい場合、やや面倒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f:viewParam</a:t>
            </a:r>
            <a:r>
              <a:rPr kumimoji="1" lang="ja-JP" altLang="en-US" dirty="0" smtClean="0"/>
              <a:t>を定義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うまく動かない時のトラブルシュートが難しい</a:t>
            </a:r>
            <a:endParaRPr lang="en-US" altLang="ja-JP" dirty="0" smtClean="0"/>
          </a:p>
          <a:p>
            <a:r>
              <a:rPr kumimoji="1" lang="ja-JP" altLang="en-US" dirty="0" smtClean="0"/>
              <a:t>歴史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仕様改善の紆余曲折の歴史</a:t>
            </a:r>
            <a:r>
              <a:rPr kumimoji="1" lang="en-US" altLang="ja-JP" dirty="0" smtClean="0"/>
              <a:t>)</a:t>
            </a:r>
            <a:r>
              <a:rPr lang="ja-JP" altLang="en-US" dirty="0"/>
              <a:t>が</a:t>
            </a:r>
            <a:r>
              <a:rPr lang="ja-JP" altLang="en-US" dirty="0" smtClean="0"/>
              <a:t>長いため、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が複雑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JSF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8818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 EE 7 (JSF 2.2)</a:t>
            </a:r>
            <a:r>
              <a:rPr kumimoji="1" lang="ja-JP" altLang="en-US" dirty="0" smtClean="0"/>
              <a:t>より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標準のタグ表記から</a:t>
            </a:r>
            <a:r>
              <a:rPr lang="en-US" altLang="ja-JP" dirty="0" smtClean="0"/>
              <a:t>JSF</a:t>
            </a:r>
            <a:r>
              <a:rPr lang="ja-JP" altLang="en-US" dirty="0" smtClean="0"/>
              <a:t>コンポーネントへの変換ができるようになった</a:t>
            </a:r>
            <a:r>
              <a:rPr lang="en-US" altLang="ja-JP" dirty="0" smtClean="0"/>
              <a:t>(Pass-Through Elements)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HTML5 friendly markup</a:t>
            </a:r>
            <a:r>
              <a:rPr lang="en-US" altLang="ja-JP" dirty="0"/>
              <a:t>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2049777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</a:t>
            </a:r>
            <a:r>
              <a:rPr lang="en-US" altLang="ja-JP" sz="1400" dirty="0" err="1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h:form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&lt;</a:t>
            </a:r>
            <a:r>
              <a:rPr lang="en-US" altLang="ja-JP" sz="1400" dirty="0" err="1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h:inputText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value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form.email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5610" y="1790117"/>
            <a:ext cx="1231675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 smtClean="0">
                <a:latin typeface="メイリオ"/>
                <a:ea typeface="メイリオ"/>
                <a:cs typeface="メイリオ"/>
              </a:rPr>
              <a:t>JSF</a:t>
            </a:r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基本仕様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3707904" y="2780928"/>
            <a:ext cx="792088" cy="21602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25000" lnSpcReduction="20000"/>
          </a:bodyPr>
          <a:lstStyle/>
          <a:p>
            <a:pPr algn="ctr"/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99592" y="3203066"/>
            <a:ext cx="7753226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&lt;!-- </a:t>
            </a:r>
            <a:r>
              <a:rPr lang="ja-JP" altLang="en-US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変換すべき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</a:t>
            </a:r>
            <a:r>
              <a:rPr lang="ja-JP" altLang="en-US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コンポーネントを</a:t>
            </a:r>
            <a:r>
              <a:rPr lang="en-US" altLang="ja-JP" sz="1400" dirty="0" err="1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jsfc</a:t>
            </a:r>
            <a:r>
              <a:rPr lang="ja-JP" altLang="en-US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属性に指定する 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--&gt;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&lt;form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jsfc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h:form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&lt;input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jsfc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="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h:inputText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value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form.email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5610" y="2943406"/>
            <a:ext cx="2021635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 smtClean="0">
                <a:latin typeface="メイリオ"/>
                <a:ea typeface="メイリオ"/>
                <a:cs typeface="メイリオ"/>
              </a:rPr>
              <a:t>JSF</a:t>
            </a:r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 2.1 (Java EE 6)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3707904" y="4221088"/>
            <a:ext cx="792088" cy="21602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25000" lnSpcReduction="20000"/>
          </a:bodyPr>
          <a:lstStyle/>
          <a:p>
            <a:pPr algn="ctr"/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99592" y="4715234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&lt;!-- HTML</a:t>
            </a:r>
            <a:r>
              <a:rPr lang="ja-JP" altLang="en-US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タグと一部の属性の組み合わせで変換すべき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</a:t>
            </a:r>
            <a:r>
              <a:rPr lang="ja-JP" altLang="en-US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コンポーネントを推定する 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/>
              </a:rPr>
              <a:t>--&gt;</a:t>
            </a:r>
          </a:p>
          <a:p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/>
              </a:rPr>
              <a:t>&lt;!-- JSF</a:t>
            </a:r>
            <a:r>
              <a:rPr lang="ja-JP" altLang="en-US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/>
              </a:rPr>
              <a:t>コンポーネントで使用する属性には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/>
              </a:rPr>
              <a:t>JSF</a:t>
            </a:r>
            <a:r>
              <a:rPr lang="ja-JP" altLang="en-US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/>
              </a:rPr>
              <a:t>のネームスペースを付与すること 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/>
              </a:rPr>
              <a:t>--&gt;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&lt;form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jsf:id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"form"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&lt;input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type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"text"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jsf:value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form.email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u="sng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placefolder</a:t>
            </a:r>
            <a:r>
              <a:rPr lang="en-US" altLang="ja-JP" sz="14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u="sng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u="sng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foo@example.com</a:t>
            </a:r>
            <a:r>
              <a:rPr lang="en-US" altLang="ja-JP" sz="1400" u="sng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65610" y="4455574"/>
            <a:ext cx="2021635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 smtClean="0">
                <a:latin typeface="メイリオ"/>
                <a:ea typeface="メイリオ"/>
                <a:cs typeface="メイリオ"/>
              </a:rPr>
              <a:t>JSF</a:t>
            </a:r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 2.2 (Java EE 7)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707904" y="5949280"/>
            <a:ext cx="5112568" cy="360040"/>
          </a:xfrm>
          <a:prstGeom prst="wedgeRectCallout">
            <a:avLst>
              <a:gd name="adj1" fmla="val -10223"/>
              <a:gd name="adj2" fmla="val -139374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デフォルトネームスペースの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HTML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仕様の属性はそのまま出力される。</a:t>
            </a:r>
            <a:endParaRPr kumimoji="1" lang="ja-JP" altLang="en-US" sz="1200" baseline="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1043608" y="5917682"/>
            <a:ext cx="2419705" cy="483464"/>
          </a:xfrm>
          <a:prstGeom prst="wedgeRectCallout">
            <a:avLst>
              <a:gd name="adj1" fmla="val 37533"/>
              <a:gd name="adj2" fmla="val -112355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JSF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に伝搬すべき属性はネームスペース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1200" dirty="0" err="1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jsf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を忘れないこと。</a:t>
            </a:r>
            <a:endParaRPr kumimoji="1" lang="ja-JP" altLang="en-US" sz="1200" baseline="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331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ただし</a:t>
            </a:r>
            <a:r>
              <a:rPr lang="en-US" altLang="ja-JP" dirty="0"/>
              <a:t>Pass-Through </a:t>
            </a:r>
            <a:r>
              <a:rPr lang="en-US" altLang="ja-JP" dirty="0" smtClean="0"/>
              <a:t>Elements</a:t>
            </a:r>
            <a:r>
              <a:rPr lang="ja-JP" altLang="en-US" dirty="0" smtClean="0"/>
              <a:t>仕様は完璧ではないので、マッピングしてくれないタグについては、従来の</a:t>
            </a:r>
            <a:r>
              <a:rPr lang="en-US" altLang="ja-JP" dirty="0" err="1" smtClean="0"/>
              <a:t>jsfc</a:t>
            </a:r>
            <a:r>
              <a:rPr lang="ja-JP" altLang="en-US" dirty="0" smtClean="0"/>
              <a:t>属性によるコンポーネント指定を併用する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HTML5 friendly markup (2/2)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2124107"/>
            <a:ext cx="7753226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&lt;div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jsfc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h:selectOneMenu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form.option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&lt;option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jsfc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f:selectItem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itemValue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"A"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itemLabel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"A"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&lt;option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jsfc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f:selectItem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itemValue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"B"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itemLabel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"B"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&lt;option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jsfc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f:selectItem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itemValue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"C"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itemLabel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"C"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div&gt;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65610" y="3450486"/>
            <a:ext cx="1098625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あるいは、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95880" y="3861048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&lt;div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jsfc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h:selectOneMenu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form.option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&lt;option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jsfc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f:selectItems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value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search.options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var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"item"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    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itemValue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item.value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itemLabel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item.label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div&gt;</a:t>
            </a:r>
          </a:p>
        </p:txBody>
      </p:sp>
      <p:sp>
        <p:nvSpPr>
          <p:cNvPr id="9" name="四角形吹き出し 8"/>
          <p:cNvSpPr/>
          <p:nvPr/>
        </p:nvSpPr>
        <p:spPr>
          <a:xfrm>
            <a:off x="1619672" y="5037465"/>
            <a:ext cx="5012621" cy="592443"/>
          </a:xfrm>
          <a:prstGeom prst="wedgeRectCallout">
            <a:avLst>
              <a:gd name="adj1" fmla="val -29309"/>
              <a:gd name="adj2" fmla="val -123561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ja-JP" sz="1200" dirty="0" err="1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jsfc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属性を使用した場合は、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JSF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に伝搬すべき属性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value, </a:t>
            </a:r>
            <a:r>
              <a:rPr lang="en-US" altLang="ja-JP" sz="1200" dirty="0" err="1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itemValue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, </a:t>
            </a:r>
            <a:r>
              <a:rPr lang="en-US" altLang="ja-JP" sz="1200" dirty="0" err="1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itemLabel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などに、ネームスペース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”</a:t>
            </a:r>
            <a:r>
              <a:rPr lang="en-US" altLang="ja-JP" sz="1200" dirty="0" err="1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jsf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”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をつけてはいけない点に注意。</a:t>
            </a:r>
            <a:endParaRPr lang="en-US" altLang="ja-JP" sz="120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8689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フォーム入出力文字列とビーンプロパティの型との自動変換はデフォルトで以下のもののみ：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プリミティブ型とそのラッパークラス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java.util.Date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java.math</a:t>
            </a:r>
            <a:r>
              <a:rPr kumimoji="1" lang="en-US" altLang="ja-JP" dirty="0" smtClean="0"/>
              <a:t>.{</a:t>
            </a:r>
            <a:r>
              <a:rPr kumimoji="1" lang="en-US" altLang="ja-JP" dirty="0" err="1" smtClean="0"/>
              <a:t>BigDecimal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BigInteger</a:t>
            </a:r>
            <a:r>
              <a:rPr kumimoji="1" lang="en-US" altLang="ja-JP" dirty="0" smtClean="0"/>
              <a:t>}</a:t>
            </a:r>
          </a:p>
          <a:p>
            <a:r>
              <a:rPr lang="en-US" altLang="ja-JP" dirty="0" err="1" smtClean="0"/>
              <a:t>h:selectMany</a:t>
            </a:r>
            <a:r>
              <a:rPr lang="en-US" altLang="ja-JP" dirty="0" smtClean="0"/>
              <a:t>***</a:t>
            </a:r>
            <a:r>
              <a:rPr lang="ja-JP" altLang="en-US" dirty="0" smtClean="0"/>
              <a:t>の設定値は、オブジェクト配列</a:t>
            </a:r>
            <a:r>
              <a:rPr lang="en-US" altLang="ja-JP" dirty="0" smtClean="0"/>
              <a:t>T[]</a:t>
            </a:r>
            <a:r>
              <a:rPr lang="ja-JP" altLang="en-US" dirty="0" smtClean="0"/>
              <a:t>、またはプリミティブ型配列</a:t>
            </a:r>
            <a:r>
              <a:rPr lang="en-US" altLang="ja-JP" dirty="0" smtClean="0"/>
              <a:t>(List&lt;T&gt;</a:t>
            </a:r>
            <a:r>
              <a:rPr lang="ja-JP" altLang="en-US" dirty="0" smtClean="0"/>
              <a:t>や</a:t>
            </a:r>
            <a:r>
              <a:rPr lang="en-US" altLang="ja-JP" dirty="0" smtClean="0"/>
              <a:t>Set&lt;T&gt;</a:t>
            </a:r>
            <a:r>
              <a:rPr lang="ja-JP" altLang="en-US" dirty="0" smtClean="0"/>
              <a:t>は使えない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上記以外のケースでは、カスタムコンバータを作成して</a:t>
            </a:r>
            <a:r>
              <a:rPr lang="en-US" altLang="ja-JP" dirty="0" smtClean="0"/>
              <a:t>JSF</a:t>
            </a:r>
            <a:r>
              <a:rPr lang="ja-JP" altLang="en-US" dirty="0" smtClean="0"/>
              <a:t>ランタイムに登録する必要がある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カスタムコンバータ</a:t>
            </a:r>
            <a:r>
              <a:rPr lang="en-US" altLang="ja-JP" dirty="0" smtClean="0"/>
              <a:t> (1/2)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3717032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&lt;input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type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"date"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jsf:value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form.date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/&gt;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99219" y="4141220"/>
            <a:ext cx="7753226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Form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java.sql.Date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	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このままだと</a:t>
            </a:r>
            <a:r>
              <a:rPr lang="en-US" altLang="ja-JP" sz="1400" dirty="0" err="1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ConversionException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がスローされる</a:t>
            </a:r>
            <a:endParaRPr lang="en-US" altLang="ja-JP" sz="1400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77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コンバータクラスの準備：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特定の場所で使う場合：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全ての</a:t>
            </a:r>
            <a:r>
              <a:rPr kumimoji="1" lang="en-US" altLang="ja-JP" dirty="0" err="1" smtClean="0"/>
              <a:t>java.sql.Date</a:t>
            </a:r>
            <a:r>
              <a:rPr kumimoji="1" lang="ja-JP" altLang="en-US" dirty="0" smtClean="0"/>
              <a:t>使用箇所で使う場合：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カスタムコンバータ</a:t>
            </a:r>
            <a:r>
              <a:rPr lang="en-US" altLang="ja-JP" dirty="0" smtClean="0"/>
              <a:t> (2/2)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1484784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FacesConverter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SqlDateConverter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SqlDateConverter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implements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Converter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...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99219" y="2553833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&lt;input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type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"date"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jsf:value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form.date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jsf:converter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SqlDateConverter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/&gt;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592" y="3705961"/>
            <a:ext cx="7753226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&lt;converter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&lt;converter-for-class&gt;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java.sql.Date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&lt;/converter-for-class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&lt;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converter-class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com.redhat.example.faces.converter.SqlDateConverter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&lt;/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converter-class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&lt;/converter&gt;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5610" y="3450486"/>
            <a:ext cx="1802023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 smtClean="0">
                <a:latin typeface="メイリオ"/>
                <a:ea typeface="メイリオ"/>
                <a:cs typeface="メイリオ"/>
              </a:rPr>
              <a:t>faces-</a:t>
            </a:r>
            <a:r>
              <a:rPr kumimoji="1" lang="en-US" altLang="ja-JP" sz="1600" baseline="0" dirty="0" err="1" smtClean="0">
                <a:latin typeface="メイリオ"/>
                <a:ea typeface="メイリオ"/>
                <a:cs typeface="メイリオ"/>
              </a:rPr>
              <a:t>config.xml</a:t>
            </a:r>
            <a:r>
              <a:rPr kumimoji="1" lang="en-US" altLang="ja-JP" sz="1600" baseline="0" dirty="0" smtClean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219" y="5650758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FacesConverter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forClass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java.sql.Date.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faces-</a:t>
            </a:r>
            <a:r>
              <a:rPr lang="en-US" altLang="ja-JP" sz="1400" dirty="0" err="1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config.xml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の定義は不要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SqlDateConverter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implements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Converter {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...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5237" y="5229200"/>
            <a:ext cx="893441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または、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5032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JSF</a:t>
            </a:r>
            <a:r>
              <a:rPr kumimoji="1" lang="ja-JP" altLang="en-US" dirty="0" smtClean="0"/>
              <a:t>の入力バリデーションで使用可能な標準的な方法は２通り：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lphaUcParenR"/>
            </a:pPr>
            <a:r>
              <a:rPr lang="en-US" altLang="ja-JP" u="sng" dirty="0" smtClean="0"/>
              <a:t>JSF</a:t>
            </a:r>
            <a:r>
              <a:rPr lang="ja-JP" altLang="en-US" u="sng" dirty="0" smtClean="0"/>
              <a:t>仕様のバリデーション方式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JSF</a:t>
            </a:r>
            <a:r>
              <a:rPr lang="ja-JP" altLang="en-US" dirty="0" smtClean="0"/>
              <a:t>ページの入力フォームで定義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pPr marL="342900" indent="-342900">
              <a:buFont typeface="+mj-lt"/>
              <a:buAutoNum type="alphaUcParenR" startAt="2"/>
            </a:pPr>
            <a:r>
              <a:rPr kumimoji="1" lang="en-US" altLang="ja-JP" u="sng" dirty="0" smtClean="0"/>
              <a:t>Bean Validation</a:t>
            </a:r>
            <a:r>
              <a:rPr kumimoji="1" lang="ja-JP" altLang="en-US" u="sng" dirty="0" smtClean="0"/>
              <a:t>を使用する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入力フォームのビーンに定義</a:t>
            </a:r>
            <a:endParaRPr lang="en-US" altLang="ja-JP" dirty="0" smtClean="0"/>
          </a:p>
          <a:p>
            <a:pPr marL="342900" indent="-342900">
              <a:buFont typeface="+mj-lt"/>
              <a:buAutoNum type="alphaUcParenR" startAt="2"/>
            </a:pPr>
            <a:endParaRPr kumimoji="1" lang="en-US" altLang="ja-JP" dirty="0"/>
          </a:p>
          <a:p>
            <a:pPr marL="342900" indent="-342900">
              <a:buFont typeface="+mj-lt"/>
              <a:buAutoNum type="alphaUcParenR" startAt="2"/>
            </a:pPr>
            <a:endParaRPr lang="en-US" altLang="ja-JP" dirty="0" smtClean="0"/>
          </a:p>
          <a:p>
            <a:pPr marL="342900" indent="-342900">
              <a:buFont typeface="+mj-lt"/>
              <a:buAutoNum type="alphaUcParenR" startAt="2"/>
            </a:pPr>
            <a:endParaRPr kumimoji="1" lang="en-US" altLang="ja-JP" dirty="0"/>
          </a:p>
          <a:p>
            <a:r>
              <a:rPr lang="en-US" altLang="ja-JP" dirty="0" smtClean="0"/>
              <a:t>JSF 2.x</a:t>
            </a:r>
            <a:r>
              <a:rPr lang="ja-JP" altLang="en-US" dirty="0" smtClean="0"/>
              <a:t>ではデフォルトで</a:t>
            </a:r>
            <a:r>
              <a:rPr lang="en-US" altLang="ja-JP" dirty="0" smtClean="0"/>
              <a:t>Bean</a:t>
            </a:r>
            <a:r>
              <a:rPr lang="ja-JP" altLang="en-US" dirty="0" smtClean="0"/>
              <a:t> </a:t>
            </a:r>
            <a:r>
              <a:rPr lang="en-US" altLang="ja-JP" dirty="0" smtClean="0"/>
              <a:t>Validation</a:t>
            </a:r>
            <a:r>
              <a:rPr lang="ja-JP" altLang="en-US" dirty="0" smtClean="0"/>
              <a:t>が有効になっており、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技術の選択に依存しない方式</a:t>
            </a:r>
            <a:r>
              <a:rPr lang="en-US" altLang="ja-JP" dirty="0" smtClean="0"/>
              <a:t>B)</a:t>
            </a:r>
            <a:r>
              <a:rPr lang="ja-JP" altLang="en-US" dirty="0" smtClean="0"/>
              <a:t> </a:t>
            </a:r>
            <a:r>
              <a:rPr lang="en-US" altLang="ja-JP" dirty="0" smtClean="0"/>
              <a:t>(Bean Validation)</a:t>
            </a:r>
            <a:r>
              <a:rPr lang="ja-JP" altLang="en-US" dirty="0" smtClean="0"/>
              <a:t>を推奨する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バリデーション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55576" y="2132856"/>
            <a:ext cx="7896869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&lt;input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type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"text"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jsf:value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form.email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&lt;</a:t>
            </a:r>
            <a:r>
              <a:rPr lang="en-US" altLang="ja-JP" sz="14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f:validator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validatorId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emailValidator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&lt;/input&gt;</a:t>
            </a:r>
          </a:p>
          <a:p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&lt;!-- </a:t>
            </a:r>
            <a:r>
              <a:rPr lang="ja-JP" altLang="en-US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または、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--&gt;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&lt;input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type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"text"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jsf:value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form.email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jsf:validator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emailValidator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5576" y="4005064"/>
            <a:ext cx="7896869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PersonForm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@Pattern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(regex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"([^.@]+)(\.[^.@]+)*@([^.@]+\.)+([^.@]+)"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message=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"..."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String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getEmail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 {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return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email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: 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8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で扱うエンティティクラスをフォームオブジェクトに流用できるなら、バリデーションのルール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アノテーション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はドメインモデルであるエンティティクラスに定義し、フォーム</a:t>
            </a:r>
            <a:r>
              <a:rPr lang="ja-JP" altLang="en-US" dirty="0" smtClean="0"/>
              <a:t>はエンティティを継承する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もし、フォームとエンティティに継承関係がない場合は、フォーム側にアノテーションを定義する必要がある</a:t>
            </a:r>
            <a:endParaRPr lang="en-US" altLang="ja-JP" dirty="0" smtClean="0"/>
          </a:p>
          <a:p>
            <a:r>
              <a:rPr kumimoji="1" lang="ja-JP" altLang="en-US" dirty="0" smtClean="0"/>
              <a:t>あるいは、フォームの</a:t>
            </a:r>
            <a:r>
              <a:rPr kumimoji="1" lang="en-US" altLang="ja-JP" dirty="0" smtClean="0"/>
              <a:t>getter/setter</a:t>
            </a:r>
            <a:r>
              <a:rPr kumimoji="1" lang="ja-JP" altLang="en-US" dirty="0" smtClean="0"/>
              <a:t>をインタフェースとして切り出し、そのインタフェースにアノテーションを定義する方法もある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Bean</a:t>
            </a:r>
            <a:r>
              <a:rPr lang="ja-JP" altLang="en-US" dirty="0" smtClean="0"/>
              <a:t> </a:t>
            </a:r>
            <a:r>
              <a:rPr lang="en-US" altLang="ja-JP" dirty="0" smtClean="0"/>
              <a:t>Validation</a:t>
            </a:r>
            <a:r>
              <a:rPr lang="ja-JP" altLang="en-US" dirty="0" smtClean="0"/>
              <a:t>と</a:t>
            </a:r>
            <a:r>
              <a:rPr lang="en-US" altLang="ja-JP" dirty="0" smtClean="0"/>
              <a:t>JSF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5576" y="2348880"/>
            <a:ext cx="7896869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Person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@Pattern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(regex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"([^.@]+)(\.[^.@]+)*@([^.@]+\.)+([^.@]+)"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message=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"..."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String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getEmail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 {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return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email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: 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55576" y="3634534"/>
            <a:ext cx="7896869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@Model</a:t>
            </a:r>
          </a:p>
          <a:p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PersonForm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extends Person {}	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</a:t>
            </a:r>
            <a:r>
              <a:rPr lang="ja-JP" altLang="en-US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バリデーションルールも継承される</a:t>
            </a:r>
            <a:endParaRPr lang="en-US" altLang="ja-JP" sz="1400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5576" y="2060848"/>
            <a:ext cx="1391975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エンティティ</a:t>
            </a:r>
            <a:r>
              <a:rPr kumimoji="1" lang="en-US" altLang="ja-JP" sz="1600" baseline="0" dirty="0" smtClean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5576" y="3378478"/>
            <a:ext cx="973591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フォーム</a:t>
            </a:r>
            <a:r>
              <a:rPr kumimoji="1" lang="en-US" altLang="ja-JP" sz="1600" baseline="0" dirty="0" smtClean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55576" y="5867362"/>
            <a:ext cx="7896869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interface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Person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NotNull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(message=</a:t>
            </a:r>
            <a:r>
              <a:rPr lang="en-US" altLang="ja-JP" sz="14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"..."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String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getFirstName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 {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return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firstName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: 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576" y="5579330"/>
            <a:ext cx="2417897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モデルのインタフェース</a:t>
            </a:r>
            <a:r>
              <a:rPr kumimoji="1" lang="en-US" altLang="ja-JP" sz="1600" baseline="0" dirty="0" smtClean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4822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ValidationMessages.properties</a:t>
            </a:r>
            <a:r>
              <a:rPr kumimoji="1" lang="ja-JP" altLang="en-US" dirty="0" smtClean="0"/>
              <a:t>と参照キーのタイポ</a:t>
            </a:r>
            <a:r>
              <a:rPr lang="ja-JP" altLang="en-US" dirty="0" smtClean="0"/>
              <a:t>は発生しやすい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sz="2000" dirty="0" smtClean="0"/>
              <a:t>対策案：</a:t>
            </a:r>
            <a:endParaRPr lang="en-US" altLang="ja-JP" sz="2000" dirty="0" smtClean="0"/>
          </a:p>
          <a:p>
            <a:r>
              <a:rPr lang="ja-JP" altLang="en-US" dirty="0" smtClean="0"/>
              <a:t>案</a:t>
            </a:r>
            <a:r>
              <a:rPr lang="en-US" altLang="ja-JP" dirty="0" smtClean="0"/>
              <a:t>1)</a:t>
            </a:r>
            <a:r>
              <a:rPr lang="ja-JP" altLang="en-US" dirty="0" smtClean="0"/>
              <a:t> バリデーションのテストをメッセージ含めてきっちりやる</a:t>
            </a:r>
            <a:endParaRPr lang="en-US" altLang="ja-JP" dirty="0" smtClean="0"/>
          </a:p>
          <a:p>
            <a:r>
              <a:rPr lang="ja-JP" altLang="en-US" dirty="0" smtClean="0"/>
              <a:t>案</a:t>
            </a:r>
            <a:r>
              <a:rPr lang="en-US" altLang="ja-JP" dirty="0" smtClean="0"/>
              <a:t>2)</a:t>
            </a:r>
            <a:r>
              <a:rPr lang="ja-JP" altLang="en-US" dirty="0" smtClean="0"/>
              <a:t> プロパティファイルではなく、</a:t>
            </a:r>
            <a:r>
              <a:rPr lang="en-US" altLang="ja-JP" dirty="0" err="1" smtClean="0"/>
              <a:t>ResourceBundle</a:t>
            </a:r>
            <a:r>
              <a:rPr lang="ja-JP" altLang="en-US" dirty="0" smtClean="0"/>
              <a:t>サブクラスとして定義する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→ ただし、とても手間がかかるため、コストに見合うか十分に検討する</a:t>
            </a:r>
            <a:endParaRPr lang="en-US" altLang="ja-JP" dirty="0" smtClean="0"/>
          </a:p>
          <a:p>
            <a:r>
              <a:rPr lang="ja-JP" altLang="en-US" dirty="0" smtClean="0"/>
              <a:t>案</a:t>
            </a:r>
            <a:r>
              <a:rPr lang="en-US" altLang="ja-JP" dirty="0" smtClean="0"/>
              <a:t>3)</a:t>
            </a:r>
            <a:r>
              <a:rPr lang="ja-JP" altLang="en-US" dirty="0" smtClean="0"/>
              <a:t> そもそも国際化対応が必要がないなら、</a:t>
            </a:r>
            <a:r>
              <a:rPr lang="en-US" altLang="ja-JP" dirty="0" err="1" smtClean="0"/>
              <a:t>ResourceBundle</a:t>
            </a:r>
            <a:r>
              <a:rPr lang="ja-JP" altLang="en-US" dirty="0" smtClean="0"/>
              <a:t>は使わない（メッセージはソースコードに直書き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エラーメッセージキーのタイポバグ防止について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219" y="1761745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com.redhat.example.model.Person.firstName.required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Last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の入力は必須です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。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5610" y="1484784"/>
            <a:ext cx="3185415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 err="1" smtClean="0">
                <a:latin typeface="メイリオ"/>
                <a:ea typeface="メイリオ"/>
                <a:cs typeface="メイリオ"/>
              </a:rPr>
              <a:t>ValidationMessages.properties</a:t>
            </a:r>
            <a:r>
              <a:rPr kumimoji="1" lang="en-US" altLang="ja-JP" sz="1600" baseline="0" dirty="0" smtClean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87408" y="2442083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NotNull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(message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"{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com.redhat.example.model.Person.firstName.required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String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getFirstName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 {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53799" y="2165122"/>
            <a:ext cx="1319583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 err="1" smtClean="0">
                <a:latin typeface="メイリオ"/>
                <a:ea typeface="メイリオ"/>
                <a:cs typeface="メイリオ"/>
              </a:rPr>
              <a:t>Person.java</a:t>
            </a:r>
            <a:r>
              <a:rPr kumimoji="1" lang="en-US" altLang="ja-JP" sz="1600" baseline="0" dirty="0" smtClean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" name="直線矢印コネクタ 10"/>
          <p:cNvCxnSpPr>
            <a:endCxn id="8" idx="0"/>
          </p:cNvCxnSpPr>
          <p:nvPr/>
        </p:nvCxnSpPr>
        <p:spPr>
          <a:xfrm>
            <a:off x="4211960" y="2060848"/>
            <a:ext cx="552061" cy="38123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210136"/>
      </p:ext>
    </p:extLst>
  </p:cSld>
  <p:clrMapOvr>
    <a:masterClrMapping/>
  </p:clrMapOvr>
</p:sld>
</file>

<file path=ppt/theme/theme1.xml><?xml version="1.0" encoding="utf-8"?>
<a:theme xmlns:a="http://schemas.openxmlformats.org/drawingml/2006/main" name="JBoss_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 cmpd="sng"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lIns="36000" rIns="36000" rtlCol="0" anchor="ctr">
        <a:normAutofit/>
      </a:bodyPr>
      <a:lstStyle>
        <a:defPPr algn="ctr">
          <a:defRPr kumimoji="1" baseline="0" dirty="0" smtClean="0">
            <a:latin typeface="メイリオ"/>
            <a:ea typeface="メイリオ"/>
            <a:cs typeface="メイリオ"/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rIns="36000" rtlCol="0">
        <a:spAutoFit/>
      </a:bodyPr>
      <a:lstStyle>
        <a:defPPr>
          <a:defRPr kumimoji="1" baseline="0" dirty="0" smtClean="0">
            <a:latin typeface="メイリオ"/>
            <a:ea typeface="メイリオ"/>
            <a:cs typeface="メイリオ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23737</TotalTime>
  <Words>1508</Words>
  <Application>Microsoft Macintosh PowerPoint</Application>
  <PresentationFormat>画面に合わせる (4:3)</PresentationFormat>
  <Paragraphs>276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Calibri</vt:lpstr>
      <vt:lpstr>ＭＳ Ｐゴシック</vt:lpstr>
      <vt:lpstr>ＭＳ ゴシック</vt:lpstr>
      <vt:lpstr>News Gothic MT</vt:lpstr>
      <vt:lpstr>Wingdings</vt:lpstr>
      <vt:lpstr>メイリオ</vt:lpstr>
      <vt:lpstr>Arial</vt:lpstr>
      <vt:lpstr>JBoss_2013</vt:lpstr>
      <vt:lpstr>EAPデベロッパー向け カスタムトレーニング#2 JSF</vt:lpstr>
      <vt:lpstr>JSFの特徴</vt:lpstr>
      <vt:lpstr>HTML5 friendly markup (1/2)</vt:lpstr>
      <vt:lpstr>HTML5 friendly markup (2/2)</vt:lpstr>
      <vt:lpstr>カスタムコンバータ (1/2)</vt:lpstr>
      <vt:lpstr>カスタムコンバータ (2/2)</vt:lpstr>
      <vt:lpstr>バリデーション</vt:lpstr>
      <vt:lpstr>Bean ValidationとJSF</vt:lpstr>
      <vt:lpstr>エラーメッセージキーのタイポバグ防止について</vt:lpstr>
      <vt:lpstr>Request Processing Lifecycle</vt:lpstr>
      <vt:lpstr>PhaseListenerの使用例 (例外ハンドリング)</vt:lpstr>
      <vt:lpstr>JSFにおけるAjax</vt:lpstr>
      <vt:lpstr>リソースファイル、JSF部品の扱いについて(1/2)</vt:lpstr>
      <vt:lpstr>リソースファイル、JSF部品の扱いについて(2/2)</vt:lpstr>
      <vt:lpstr>その他の話題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/>
  <cp:keywords/>
  <dc:description/>
  <cp:lastModifiedBy>西ヶ谷岳</cp:lastModifiedBy>
  <cp:revision>1552</cp:revision>
  <cp:lastPrinted>2015-04-02T03:49:57Z</cp:lastPrinted>
  <dcterms:created xsi:type="dcterms:W3CDTF">2014-03-25T08:58:00Z</dcterms:created>
  <dcterms:modified xsi:type="dcterms:W3CDTF">2017-03-30T08:51:34Z</dcterms:modified>
  <cp:category/>
</cp:coreProperties>
</file>