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289" r:id="rId1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6855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371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05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7429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4284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1139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198003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4858" algn="l" defTabSz="456855" rtl="0" eaLnBrk="1" latinLnBrk="0" hangingPunct="1">
      <a:defRPr kumimoji="1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淡色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中間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テーマ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64" autoAdjust="0"/>
    <p:restoredTop sz="50000" autoAdjust="0"/>
  </p:normalViewPr>
  <p:slideViewPr>
    <p:cSldViewPr>
      <p:cViewPr varScale="1">
        <p:scale>
          <a:sx n="108" d="100"/>
          <a:sy n="108" d="100"/>
        </p:scale>
        <p:origin x="1376" y="200"/>
      </p:cViewPr>
      <p:guideLst>
        <p:guide orient="horz" pos="432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F80A0E-1842-B744-B49F-A84D539115EC}" type="datetime1">
              <a:rPr lang="ja-JP" altLang="en-US"/>
              <a:pPr/>
              <a:t>2018/2/25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A6F3291-E49F-D54B-91F4-75B75C09EEE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2947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00D84D-4674-3C43-80ED-0736C6E28626}" type="datetime1">
              <a:rPr lang="ja-JP" altLang="en-US"/>
              <a:pPr/>
              <a:t>2018/2/25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9B3461-CD61-7B4B-81D4-E7A6EF63D76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4510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ＭＳ Ｐゴシック" charset="-128"/>
      </a:defRPr>
    </a:lvl1pPr>
    <a:lvl2pPr marL="456855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913710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370574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827429" algn="l" defTabSz="456855" rtl="0" fontAlgn="base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2284284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741139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3198003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3654858" algn="l" defTabSz="456855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3"/>
          </a:xfrm>
        </p:spPr>
        <p:txBody>
          <a:bodyPr/>
          <a:lstStyle>
            <a:lvl1pPr algn="ctr">
              <a:defRPr sz="35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6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0490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 dirty="0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7343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0336"/>
          </a:xfrm>
        </p:spPr>
        <p:txBody>
          <a:bodyPr>
            <a:normAutofit/>
          </a:bodyPr>
          <a:lstStyle>
            <a:lvl1pPr marL="342641" indent="-342641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8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394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4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99249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Arial"/>
              <a:buChar char="•"/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56104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112968" indent="-285539"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l"/>
              <a:defRPr sz="12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60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C3FB00-A35D-D24F-8C8B-6CDCD09ECB5B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540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5"/>
            <a:ext cx="8229600" cy="715965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143000"/>
            <a:ext cx="8229600" cy="531033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627310" y="6597356"/>
            <a:ext cx="3889380" cy="220958"/>
          </a:xfrm>
          <a:prstGeom prst="rect">
            <a:avLst/>
          </a:prstGeom>
        </p:spPr>
        <p:txBody>
          <a:bodyPr vert="horz" wrap="square" lIns="91368" tIns="45684" rIns="91368" bIns="45684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898989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r>
              <a:rPr lang="en-US" altLang="ja-JP"/>
              <a:t>Copyright © 2015 Red Hat K.K. | Confidential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67540" y="6597356"/>
            <a:ext cx="504060" cy="258383"/>
          </a:xfrm>
          <a:prstGeom prst="rect">
            <a:avLst/>
          </a:prstGeom>
        </p:spPr>
        <p:txBody>
          <a:bodyPr vert="horz" wrap="square" lIns="91368" tIns="45684" rIns="91368" bIns="45684" numCol="1" anchor="b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898989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fld id="{4B16D3D6-B1A9-3849-B2E7-6BD509C9940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1" r:id="rId2"/>
    <p:sldLayoutId id="2147483878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 b="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5pPr>
      <a:lvl6pPr marL="456855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6pPr>
      <a:lvl7pPr marL="913710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7pPr>
      <a:lvl8pPr marL="1370574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8pPr>
      <a:lvl9pPr marL="1827429" algn="l" rtl="0" eaLnBrk="1" fontAlgn="base" hangingPunct="1">
        <a:spcBef>
          <a:spcPct val="0"/>
        </a:spcBef>
        <a:spcAft>
          <a:spcPct val="0"/>
        </a:spcAft>
        <a:defRPr kumimoji="1" sz="3500">
          <a:solidFill>
            <a:schemeClr val="tx1"/>
          </a:solidFill>
          <a:latin typeface="メイリオ" charset="-128"/>
          <a:ea typeface="メイリオ" charset="-128"/>
          <a:cs typeface="メイリオ" charset="-128"/>
        </a:defRPr>
      </a:lvl9pPr>
    </p:titleStyle>
    <p:bodyStyle>
      <a:lvl1pPr marL="342641" indent="-342641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394" indent="-285539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2146" indent="-228428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599001" indent="-228428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Arial"/>
        <a:buChar char="•"/>
        <a:defRPr kumimoji="1" sz="1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5856" indent="-228428" algn="l" rtl="0" eaLnBrk="1" fontAlgn="base" hangingPunct="1">
        <a:spcBef>
          <a:spcPct val="20000"/>
        </a:spcBef>
        <a:spcAft>
          <a:spcPct val="0"/>
        </a:spcAft>
        <a:buClr>
          <a:srgbClr val="595959"/>
        </a:buClr>
        <a:buSzPct val="90000"/>
        <a:buFont typeface="Wingdings" charset="2"/>
        <a:buChar char="l"/>
        <a:defRPr kumimoji="1" sz="12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2711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575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430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285" indent="-228428" algn="l" defTabSz="913710" rtl="0" eaLnBrk="1" latinLnBrk="0" hangingPunct="1">
        <a:spcBef>
          <a:spcPct val="200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55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10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74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429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84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39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003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858" algn="l" defTabSz="91371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EAP</a:t>
            </a:r>
            <a:r>
              <a:rPr lang="ja-JP" altLang="en-US" dirty="0"/>
              <a:t>デベロッパー向け</a:t>
            </a:r>
            <a:br>
              <a:rPr lang="en-US" altLang="ja-JP" dirty="0"/>
            </a:br>
            <a:r>
              <a:rPr lang="ja-JP" altLang="en-US" dirty="0"/>
              <a:t>カスタムトレーニング</a:t>
            </a:r>
            <a:r>
              <a:rPr lang="en-US" altLang="ja-JP" dirty="0"/>
              <a:t>#7</a:t>
            </a:r>
            <a:br>
              <a:rPr lang="en-US" altLang="ja-JP" dirty="0"/>
            </a:br>
            <a:r>
              <a:rPr lang="en-US" altLang="ja-JP" dirty="0" err="1"/>
              <a:t>JBatch</a:t>
            </a:r>
            <a:endParaRPr kumimoji="1" lang="ja-JP" altLang="en-US" dirty="0"/>
          </a:p>
        </p:txBody>
      </p:sp>
      <p:sp>
        <p:nvSpPr>
          <p:cNvPr id="13" name="サブタイトル 1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400800" cy="1752600"/>
          </a:xfrm>
        </p:spPr>
        <p:txBody>
          <a:bodyPr/>
          <a:lstStyle/>
          <a:p>
            <a:r>
              <a:rPr lang="ja-JP" altLang="en-US" dirty="0">
                <a:latin typeface="メイリオ" charset="-128"/>
                <a:ea typeface="メイリオ" charset="-128"/>
                <a:cs typeface="メイリオ" charset="-128"/>
              </a:rPr>
              <a:t>レッドハット株式会社</a:t>
            </a:r>
            <a:endParaRPr lang="en-US" altLang="ja-JP" dirty="0">
              <a:latin typeface="メイリオ" charset="-128"/>
              <a:ea typeface="メイリオ" charset="-128"/>
              <a:cs typeface="メイリオ" charset="-128"/>
            </a:endParaRPr>
          </a:p>
          <a:p>
            <a:r>
              <a:rPr lang="ja-JP" altLang="en-US" dirty="0">
                <a:latin typeface="メイリオ" charset="-128"/>
                <a:ea typeface="メイリオ" charset="-128"/>
                <a:cs typeface="メイリオ" charset="-128"/>
              </a:rPr>
              <a:t>コンサルティングサービス事業部</a:t>
            </a:r>
            <a:endParaRPr lang="en-US" altLang="ja-JP" dirty="0">
              <a:latin typeface="メイリオ" charset="-128"/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839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18B6D-567B-4644-AAB7-8CAC104D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バッチアプリのパッケージング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FA67C2-4C6B-284F-84F2-574630DD80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45D91F-415F-C541-AB6D-F3F91BF2CE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1942EB1A-F599-0C4D-B8BC-BA80629FB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800225"/>
            <a:ext cx="5183187" cy="4319588"/>
          </a:xfrm>
          <a:prstGeom prst="rect">
            <a:avLst/>
          </a:prstGeom>
          <a:solidFill>
            <a:srgbClr val="EAEAEA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C548D1C4-6FA8-CF43-AAE8-BF6DF494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511300"/>
            <a:ext cx="2159000" cy="288925"/>
          </a:xfrm>
          <a:prstGeom prst="rect">
            <a:avLst/>
          </a:prstGeom>
          <a:solidFill>
            <a:srgbClr val="EAEAEA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>
                <a:solidFill>
                  <a:schemeClr val="tx1"/>
                </a:solidFill>
              </a:rPr>
              <a:t>web module (.war)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E34A487E-F233-1F49-BCDA-C2903927D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3816350"/>
            <a:ext cx="4679950" cy="2160588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ja-JP" altLang="en-US">
              <a:solidFill>
                <a:schemeClr val="tx1"/>
              </a:solidFill>
            </a:endParaRPr>
          </a:p>
        </p:txBody>
      </p:sp>
      <p:grpSp>
        <p:nvGrpSpPr>
          <p:cNvPr id="8" name="Group 19">
            <a:extLst>
              <a:ext uri="{FF2B5EF4-FFF2-40B4-BE49-F238E27FC236}">
                <a16:creationId xmlns:a16="http://schemas.microsoft.com/office/drawing/2014/main" id="{5505433A-C8F9-0846-8CF2-E6A25F7C0076}"/>
              </a:ext>
            </a:extLst>
          </p:cNvPr>
          <p:cNvGrpSpPr>
            <a:grpSpLocks/>
          </p:cNvGrpSpPr>
          <p:nvPr/>
        </p:nvGrpSpPr>
        <p:grpSpPr bwMode="auto">
          <a:xfrm>
            <a:off x="3527425" y="3960813"/>
            <a:ext cx="1871663" cy="647700"/>
            <a:chOff x="1973" y="1933"/>
            <a:chExt cx="1179" cy="408"/>
          </a:xfrm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908EC34-18AC-BB48-A8D0-F164161E2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933"/>
              <a:ext cx="1179" cy="22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>
                  <a:solidFill>
                    <a:schemeClr val="tx1"/>
                  </a:solidFill>
                </a:rPr>
                <a:t>&lt;&lt;ItemWriter&gt;&gt;</a:t>
              </a:r>
            </a:p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 b="1">
                  <a:solidFill>
                    <a:schemeClr val="tx1"/>
                  </a:solidFill>
                </a:rPr>
                <a:t>MyWriterImpl</a:t>
              </a:r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AE9A6357-5C73-B349-BD78-EA223BAB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160"/>
              <a:ext cx="1179" cy="1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SzPct val="100000"/>
                <a:buFont typeface="Times New Roman" panose="02020603050405020304" pitchFamily="18" charset="0"/>
                <a:buNone/>
              </a:pPr>
              <a:endParaRPr lang="ja-JP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F6B6E360-49A6-8D4E-8C86-1491B721D66F}"/>
              </a:ext>
            </a:extLst>
          </p:cNvPr>
          <p:cNvGrpSpPr>
            <a:grpSpLocks/>
          </p:cNvGrpSpPr>
          <p:nvPr/>
        </p:nvGrpSpPr>
        <p:grpSpPr bwMode="auto">
          <a:xfrm>
            <a:off x="2519363" y="4321175"/>
            <a:ext cx="2087562" cy="647700"/>
            <a:chOff x="4604" y="799"/>
            <a:chExt cx="817" cy="408"/>
          </a:xfrm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037044FA-EA9F-C845-8615-FB56ADADA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799"/>
              <a:ext cx="817" cy="22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>
                  <a:solidFill>
                    <a:schemeClr val="tx1"/>
                  </a:solidFill>
                </a:rPr>
                <a:t>&lt;&lt;ItemProcessor&gt;&gt;</a:t>
              </a:r>
            </a:p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 b="1">
                  <a:solidFill>
                    <a:schemeClr val="tx1"/>
                  </a:solidFill>
                </a:rPr>
                <a:t>MyProcessorImpl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E86D0A9D-D3D6-544E-8B32-FC0E95207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026"/>
              <a:ext cx="817" cy="1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SzPct val="100000"/>
                <a:buFont typeface="Times New Roman" panose="02020603050405020304" pitchFamily="18" charset="0"/>
                <a:buNone/>
              </a:pPr>
              <a:endParaRPr lang="ja-JP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04ADD3-A19D-EA43-ADE8-434FA0F40BCA}"/>
              </a:ext>
            </a:extLst>
          </p:cNvPr>
          <p:cNvGrpSpPr>
            <a:grpSpLocks/>
          </p:cNvGrpSpPr>
          <p:nvPr/>
        </p:nvGrpSpPr>
        <p:grpSpPr bwMode="auto">
          <a:xfrm>
            <a:off x="3598863" y="5184775"/>
            <a:ext cx="1008062" cy="647700"/>
            <a:chOff x="2971" y="1117"/>
            <a:chExt cx="635" cy="4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507684-495D-AD42-95CC-EE0715A5E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117"/>
              <a:ext cx="635" cy="22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>
                  <a:solidFill>
                    <a:schemeClr val="tx1"/>
                  </a:solidFill>
                </a:rPr>
                <a:t>&lt;&lt;checkpoint&gt;&gt;</a:t>
              </a:r>
            </a:p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 b="1">
                  <a:solidFill>
                    <a:schemeClr val="tx1"/>
                  </a:solidFill>
                </a:rPr>
                <a:t>MyCheckpoint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4F1539-D3FE-1740-A15D-A6A386A8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344"/>
              <a:ext cx="635" cy="1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SzPct val="100000"/>
                <a:buFont typeface="Times New Roman" panose="02020603050405020304" pitchFamily="18" charset="0"/>
                <a:buNone/>
              </a:pPr>
              <a:endParaRPr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60375326-9E55-9B4A-91D8-A01A12E7873F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4681538"/>
            <a:ext cx="1728788" cy="647700"/>
            <a:chOff x="1973" y="981"/>
            <a:chExt cx="1089" cy="408"/>
          </a:xfrm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99202AFC-347C-1341-B2EA-D0426864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981"/>
              <a:ext cx="1089" cy="22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>
                  <a:solidFill>
                    <a:schemeClr val="tx1"/>
                  </a:solidFill>
                </a:rPr>
                <a:t>&lt;&lt;ItemReader&gt;&gt;</a:t>
              </a:r>
            </a:p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 b="1">
                  <a:solidFill>
                    <a:schemeClr val="tx1"/>
                  </a:solidFill>
                </a:rPr>
                <a:t>MyReaderImpl</a:t>
              </a:r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3731F4A0-2D41-1549-91CB-663F5530D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1208"/>
              <a:ext cx="1089" cy="1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SzPct val="100000"/>
                <a:buFont typeface="Times New Roman" panose="02020603050405020304" pitchFamily="18" charset="0"/>
                <a:buNone/>
              </a:pPr>
              <a:endParaRPr lang="en-US" altLang="ja-JP" sz="100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21">
            <a:extLst>
              <a:ext uri="{FF2B5EF4-FFF2-40B4-BE49-F238E27FC236}">
                <a16:creationId xmlns:a16="http://schemas.microsoft.com/office/drawing/2014/main" id="{54A47D44-8DBE-904A-88E4-FDBFF34B1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2232025"/>
            <a:ext cx="4679950" cy="1152525"/>
          </a:xfrm>
          <a:prstGeom prst="rect">
            <a:avLst/>
          </a:prstGeom>
          <a:solidFill>
            <a:schemeClr val="bg1"/>
          </a:solidFill>
          <a:ln w="28575">
            <a:solidFill>
              <a:srgbClr val="008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6A3B1E8D-20C2-3541-9D14-6D0058B25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1843088"/>
            <a:ext cx="4338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>
                <a:solidFill>
                  <a:schemeClr val="tx1"/>
                </a:solidFill>
              </a:rPr>
              <a:t>WEB-INF/classes/META-INF/batch-jobs/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F991D6CA-3BD0-6141-B768-119A68793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475" y="3479800"/>
            <a:ext cx="2068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>
                <a:solidFill>
                  <a:schemeClr val="tx1"/>
                </a:solidFill>
              </a:rPr>
              <a:t>WEB-INF/classes/</a:t>
            </a:r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96ABD8D0-2654-D94B-9E41-B5EC4E29B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613" y="2447925"/>
            <a:ext cx="2160587" cy="576263"/>
          </a:xfrm>
          <a:prstGeom prst="foldedCorner">
            <a:avLst>
              <a:gd name="adj" fmla="val 10579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400">
                <a:solidFill>
                  <a:schemeClr val="tx1"/>
                </a:solidFill>
              </a:rPr>
              <a:t>&lt;</a:t>
            </a:r>
            <a:r>
              <a:rPr lang="en-US" altLang="ja-JP" sz="1400">
                <a:solidFill>
                  <a:srgbClr val="660066"/>
                </a:solidFill>
              </a:rPr>
              <a:t>job</a:t>
            </a:r>
            <a:r>
              <a:rPr lang="en-US" altLang="ja-JP" sz="1400">
                <a:solidFill>
                  <a:schemeClr val="tx1"/>
                </a:solidFill>
              </a:rPr>
              <a:t> id="</a:t>
            </a:r>
            <a:r>
              <a:rPr lang="en-US" altLang="ja-JP" sz="1400">
                <a:solidFill>
                  <a:srgbClr val="0000FF"/>
                </a:solidFill>
              </a:rPr>
              <a:t>another-job</a:t>
            </a:r>
            <a:r>
              <a:rPr lang="en-US" altLang="ja-JP" sz="1400">
                <a:solidFill>
                  <a:schemeClr val="tx1"/>
                </a:solidFill>
              </a:rPr>
              <a:t>" ...&gt;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400">
                <a:solidFill>
                  <a:schemeClr val="tx1"/>
                </a:solidFill>
              </a:rPr>
              <a:t>&lt;/job&gt;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24F29E2F-33CF-9C47-BF74-F7D9200D9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2663825"/>
            <a:ext cx="2160587" cy="576263"/>
          </a:xfrm>
          <a:prstGeom prst="foldedCorner">
            <a:avLst>
              <a:gd name="adj" fmla="val 10579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400">
                <a:solidFill>
                  <a:schemeClr val="tx1"/>
                </a:solidFill>
              </a:rPr>
              <a:t>&lt;</a:t>
            </a:r>
            <a:r>
              <a:rPr lang="en-US" altLang="ja-JP" sz="1400">
                <a:solidFill>
                  <a:srgbClr val="660066"/>
                </a:solidFill>
              </a:rPr>
              <a:t>job</a:t>
            </a:r>
            <a:r>
              <a:rPr lang="en-US" altLang="ja-JP" sz="1400">
                <a:solidFill>
                  <a:schemeClr val="tx1"/>
                </a:solidFill>
              </a:rPr>
              <a:t> id="</a:t>
            </a:r>
            <a:r>
              <a:rPr lang="en-US" altLang="ja-JP" sz="1400">
                <a:solidFill>
                  <a:srgbClr val="0000FF"/>
                </a:solidFill>
              </a:rPr>
              <a:t>simplejob</a:t>
            </a:r>
            <a:r>
              <a:rPr lang="en-US" altLang="ja-JP" sz="1400">
                <a:solidFill>
                  <a:schemeClr val="tx1"/>
                </a:solidFill>
              </a:rPr>
              <a:t>" ...&gt;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400">
                <a:solidFill>
                  <a:schemeClr val="tx1"/>
                </a:solidFill>
              </a:rPr>
              <a:t>&lt;/</a:t>
            </a:r>
            <a:r>
              <a:rPr lang="en-US" altLang="ja-JP" sz="1400">
                <a:solidFill>
                  <a:srgbClr val="660066"/>
                </a:solidFill>
              </a:rPr>
              <a:t>job</a:t>
            </a:r>
            <a:r>
              <a:rPr lang="en-US" altLang="ja-JP" sz="1400">
                <a:solidFill>
                  <a:schemeClr val="tx1"/>
                </a:solidFill>
              </a:rPr>
              <a:t>&gt;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249C3DBB-ECA2-3546-96CD-02CA3788F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1077913"/>
            <a:ext cx="2808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>
                <a:solidFill>
                  <a:schemeClr val="tx1"/>
                </a:solidFill>
              </a:rPr>
              <a:t>(Web</a:t>
            </a:r>
            <a:r>
              <a:rPr lang="ja-JP" altLang="en-US">
                <a:solidFill>
                  <a:schemeClr val="tx1"/>
                </a:solidFill>
              </a:rPr>
              <a:t>モジュールの場合）</a:t>
            </a: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7A068108-3A86-6640-BAB3-D69357263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1698625"/>
            <a:ext cx="26130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dirty="0">
                <a:solidFill>
                  <a:schemeClr val="tx1"/>
                </a:solidFill>
              </a:rPr>
              <a:t>※EJB JAR</a:t>
            </a:r>
            <a:r>
              <a:rPr lang="ja-JP" altLang="en-US" dirty="0">
                <a:solidFill>
                  <a:schemeClr val="tx1"/>
                </a:solidFill>
              </a:rPr>
              <a:t>モジュールの場合のジョブ定義ファイルの配置場所は、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dirty="0">
                <a:solidFill>
                  <a:schemeClr val="tx1"/>
                </a:solidFill>
              </a:rPr>
              <a:t>META-INF/batch-jobs/</a:t>
            </a:r>
            <a:endParaRPr lang="ja-JP" altLang="en-US" dirty="0">
              <a:solidFill>
                <a:schemeClr val="tx1"/>
              </a:solidFill>
            </a:endParaRP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ja-JP" altLang="en-US" dirty="0">
                <a:solidFill>
                  <a:schemeClr val="tx1"/>
                </a:solidFill>
              </a:rPr>
              <a:t>となる。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ja-JP" altLang="en-US" dirty="0">
              <a:solidFill>
                <a:schemeClr val="tx1"/>
              </a:solidFill>
            </a:endParaRP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ja-JP" altLang="en-US" dirty="0">
                <a:solidFill>
                  <a:schemeClr val="tx1"/>
                </a:solidFill>
              </a:rPr>
              <a:t>バッチ処理の各処理要素クラスは</a:t>
            </a:r>
            <a:r>
              <a:rPr lang="en-US" altLang="ja-JP" dirty="0">
                <a:solidFill>
                  <a:schemeClr val="tx1"/>
                </a:solidFill>
              </a:rPr>
              <a:t>CDI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en-US" altLang="ja-JP" dirty="0">
                <a:solidFill>
                  <a:schemeClr val="tx1"/>
                </a:solidFill>
              </a:rPr>
              <a:t>managed bean</a:t>
            </a:r>
            <a:r>
              <a:rPr lang="ja-JP" altLang="en-US" dirty="0">
                <a:solidFill>
                  <a:schemeClr val="tx1"/>
                </a:solidFill>
              </a:rPr>
              <a:t>として登録されるが、</a:t>
            </a:r>
            <a:r>
              <a:rPr lang="en-US" altLang="ja-JP" dirty="0">
                <a:solidFill>
                  <a:schemeClr val="tx1"/>
                </a:solidFill>
              </a:rPr>
              <a:t>Java EE 7</a:t>
            </a:r>
            <a:r>
              <a:rPr lang="ja-JP" altLang="en-US" dirty="0">
                <a:solidFill>
                  <a:schemeClr val="tx1"/>
                </a:solidFill>
              </a:rPr>
              <a:t>から</a:t>
            </a:r>
            <a:r>
              <a:rPr lang="en-US" altLang="ja-JP" dirty="0">
                <a:solidFill>
                  <a:schemeClr val="tx1"/>
                </a:solidFill>
              </a:rPr>
              <a:t>CDI</a:t>
            </a:r>
            <a:r>
              <a:rPr lang="ja-JP" altLang="en-US" dirty="0">
                <a:solidFill>
                  <a:schemeClr val="tx1"/>
                </a:solidFill>
              </a:rPr>
              <a:t>はデフォルトで有効であるため、</a:t>
            </a:r>
            <a:r>
              <a:rPr lang="en-US" altLang="ja-JP" dirty="0" err="1">
                <a:solidFill>
                  <a:schemeClr val="tx1"/>
                </a:solidFill>
              </a:rPr>
              <a:t>beans.xml</a:t>
            </a:r>
            <a:r>
              <a:rPr lang="ja-JP" altLang="en-US" dirty="0">
                <a:solidFill>
                  <a:schemeClr val="tx1"/>
                </a:solidFill>
              </a:rPr>
              <a:t>ファイルは必須ではない</a:t>
            </a:r>
          </a:p>
        </p:txBody>
      </p:sp>
    </p:spTree>
    <p:extLst>
      <p:ext uri="{BB962C8B-B14F-4D97-AF65-F5344CB8AC3E}">
        <p14:creationId xmlns:p14="http://schemas.microsoft.com/office/powerpoint/2010/main" val="381786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C29FE-C928-0743-8D4C-321281C7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ステータス管理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1C01BE-477C-794F-A402-8294B503E7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2FF678-AE17-2D45-96F3-F1FB722710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11</a:t>
            </a:fld>
            <a:endParaRPr lang="ja-JP" altLang="en-US"/>
          </a:p>
        </p:txBody>
      </p:sp>
      <p:pic>
        <p:nvPicPr>
          <p:cNvPr id="5" name="Picture 4" descr="job-status">
            <a:extLst>
              <a:ext uri="{FF2B5EF4-FFF2-40B4-BE49-F238E27FC236}">
                <a16:creationId xmlns:a16="http://schemas.microsoft.com/office/drawing/2014/main" id="{0A9F4DDB-4BAF-A64B-A4BF-E308A202F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5580063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F4232585-7C50-3E48-BF57-89D37B531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1917477"/>
            <a:ext cx="2789238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SzPct val="100000"/>
              <a:buFontTx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ジョブのステータスは、フロー定義、エラー発生の有無、外部</a:t>
            </a:r>
            <a:r>
              <a:rPr lang="en-US" altLang="ja-JP" dirty="0">
                <a:solidFill>
                  <a:schemeClr val="tx1"/>
                </a:solidFill>
              </a:rPr>
              <a:t>API</a:t>
            </a:r>
            <a:r>
              <a:rPr lang="ja-JP" altLang="en-US" dirty="0">
                <a:solidFill>
                  <a:schemeClr val="tx1"/>
                </a:solidFill>
              </a:rPr>
              <a:t>からの制御によって遷移する。</a:t>
            </a:r>
            <a:endParaRPr lang="en-US" altLang="ja-JP" dirty="0">
              <a:solidFill>
                <a:schemeClr val="tx1"/>
              </a:solidFill>
            </a:endParaRPr>
          </a:p>
          <a:p>
            <a:pPr eaLnBrk="1" hangingPunct="1">
              <a:buSzPct val="100000"/>
              <a:buFontTx/>
              <a:buChar char="•"/>
            </a:pPr>
            <a:endParaRPr lang="ja-JP" altLang="en-US" dirty="0">
              <a:solidFill>
                <a:schemeClr val="tx1"/>
              </a:solidFill>
            </a:endParaRPr>
          </a:p>
          <a:p>
            <a:pPr eaLnBrk="1" hangingPunct="1">
              <a:buSzPct val="100000"/>
              <a:buFontTx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停止</a:t>
            </a:r>
            <a:r>
              <a:rPr lang="en-US" altLang="ja-JP" dirty="0">
                <a:solidFill>
                  <a:schemeClr val="tx1"/>
                </a:solidFill>
              </a:rPr>
              <a:t>(STOPED)</a:t>
            </a:r>
            <a:r>
              <a:rPr lang="ja-JP" altLang="en-US" dirty="0">
                <a:solidFill>
                  <a:schemeClr val="tx1"/>
                </a:solidFill>
              </a:rPr>
              <a:t>、または失敗</a:t>
            </a:r>
            <a:r>
              <a:rPr lang="en-US" altLang="ja-JP" dirty="0">
                <a:solidFill>
                  <a:schemeClr val="tx1"/>
                </a:solidFill>
              </a:rPr>
              <a:t>(FAILED)</a:t>
            </a:r>
            <a:r>
              <a:rPr lang="ja-JP" altLang="en-US" dirty="0">
                <a:solidFill>
                  <a:schemeClr val="tx1"/>
                </a:solidFill>
              </a:rPr>
              <a:t>状態のジョブは、</a:t>
            </a:r>
            <a:r>
              <a:rPr lang="en-US" altLang="ja-JP" dirty="0">
                <a:solidFill>
                  <a:schemeClr val="tx1"/>
                </a:solidFill>
              </a:rPr>
              <a:t>restart()</a:t>
            </a:r>
            <a:r>
              <a:rPr lang="ja-JP" altLang="en-US" dirty="0">
                <a:solidFill>
                  <a:schemeClr val="tx1"/>
                </a:solidFill>
              </a:rPr>
              <a:t>操作によって再開することが可能。</a:t>
            </a:r>
          </a:p>
          <a:p>
            <a:pPr eaLnBrk="1" hangingPunct="1">
              <a:buSzPct val="100000"/>
              <a:buFontTx/>
              <a:buChar char="•"/>
            </a:pPr>
            <a:endParaRPr lang="ja-JP" altLang="en-US" dirty="0">
              <a:solidFill>
                <a:schemeClr val="tx1"/>
              </a:solidFill>
            </a:endParaRPr>
          </a:p>
          <a:p>
            <a:pPr eaLnBrk="1" hangingPunct="1">
              <a:buSzPct val="100000"/>
              <a:buFontTx/>
              <a:buChar char="•"/>
            </a:pP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6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D202BB-E519-054B-BCEC-1809C73A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バッチジョブの制御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2C5761-A832-424C-A784-439EE1F66E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3C6E25-1B33-364A-B88F-B35FFE136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2AE556E-141A-BA47-853B-823E1235C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6712"/>
            <a:ext cx="8229600" cy="576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Luxi Sans" charset="0"/>
                <a:ea typeface="メイリオ" panose="020B0604030504040204" pitchFamily="34" charset="-128"/>
              </a:defRPr>
            </a:lvl1pPr>
            <a:lvl2pP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Luxi Sans" charset="0"/>
                <a:ea typeface="メイリオ" panose="020B0604030504040204" pitchFamily="34" charset="-128"/>
              </a:defRPr>
            </a:lvl2pPr>
            <a:lvl3pP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Luxi Sans" charset="0"/>
                <a:ea typeface="メイリオ" panose="020B0604030504040204" pitchFamily="34" charset="-128"/>
              </a:defRPr>
            </a:lvl3pPr>
            <a:lvl4pP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Luxi Sans" charset="0"/>
                <a:ea typeface="メイリオ" panose="020B0604030504040204" pitchFamily="34" charset="-128"/>
              </a:defRPr>
            </a:lvl4pPr>
            <a:lvl5pP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Luxi Sans" charset="0"/>
                <a:ea typeface="メイリオ" panose="020B060403050404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Luxi Sans" charset="0"/>
                <a:ea typeface="メイリオ" panose="020B060403050404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Luxi Sans" charset="0"/>
                <a:ea typeface="メイリオ" panose="020B060403050404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Luxi Sans" charset="0"/>
                <a:ea typeface="メイリオ" panose="020B060403050404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Luxi Sans" charset="0"/>
                <a:ea typeface="メイリオ" panose="020B0604030504040204" pitchFamily="34" charset="-128"/>
              </a:defRPr>
            </a:lvl9pPr>
          </a:lstStyle>
          <a:p>
            <a:pPr>
              <a:lnSpc>
                <a:spcPts val="27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kumimoji="1" lang="ja-JP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ジョブの開始 </a:t>
            </a:r>
            <a:r>
              <a:rPr kumimoji="1" lang="en-US" altLang="ja-JP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(start)</a:t>
            </a:r>
          </a:p>
          <a:p>
            <a:pPr>
              <a:lnSpc>
                <a:spcPts val="27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endParaRPr kumimoji="1" lang="ja-JP" altLang="en-US" sz="20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ts val="27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endParaRPr kumimoji="1" lang="ja-JP" altLang="en-US" sz="20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ts val="27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endParaRPr kumimoji="1" lang="ja-JP" altLang="en-US" sz="20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ts val="2700"/>
              </a:lnSpc>
              <a:spcBef>
                <a:spcPts val="700"/>
              </a:spcBef>
            </a:pPr>
            <a:endParaRPr kumimoji="1" lang="ja-JP" altLang="en-US" sz="20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ts val="27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kumimoji="1" lang="ja-JP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ジョブの状態取得</a:t>
            </a:r>
          </a:p>
          <a:p>
            <a:pPr>
              <a:lnSpc>
                <a:spcPts val="27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endParaRPr kumimoji="1" lang="ja-JP" altLang="en-US" sz="20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ts val="27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endParaRPr kumimoji="1" lang="ja-JP" altLang="en-US" sz="20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ts val="27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kumimoji="1" lang="ja-JP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ジョブの中断 </a:t>
            </a:r>
            <a:r>
              <a:rPr kumimoji="1" lang="en-US" altLang="ja-JP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(stop)</a:t>
            </a:r>
          </a:p>
          <a:p>
            <a:pPr marL="0" indent="0">
              <a:lnSpc>
                <a:spcPts val="2700"/>
              </a:lnSpc>
              <a:spcBef>
                <a:spcPts val="700"/>
              </a:spcBef>
            </a:pPr>
            <a:endParaRPr kumimoji="1" lang="en-US" altLang="ja-JP" sz="20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ts val="27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kumimoji="1" lang="ja-JP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ジョブの強制終了 </a:t>
            </a:r>
            <a:r>
              <a:rPr kumimoji="1" lang="en-US" altLang="ja-JP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(abandon)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6FE12B62-ECD4-D64F-A46D-42E4BDFBB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68413"/>
            <a:ext cx="8281988" cy="1566862"/>
          </a:xfrm>
          <a:prstGeom prst="foldedCorner">
            <a:avLst>
              <a:gd name="adj" fmla="val 456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wrap="none" anchor="ctr"/>
          <a:lstStyle/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sz="2000">
                <a:solidFill>
                  <a:srgbClr val="000000"/>
                </a:solidFill>
                <a:ea typeface="メイリオ" charset="0"/>
                <a:cs typeface="メイリオ" charset="0"/>
              </a:rPr>
              <a:t>JobOperator jobOperator = BatchRuntime.getJobOperator();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sz="2000">
                <a:solidFill>
                  <a:srgbClr val="000000"/>
                </a:solidFill>
                <a:ea typeface="メイリオ" charset="0"/>
                <a:cs typeface="メイリオ" charset="0"/>
              </a:rPr>
              <a:t>Properties props = new Properties();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sz="2000">
                <a:solidFill>
                  <a:srgbClr val="000000"/>
                </a:solidFill>
                <a:ea typeface="メイリオ" charset="0"/>
                <a:cs typeface="メイリオ" charset="0"/>
              </a:rPr>
              <a:t>props.setProperty("param1", "value1");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sz="2000">
                <a:solidFill>
                  <a:srgbClr val="000000"/>
                </a:solidFill>
                <a:ea typeface="メイリオ" charset="0"/>
                <a:cs typeface="メイリオ" charset="0"/>
              </a:rPr>
              <a:t>...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sz="2000">
                <a:solidFill>
                  <a:srgbClr val="000000"/>
                </a:solidFill>
                <a:ea typeface="メイリオ" charset="0"/>
                <a:cs typeface="メイリオ" charset="0"/>
              </a:rPr>
              <a:t>long execId</a:t>
            </a:r>
            <a:r>
              <a:rPr lang="ja-JP" altLang="en-US" sz="2000">
                <a:solidFill>
                  <a:srgbClr val="000000"/>
                </a:solidFill>
                <a:ea typeface="メイリオ" charset="0"/>
                <a:cs typeface="メイリオ" charset="0"/>
              </a:rPr>
              <a:t> </a:t>
            </a:r>
            <a:r>
              <a:rPr lang="en-US" altLang="ja-JP" sz="2000">
                <a:solidFill>
                  <a:srgbClr val="000000"/>
                </a:solidFill>
                <a:ea typeface="メイリオ" charset="0"/>
                <a:cs typeface="メイリオ" charset="0"/>
              </a:rPr>
              <a:t>= jobOperator.start("simplejob", props);</a:t>
            </a:r>
            <a:endParaRPr lang="ja-JP" altLang="en-US" sz="2000">
              <a:solidFill>
                <a:srgbClr val="000000"/>
              </a:solidFill>
              <a:ea typeface="メイリオ" charset="0"/>
              <a:cs typeface="メイリオ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3690C1E4-74A8-F345-A2DE-02A069FF3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501950"/>
            <a:ext cx="8281988" cy="719138"/>
          </a:xfrm>
          <a:prstGeom prst="foldedCorner">
            <a:avLst>
              <a:gd name="adj" fmla="val 456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wrap="none" anchor="ctr"/>
          <a:lstStyle/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sz="2000">
                <a:solidFill>
                  <a:srgbClr val="000000"/>
                </a:solidFill>
                <a:ea typeface="メイリオ" charset="0"/>
                <a:cs typeface="メイリオ" charset="0"/>
              </a:rPr>
              <a:t>JobExecution exec</a:t>
            </a:r>
            <a:r>
              <a:rPr lang="ja-JP" altLang="en-US" sz="2000">
                <a:solidFill>
                  <a:srgbClr val="000000"/>
                </a:solidFill>
                <a:ea typeface="メイリオ" charset="0"/>
                <a:cs typeface="メイリオ" charset="0"/>
              </a:rPr>
              <a:t> </a:t>
            </a:r>
            <a:r>
              <a:rPr lang="en-US" altLang="ja-JP" sz="2000">
                <a:solidFill>
                  <a:srgbClr val="000000"/>
                </a:solidFill>
                <a:ea typeface="メイリオ" charset="0"/>
                <a:cs typeface="メイリオ" charset="0"/>
              </a:rPr>
              <a:t>= jobOperator.getJobExecution(execId);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sz="2000">
                <a:solidFill>
                  <a:srgbClr val="000000"/>
                </a:solidFill>
                <a:ea typeface="メイリオ" charset="0"/>
                <a:cs typeface="メイリオ" charset="0"/>
              </a:rPr>
              <a:t>BatchStatus stat = exec.getBatchStatus();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1FFCF13B-4474-5C44-B464-E7139EAA1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25144"/>
            <a:ext cx="8281988" cy="449262"/>
          </a:xfrm>
          <a:prstGeom prst="foldedCorner">
            <a:avLst>
              <a:gd name="adj" fmla="val 456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wrap="none" anchor="ctr"/>
          <a:lstStyle/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sz="2000">
                <a:solidFill>
                  <a:srgbClr val="000000"/>
                </a:solidFill>
                <a:ea typeface="メイリオ" charset="0"/>
                <a:cs typeface="メイリオ" charset="0"/>
              </a:rPr>
              <a:t>exec.stop(execId);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DA056D11-61DE-4649-936A-D9DE232F5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589240"/>
            <a:ext cx="8281988" cy="450850"/>
          </a:xfrm>
          <a:prstGeom prst="foldedCorner">
            <a:avLst>
              <a:gd name="adj" fmla="val 456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wrap="none" anchor="ctr"/>
          <a:lstStyle/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sz="2000">
                <a:solidFill>
                  <a:srgbClr val="000000"/>
                </a:solidFill>
                <a:ea typeface="メイリオ" charset="0"/>
                <a:cs typeface="メイリオ" charset="0"/>
              </a:rPr>
              <a:t>exec.abandon(execId);</a:t>
            </a:r>
          </a:p>
        </p:txBody>
      </p:sp>
    </p:spTree>
    <p:extLst>
      <p:ext uri="{BB962C8B-B14F-4D97-AF65-F5344CB8AC3E}">
        <p14:creationId xmlns:p14="http://schemas.microsoft.com/office/powerpoint/2010/main" val="1142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4294967295"/>
          </p:nvPr>
        </p:nvSpPr>
        <p:spPr>
          <a:xfrm>
            <a:off x="0" y="6597650"/>
            <a:ext cx="3889375" cy="220663"/>
          </a:xfrm>
        </p:spPr>
        <p:txBody>
          <a:bodyPr/>
          <a:lstStyle/>
          <a:p>
            <a:r>
              <a:rPr lang="en-US" altLang="ja-JP"/>
              <a:t>Copyright © 2015 Red Hat K.K. | Confidential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294967295"/>
          </p:nvPr>
        </p:nvSpPr>
        <p:spPr>
          <a:xfrm>
            <a:off x="0" y="6597650"/>
            <a:ext cx="503238" cy="258763"/>
          </a:xfrm>
        </p:spPr>
        <p:txBody>
          <a:bodyPr/>
          <a:lstStyle/>
          <a:p>
            <a:fld id="{16C3FB00-A35D-D24F-8C8B-6CDCD09ECB5B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917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42A983E-5489-1643-848B-4109914D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2000" dirty="0"/>
              <a:t>Java EE</a:t>
            </a:r>
            <a:r>
              <a:rPr lang="ja-JP" altLang="en-US" sz="2000" dirty="0"/>
              <a:t>アプリケーション内で、バッチ処理を実現するための標準フレームワーク</a:t>
            </a:r>
          </a:p>
          <a:p>
            <a:pPr lvl="1"/>
            <a:r>
              <a:rPr lang="ja-JP" altLang="en-US" sz="1600" dirty="0"/>
              <a:t>アプリケーションサーバ上でバッチ処理を実行する</a:t>
            </a:r>
          </a:p>
          <a:p>
            <a:pPr lvl="1"/>
            <a:r>
              <a:rPr lang="ja-JP" altLang="en-US" sz="1600" dirty="0"/>
              <a:t>アプリケーションサーバが</a:t>
            </a:r>
            <a:r>
              <a:rPr lang="en-US" altLang="ja-JP" sz="1600" dirty="0"/>
              <a:t>Full Profile</a:t>
            </a:r>
            <a:r>
              <a:rPr lang="ja-JP" altLang="en-US" sz="1600" dirty="0"/>
              <a:t>であれば、</a:t>
            </a:r>
            <a:r>
              <a:rPr lang="en-US" altLang="ja-JP" sz="1600" dirty="0"/>
              <a:t>Web</a:t>
            </a:r>
            <a:r>
              <a:rPr lang="ja-JP" altLang="en-US" sz="1600" dirty="0"/>
              <a:t>アプリ</a:t>
            </a:r>
            <a:r>
              <a:rPr lang="en-US" altLang="ja-JP" sz="1600" dirty="0"/>
              <a:t>(WAR)</a:t>
            </a:r>
            <a:r>
              <a:rPr lang="ja-JP" altLang="en-US" sz="1600" dirty="0"/>
              <a:t>内からも利用可能</a:t>
            </a:r>
          </a:p>
          <a:p>
            <a:pPr lvl="1"/>
            <a:r>
              <a:rPr lang="ja-JP" altLang="en-US" sz="1600" dirty="0"/>
              <a:t>対象とする処理モデル</a:t>
            </a:r>
          </a:p>
          <a:p>
            <a:pPr lvl="2"/>
            <a:r>
              <a:rPr lang="ja-JP" altLang="en-US" sz="1400" dirty="0"/>
              <a:t>バルク処理、ノンインターラクティブ、バックグラウンド処理</a:t>
            </a:r>
          </a:p>
          <a:p>
            <a:r>
              <a:rPr lang="ja-JP" altLang="en-US" sz="2000" dirty="0"/>
              <a:t>フロー定義が可能</a:t>
            </a:r>
          </a:p>
          <a:p>
            <a:pPr lvl="1"/>
            <a:r>
              <a:rPr lang="en-US" altLang="ja-JP" sz="1600" dirty="0"/>
              <a:t>JSL(Job Specification Language)</a:t>
            </a:r>
            <a:r>
              <a:rPr lang="ja-JP" altLang="en-US" sz="1600" dirty="0"/>
              <a:t>と呼ぶ、</a:t>
            </a:r>
            <a:r>
              <a:rPr lang="en-US" altLang="ja-JP" sz="1600" dirty="0"/>
              <a:t>XML</a:t>
            </a:r>
            <a:r>
              <a:rPr lang="ja-JP" altLang="en-US" sz="1600" dirty="0"/>
              <a:t>形式で定義</a:t>
            </a:r>
          </a:p>
          <a:p>
            <a:pPr lvl="1"/>
            <a:r>
              <a:rPr lang="ja-JP" altLang="en-US" sz="1600" dirty="0"/>
              <a:t>シーケンシャル処理</a:t>
            </a:r>
            <a:r>
              <a:rPr lang="en-US" altLang="ja-JP" sz="1600" dirty="0"/>
              <a:t>(step)</a:t>
            </a:r>
            <a:r>
              <a:rPr lang="ja-JP" altLang="en-US" sz="1600" dirty="0"/>
              <a:t>、パラレル処理</a:t>
            </a:r>
            <a:r>
              <a:rPr lang="en-US" altLang="ja-JP" sz="1600" dirty="0"/>
              <a:t>(split)</a:t>
            </a:r>
            <a:r>
              <a:rPr lang="ja-JP" altLang="en-US" sz="1600" dirty="0"/>
              <a:t>、条件分岐</a:t>
            </a:r>
            <a:r>
              <a:rPr lang="en-US" altLang="ja-JP" sz="1600" dirty="0"/>
              <a:t>(decision)</a:t>
            </a:r>
            <a:r>
              <a:rPr lang="ja-JP" altLang="en-US" sz="1600" dirty="0"/>
              <a:t>、</a:t>
            </a:r>
            <a:r>
              <a:rPr lang="en-US" altLang="ja-JP" sz="1600" dirty="0"/>
              <a:t>Map/Reduce(partition)</a:t>
            </a:r>
          </a:p>
          <a:p>
            <a:r>
              <a:rPr lang="ja-JP" altLang="en-US" sz="2000" dirty="0"/>
              <a:t>バッチジョブのステータス管理が可能</a:t>
            </a:r>
          </a:p>
          <a:p>
            <a:pPr lvl="1"/>
            <a:r>
              <a:rPr lang="ja-JP" altLang="en-US" sz="1600" dirty="0"/>
              <a:t>ステータスに基づいて、ジョブの一時停止</a:t>
            </a:r>
            <a:r>
              <a:rPr lang="en-US" altLang="ja-JP" sz="1600" dirty="0"/>
              <a:t>(stop)</a:t>
            </a:r>
            <a:r>
              <a:rPr lang="ja-JP" altLang="en-US" sz="1600" dirty="0"/>
              <a:t>や停止または異常終了したジョブの再実行が可能</a:t>
            </a:r>
            <a:r>
              <a:rPr lang="en-US" altLang="ja-JP" sz="1600" dirty="0"/>
              <a:t>(</a:t>
            </a:r>
            <a:r>
              <a:rPr lang="en-US" altLang="ja-JP" sz="1600" dirty="0" err="1"/>
              <a:t>restarat</a:t>
            </a:r>
            <a:r>
              <a:rPr lang="en-US" altLang="ja-JP" sz="1600" dirty="0"/>
              <a:t>)</a:t>
            </a:r>
          </a:p>
          <a:p>
            <a:r>
              <a:rPr lang="ja-JP" altLang="en-US" sz="2000" dirty="0"/>
              <a:t>トランザクション</a:t>
            </a:r>
            <a:r>
              <a:rPr lang="en-US" altLang="ja-JP" sz="2000" dirty="0"/>
              <a:t>(JTA)</a:t>
            </a:r>
            <a:r>
              <a:rPr lang="ja-JP" altLang="en-US" sz="2000" dirty="0"/>
              <a:t>対応と分割コミット</a:t>
            </a:r>
          </a:p>
          <a:p>
            <a:pPr lvl="1"/>
            <a:r>
              <a:rPr lang="ja-JP" altLang="en-US" sz="1600" dirty="0"/>
              <a:t>ステップ毎、あるいはデータ件数毎の分割コミットが可能</a:t>
            </a:r>
          </a:p>
          <a:p>
            <a:pPr lvl="1"/>
            <a:r>
              <a:rPr lang="ja-JP" altLang="en-US" sz="1600" dirty="0"/>
              <a:t>コミットのタイミングはチェックポイント</a:t>
            </a:r>
            <a:r>
              <a:rPr lang="en-US" altLang="ja-JP" sz="1600" dirty="0"/>
              <a:t>(checkpoint)</a:t>
            </a:r>
            <a:r>
              <a:rPr lang="ja-JP" altLang="en-US" sz="1600" dirty="0"/>
              <a:t>の定義により決まる</a:t>
            </a:r>
          </a:p>
          <a:p>
            <a:r>
              <a:rPr lang="ja-JP" altLang="en-US" sz="2000" dirty="0"/>
              <a:t>イベントリスナの利用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6414E8D-90C9-AA4B-95CD-3F1DFB4B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Batch Applications for Java Platform(JSR 352)</a:t>
            </a:r>
            <a:r>
              <a:rPr lang="ja-JP" altLang="en-US" dirty="0"/>
              <a:t>の概要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12EE1B-E09E-2E4F-BB64-0CE875D154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K.K.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FCD613-EA38-2D4B-911B-D14F9279F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3FB00-A35D-D24F-8C8B-6CDCD09ECB5B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512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BFB61-7862-8644-9195-3EE962C5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バッチジョブの構造（例）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6B88A9-A63E-664F-A7FB-99563D8575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6E2A8D-1610-6346-9E12-0E7D07334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5" name="Picture 6" descr="batch-decision">
            <a:extLst>
              <a:ext uri="{FF2B5EF4-FFF2-40B4-BE49-F238E27FC236}">
                <a16:creationId xmlns:a16="http://schemas.microsoft.com/office/drawing/2014/main" id="{0F65E744-96EA-8145-864E-BFD16CAA3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68413"/>
            <a:ext cx="39433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A55EA3DC-2088-4543-B0C0-73F0303C4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7" y="1168400"/>
            <a:ext cx="396044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SzPct val="100000"/>
              <a:buFontTx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バッチジョブ</a:t>
            </a:r>
            <a:r>
              <a:rPr lang="en-US" altLang="ja-JP" dirty="0">
                <a:solidFill>
                  <a:schemeClr val="tx1"/>
                </a:solidFill>
              </a:rPr>
              <a:t>(job)</a:t>
            </a:r>
            <a:r>
              <a:rPr lang="ja-JP" altLang="en-US" dirty="0">
                <a:solidFill>
                  <a:schemeClr val="tx1"/>
                </a:solidFill>
              </a:rPr>
              <a:t>は、複数の</a:t>
            </a:r>
            <a:r>
              <a:rPr lang="en-US" altLang="ja-JP" dirty="0">
                <a:solidFill>
                  <a:srgbClr val="0000FF"/>
                </a:solidFill>
              </a:rPr>
              <a:t>step</a:t>
            </a:r>
            <a:r>
              <a:rPr lang="en-US" altLang="ja-JP" dirty="0">
                <a:solidFill>
                  <a:schemeClr val="tx1"/>
                </a:solidFill>
              </a:rPr>
              <a:t>, </a:t>
            </a:r>
            <a:r>
              <a:rPr lang="en-US" altLang="ja-JP" dirty="0">
                <a:solidFill>
                  <a:srgbClr val="0000FF"/>
                </a:solidFill>
              </a:rPr>
              <a:t>decision</a:t>
            </a:r>
            <a:r>
              <a:rPr lang="en-US" altLang="ja-JP" dirty="0">
                <a:solidFill>
                  <a:schemeClr val="tx1"/>
                </a:solidFill>
              </a:rPr>
              <a:t>, </a:t>
            </a:r>
            <a:r>
              <a:rPr lang="en-US" altLang="ja-JP" dirty="0">
                <a:solidFill>
                  <a:srgbClr val="0000FF"/>
                </a:solidFill>
              </a:rPr>
              <a:t>flow</a:t>
            </a:r>
            <a:r>
              <a:rPr lang="en-US" altLang="ja-JP" dirty="0">
                <a:solidFill>
                  <a:schemeClr val="tx1"/>
                </a:solidFill>
              </a:rPr>
              <a:t>, </a:t>
            </a:r>
            <a:r>
              <a:rPr lang="en-US" altLang="ja-JP" dirty="0">
                <a:solidFill>
                  <a:srgbClr val="0000FF"/>
                </a:solidFill>
              </a:rPr>
              <a:t>split</a:t>
            </a:r>
            <a:r>
              <a:rPr lang="ja-JP" altLang="en-US" dirty="0">
                <a:solidFill>
                  <a:schemeClr val="tx1"/>
                </a:solidFill>
              </a:rPr>
              <a:t>から構成される</a:t>
            </a:r>
          </a:p>
          <a:p>
            <a:pPr eaLnBrk="1" hangingPunct="1">
              <a:buSzPct val="100000"/>
              <a:buFontTx/>
              <a:buChar char="•"/>
            </a:pPr>
            <a:r>
              <a:rPr lang="en-US" altLang="ja-JP" dirty="0">
                <a:solidFill>
                  <a:srgbClr val="0000FF"/>
                </a:solidFill>
              </a:rPr>
              <a:t>step</a:t>
            </a:r>
            <a:r>
              <a:rPr lang="ja-JP" altLang="en-US" dirty="0">
                <a:solidFill>
                  <a:schemeClr val="tx1"/>
                </a:solidFill>
              </a:rPr>
              <a:t>には、</a:t>
            </a:r>
          </a:p>
          <a:p>
            <a:pPr lvl="1" eaLnBrk="1" hangingPunct="1">
              <a:buSzPct val="100000"/>
              <a:buFontTx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チャンク型</a:t>
            </a:r>
            <a:r>
              <a:rPr lang="en-US" altLang="ja-JP" dirty="0">
                <a:solidFill>
                  <a:schemeClr val="tx1"/>
                </a:solidFill>
              </a:rPr>
              <a:t>(chunk-oriented step)</a:t>
            </a:r>
            <a:r>
              <a:rPr lang="ja-JP" altLang="en-US" dirty="0">
                <a:solidFill>
                  <a:schemeClr val="tx1"/>
                </a:solidFill>
              </a:rPr>
              <a:t>と、</a:t>
            </a:r>
          </a:p>
          <a:p>
            <a:pPr lvl="1" eaLnBrk="1" hangingPunct="1">
              <a:buSzPct val="100000"/>
              <a:buFontTx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タスク型</a:t>
            </a:r>
            <a:r>
              <a:rPr lang="en-US" altLang="ja-JP" dirty="0">
                <a:solidFill>
                  <a:schemeClr val="tx1"/>
                </a:solidFill>
              </a:rPr>
              <a:t>(task-oriented step)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ja-JP" altLang="en-US" dirty="0">
                <a:solidFill>
                  <a:schemeClr val="tx1"/>
                </a:solidFill>
              </a:rPr>
              <a:t>　がある</a:t>
            </a:r>
          </a:p>
          <a:p>
            <a:pPr eaLnBrk="1" hangingPunct="1">
              <a:buSzPct val="100000"/>
              <a:buFontTx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チャンク型</a:t>
            </a:r>
            <a:r>
              <a:rPr lang="en-US" altLang="ja-JP" dirty="0">
                <a:solidFill>
                  <a:schemeClr val="tx1"/>
                </a:solidFill>
              </a:rPr>
              <a:t>step</a:t>
            </a:r>
            <a:r>
              <a:rPr lang="ja-JP" altLang="en-US" dirty="0">
                <a:solidFill>
                  <a:schemeClr val="tx1"/>
                </a:solidFill>
              </a:rPr>
              <a:t>は、</a:t>
            </a:r>
          </a:p>
          <a:p>
            <a:pPr lvl="1" eaLnBrk="1" hangingPunct="1">
              <a:buSzPct val="100000"/>
              <a:buFontTx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読み込み要素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>
                <a:solidFill>
                  <a:srgbClr val="0000FF"/>
                </a:solidFill>
              </a:rPr>
              <a:t>reader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r>
              <a:rPr lang="ja-JP" altLang="en-US" dirty="0">
                <a:solidFill>
                  <a:schemeClr val="tx1"/>
                </a:solidFill>
              </a:rPr>
              <a:t>、</a:t>
            </a:r>
          </a:p>
          <a:p>
            <a:pPr lvl="1" eaLnBrk="1" hangingPunct="1">
              <a:buSzPct val="100000"/>
              <a:buFontTx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処理要素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>
                <a:solidFill>
                  <a:srgbClr val="0000FF"/>
                </a:solidFill>
              </a:rPr>
              <a:t>processor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r>
              <a:rPr lang="ja-JP" altLang="en-US" dirty="0">
                <a:solidFill>
                  <a:schemeClr val="tx1"/>
                </a:solidFill>
              </a:rPr>
              <a:t>、</a:t>
            </a:r>
          </a:p>
          <a:p>
            <a:pPr lvl="1" eaLnBrk="1" hangingPunct="1">
              <a:buSzPct val="100000"/>
              <a:buFontTx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書き込み要素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>
                <a:solidFill>
                  <a:srgbClr val="0000FF"/>
                </a:solidFill>
              </a:rPr>
              <a:t>writer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ja-JP" altLang="en-US" dirty="0">
                <a:solidFill>
                  <a:schemeClr val="tx1"/>
                </a:solidFill>
              </a:rPr>
              <a:t>　で構成される</a:t>
            </a:r>
          </a:p>
          <a:p>
            <a:pPr eaLnBrk="1" hangingPunct="1">
              <a:buSzPct val="100000"/>
              <a:buFontTx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タスク型</a:t>
            </a:r>
            <a:r>
              <a:rPr lang="en-US" altLang="ja-JP" dirty="0">
                <a:solidFill>
                  <a:schemeClr val="tx1"/>
                </a:solidFill>
              </a:rPr>
              <a:t>step</a:t>
            </a:r>
            <a:r>
              <a:rPr lang="ja-JP" altLang="en-US" dirty="0">
                <a:solidFill>
                  <a:schemeClr val="tx1"/>
                </a:solidFill>
              </a:rPr>
              <a:t>は、１つの</a:t>
            </a:r>
          </a:p>
          <a:p>
            <a:pPr lvl="1" eaLnBrk="1" hangingPunct="1">
              <a:buSzPct val="100000"/>
              <a:buFontTx/>
              <a:buChar char="•"/>
            </a:pPr>
            <a:r>
              <a:rPr lang="ja-JP" altLang="en-US" dirty="0">
                <a:solidFill>
                  <a:schemeClr val="tx1"/>
                </a:solidFill>
              </a:rPr>
              <a:t>タスク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rgbClr val="0000FF"/>
                </a:solidFill>
              </a:rPr>
              <a:t>batchlet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ja-JP" altLang="en-US" dirty="0">
                <a:solidFill>
                  <a:schemeClr val="tx1"/>
                </a:solidFill>
              </a:rPr>
              <a:t>　を含む</a:t>
            </a:r>
          </a:p>
          <a:p>
            <a:pPr eaLnBrk="1" hangingPunct="1">
              <a:buSzPct val="100000"/>
              <a:buFontTx/>
              <a:buChar char="•"/>
            </a:pPr>
            <a:endParaRPr lang="ja-JP" altLang="en-US" dirty="0">
              <a:solidFill>
                <a:schemeClr val="tx1"/>
              </a:solidFill>
            </a:endParaRPr>
          </a:p>
          <a:p>
            <a:pPr eaLnBrk="1" hangingPunct="1">
              <a:buSzPct val="100000"/>
              <a:buFontTx/>
              <a:buChar char="•"/>
            </a:pP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DBE14451-7789-D94C-A62F-5E9B897847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500" y="1700213"/>
            <a:ext cx="358775" cy="288925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0DDF03AA-C111-0F4C-A6BC-515D30B2B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557338"/>
            <a:ext cx="1422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ja-JP" altLang="en-US" sz="1400">
                <a:solidFill>
                  <a:srgbClr val="CC3300"/>
                </a:solidFill>
              </a:rPr>
              <a:t>チャンク型</a:t>
            </a:r>
            <a:r>
              <a:rPr lang="en-US" altLang="ja-JP" sz="1400">
                <a:solidFill>
                  <a:srgbClr val="CC3300"/>
                </a:solidFill>
              </a:rPr>
              <a:t>step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E0BA05B6-A610-8641-AC52-86AE13066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492375"/>
            <a:ext cx="1241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ja-JP" altLang="en-US" sz="1400">
                <a:solidFill>
                  <a:srgbClr val="CC3300"/>
                </a:solidFill>
              </a:rPr>
              <a:t>タスク型</a:t>
            </a:r>
            <a:r>
              <a:rPr lang="en-US" altLang="ja-JP" sz="1400">
                <a:solidFill>
                  <a:srgbClr val="CC3300"/>
                </a:solidFill>
              </a:rPr>
              <a:t>step</a:t>
            </a: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73EFC598-94DA-404E-B216-B101B820D3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500" y="2636838"/>
            <a:ext cx="431800" cy="714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CB7FB46B-C2D2-8E4A-A502-3D6BA9D3F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29000"/>
            <a:ext cx="1201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400">
                <a:solidFill>
                  <a:srgbClr val="CC3300"/>
                </a:solidFill>
              </a:rPr>
              <a:t>decision</a:t>
            </a:r>
            <a:r>
              <a:rPr lang="ja-JP" altLang="en-US" sz="1400">
                <a:solidFill>
                  <a:srgbClr val="CC3300"/>
                </a:solidFill>
              </a:rPr>
              <a:t>要素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4D9288B7-5448-A14D-A9AE-7D9385724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573463"/>
            <a:ext cx="647700" cy="714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539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CCCC0-22D2-CA46-BA69-F8C7C6A1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ジョブ定義と処理要素クラスのマッピング（例）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0FD611-5ED3-D147-AD40-FC672E5069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18239A-E508-7D42-9018-33095901A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5" name="Picture 3" descr="batch-decision">
            <a:extLst>
              <a:ext uri="{FF2B5EF4-FFF2-40B4-BE49-F238E27FC236}">
                <a16:creationId xmlns:a16="http://schemas.microsoft.com/office/drawing/2014/main" id="{9BD1A2D6-CB1D-4B42-8645-2EF8A5AF6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63725"/>
            <a:ext cx="394335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22401657-ED9A-8248-B348-4A7A4C5C5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3" y="2339975"/>
            <a:ext cx="1244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ja-JP" altLang="en-US" sz="1200">
                <a:solidFill>
                  <a:srgbClr val="CC3300"/>
                </a:solidFill>
              </a:rPr>
              <a:t>チャンク型</a:t>
            </a:r>
            <a:r>
              <a:rPr lang="en-US" altLang="ja-JP" sz="1200">
                <a:solidFill>
                  <a:srgbClr val="CC3300"/>
                </a:solidFill>
              </a:rPr>
              <a:t>step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32C0083-D81A-7540-AD85-C3E8FE7D0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15" y="3087688"/>
            <a:ext cx="10906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ja-JP" altLang="en-US" sz="1200">
                <a:solidFill>
                  <a:srgbClr val="CC3300"/>
                </a:solidFill>
              </a:rPr>
              <a:t>タスク型</a:t>
            </a:r>
            <a:r>
              <a:rPr lang="en-US" altLang="ja-JP" sz="1200">
                <a:solidFill>
                  <a:srgbClr val="CC3300"/>
                </a:solidFill>
              </a:rPr>
              <a:t>step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9D0FB020-67B8-0F4C-8CE0-116C48F26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228" y="4024313"/>
            <a:ext cx="10572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200">
                <a:solidFill>
                  <a:srgbClr val="CC3300"/>
                </a:solidFill>
              </a:rPr>
              <a:t>decision</a:t>
            </a:r>
            <a:r>
              <a:rPr lang="ja-JP" altLang="en-US" sz="1200">
                <a:solidFill>
                  <a:srgbClr val="CC3300"/>
                </a:solidFill>
              </a:rPr>
              <a:t>要素</a:t>
            </a:r>
          </a:p>
        </p:txBody>
      </p:sp>
      <p:grpSp>
        <p:nvGrpSpPr>
          <p:cNvPr id="9" name="Group 38">
            <a:extLst>
              <a:ext uri="{FF2B5EF4-FFF2-40B4-BE49-F238E27FC236}">
                <a16:creationId xmlns:a16="http://schemas.microsoft.com/office/drawing/2014/main" id="{F0703EB2-BEFC-134A-B51C-A071B6FCCC68}"/>
              </a:ext>
            </a:extLst>
          </p:cNvPr>
          <p:cNvGrpSpPr>
            <a:grpSpLocks/>
          </p:cNvGrpSpPr>
          <p:nvPr/>
        </p:nvGrpSpPr>
        <p:grpSpPr bwMode="auto">
          <a:xfrm>
            <a:off x="4716140" y="1360488"/>
            <a:ext cx="1728788" cy="863600"/>
            <a:chOff x="3016" y="482"/>
            <a:chExt cx="1089" cy="544"/>
          </a:xfrm>
        </p:grpSpPr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367E8F0A-1CEE-EE4C-A60D-70BF2AE55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482"/>
              <a:ext cx="1089" cy="22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>
                  <a:solidFill>
                    <a:schemeClr val="tx1"/>
                  </a:solidFill>
                </a:rPr>
                <a:t>&lt;&lt;ItemReader&gt;&gt;</a:t>
              </a:r>
            </a:p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 b="1">
                  <a:solidFill>
                    <a:schemeClr val="tx1"/>
                  </a:solidFill>
                </a:rPr>
                <a:t>MyReaderImpl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ACBFA1C5-8B3A-5A4F-81E4-AFBDFA954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709"/>
              <a:ext cx="1089" cy="31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>
                  <a:solidFill>
                    <a:schemeClr val="tx1"/>
                  </a:solidFill>
                </a:rPr>
                <a:t>+open(cp: Serializable): void</a:t>
              </a:r>
            </a:p>
            <a:p>
              <a:pPr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>
                  <a:solidFill>
                    <a:schemeClr val="tx1"/>
                  </a:solidFill>
                </a:rPr>
                <a:t>+readItem(): Object</a:t>
              </a:r>
            </a:p>
            <a:p>
              <a:pPr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>
                  <a:solidFill>
                    <a:schemeClr val="tx1"/>
                  </a:solidFill>
                </a:rPr>
                <a:t>+close(): void</a:t>
              </a:r>
            </a:p>
          </p:txBody>
        </p: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AB8CCBEC-1E53-1C40-8931-C5F10CEFB959}"/>
              </a:ext>
            </a:extLst>
          </p:cNvPr>
          <p:cNvGrpSpPr>
            <a:grpSpLocks/>
          </p:cNvGrpSpPr>
          <p:nvPr/>
        </p:nvGrpSpPr>
        <p:grpSpPr bwMode="auto">
          <a:xfrm>
            <a:off x="6876728" y="1863725"/>
            <a:ext cx="2087562" cy="647700"/>
            <a:chOff x="4604" y="799"/>
            <a:chExt cx="817" cy="408"/>
          </a:xfrm>
        </p:grpSpPr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57F3AB48-0D50-3045-B643-1F12746A3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799"/>
              <a:ext cx="817" cy="22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>
                  <a:solidFill>
                    <a:schemeClr val="tx1"/>
                  </a:solidFill>
                </a:rPr>
                <a:t>&lt;&lt;ItemProcessor&gt;&gt;</a:t>
              </a:r>
            </a:p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 b="1">
                  <a:solidFill>
                    <a:schemeClr val="tx1"/>
                  </a:solidFill>
                </a:rPr>
                <a:t>MyProcessorImpl</a:t>
              </a: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5221EAEA-3C13-FA42-A9CC-1A114945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026"/>
              <a:ext cx="817" cy="1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>
                  <a:solidFill>
                    <a:schemeClr val="tx1"/>
                  </a:solidFill>
                </a:rPr>
                <a:t>+processItem(Object item): Object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39">
            <a:extLst>
              <a:ext uri="{FF2B5EF4-FFF2-40B4-BE49-F238E27FC236}">
                <a16:creationId xmlns:a16="http://schemas.microsoft.com/office/drawing/2014/main" id="{408553FD-CA28-4940-9B03-5B50F719E6C3}"/>
              </a:ext>
            </a:extLst>
          </p:cNvPr>
          <p:cNvGrpSpPr>
            <a:grpSpLocks/>
          </p:cNvGrpSpPr>
          <p:nvPr/>
        </p:nvGrpSpPr>
        <p:grpSpPr bwMode="auto">
          <a:xfrm>
            <a:off x="4716140" y="2871788"/>
            <a:ext cx="1871663" cy="865187"/>
            <a:chOff x="3016" y="1434"/>
            <a:chExt cx="1179" cy="545"/>
          </a:xfrm>
        </p:grpSpPr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9C6E3660-FD9E-B948-B966-6A86EFFAA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434"/>
              <a:ext cx="1179" cy="22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>
                  <a:solidFill>
                    <a:schemeClr val="tx1"/>
                  </a:solidFill>
                </a:rPr>
                <a:t>&lt;&lt;ItemWriter&gt;&gt;</a:t>
              </a:r>
            </a:p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 b="1">
                  <a:solidFill>
                    <a:schemeClr val="tx1"/>
                  </a:solidFill>
                </a:rPr>
                <a:t>MyWriterImpl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FB31DB3A-0459-944D-A148-9A92A42D0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661"/>
              <a:ext cx="1179" cy="31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>
                  <a:solidFill>
                    <a:schemeClr val="tx1"/>
                  </a:solidFill>
                </a:rPr>
                <a:t>+open(cp: Serializable): void</a:t>
              </a:r>
            </a:p>
            <a:p>
              <a:pPr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>
                  <a:solidFill>
                    <a:schemeClr val="tx1"/>
                  </a:solidFill>
                </a:rPr>
                <a:t>+writeItems(List&lt;Object): void</a:t>
              </a:r>
            </a:p>
            <a:p>
              <a:pPr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>
                  <a:solidFill>
                    <a:schemeClr val="tx1"/>
                  </a:solidFill>
                </a:rPr>
                <a:t>+close(): void</a:t>
              </a:r>
              <a:endParaRPr lang="ja-JP" alt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20">
            <a:extLst>
              <a:ext uri="{FF2B5EF4-FFF2-40B4-BE49-F238E27FC236}">
                <a16:creationId xmlns:a16="http://schemas.microsoft.com/office/drawing/2014/main" id="{6E5AE60F-1C42-2E45-A3FE-F0574D8219C1}"/>
              </a:ext>
            </a:extLst>
          </p:cNvPr>
          <p:cNvGrpSpPr>
            <a:grpSpLocks/>
          </p:cNvGrpSpPr>
          <p:nvPr/>
        </p:nvGrpSpPr>
        <p:grpSpPr bwMode="auto">
          <a:xfrm>
            <a:off x="5795640" y="3879850"/>
            <a:ext cx="1296988" cy="647700"/>
            <a:chOff x="2971" y="1117"/>
            <a:chExt cx="635" cy="408"/>
          </a:xfrm>
        </p:grpSpPr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7B03941A-CCC4-CB48-92C7-05CFCB028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117"/>
              <a:ext cx="635" cy="22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>
                  <a:solidFill>
                    <a:schemeClr val="tx1"/>
                  </a:solidFill>
                </a:rPr>
                <a:t>&lt;&lt;Batchlet&gt;&gt;</a:t>
              </a:r>
            </a:p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 b="1">
                  <a:solidFill>
                    <a:schemeClr val="tx1"/>
                  </a:solidFill>
                </a:rPr>
                <a:t>MyBatchletImpl</a:t>
              </a: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7C55A959-94B2-2945-A723-673D90A75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344"/>
              <a:ext cx="635" cy="1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SzPct val="100000"/>
                <a:buFont typeface="Times New Roman" panose="02020603050405020304" pitchFamily="18" charset="0"/>
                <a:buNone/>
              </a:pPr>
              <a:endParaRPr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3">
            <a:extLst>
              <a:ext uri="{FF2B5EF4-FFF2-40B4-BE49-F238E27FC236}">
                <a16:creationId xmlns:a16="http://schemas.microsoft.com/office/drawing/2014/main" id="{7CF8E653-4C27-C34C-A659-6197EFF2EBD5}"/>
              </a:ext>
            </a:extLst>
          </p:cNvPr>
          <p:cNvGrpSpPr>
            <a:grpSpLocks/>
          </p:cNvGrpSpPr>
          <p:nvPr/>
        </p:nvGrpSpPr>
        <p:grpSpPr bwMode="auto">
          <a:xfrm>
            <a:off x="4644703" y="4887913"/>
            <a:ext cx="2592387" cy="647700"/>
            <a:chOff x="2971" y="1117"/>
            <a:chExt cx="635" cy="408"/>
          </a:xfrm>
        </p:grpSpPr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A186E4F0-8276-7345-9701-8F9497322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117"/>
              <a:ext cx="635" cy="22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>
                  <a:solidFill>
                    <a:schemeClr val="tx1"/>
                  </a:solidFill>
                </a:rPr>
                <a:t>&lt;&lt;Decider&gt;&gt;</a:t>
              </a:r>
            </a:p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 b="1">
                  <a:solidFill>
                    <a:schemeClr val="tx1"/>
                  </a:solidFill>
                </a:rPr>
                <a:t>MyDeciderImpl</a:t>
              </a: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46A5384A-5B4A-4C42-8907-E5AA987A2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344"/>
              <a:ext cx="635" cy="1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>
                  <a:solidFill>
                    <a:schemeClr val="tx1"/>
                  </a:solidFill>
                </a:rPr>
                <a:t>+decide(StepExecution[] executions): String</a:t>
              </a:r>
            </a:p>
          </p:txBody>
        </p:sp>
      </p:grpSp>
      <p:sp>
        <p:nvSpPr>
          <p:cNvPr id="24" name="Line 26">
            <a:extLst>
              <a:ext uri="{FF2B5EF4-FFF2-40B4-BE49-F238E27FC236}">
                <a16:creationId xmlns:a16="http://schemas.microsoft.com/office/drawing/2014/main" id="{A3734DAB-9E48-124A-9666-776E5F734D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590" y="1647825"/>
            <a:ext cx="3384550" cy="1152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070EF3F5-8832-3344-BEB1-CA0503395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453" y="2295525"/>
            <a:ext cx="4105275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2A603361-F4A9-F947-BBD2-3DDCC00EE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440" y="2944813"/>
            <a:ext cx="647700" cy="142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B5EF5183-FBCF-854E-9A3B-B49A7DF84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5915" y="3592513"/>
            <a:ext cx="2879725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DC8AF734-ADC0-D949-A3F0-09557F3DF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015" y="4456113"/>
            <a:ext cx="1944688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29" name="Group 31">
            <a:extLst>
              <a:ext uri="{FF2B5EF4-FFF2-40B4-BE49-F238E27FC236}">
                <a16:creationId xmlns:a16="http://schemas.microsoft.com/office/drawing/2014/main" id="{3A8E5C99-D20B-544F-BB96-4A2011CE3863}"/>
              </a:ext>
            </a:extLst>
          </p:cNvPr>
          <p:cNvGrpSpPr>
            <a:grpSpLocks/>
          </p:cNvGrpSpPr>
          <p:nvPr/>
        </p:nvGrpSpPr>
        <p:grpSpPr bwMode="auto">
          <a:xfrm>
            <a:off x="7379965" y="2871788"/>
            <a:ext cx="1008063" cy="647700"/>
            <a:chOff x="2971" y="1117"/>
            <a:chExt cx="635" cy="408"/>
          </a:xfrm>
        </p:grpSpPr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id="{F6C7DF26-0393-6647-8177-8E3C6614D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117"/>
              <a:ext cx="635" cy="22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>
                  <a:solidFill>
                    <a:schemeClr val="tx1"/>
                  </a:solidFill>
                </a:rPr>
                <a:t>&lt;&lt;checkpoint&gt;&gt;</a:t>
              </a:r>
            </a:p>
            <a:p>
              <a:pPr algn="ctr" eaLnBrk="1" hangingPunct="1">
                <a:buSzPct val="100000"/>
                <a:buFont typeface="Times New Roman" panose="02020603050405020304" pitchFamily="18" charset="0"/>
                <a:buNone/>
              </a:pPr>
              <a:r>
                <a:rPr lang="en-US" altLang="ja-JP" sz="1000" b="1">
                  <a:solidFill>
                    <a:schemeClr val="tx1"/>
                  </a:solidFill>
                </a:rPr>
                <a:t>MyCheckpoint</a:t>
              </a: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2CB66DCD-BB66-3A43-B1D1-3012424CE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1344"/>
              <a:ext cx="635" cy="1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SzPct val="100000"/>
                <a:buFont typeface="Times New Roman" panose="02020603050405020304" pitchFamily="18" charset="0"/>
                <a:buNone/>
              </a:pPr>
              <a:endParaRPr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Line 34">
            <a:extLst>
              <a:ext uri="{FF2B5EF4-FFF2-40B4-BE49-F238E27FC236}">
                <a16:creationId xmlns:a16="http://schemas.microsoft.com/office/drawing/2014/main" id="{B3C7A425-851A-0A42-9A86-13DD6BD72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2765" y="2224088"/>
            <a:ext cx="172720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EC0D2617-17B5-EC49-8969-FB0557A5C0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7803" y="3376613"/>
            <a:ext cx="792162" cy="142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027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E433F-97C4-C24C-A848-BFE68B5B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チャンク型</a:t>
            </a:r>
            <a:r>
              <a:rPr lang="en-US" altLang="ja-JP" dirty="0"/>
              <a:t>step</a:t>
            </a:r>
            <a:r>
              <a:rPr lang="ja-JP" altLang="en-US" dirty="0"/>
              <a:t>の動作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8EF246-AD61-8644-AAAF-229F86C42E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1C9645-E273-724B-B824-98B04141A5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05E0352-8120-3540-8BB4-4A96D0F7E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908720"/>
            <a:ext cx="6840537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96ED8141-7709-9A47-ABB9-B632FF131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7" y="5877272"/>
            <a:ext cx="8640960" cy="638175"/>
          </a:xfrm>
          <a:prstGeom prst="foldedCorner">
            <a:avLst>
              <a:gd name="adj" fmla="val 456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wrap="none" anchor="ctr"/>
          <a:lstStyle/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sz="1600">
                <a:solidFill>
                  <a:srgbClr val="000000"/>
                </a:solidFill>
                <a:ea typeface="メイリオ" charset="0"/>
                <a:cs typeface="メイリオ" charset="0"/>
              </a:rPr>
              <a:t>&lt;</a:t>
            </a:r>
            <a:r>
              <a:rPr lang="en-US" altLang="ja-JP" sz="1600">
                <a:solidFill>
                  <a:srgbClr val="660066"/>
                </a:solidFill>
                <a:ea typeface="メイリオ" charset="0"/>
                <a:cs typeface="メイリオ" charset="0"/>
              </a:rPr>
              <a:t>step</a:t>
            </a:r>
            <a:r>
              <a:rPr lang="en-US" altLang="ja-JP" sz="1600">
                <a:solidFill>
                  <a:srgbClr val="000000"/>
                </a:solidFill>
                <a:ea typeface="メイリオ" charset="0"/>
                <a:cs typeface="メイリオ" charset="0"/>
              </a:rPr>
              <a:t> ...&gt;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sz="1600">
                <a:solidFill>
                  <a:srgbClr val="000000"/>
                </a:solidFill>
                <a:ea typeface="メイリオ" charset="0"/>
                <a:cs typeface="メイリオ" charset="0"/>
              </a:rPr>
              <a:t>  &lt;</a:t>
            </a:r>
            <a:r>
              <a:rPr lang="en-US" altLang="ja-JP" sz="1600">
                <a:solidFill>
                  <a:srgbClr val="660066"/>
                </a:solidFill>
                <a:ea typeface="メイリオ" charset="0"/>
                <a:cs typeface="メイリオ" charset="0"/>
              </a:rPr>
              <a:t>chunk</a:t>
            </a:r>
            <a:r>
              <a:rPr lang="en-US" altLang="ja-JP" sz="1600">
                <a:solidFill>
                  <a:srgbClr val="000000"/>
                </a:solidFill>
                <a:ea typeface="メイリオ" charset="0"/>
                <a:cs typeface="メイリオ" charset="0"/>
              </a:rPr>
              <a:t> checkpoint="</a:t>
            </a:r>
            <a:r>
              <a:rPr lang="en-US" altLang="ja-JP" sz="1600">
                <a:solidFill>
                  <a:srgbClr val="0000FF"/>
                </a:solidFill>
                <a:ea typeface="メイリオ" charset="0"/>
                <a:cs typeface="メイリオ" charset="0"/>
              </a:rPr>
              <a:t>{item|custom}</a:t>
            </a:r>
            <a:r>
              <a:rPr lang="en-US" altLang="ja-JP" sz="1600">
                <a:solidFill>
                  <a:srgbClr val="000000"/>
                </a:solidFill>
                <a:ea typeface="メイリオ" charset="0"/>
                <a:cs typeface="メイリオ" charset="0"/>
              </a:rPr>
              <a:t>" item-count="</a:t>
            </a:r>
            <a:r>
              <a:rPr lang="en-US" altLang="ja-JP" sz="1600">
                <a:solidFill>
                  <a:srgbClr val="0000FF"/>
                </a:solidFill>
                <a:ea typeface="メイリオ" charset="0"/>
                <a:cs typeface="メイリオ" charset="0"/>
              </a:rPr>
              <a:t>{value}</a:t>
            </a:r>
            <a:r>
              <a:rPr lang="en-US" altLang="ja-JP" sz="1600">
                <a:solidFill>
                  <a:srgbClr val="000000"/>
                </a:solidFill>
                <a:ea typeface="メイリオ" charset="0"/>
                <a:cs typeface="メイリオ" charset="0"/>
              </a:rPr>
              <a:t>" time-limit="</a:t>
            </a:r>
            <a:r>
              <a:rPr lang="en-US" altLang="ja-JP" sz="1600">
                <a:solidFill>
                  <a:srgbClr val="0000FF"/>
                </a:solidFill>
                <a:ea typeface="メイリオ" charset="0"/>
                <a:cs typeface="メイリオ" charset="0"/>
              </a:rPr>
              <a:t>{value}</a:t>
            </a:r>
            <a:r>
              <a:rPr lang="en-US" altLang="ja-JP" sz="1600">
                <a:solidFill>
                  <a:srgbClr val="000000"/>
                </a:solidFill>
                <a:ea typeface="メイリオ" charset="0"/>
                <a:cs typeface="メイリオ" charset="0"/>
              </a:rPr>
              <a:t>" retry-limit="</a:t>
            </a:r>
            <a:r>
              <a:rPr lang="en-US" altLang="ja-JP" sz="1600">
                <a:solidFill>
                  <a:srgbClr val="0000FF"/>
                </a:solidFill>
                <a:ea typeface="メイリオ" charset="0"/>
                <a:cs typeface="メイリオ" charset="0"/>
              </a:rPr>
              <a:t>{value}</a:t>
            </a:r>
            <a:r>
              <a:rPr lang="en-US" altLang="ja-JP" sz="1600">
                <a:solidFill>
                  <a:srgbClr val="000000"/>
                </a:solidFill>
                <a:ea typeface="メイリオ" charset="0"/>
                <a:cs typeface="メイリオ" charset="0"/>
              </a:rPr>
              <a:t>"/&gt;</a:t>
            </a:r>
            <a:endParaRPr lang="ja-JP" altLang="en-US" sz="1600">
              <a:solidFill>
                <a:srgbClr val="000000"/>
              </a:solidFill>
              <a:ea typeface="メイリオ" charset="0"/>
              <a:cs typeface="メイリオ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5DEF91FD-F64B-D94B-8D0A-A7F33B9CD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4663158"/>
            <a:ext cx="8461821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SzPct val="100000"/>
              <a:buFontTx/>
              <a:buChar char="•"/>
            </a:pPr>
            <a:r>
              <a:rPr lang="ja-JP" altLang="en-US" dirty="0">
                <a:solidFill>
                  <a:srgbClr val="000000"/>
                </a:solidFill>
              </a:rPr>
              <a:t>動作は、</a:t>
            </a:r>
            <a:r>
              <a:rPr lang="en-US" altLang="ja-JP" dirty="0">
                <a:solidFill>
                  <a:srgbClr val="000000"/>
                </a:solidFill>
              </a:rPr>
              <a:t>( </a:t>
            </a:r>
            <a:r>
              <a:rPr lang="en-US" altLang="ja-JP" dirty="0" err="1">
                <a:solidFill>
                  <a:srgbClr val="000000"/>
                </a:solidFill>
              </a:rPr>
              <a:t>readItems</a:t>
            </a:r>
            <a:r>
              <a:rPr lang="en-US" altLang="ja-JP" dirty="0">
                <a:solidFill>
                  <a:srgbClr val="000000"/>
                </a:solidFill>
              </a:rPr>
              <a:t>() + process(item) )*n + write(items)</a:t>
            </a:r>
            <a:r>
              <a:rPr lang="ja-JP" altLang="en-US" dirty="0">
                <a:solidFill>
                  <a:srgbClr val="000000"/>
                </a:solidFill>
              </a:rPr>
              <a:t>の繰り返し</a:t>
            </a:r>
            <a:br>
              <a:rPr lang="ja-JP" altLang="en-US" dirty="0">
                <a:solidFill>
                  <a:srgbClr val="000000"/>
                </a:solidFill>
              </a:rPr>
            </a:br>
            <a:r>
              <a:rPr lang="ja-JP" altLang="en-US" dirty="0">
                <a:solidFill>
                  <a:srgbClr val="000000"/>
                </a:solidFill>
              </a:rPr>
              <a:t>　ここで繰り返し回数</a:t>
            </a:r>
            <a:r>
              <a:rPr lang="en-US" altLang="ja-JP" dirty="0">
                <a:solidFill>
                  <a:srgbClr val="000000"/>
                </a:solidFill>
              </a:rPr>
              <a:t>n</a:t>
            </a:r>
            <a:r>
              <a:rPr lang="ja-JP" altLang="en-US" dirty="0">
                <a:solidFill>
                  <a:srgbClr val="000000"/>
                </a:solidFill>
              </a:rPr>
              <a:t>は、以下の</a:t>
            </a:r>
            <a:r>
              <a:rPr lang="en-US" altLang="ja-JP" dirty="0">
                <a:solidFill>
                  <a:srgbClr val="000000"/>
                </a:solidFill>
              </a:rPr>
              <a:t>chunk</a:t>
            </a:r>
            <a:r>
              <a:rPr lang="ja-JP" altLang="en-US" dirty="0">
                <a:solidFill>
                  <a:srgbClr val="000000"/>
                </a:solidFill>
              </a:rPr>
              <a:t>定義の</a:t>
            </a:r>
            <a:r>
              <a:rPr lang="en-US" altLang="ja-JP" dirty="0">
                <a:solidFill>
                  <a:srgbClr val="000000"/>
                </a:solidFill>
              </a:rPr>
              <a:t>item-count</a:t>
            </a:r>
            <a:r>
              <a:rPr lang="ja-JP" altLang="en-US" dirty="0">
                <a:solidFill>
                  <a:srgbClr val="000000"/>
                </a:solidFill>
              </a:rPr>
              <a:t>に到達するか、</a:t>
            </a:r>
            <a:r>
              <a:rPr lang="en-US" altLang="ja-JP" dirty="0">
                <a:solidFill>
                  <a:srgbClr val="000000"/>
                </a:solidFill>
              </a:rPr>
              <a:t>time-limit</a:t>
            </a:r>
            <a:r>
              <a:rPr lang="ja-JP" altLang="en-US" dirty="0">
                <a:solidFill>
                  <a:srgbClr val="000000"/>
                </a:solidFill>
              </a:rPr>
              <a:t>に到達するかのどちらかで一旦繰り返しが中断され、</a:t>
            </a:r>
            <a:r>
              <a:rPr lang="en-US" altLang="ja-JP" dirty="0">
                <a:solidFill>
                  <a:srgbClr val="000000"/>
                </a:solidFill>
              </a:rPr>
              <a:t>write(items)</a:t>
            </a:r>
            <a:r>
              <a:rPr lang="ja-JP" altLang="en-US" dirty="0">
                <a:solidFill>
                  <a:srgbClr val="000000"/>
                </a:solidFill>
              </a:rPr>
              <a:t>が実行される</a:t>
            </a:r>
          </a:p>
          <a:p>
            <a:pPr eaLnBrk="1" hangingPunct="1">
              <a:buSzPct val="100000"/>
              <a:buFontTx/>
              <a:buChar char="•"/>
            </a:pPr>
            <a:r>
              <a:rPr lang="en-US" altLang="ja-JP" dirty="0">
                <a:solidFill>
                  <a:srgbClr val="000000"/>
                </a:solidFill>
              </a:rPr>
              <a:t>item-count</a:t>
            </a:r>
            <a:r>
              <a:rPr lang="ja-JP" altLang="en-US" dirty="0">
                <a:solidFill>
                  <a:srgbClr val="000000"/>
                </a:solidFill>
              </a:rPr>
              <a:t>のデフォルト値は</a:t>
            </a:r>
            <a:r>
              <a:rPr lang="en-US" altLang="ja-JP" dirty="0">
                <a:solidFill>
                  <a:srgbClr val="000000"/>
                </a:solidFill>
              </a:rPr>
              <a:t>10</a:t>
            </a:r>
            <a:r>
              <a:rPr lang="ja-JP" altLang="en-US" dirty="0">
                <a:solidFill>
                  <a:srgbClr val="000000"/>
                </a:solidFill>
              </a:rPr>
              <a:t>、</a:t>
            </a:r>
            <a:r>
              <a:rPr lang="en-US" altLang="ja-JP" dirty="0">
                <a:solidFill>
                  <a:srgbClr val="000000"/>
                </a:solidFill>
              </a:rPr>
              <a:t>time-limit</a:t>
            </a:r>
            <a:r>
              <a:rPr lang="ja-JP" altLang="en-US" dirty="0">
                <a:solidFill>
                  <a:srgbClr val="000000"/>
                </a:solidFill>
              </a:rPr>
              <a:t>のデフォルト値は</a:t>
            </a:r>
            <a:r>
              <a:rPr lang="en-US" altLang="ja-JP" dirty="0">
                <a:solidFill>
                  <a:srgbClr val="000000"/>
                </a:solidFill>
              </a:rPr>
              <a:t>0 (</a:t>
            </a:r>
            <a:r>
              <a:rPr lang="ja-JP" altLang="en-US" dirty="0">
                <a:solidFill>
                  <a:srgbClr val="000000"/>
                </a:solidFill>
              </a:rPr>
              <a:t>無制限</a:t>
            </a:r>
            <a:r>
              <a:rPr lang="en-US" altLang="ja-JP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122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A269E-24BD-B746-8F0F-A79958C8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ジョブの定義例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EB31EC-EBA0-D54C-B62C-8A324AE12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8E7DD9-606C-DA46-BB30-C9A97C8F03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363887-DF56-7244-ABBD-6D9AC3870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908050"/>
            <a:ext cx="8579296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Luxi Sans" charset="0"/>
                <a:ea typeface="メイリオ" panose="020B0604030504040204" pitchFamily="34" charset="-128"/>
              </a:defRPr>
            </a:lvl1pPr>
            <a:lvl2pP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Luxi Sans" charset="0"/>
                <a:ea typeface="メイリオ" panose="020B0604030504040204" pitchFamily="34" charset="-128"/>
              </a:defRPr>
            </a:lvl2pPr>
            <a:lvl3pP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Luxi Sans" charset="0"/>
                <a:ea typeface="メイリオ" panose="020B0604030504040204" pitchFamily="34" charset="-128"/>
              </a:defRPr>
            </a:lvl3pPr>
            <a:lvl4pP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Luxi Sans" charset="0"/>
                <a:ea typeface="メイリオ" panose="020B0604030504040204" pitchFamily="34" charset="-128"/>
              </a:defRPr>
            </a:lvl4pPr>
            <a:lvl5pP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Luxi Sans" charset="0"/>
                <a:ea typeface="メイリオ" panose="020B060403050404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Luxi Sans" charset="0"/>
                <a:ea typeface="メイリオ" panose="020B060403050404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Luxi Sans" charset="0"/>
                <a:ea typeface="メイリオ" panose="020B060403050404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Luxi Sans" charset="0"/>
                <a:ea typeface="メイリオ" panose="020B060403050404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Luxi Sans" charset="0"/>
                <a:ea typeface="メイリオ" panose="020B060403050404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kumimoji="1" lang="ja-JP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各要素で指定するクラスの名前は、</a:t>
            </a:r>
            <a:r>
              <a:rPr kumimoji="1" lang="en-US" altLang="ja-JP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CDI @Named</a:t>
            </a:r>
            <a:r>
              <a:rPr kumimoji="1" lang="ja-JP" altLang="en-US" sz="20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アノーテーションで付与されるものを指定する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6006BA35-F49D-774B-9343-B9EB667C7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1" y="1844675"/>
            <a:ext cx="8280722" cy="4752681"/>
          </a:xfrm>
          <a:prstGeom prst="foldedCorner">
            <a:avLst>
              <a:gd name="adj" fmla="val 456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wrap="none" tIns="144000" anchor="ctr"/>
          <a:lstStyle/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&lt;</a:t>
            </a:r>
            <a:r>
              <a:rPr lang="en-US" altLang="ja-JP" dirty="0">
                <a:solidFill>
                  <a:srgbClr val="660066"/>
                </a:solidFill>
                <a:ea typeface="メイリオ" charset="0"/>
                <a:cs typeface="メイリオ" charset="0"/>
              </a:rPr>
              <a:t>job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id="</a:t>
            </a:r>
            <a:r>
              <a:rPr lang="en-US" altLang="ja-JP" dirty="0" err="1">
                <a:solidFill>
                  <a:srgbClr val="0000FF"/>
                </a:solidFill>
                <a:ea typeface="メイリオ" charset="0"/>
                <a:cs typeface="メイリオ" charset="0"/>
              </a:rPr>
              <a:t>simplejob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" </a:t>
            </a:r>
            <a:r>
              <a:rPr lang="en-US" altLang="ja-JP" dirty="0" err="1">
                <a:solidFill>
                  <a:schemeClr val="tx1"/>
                </a:solidFill>
                <a:ea typeface="メイリオ" charset="0"/>
                <a:cs typeface="メイリオ" charset="0"/>
              </a:rPr>
              <a:t>xmlns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="</a:t>
            </a:r>
            <a:r>
              <a:rPr lang="en-US" altLang="ja-JP" dirty="0">
                <a:solidFill>
                  <a:srgbClr val="0000FF"/>
                </a:solidFill>
                <a:ea typeface="メイリオ" charset="0"/>
                <a:cs typeface="メイリオ" charset="0"/>
              </a:rPr>
              <a:t>http://</a:t>
            </a:r>
            <a:r>
              <a:rPr lang="en-US" altLang="ja-JP" dirty="0" err="1">
                <a:solidFill>
                  <a:srgbClr val="0000FF"/>
                </a:solidFill>
                <a:ea typeface="メイリオ" charset="0"/>
                <a:cs typeface="メイリオ" charset="0"/>
              </a:rPr>
              <a:t>xmlns.jcp.org</a:t>
            </a:r>
            <a:r>
              <a:rPr lang="en-US" altLang="ja-JP" dirty="0">
                <a:solidFill>
                  <a:srgbClr val="0000FF"/>
                </a:solidFill>
                <a:ea typeface="メイリオ" charset="0"/>
                <a:cs typeface="メイリオ" charset="0"/>
              </a:rPr>
              <a:t>/xml/ns/</a:t>
            </a:r>
            <a:r>
              <a:rPr lang="en-US" altLang="ja-JP" dirty="0" err="1">
                <a:solidFill>
                  <a:srgbClr val="0000FF"/>
                </a:solidFill>
                <a:ea typeface="メイリオ" charset="0"/>
                <a:cs typeface="メイリオ" charset="0"/>
              </a:rPr>
              <a:t>javaee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" version="</a:t>
            </a:r>
            <a:r>
              <a:rPr lang="en-US" altLang="ja-JP" dirty="0">
                <a:solidFill>
                  <a:srgbClr val="0000FF"/>
                </a:solidFill>
                <a:ea typeface="メイリオ" charset="0"/>
                <a:cs typeface="メイリオ" charset="0"/>
              </a:rPr>
              <a:t>1.0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"&gt;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 &lt;</a:t>
            </a:r>
            <a:r>
              <a:rPr lang="en-US" altLang="ja-JP" dirty="0">
                <a:solidFill>
                  <a:srgbClr val="660066"/>
                </a:solidFill>
                <a:ea typeface="メイリオ" charset="0"/>
                <a:cs typeface="メイリオ" charset="0"/>
              </a:rPr>
              <a:t>properties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&gt;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   &lt;</a:t>
            </a:r>
            <a:r>
              <a:rPr lang="en-US" altLang="ja-JP" dirty="0">
                <a:solidFill>
                  <a:srgbClr val="660066"/>
                </a:solidFill>
                <a:ea typeface="メイリオ" charset="0"/>
                <a:cs typeface="メイリオ" charset="0"/>
              </a:rPr>
              <a:t>property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name="</a:t>
            </a:r>
            <a:r>
              <a:rPr lang="en-US" altLang="ja-JP" dirty="0" err="1">
                <a:solidFill>
                  <a:srgbClr val="0000FF"/>
                </a:solidFill>
                <a:ea typeface="メイリオ" charset="0"/>
                <a:cs typeface="メイリオ" charset="0"/>
              </a:rPr>
              <a:t>input_file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" value="</a:t>
            </a:r>
            <a:r>
              <a:rPr lang="en-US" altLang="ja-JP" dirty="0" err="1">
                <a:solidFill>
                  <a:srgbClr val="0000FF"/>
                </a:solidFill>
                <a:ea typeface="メイリオ" charset="0"/>
                <a:cs typeface="メイリオ" charset="0"/>
              </a:rPr>
              <a:t>input.txt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"/&gt;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   &lt;</a:t>
            </a:r>
            <a:r>
              <a:rPr lang="en-US" altLang="ja-JP" dirty="0">
                <a:solidFill>
                  <a:srgbClr val="660066"/>
                </a:solidFill>
                <a:ea typeface="メイリオ" charset="0"/>
                <a:cs typeface="メイリオ" charset="0"/>
              </a:rPr>
              <a:t>property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name="</a:t>
            </a:r>
            <a:r>
              <a:rPr lang="en-US" altLang="ja-JP" dirty="0" err="1">
                <a:solidFill>
                  <a:srgbClr val="0000FF"/>
                </a:solidFill>
                <a:ea typeface="メイリオ" charset="0"/>
                <a:cs typeface="メイリオ" charset="0"/>
              </a:rPr>
              <a:t>output_file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" value="</a:t>
            </a:r>
            <a:r>
              <a:rPr lang="en-US" altLang="ja-JP" dirty="0" err="1">
                <a:solidFill>
                  <a:srgbClr val="0000FF"/>
                </a:solidFill>
                <a:ea typeface="メイリオ" charset="0"/>
                <a:cs typeface="メイリオ" charset="0"/>
              </a:rPr>
              <a:t>output.txt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"/&gt;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 &lt;/</a:t>
            </a:r>
            <a:r>
              <a:rPr lang="en-US" altLang="ja-JP" dirty="0">
                <a:solidFill>
                  <a:srgbClr val="660066"/>
                </a:solidFill>
                <a:ea typeface="メイリオ" charset="0"/>
                <a:cs typeface="メイリオ" charset="0"/>
              </a:rPr>
              <a:t>properties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&gt;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 &lt;</a:t>
            </a:r>
            <a:r>
              <a:rPr lang="en-US" altLang="ja-JP" dirty="0">
                <a:solidFill>
                  <a:srgbClr val="660066"/>
                </a:solidFill>
                <a:ea typeface="メイリオ" charset="0"/>
                <a:cs typeface="メイリオ" charset="0"/>
              </a:rPr>
              <a:t>step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id="</a:t>
            </a:r>
            <a:r>
              <a:rPr lang="en-US" altLang="ja-JP" dirty="0">
                <a:solidFill>
                  <a:srgbClr val="0000FF"/>
                </a:solidFill>
                <a:ea typeface="メイリオ" charset="0"/>
                <a:cs typeface="メイリオ" charset="0"/>
              </a:rPr>
              <a:t>STEP1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" next="</a:t>
            </a:r>
            <a:r>
              <a:rPr lang="en-US" altLang="ja-JP" u="sng" dirty="0">
                <a:solidFill>
                  <a:srgbClr val="0000FF"/>
                </a:solidFill>
                <a:ea typeface="メイリオ" charset="0"/>
                <a:cs typeface="メイリオ" charset="0"/>
              </a:rPr>
              <a:t>STEP2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"&gt;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   &lt;</a:t>
            </a:r>
            <a:r>
              <a:rPr lang="en-US" altLang="ja-JP" dirty="0">
                <a:solidFill>
                  <a:srgbClr val="660066"/>
                </a:solidFill>
                <a:ea typeface="メイリオ" charset="0"/>
                <a:cs typeface="メイリオ" charset="0"/>
              </a:rPr>
              <a:t>chunk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&gt;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     &lt;</a:t>
            </a:r>
            <a:r>
              <a:rPr lang="en-US" altLang="ja-JP" dirty="0">
                <a:solidFill>
                  <a:srgbClr val="660066"/>
                </a:solidFill>
                <a:ea typeface="メイリオ" charset="0"/>
                <a:cs typeface="メイリオ" charset="0"/>
              </a:rPr>
              <a:t>reader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ref="</a:t>
            </a:r>
            <a:r>
              <a:rPr lang="en-US" altLang="ja-JP" dirty="0" err="1">
                <a:solidFill>
                  <a:srgbClr val="0000FF"/>
                </a:solidFill>
                <a:ea typeface="メイリオ" charset="0"/>
                <a:cs typeface="メイリオ" charset="0"/>
              </a:rPr>
              <a:t>MyReaderImpl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"&gt;&lt;/reader&gt;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     &lt;</a:t>
            </a:r>
            <a:r>
              <a:rPr lang="en-US" altLang="ja-JP" dirty="0">
                <a:solidFill>
                  <a:srgbClr val="660066"/>
                </a:solidFill>
                <a:ea typeface="メイリオ" charset="0"/>
                <a:cs typeface="メイリオ" charset="0"/>
              </a:rPr>
              <a:t>processor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ref="</a:t>
            </a:r>
            <a:r>
              <a:rPr lang="en-US" altLang="ja-JP" dirty="0" err="1">
                <a:solidFill>
                  <a:srgbClr val="0000FF"/>
                </a:solidFill>
                <a:ea typeface="メイリオ" charset="0"/>
                <a:cs typeface="メイリオ" charset="0"/>
              </a:rPr>
              <a:t>MyProcessorImpl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"&gt;&lt;/processor&gt;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     &lt;</a:t>
            </a:r>
            <a:r>
              <a:rPr lang="en-US" altLang="ja-JP" dirty="0">
                <a:solidFill>
                  <a:srgbClr val="660066"/>
                </a:solidFill>
                <a:ea typeface="メイリオ" charset="0"/>
                <a:cs typeface="メイリオ" charset="0"/>
              </a:rPr>
              <a:t>writer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ref="</a:t>
            </a:r>
            <a:r>
              <a:rPr lang="en-US" altLang="ja-JP" dirty="0" err="1">
                <a:solidFill>
                  <a:srgbClr val="0000FF"/>
                </a:solidFill>
                <a:ea typeface="メイリオ" charset="0"/>
                <a:cs typeface="メイリオ" charset="0"/>
              </a:rPr>
              <a:t>MyWriterImpl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"&gt;&lt;/writer&gt;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   &lt;/</a:t>
            </a:r>
            <a:r>
              <a:rPr lang="en-US" altLang="ja-JP" dirty="0">
                <a:solidFill>
                  <a:srgbClr val="660066"/>
                </a:solidFill>
                <a:ea typeface="メイリオ" charset="0"/>
                <a:cs typeface="メイリオ" charset="0"/>
              </a:rPr>
              <a:t>chunk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&gt;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 &lt;/</a:t>
            </a:r>
            <a:r>
              <a:rPr lang="en-US" altLang="ja-JP" dirty="0">
                <a:solidFill>
                  <a:srgbClr val="660066"/>
                </a:solidFill>
                <a:ea typeface="メイリオ" charset="0"/>
                <a:cs typeface="メイリオ" charset="0"/>
              </a:rPr>
              <a:t>step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&gt;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 &lt;</a:t>
            </a:r>
            <a:r>
              <a:rPr lang="en-US" altLang="ja-JP" dirty="0">
                <a:solidFill>
                  <a:srgbClr val="660066"/>
                </a:solidFill>
                <a:ea typeface="メイリオ" charset="0"/>
                <a:cs typeface="メイリオ" charset="0"/>
              </a:rPr>
              <a:t>step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id="</a:t>
            </a:r>
            <a:r>
              <a:rPr lang="en-US" altLang="ja-JP" u="sng" dirty="0">
                <a:solidFill>
                  <a:srgbClr val="0000FF"/>
                </a:solidFill>
                <a:ea typeface="メイリオ" charset="0"/>
                <a:cs typeface="メイリオ" charset="0"/>
              </a:rPr>
              <a:t>STEP2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"&gt;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   &lt;</a:t>
            </a:r>
            <a:r>
              <a:rPr lang="en-US" altLang="ja-JP" dirty="0" err="1">
                <a:solidFill>
                  <a:srgbClr val="660066"/>
                </a:solidFill>
                <a:ea typeface="メイリオ" charset="0"/>
                <a:cs typeface="メイリオ" charset="0"/>
              </a:rPr>
              <a:t>batchlet</a:t>
            </a:r>
            <a:r>
              <a:rPr lang="en-US" altLang="ja-JP" dirty="0">
                <a:solidFill>
                  <a:srgbClr val="660066"/>
                </a:solidFill>
                <a:ea typeface="メイリオ" charset="0"/>
                <a:cs typeface="メイリオ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ref="</a:t>
            </a:r>
            <a:r>
              <a:rPr lang="en-US" altLang="ja-JP" dirty="0" err="1">
                <a:solidFill>
                  <a:srgbClr val="0000FF"/>
                </a:solidFill>
                <a:ea typeface="メイリオ" charset="0"/>
                <a:cs typeface="メイリオ" charset="0"/>
              </a:rPr>
              <a:t>MyBatchletImpl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"&gt;&lt;/</a:t>
            </a:r>
            <a:r>
              <a:rPr lang="en-US" altLang="ja-JP" dirty="0" err="1">
                <a:solidFill>
                  <a:schemeClr val="tx1"/>
                </a:solidFill>
                <a:ea typeface="メイリオ" charset="0"/>
                <a:cs typeface="メイリオ" charset="0"/>
              </a:rPr>
              <a:t>batchlet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&gt;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   &lt;</a:t>
            </a:r>
            <a:r>
              <a:rPr lang="en-US" altLang="ja-JP" dirty="0">
                <a:solidFill>
                  <a:srgbClr val="660066"/>
                </a:solidFill>
                <a:ea typeface="メイリオ" charset="0"/>
                <a:cs typeface="メイリオ" charset="0"/>
              </a:rPr>
              <a:t>end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on="</a:t>
            </a:r>
            <a:r>
              <a:rPr lang="en-US" altLang="ja-JP" dirty="0">
                <a:solidFill>
                  <a:srgbClr val="0000FF"/>
                </a:solidFill>
                <a:ea typeface="メイリオ" charset="0"/>
                <a:cs typeface="メイリオ" charset="0"/>
              </a:rPr>
              <a:t>COMPLETED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"/&gt;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  &lt;/</a:t>
            </a:r>
            <a:r>
              <a:rPr lang="en-US" altLang="ja-JP" dirty="0">
                <a:solidFill>
                  <a:srgbClr val="660066"/>
                </a:solidFill>
                <a:ea typeface="メイリオ" charset="0"/>
                <a:cs typeface="メイリオ" charset="0"/>
              </a:rPr>
              <a:t>step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&gt;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&lt;/</a:t>
            </a:r>
            <a:r>
              <a:rPr lang="en-US" altLang="ja-JP" dirty="0">
                <a:solidFill>
                  <a:srgbClr val="660066"/>
                </a:solidFill>
                <a:ea typeface="メイリオ" charset="0"/>
                <a:cs typeface="メイリオ" charset="0"/>
              </a:rPr>
              <a:t>job</a:t>
            </a:r>
            <a:r>
              <a:rPr lang="en-US" altLang="ja-JP" dirty="0">
                <a:solidFill>
                  <a:schemeClr val="tx1"/>
                </a:solidFill>
                <a:ea typeface="メイリオ" charset="0"/>
                <a:cs typeface="メイリオ" charset="0"/>
              </a:rPr>
              <a:t>&gt;</a:t>
            </a:r>
            <a:endParaRPr lang="ja-JP" altLang="en-US" dirty="0">
              <a:solidFill>
                <a:schemeClr val="tx1"/>
              </a:solidFill>
              <a:ea typeface="メイリオ" charset="0"/>
              <a:cs typeface="メイリオ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CE9A04D-9BF2-7346-9C67-69A934998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36266"/>
            <a:ext cx="234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dirty="0" err="1"/>
              <a:t>simplejob-definition.xml</a:t>
            </a:r>
            <a:r>
              <a:rPr lang="en-US" altLang="ja-JP" dirty="0"/>
              <a:t>: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83AAFE2-AD6B-224E-8DEE-B58B6F3CA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185566"/>
            <a:ext cx="5526087" cy="1854200"/>
          </a:xfrm>
          <a:prstGeom prst="rect">
            <a:avLst/>
          </a:prstGeom>
          <a:noFill/>
          <a:ln w="28575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68DB85A-85F0-9043-9B35-3F12EB91E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138191"/>
            <a:ext cx="5526087" cy="1027113"/>
          </a:xfrm>
          <a:prstGeom prst="rect">
            <a:avLst/>
          </a:prstGeom>
          <a:noFill/>
          <a:ln w="28575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BBE9B39A-DF2C-004A-A257-1BF2FD1DC141}"/>
              </a:ext>
            </a:extLst>
          </p:cNvPr>
          <p:cNvSpPr>
            <a:spLocks/>
          </p:cNvSpPr>
          <p:nvPr/>
        </p:nvSpPr>
        <p:spPr bwMode="auto">
          <a:xfrm>
            <a:off x="2051720" y="3212976"/>
            <a:ext cx="4070350" cy="1912938"/>
          </a:xfrm>
          <a:custGeom>
            <a:avLst/>
            <a:gdLst>
              <a:gd name="T0" fmla="*/ 1198 w 2564"/>
              <a:gd name="T1" fmla="*/ 38 h 1035"/>
              <a:gd name="T2" fmla="*/ 2241 w 2564"/>
              <a:gd name="T3" fmla="*/ 128 h 1035"/>
              <a:gd name="T4" fmla="*/ 2253 w 2564"/>
              <a:gd name="T5" fmla="*/ 807 h 1035"/>
              <a:gd name="T6" fmla="*/ 372 w 2564"/>
              <a:gd name="T7" fmla="*/ 895 h 1035"/>
              <a:gd name="T8" fmla="*/ 18 w 2564"/>
              <a:gd name="T9" fmla="*/ 1035 h 1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4" h="1035">
                <a:moveTo>
                  <a:pt x="1198" y="38"/>
                </a:moveTo>
                <a:cubicBezTo>
                  <a:pt x="1621" y="18"/>
                  <a:pt x="2065" y="0"/>
                  <a:pt x="2241" y="128"/>
                </a:cubicBezTo>
                <a:cubicBezTo>
                  <a:pt x="2417" y="256"/>
                  <a:pt x="2564" y="679"/>
                  <a:pt x="2253" y="807"/>
                </a:cubicBezTo>
                <a:cubicBezTo>
                  <a:pt x="1942" y="935"/>
                  <a:pt x="744" y="857"/>
                  <a:pt x="372" y="895"/>
                </a:cubicBezTo>
                <a:cubicBezTo>
                  <a:pt x="0" y="933"/>
                  <a:pt x="92" y="1006"/>
                  <a:pt x="18" y="1035"/>
                </a:cubicBezTo>
              </a:path>
            </a:pathLst>
          </a:custGeom>
          <a:noFill/>
          <a:ln w="28575" cmpd="sng">
            <a:solidFill>
              <a:schemeClr val="tx1">
                <a:lumMod val="50000"/>
                <a:lumOff val="50000"/>
              </a:schemeClr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hangingPunct="1">
              <a:buSzPct val="100000"/>
              <a:buFont typeface="Times New Roman" charset="0"/>
              <a:buNone/>
              <a:defRPr/>
            </a:pPr>
            <a:endParaRPr lang="ja-JP" altLang="en-US">
              <a:ea typeface="メイリオ" charset="0"/>
              <a:cs typeface="メイリオ" charset="0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0B2F0BFF-E893-534D-B140-00B6C1002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3057525"/>
            <a:ext cx="177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ja-JP" altLang="en-US">
                <a:solidFill>
                  <a:srgbClr val="008000"/>
                </a:solidFill>
              </a:rPr>
              <a:t>チャンク型</a:t>
            </a:r>
            <a:r>
              <a:rPr lang="en-US" altLang="ja-JP">
                <a:solidFill>
                  <a:srgbClr val="008000"/>
                </a:solidFill>
              </a:rPr>
              <a:t>step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B9975077-D6D3-F240-A30F-7A3C24D457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0775" y="3228975"/>
            <a:ext cx="576263" cy="2174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E73964CB-D415-4144-BE1A-506C116FD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5083175"/>
            <a:ext cx="1544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ja-JP" altLang="en-US">
                <a:solidFill>
                  <a:srgbClr val="008000"/>
                </a:solidFill>
              </a:rPr>
              <a:t>タスク型</a:t>
            </a:r>
            <a:r>
              <a:rPr lang="en-US" altLang="ja-JP">
                <a:solidFill>
                  <a:srgbClr val="008000"/>
                </a:solidFill>
              </a:rPr>
              <a:t>step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1CD653E7-5D24-6F4A-9954-9E45B2E47D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0775" y="5254625"/>
            <a:ext cx="576263" cy="2174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2241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5438D-0460-544B-B0CF-B4E2ECB1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ItemReader</a:t>
            </a:r>
            <a:r>
              <a:rPr lang="ja-JP" altLang="en-US" dirty="0"/>
              <a:t>の実装クラス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9F3BD1-8574-7640-A9AE-594C5B93DA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34D185-265A-4B41-8DAB-BCB9087E8B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F4E942F-1388-B947-8A6E-666A8FDD3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1" y="1152624"/>
            <a:ext cx="8147050" cy="5444732"/>
          </a:xfrm>
          <a:prstGeom prst="foldedCorner">
            <a:avLst>
              <a:gd name="adj" fmla="val 456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wrap="none" tIns="216000" anchor="ctr"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008000"/>
                </a:solidFill>
              </a:rPr>
              <a:t>@Dependent @Named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660066"/>
                </a:solidFill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660066"/>
                </a:solidFill>
              </a:rPr>
              <a:t>class</a:t>
            </a:r>
            <a:r>
              <a:rPr lang="en-US" altLang="ja-JP" sz="1600" dirty="0">
                <a:solidFill>
                  <a:srgbClr val="000000"/>
                </a:solidFill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</a:rPr>
              <a:t>MyReaderImpl</a:t>
            </a:r>
            <a:r>
              <a:rPr lang="en-US" altLang="ja-JP" sz="1600" dirty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660066"/>
                </a:solidFill>
              </a:rPr>
              <a:t>implements</a:t>
            </a:r>
            <a:r>
              <a:rPr lang="en-US" altLang="ja-JP" sz="1600" dirty="0">
                <a:solidFill>
                  <a:srgbClr val="000000"/>
                </a:solidFill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</a:rPr>
              <a:t>javax.batch.api.chunk.ItemReader</a:t>
            </a:r>
            <a:r>
              <a:rPr lang="en-US" altLang="ja-JP" sz="1600" dirty="0">
                <a:solidFill>
                  <a:srgbClr val="000000"/>
                </a:solidFill>
              </a:rPr>
              <a:t> {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</a:t>
            </a:r>
            <a:r>
              <a:rPr lang="en-US" altLang="ja-JP" sz="1600" dirty="0">
                <a:solidFill>
                  <a:srgbClr val="660066"/>
                </a:solidFill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</a:rPr>
              <a:t>MyCheckpoint</a:t>
            </a:r>
            <a:r>
              <a:rPr lang="en-US" altLang="ja-JP" sz="1600" dirty="0">
                <a:solidFill>
                  <a:srgbClr val="000000"/>
                </a:solidFill>
              </a:rPr>
              <a:t> checkpoint;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</a:t>
            </a:r>
            <a:r>
              <a:rPr lang="en-US" altLang="ja-JP" sz="1600" dirty="0">
                <a:solidFill>
                  <a:srgbClr val="660066"/>
                </a:solidFill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</a:rPr>
              <a:t>BufferedReader</a:t>
            </a:r>
            <a:r>
              <a:rPr lang="en-US" altLang="ja-JP" sz="1600" dirty="0">
                <a:solidFill>
                  <a:srgbClr val="000000"/>
                </a:solidFill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</a:rPr>
              <a:t>rd</a:t>
            </a:r>
            <a:r>
              <a:rPr lang="en-US" altLang="ja-JP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</a:t>
            </a:r>
            <a:r>
              <a:rPr lang="en-US" altLang="ja-JP" sz="1600" dirty="0">
                <a:solidFill>
                  <a:srgbClr val="008000"/>
                </a:solidFill>
              </a:rPr>
              <a:t>@Inject </a:t>
            </a:r>
            <a:r>
              <a:rPr lang="en-US" altLang="ja-JP" sz="1600" dirty="0" err="1">
                <a:solidFill>
                  <a:srgbClr val="000000"/>
                </a:solidFill>
              </a:rPr>
              <a:t>JobContext</a:t>
            </a:r>
            <a:r>
              <a:rPr lang="en-US" altLang="ja-JP" sz="1600" dirty="0">
                <a:solidFill>
                  <a:srgbClr val="000000"/>
                </a:solidFill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</a:rPr>
              <a:t>ctx</a:t>
            </a:r>
            <a:r>
              <a:rPr lang="en-US" altLang="ja-JP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/** </a:t>
            </a:r>
            <a:r>
              <a:rPr lang="en-US" altLang="ja-JP" sz="1600" dirty="0">
                <a:solidFill>
                  <a:srgbClr val="008000"/>
                </a:solidFill>
              </a:rPr>
              <a:t>checkpoint</a:t>
            </a:r>
            <a:r>
              <a:rPr lang="ja-JP" altLang="en-US" sz="1600" dirty="0">
                <a:solidFill>
                  <a:srgbClr val="008000"/>
                </a:solidFill>
              </a:rPr>
              <a:t>が引数に与えられ呼び出される </a:t>
            </a:r>
            <a:r>
              <a:rPr lang="ja-JP" altLang="en-US" sz="1600" dirty="0">
                <a:solidFill>
                  <a:srgbClr val="000000"/>
                </a:solidFill>
              </a:rPr>
              <a:t>*</a:t>
            </a:r>
            <a:r>
              <a:rPr lang="en-US" altLang="ja-JP" sz="1600" dirty="0">
                <a:solidFill>
                  <a:srgbClr val="000000"/>
                </a:solidFill>
              </a:rPr>
              <a:t>/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</a:t>
            </a:r>
            <a:r>
              <a:rPr lang="en-US" altLang="ja-JP" sz="1600" dirty="0">
                <a:solidFill>
                  <a:srgbClr val="660066"/>
                </a:solidFill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660066"/>
                </a:solidFill>
              </a:rPr>
              <a:t>void</a:t>
            </a:r>
            <a:r>
              <a:rPr lang="en-US" altLang="ja-JP" sz="1600" dirty="0">
                <a:solidFill>
                  <a:srgbClr val="000000"/>
                </a:solidFill>
              </a:rPr>
              <a:t> open(Serializable </a:t>
            </a:r>
            <a:r>
              <a:rPr lang="en-US" altLang="ja-JP" sz="1600" dirty="0" err="1">
                <a:solidFill>
                  <a:srgbClr val="000000"/>
                </a:solidFill>
              </a:rPr>
              <a:t>ckpt</a:t>
            </a:r>
            <a:r>
              <a:rPr lang="en-US" altLang="ja-JP" sz="1600" dirty="0">
                <a:solidFill>
                  <a:srgbClr val="000000"/>
                </a:solidFill>
              </a:rPr>
              <a:t>) </a:t>
            </a:r>
            <a:r>
              <a:rPr lang="en-US" altLang="ja-JP" sz="1600" dirty="0">
                <a:solidFill>
                  <a:srgbClr val="660066"/>
                </a:solidFill>
              </a:rPr>
              <a:t>throws</a:t>
            </a:r>
            <a:r>
              <a:rPr lang="en-US" altLang="ja-JP" sz="1600" dirty="0">
                <a:solidFill>
                  <a:srgbClr val="000000"/>
                </a:solidFill>
              </a:rPr>
              <a:t> Exception {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    </a:t>
            </a:r>
            <a:r>
              <a:rPr lang="en-US" altLang="ja-JP" sz="1600" dirty="0">
                <a:solidFill>
                  <a:srgbClr val="660066"/>
                </a:solidFill>
              </a:rPr>
              <a:t>if</a:t>
            </a:r>
            <a:r>
              <a:rPr lang="en-US" altLang="ja-JP" sz="1600" dirty="0">
                <a:solidFill>
                  <a:srgbClr val="000000"/>
                </a:solidFill>
              </a:rPr>
              <a:t> (</a:t>
            </a:r>
            <a:r>
              <a:rPr lang="en-US" altLang="ja-JP" sz="1600" dirty="0" err="1">
                <a:solidFill>
                  <a:srgbClr val="000000"/>
                </a:solidFill>
              </a:rPr>
              <a:t>ckpt</a:t>
            </a:r>
            <a:r>
              <a:rPr lang="en-US" altLang="ja-JP" sz="1600" dirty="0">
                <a:solidFill>
                  <a:srgbClr val="000000"/>
                </a:solidFill>
              </a:rPr>
              <a:t> == null)	checkpoint = </a:t>
            </a:r>
            <a:r>
              <a:rPr lang="en-US" altLang="ja-JP" sz="1600" dirty="0">
                <a:solidFill>
                  <a:srgbClr val="660066"/>
                </a:solidFill>
              </a:rPr>
              <a:t>new</a:t>
            </a:r>
            <a:r>
              <a:rPr lang="en-US" altLang="ja-JP" sz="1600" dirty="0">
                <a:solidFill>
                  <a:srgbClr val="000000"/>
                </a:solidFill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</a:rPr>
              <a:t>MyCheckpoint</a:t>
            </a:r>
            <a:r>
              <a:rPr lang="en-US" altLang="ja-JP" sz="1600" dirty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    </a:t>
            </a:r>
            <a:r>
              <a:rPr lang="en-US" altLang="ja-JP" sz="1600" dirty="0">
                <a:solidFill>
                  <a:srgbClr val="660066"/>
                </a:solidFill>
              </a:rPr>
              <a:t>else</a:t>
            </a:r>
            <a:r>
              <a:rPr lang="en-US" altLang="ja-JP" sz="1600" dirty="0">
                <a:solidFill>
                  <a:srgbClr val="000000"/>
                </a:solidFill>
              </a:rPr>
              <a:t>		checkpoint = (</a:t>
            </a:r>
            <a:r>
              <a:rPr lang="en-US" altLang="ja-JP" sz="1600" dirty="0" err="1">
                <a:solidFill>
                  <a:srgbClr val="000000"/>
                </a:solidFill>
              </a:rPr>
              <a:t>MyCheckpoint</a:t>
            </a:r>
            <a:r>
              <a:rPr lang="en-US" altLang="ja-JP" sz="1600" dirty="0">
                <a:solidFill>
                  <a:srgbClr val="000000"/>
                </a:solidFill>
              </a:rPr>
              <a:t>) </a:t>
            </a:r>
            <a:r>
              <a:rPr lang="en-US" altLang="ja-JP" sz="1600" dirty="0" err="1">
                <a:solidFill>
                  <a:srgbClr val="000000"/>
                </a:solidFill>
              </a:rPr>
              <a:t>ckpt</a:t>
            </a:r>
            <a:r>
              <a:rPr lang="en-US" altLang="ja-JP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    String </a:t>
            </a:r>
            <a:r>
              <a:rPr lang="en-US" altLang="ja-JP" sz="1600" dirty="0" err="1">
                <a:solidFill>
                  <a:srgbClr val="000000"/>
                </a:solidFill>
              </a:rPr>
              <a:t>fileName</a:t>
            </a:r>
            <a:r>
              <a:rPr lang="en-US" altLang="ja-JP" sz="1600" dirty="0">
                <a:solidFill>
                  <a:srgbClr val="000000"/>
                </a:solidFill>
              </a:rPr>
              <a:t> = </a:t>
            </a:r>
            <a:r>
              <a:rPr lang="en-US" altLang="ja-JP" sz="1600" dirty="0" err="1">
                <a:solidFill>
                  <a:srgbClr val="000000"/>
                </a:solidFill>
              </a:rPr>
              <a:t>ctx.getProperties</a:t>
            </a:r>
            <a:r>
              <a:rPr lang="en-US" altLang="ja-JP" sz="1600" dirty="0">
                <a:solidFill>
                  <a:srgbClr val="000000"/>
                </a:solidFill>
              </a:rPr>
              <a:t>().</a:t>
            </a:r>
            <a:r>
              <a:rPr lang="en-US" altLang="ja-JP" sz="1600" dirty="0" err="1">
                <a:solidFill>
                  <a:srgbClr val="000000"/>
                </a:solidFill>
              </a:rPr>
              <a:t>getProperty</a:t>
            </a:r>
            <a:r>
              <a:rPr lang="en-US" altLang="ja-JP" sz="1600" dirty="0">
                <a:solidFill>
                  <a:srgbClr val="000000"/>
                </a:solidFill>
              </a:rPr>
              <a:t>("</a:t>
            </a:r>
            <a:r>
              <a:rPr lang="en-US" altLang="ja-JP" sz="1600" dirty="0" err="1">
                <a:solidFill>
                  <a:srgbClr val="000000"/>
                </a:solidFill>
              </a:rPr>
              <a:t>input_file</a:t>
            </a:r>
            <a:r>
              <a:rPr lang="en-US" altLang="ja-JP" sz="1600" dirty="0">
                <a:solidFill>
                  <a:srgbClr val="000000"/>
                </a:solidFill>
              </a:rPr>
              <a:t>");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    </a:t>
            </a:r>
            <a:r>
              <a:rPr lang="en-US" altLang="ja-JP" sz="1600" dirty="0" err="1">
                <a:solidFill>
                  <a:srgbClr val="000000"/>
                </a:solidFill>
              </a:rPr>
              <a:t>rd</a:t>
            </a:r>
            <a:r>
              <a:rPr lang="en-US" altLang="ja-JP" sz="1600" dirty="0">
                <a:solidFill>
                  <a:srgbClr val="000000"/>
                </a:solidFill>
              </a:rPr>
              <a:t> = new </a:t>
            </a:r>
            <a:r>
              <a:rPr lang="en-US" altLang="ja-JP" sz="1600" dirty="0" err="1">
                <a:solidFill>
                  <a:srgbClr val="000000"/>
                </a:solidFill>
              </a:rPr>
              <a:t>BufferedReader</a:t>
            </a:r>
            <a:r>
              <a:rPr lang="en-US" altLang="ja-JP" sz="1600" dirty="0">
                <a:solidFill>
                  <a:srgbClr val="000000"/>
                </a:solidFill>
              </a:rPr>
              <a:t>(new </a:t>
            </a:r>
            <a:r>
              <a:rPr lang="en-US" altLang="ja-JP" sz="1600" dirty="0" err="1">
                <a:solidFill>
                  <a:srgbClr val="000000"/>
                </a:solidFill>
              </a:rPr>
              <a:t>FileReader</a:t>
            </a:r>
            <a:r>
              <a:rPr lang="en-US" altLang="ja-JP" sz="1600" dirty="0">
                <a:solidFill>
                  <a:srgbClr val="000000"/>
                </a:solidFill>
              </a:rPr>
              <a:t>(</a:t>
            </a:r>
            <a:r>
              <a:rPr lang="en-US" altLang="ja-JP" sz="1600" dirty="0" err="1">
                <a:solidFill>
                  <a:srgbClr val="000000"/>
                </a:solidFill>
              </a:rPr>
              <a:t>fileName</a:t>
            </a:r>
            <a:r>
              <a:rPr lang="en-US" altLang="ja-JP" sz="1600" dirty="0">
                <a:solidFill>
                  <a:srgbClr val="000000"/>
                </a:solidFill>
              </a:rPr>
              <a:t>));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    </a:t>
            </a:r>
            <a:r>
              <a:rPr lang="en-US" altLang="ja-JP" sz="1600" dirty="0">
                <a:solidFill>
                  <a:srgbClr val="660066"/>
                </a:solidFill>
              </a:rPr>
              <a:t>for</a:t>
            </a:r>
            <a:r>
              <a:rPr lang="en-US" altLang="ja-JP" sz="1600" dirty="0">
                <a:solidFill>
                  <a:srgbClr val="000000"/>
                </a:solidFill>
              </a:rPr>
              <a:t> (long </a:t>
            </a:r>
            <a:r>
              <a:rPr lang="en-US" altLang="ja-JP" sz="1600" dirty="0" err="1">
                <a:solidFill>
                  <a:srgbClr val="000000"/>
                </a:solidFill>
              </a:rPr>
              <a:t>i</a:t>
            </a:r>
            <a:r>
              <a:rPr lang="en-US" altLang="ja-JP" sz="1600" dirty="0">
                <a:solidFill>
                  <a:srgbClr val="000000"/>
                </a:solidFill>
              </a:rPr>
              <a:t>=0; </a:t>
            </a:r>
            <a:r>
              <a:rPr lang="en-US" altLang="ja-JP" sz="1600" dirty="0" err="1">
                <a:solidFill>
                  <a:srgbClr val="000000"/>
                </a:solidFill>
              </a:rPr>
              <a:t>i</a:t>
            </a:r>
            <a:r>
              <a:rPr lang="en-US" altLang="ja-JP" sz="1600" dirty="0">
                <a:solidFill>
                  <a:srgbClr val="000000"/>
                </a:solidFill>
              </a:rPr>
              <a:t>&lt;</a:t>
            </a:r>
            <a:r>
              <a:rPr lang="en-US" altLang="ja-JP" sz="1600" dirty="0" err="1">
                <a:solidFill>
                  <a:srgbClr val="000000"/>
                </a:solidFill>
              </a:rPr>
              <a:t>checkpoint.getLineNum</a:t>
            </a:r>
            <a:r>
              <a:rPr lang="en-US" altLang="ja-JP" sz="1600" dirty="0">
                <a:solidFill>
                  <a:srgbClr val="000000"/>
                </a:solidFill>
              </a:rPr>
              <a:t>(); </a:t>
            </a:r>
            <a:r>
              <a:rPr lang="en-US" altLang="ja-JP" sz="1600" dirty="0" err="1">
                <a:solidFill>
                  <a:srgbClr val="000000"/>
                </a:solidFill>
              </a:rPr>
              <a:t>i</a:t>
            </a:r>
            <a:r>
              <a:rPr lang="en-US" altLang="ja-JP" sz="1600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        </a:t>
            </a:r>
            <a:r>
              <a:rPr lang="en-US" altLang="ja-JP" sz="1600" dirty="0" err="1">
                <a:solidFill>
                  <a:srgbClr val="000000"/>
                </a:solidFill>
              </a:rPr>
              <a:t>rd.readLine</a:t>
            </a:r>
            <a:r>
              <a:rPr lang="en-US" altLang="ja-JP" sz="1600" dirty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}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</a:t>
            </a:r>
            <a:r>
              <a:rPr lang="en-US" altLang="ja-JP" sz="1600" dirty="0">
                <a:solidFill>
                  <a:srgbClr val="660066"/>
                </a:solidFill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660066"/>
                </a:solidFill>
              </a:rPr>
              <a:t>void</a:t>
            </a:r>
            <a:r>
              <a:rPr lang="en-US" altLang="ja-JP" sz="1600" dirty="0">
                <a:solidFill>
                  <a:srgbClr val="000000"/>
                </a:solidFill>
              </a:rPr>
              <a:t> close() </a:t>
            </a:r>
            <a:r>
              <a:rPr lang="en-US" altLang="ja-JP" sz="1600" dirty="0">
                <a:solidFill>
                  <a:srgbClr val="660066"/>
                </a:solidFill>
              </a:rPr>
              <a:t>throws</a:t>
            </a:r>
            <a:r>
              <a:rPr lang="en-US" altLang="ja-JP" sz="1600" dirty="0">
                <a:solidFill>
                  <a:srgbClr val="000000"/>
                </a:solidFill>
              </a:rPr>
              <a:t> Exception { </a:t>
            </a:r>
            <a:r>
              <a:rPr lang="en-US" altLang="ja-JP" sz="1600" dirty="0" err="1">
                <a:solidFill>
                  <a:srgbClr val="000000"/>
                </a:solidFill>
              </a:rPr>
              <a:t>rd.close</a:t>
            </a:r>
            <a:r>
              <a:rPr lang="en-US" altLang="ja-JP" sz="1600" dirty="0">
                <a:solidFill>
                  <a:srgbClr val="000000"/>
                </a:solidFill>
              </a:rPr>
              <a:t>(); }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en-US" altLang="ja-JP" sz="1600" dirty="0">
              <a:solidFill>
                <a:srgbClr val="000000"/>
              </a:solidFill>
            </a:endParaRP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/** </a:t>
            </a:r>
            <a:r>
              <a:rPr lang="en-US" altLang="ja-JP" sz="1600" dirty="0" err="1">
                <a:solidFill>
                  <a:srgbClr val="008000"/>
                </a:solidFill>
              </a:rPr>
              <a:t>ItemProcessor</a:t>
            </a:r>
            <a:r>
              <a:rPr lang="ja-JP" altLang="en-US" sz="1600" dirty="0">
                <a:solidFill>
                  <a:srgbClr val="008000"/>
                </a:solidFill>
              </a:rPr>
              <a:t>に渡す１項目を返す </a:t>
            </a:r>
            <a:r>
              <a:rPr lang="ja-JP" altLang="en-US" sz="1600" dirty="0">
                <a:solidFill>
                  <a:srgbClr val="000000"/>
                </a:solidFill>
              </a:rPr>
              <a:t>*</a:t>
            </a:r>
            <a:r>
              <a:rPr lang="en-US" altLang="ja-JP" sz="1600" dirty="0">
                <a:solidFill>
                  <a:srgbClr val="000000"/>
                </a:solidFill>
              </a:rPr>
              <a:t>/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</a:t>
            </a:r>
            <a:r>
              <a:rPr lang="en-US" altLang="ja-JP" sz="1600" dirty="0">
                <a:solidFill>
                  <a:srgbClr val="660066"/>
                </a:solidFill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</a:rPr>
              <a:t> Object </a:t>
            </a:r>
            <a:r>
              <a:rPr lang="en-US" altLang="ja-JP" sz="1600" dirty="0" err="1">
                <a:solidFill>
                  <a:srgbClr val="000000"/>
                </a:solidFill>
              </a:rPr>
              <a:t>readItem</a:t>
            </a:r>
            <a:r>
              <a:rPr lang="en-US" altLang="ja-JP" sz="1600" dirty="0">
                <a:solidFill>
                  <a:srgbClr val="000000"/>
                </a:solidFill>
              </a:rPr>
              <a:t>() </a:t>
            </a:r>
            <a:r>
              <a:rPr lang="en-US" altLang="ja-JP" sz="1600" dirty="0">
                <a:solidFill>
                  <a:srgbClr val="660066"/>
                </a:solidFill>
              </a:rPr>
              <a:t>throws</a:t>
            </a:r>
            <a:r>
              <a:rPr lang="en-US" altLang="ja-JP" sz="1600" dirty="0">
                <a:solidFill>
                  <a:srgbClr val="000000"/>
                </a:solidFill>
              </a:rPr>
              <a:t> Exception {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400" dirty="0">
                <a:solidFill>
                  <a:srgbClr val="000000"/>
                </a:solidFill>
              </a:rPr>
              <a:t>         </a:t>
            </a:r>
            <a:r>
              <a:rPr lang="en-US" altLang="ja-JP" sz="1600" dirty="0">
                <a:solidFill>
                  <a:srgbClr val="660066"/>
                </a:solidFill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</a:rPr>
              <a:t>rd.readLine</a:t>
            </a:r>
            <a:r>
              <a:rPr lang="en-US" altLang="ja-JP" sz="1600" dirty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000000"/>
                </a:solidFill>
              </a:rPr>
              <a:t>    }</a:t>
            </a:r>
            <a:endParaRPr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C1CB884-867C-E740-A9C7-A5134F1F2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712"/>
            <a:ext cx="2236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dirty="0" err="1">
                <a:solidFill>
                  <a:srgbClr val="000000"/>
                </a:solidFill>
              </a:rPr>
              <a:t>MyReaderImpl.java</a:t>
            </a:r>
            <a:r>
              <a:rPr lang="en-US" altLang="ja-JP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2597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CF09A-105E-1D48-B5D7-5EBE5E72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ItemProcessor</a:t>
            </a:r>
            <a:r>
              <a:rPr lang="ja-JP" altLang="en-US" dirty="0"/>
              <a:t>と</a:t>
            </a:r>
            <a:r>
              <a:rPr lang="en-US" altLang="ja-JP" dirty="0"/>
              <a:t>checkpoint</a:t>
            </a:r>
            <a:r>
              <a:rPr lang="ja-JP" altLang="en-US" dirty="0"/>
              <a:t>の実装クラス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FCA7AB-CD2C-DB40-9162-0026123390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A485AA-EFA4-5F40-9DDC-F9F0080B4F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E52F33E-9290-0546-97AE-C3FC2F3B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49400"/>
            <a:ext cx="8281988" cy="2320925"/>
          </a:xfrm>
          <a:prstGeom prst="foldedCorner">
            <a:avLst>
              <a:gd name="adj" fmla="val 456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wrap="none" anchor="ctr"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>
                <a:solidFill>
                  <a:srgbClr val="008000"/>
                </a:solidFill>
              </a:rPr>
              <a:t>@Dependent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>
                <a:solidFill>
                  <a:srgbClr val="008000"/>
                </a:solidFill>
              </a:rPr>
              <a:t>@Named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>
                <a:solidFill>
                  <a:srgbClr val="660066"/>
                </a:solidFill>
              </a:rPr>
              <a:t>public</a:t>
            </a:r>
            <a:r>
              <a:rPr lang="en-US" altLang="ja-JP" sz="1600">
                <a:solidFill>
                  <a:schemeClr val="tx1"/>
                </a:solidFill>
              </a:rPr>
              <a:t> </a:t>
            </a:r>
            <a:r>
              <a:rPr lang="en-US" altLang="ja-JP" sz="1600">
                <a:solidFill>
                  <a:srgbClr val="660066"/>
                </a:solidFill>
              </a:rPr>
              <a:t>class</a:t>
            </a:r>
            <a:r>
              <a:rPr lang="en-US" altLang="ja-JP" sz="1600">
                <a:solidFill>
                  <a:schemeClr val="tx1"/>
                </a:solidFill>
              </a:rPr>
              <a:t> MyProcessorImpl </a:t>
            </a:r>
            <a:r>
              <a:rPr lang="en-US" altLang="ja-JP" sz="1600">
                <a:solidFill>
                  <a:srgbClr val="660066"/>
                </a:solidFill>
              </a:rPr>
              <a:t>implements</a:t>
            </a:r>
            <a:r>
              <a:rPr lang="en-US" altLang="ja-JP" sz="1600">
                <a:solidFill>
                  <a:schemeClr val="tx1"/>
                </a:solidFill>
              </a:rPr>
              <a:t> javax.batch.api.chunk.ItemProcessor {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en-US" altLang="ja-JP" sz="1600">
              <a:solidFill>
                <a:schemeClr val="tx1"/>
              </a:solidFill>
            </a:endParaRP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>
                <a:solidFill>
                  <a:schemeClr val="tx1"/>
                </a:solidFill>
              </a:rPr>
              <a:t>    /** </a:t>
            </a:r>
            <a:r>
              <a:rPr lang="en-US" altLang="ja-JP" sz="1600">
                <a:solidFill>
                  <a:srgbClr val="008000"/>
                </a:solidFill>
              </a:rPr>
              <a:t>ItemReader</a:t>
            </a:r>
            <a:r>
              <a:rPr lang="ja-JP" altLang="en-US" sz="1600">
                <a:solidFill>
                  <a:srgbClr val="008000"/>
                </a:solidFill>
              </a:rPr>
              <a:t>の</a:t>
            </a:r>
            <a:r>
              <a:rPr lang="en-US" altLang="ja-JP" sz="1600">
                <a:solidFill>
                  <a:srgbClr val="008000"/>
                </a:solidFill>
              </a:rPr>
              <a:t>readItem()</a:t>
            </a:r>
            <a:r>
              <a:rPr lang="ja-JP" altLang="en-US" sz="1600">
                <a:solidFill>
                  <a:srgbClr val="008000"/>
                </a:solidFill>
              </a:rPr>
              <a:t>が返した要素が引数に与えられ、呼び出される </a:t>
            </a:r>
            <a:r>
              <a:rPr lang="ja-JP" altLang="en-US" sz="1600">
                <a:solidFill>
                  <a:schemeClr val="tx1"/>
                </a:solidFill>
              </a:rPr>
              <a:t>*</a:t>
            </a:r>
            <a:r>
              <a:rPr lang="en-US" altLang="ja-JP" sz="1600">
                <a:solidFill>
                  <a:schemeClr val="tx1"/>
                </a:solidFill>
              </a:rPr>
              <a:t>/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>
                <a:solidFill>
                  <a:schemeClr val="tx1"/>
                </a:solidFill>
              </a:rPr>
              <a:t>    </a:t>
            </a:r>
            <a:r>
              <a:rPr lang="en-US" altLang="ja-JP" sz="1600">
                <a:solidFill>
                  <a:srgbClr val="660066"/>
                </a:solidFill>
              </a:rPr>
              <a:t>public</a:t>
            </a:r>
            <a:r>
              <a:rPr lang="en-US" altLang="ja-JP" sz="1600">
                <a:solidFill>
                  <a:schemeClr val="tx1"/>
                </a:solidFill>
              </a:rPr>
              <a:t> Object processItem(Object obj) </a:t>
            </a:r>
            <a:r>
              <a:rPr lang="en-US" altLang="ja-JP" sz="1600">
                <a:solidFill>
                  <a:srgbClr val="660066"/>
                </a:solidFill>
              </a:rPr>
              <a:t>throws</a:t>
            </a:r>
            <a:r>
              <a:rPr lang="en-US" altLang="ja-JP" sz="1600">
                <a:solidFill>
                  <a:schemeClr val="tx1"/>
                </a:solidFill>
              </a:rPr>
              <a:t> Exception {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>
                <a:solidFill>
                  <a:schemeClr val="tx1"/>
                </a:solidFill>
              </a:rPr>
              <a:t>        String line = (String) obj;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>
                <a:solidFill>
                  <a:schemeClr val="tx1"/>
                </a:solidFill>
              </a:rPr>
              <a:t>        </a:t>
            </a:r>
            <a:r>
              <a:rPr lang="en-US" altLang="ja-JP" sz="1600">
                <a:solidFill>
                  <a:srgbClr val="660066"/>
                </a:solidFill>
              </a:rPr>
              <a:t>return</a:t>
            </a:r>
            <a:r>
              <a:rPr lang="en-US" altLang="ja-JP" sz="1600">
                <a:solidFill>
                  <a:schemeClr val="tx1"/>
                </a:solidFill>
              </a:rPr>
              <a:t> line.toUpperCase();	// </a:t>
            </a:r>
            <a:r>
              <a:rPr lang="ja-JP" altLang="en-US" sz="1600">
                <a:solidFill>
                  <a:schemeClr val="tx1"/>
                </a:solidFill>
              </a:rPr>
              <a:t>大文字に変換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>
                <a:solidFill>
                  <a:schemeClr val="tx1"/>
                </a:solidFill>
              </a:rPr>
              <a:t>    }</a:t>
            </a:r>
            <a:endParaRPr lang="ja-JP" altLang="en-US" sz="1600">
              <a:solidFill>
                <a:schemeClr val="tx1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4B0D89B-3A09-8E42-B395-C51CCE8F5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43000"/>
            <a:ext cx="277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2000">
                <a:solidFill>
                  <a:schemeClr val="tx1"/>
                </a:solidFill>
              </a:rPr>
              <a:t>MyProcessorImpl.java: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B8E44F7-5E6D-7E43-B67A-9A363B2BB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340225"/>
            <a:ext cx="8281988" cy="1374775"/>
          </a:xfrm>
          <a:prstGeom prst="foldedCorner">
            <a:avLst>
              <a:gd name="adj" fmla="val 456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wrap="none" anchor="ctr"/>
          <a:lstStyle/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sz="1600">
                <a:solidFill>
                  <a:srgbClr val="660066"/>
                </a:solidFill>
                <a:ea typeface="メイリオ" charset="0"/>
                <a:cs typeface="メイリオ" charset="0"/>
              </a:rPr>
              <a:t>public</a:t>
            </a:r>
            <a:r>
              <a:rPr lang="en-US" altLang="ja-JP" sz="1600">
                <a:solidFill>
                  <a:schemeClr val="tx1"/>
                </a:solidFill>
                <a:ea typeface="メイリオ" charset="0"/>
                <a:cs typeface="メイリオ" charset="0"/>
              </a:rPr>
              <a:t> </a:t>
            </a:r>
            <a:r>
              <a:rPr lang="en-US" altLang="ja-JP" sz="1600">
                <a:solidFill>
                  <a:srgbClr val="660066"/>
                </a:solidFill>
                <a:ea typeface="メイリオ" charset="0"/>
                <a:cs typeface="メイリオ" charset="0"/>
              </a:rPr>
              <a:t>class</a:t>
            </a:r>
            <a:r>
              <a:rPr lang="en-US" altLang="ja-JP" sz="1600">
                <a:solidFill>
                  <a:schemeClr val="tx1"/>
                </a:solidFill>
                <a:ea typeface="メイリオ" charset="0"/>
                <a:cs typeface="メイリオ" charset="0"/>
              </a:rPr>
              <a:t> MyCheckpoint </a:t>
            </a:r>
            <a:r>
              <a:rPr lang="en-US" altLang="ja-JP" sz="1600">
                <a:solidFill>
                  <a:srgbClr val="660066"/>
                </a:solidFill>
                <a:ea typeface="メイリオ" charset="0"/>
                <a:cs typeface="メイリオ" charset="0"/>
              </a:rPr>
              <a:t>implements</a:t>
            </a:r>
            <a:r>
              <a:rPr lang="en-US" altLang="ja-JP" sz="1600">
                <a:solidFill>
                  <a:schemeClr val="tx1"/>
                </a:solidFill>
                <a:ea typeface="メイリオ" charset="0"/>
                <a:cs typeface="メイリオ" charset="0"/>
              </a:rPr>
              <a:t> Serializable {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sz="1600">
                <a:solidFill>
                  <a:schemeClr val="tx1"/>
                </a:solidFill>
                <a:ea typeface="メイリオ" charset="0"/>
                <a:cs typeface="メイリオ" charset="0"/>
              </a:rPr>
              <a:t>    </a:t>
            </a:r>
            <a:r>
              <a:rPr lang="en-US" altLang="ja-JP" sz="1600">
                <a:solidFill>
                  <a:srgbClr val="660066"/>
                </a:solidFill>
                <a:ea typeface="メイリオ" charset="0"/>
                <a:cs typeface="メイリオ" charset="0"/>
              </a:rPr>
              <a:t>private</a:t>
            </a:r>
            <a:r>
              <a:rPr lang="en-US" altLang="ja-JP" sz="1600">
                <a:solidFill>
                  <a:schemeClr val="tx1"/>
                </a:solidFill>
                <a:ea typeface="メイリオ" charset="0"/>
                <a:cs typeface="メイリオ" charset="0"/>
              </a:rPr>
              <a:t> </a:t>
            </a:r>
            <a:r>
              <a:rPr lang="en-US" altLang="ja-JP" sz="1600">
                <a:solidFill>
                  <a:srgbClr val="660066"/>
                </a:solidFill>
                <a:ea typeface="メイリオ" charset="0"/>
                <a:cs typeface="メイリオ" charset="0"/>
              </a:rPr>
              <a:t>long</a:t>
            </a:r>
            <a:r>
              <a:rPr lang="en-US" altLang="ja-JP" sz="1600">
                <a:solidFill>
                  <a:schemeClr val="tx1"/>
                </a:solidFill>
                <a:ea typeface="メイリオ" charset="0"/>
                <a:cs typeface="メイリオ" charset="0"/>
              </a:rPr>
              <a:t> lineNum = 0;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sz="1600">
                <a:solidFill>
                  <a:schemeClr val="tx1"/>
                </a:solidFill>
                <a:ea typeface="メイリオ" charset="0"/>
                <a:cs typeface="メイリオ" charset="0"/>
              </a:rPr>
              <a:t>    </a:t>
            </a:r>
            <a:r>
              <a:rPr lang="en-US" altLang="ja-JP" sz="1600">
                <a:solidFill>
                  <a:srgbClr val="660066"/>
                </a:solidFill>
                <a:ea typeface="メイリオ" charset="0"/>
                <a:cs typeface="メイリオ" charset="0"/>
              </a:rPr>
              <a:t>public</a:t>
            </a:r>
            <a:r>
              <a:rPr lang="en-US" altLang="ja-JP" sz="1600">
                <a:solidFill>
                  <a:schemeClr val="tx1"/>
                </a:solidFill>
                <a:ea typeface="メイリオ" charset="0"/>
                <a:cs typeface="メイリオ" charset="0"/>
              </a:rPr>
              <a:t> </a:t>
            </a:r>
            <a:r>
              <a:rPr lang="en-US" altLang="ja-JP" sz="1600">
                <a:solidFill>
                  <a:srgbClr val="660066"/>
                </a:solidFill>
                <a:ea typeface="メイリオ" charset="0"/>
                <a:cs typeface="メイリオ" charset="0"/>
              </a:rPr>
              <a:t>void</a:t>
            </a:r>
            <a:r>
              <a:rPr lang="en-US" altLang="ja-JP" sz="1600">
                <a:solidFill>
                  <a:schemeClr val="tx1"/>
                </a:solidFill>
                <a:ea typeface="メイリオ" charset="0"/>
                <a:cs typeface="メイリオ" charset="0"/>
              </a:rPr>
              <a:t> increase() { lineNum++; }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sz="1600">
                <a:solidFill>
                  <a:schemeClr val="tx1"/>
                </a:solidFill>
                <a:ea typeface="メイリオ" charset="0"/>
                <a:cs typeface="メイリオ" charset="0"/>
              </a:rPr>
              <a:t>    </a:t>
            </a:r>
            <a:r>
              <a:rPr lang="en-US" altLang="ja-JP" sz="1600">
                <a:solidFill>
                  <a:srgbClr val="660066"/>
                </a:solidFill>
                <a:ea typeface="メイリオ" charset="0"/>
                <a:cs typeface="メイリオ" charset="0"/>
              </a:rPr>
              <a:t>public</a:t>
            </a:r>
            <a:r>
              <a:rPr lang="en-US" altLang="ja-JP" sz="1600">
                <a:solidFill>
                  <a:schemeClr val="tx1"/>
                </a:solidFill>
                <a:ea typeface="メイリオ" charset="0"/>
                <a:cs typeface="メイリオ" charset="0"/>
              </a:rPr>
              <a:t> </a:t>
            </a:r>
            <a:r>
              <a:rPr lang="en-US" altLang="ja-JP" sz="1600">
                <a:solidFill>
                  <a:srgbClr val="660066"/>
                </a:solidFill>
                <a:ea typeface="メイリオ" charset="0"/>
                <a:cs typeface="メイリオ" charset="0"/>
              </a:rPr>
              <a:t>long</a:t>
            </a:r>
            <a:r>
              <a:rPr lang="en-US" altLang="ja-JP" sz="1600">
                <a:solidFill>
                  <a:schemeClr val="tx1"/>
                </a:solidFill>
                <a:ea typeface="メイリオ" charset="0"/>
                <a:cs typeface="メイリオ" charset="0"/>
              </a:rPr>
              <a:t> getLineNum() { </a:t>
            </a:r>
            <a:r>
              <a:rPr lang="en-US" altLang="ja-JP" sz="1600">
                <a:solidFill>
                  <a:srgbClr val="660066"/>
                </a:solidFill>
                <a:ea typeface="メイリオ" charset="0"/>
                <a:cs typeface="メイリオ" charset="0"/>
              </a:rPr>
              <a:t>return</a:t>
            </a:r>
            <a:r>
              <a:rPr lang="en-US" altLang="ja-JP" sz="1600">
                <a:solidFill>
                  <a:schemeClr val="tx1"/>
                </a:solidFill>
                <a:ea typeface="メイリオ" charset="0"/>
                <a:cs typeface="メイリオ" charset="0"/>
              </a:rPr>
              <a:t> lineNum; }</a:t>
            </a:r>
          </a:p>
          <a:p>
            <a:pPr eaLnBrk="1" hangingPunct="1">
              <a:buSzPct val="100000"/>
              <a:buFont typeface="Times New Roman" charset="0"/>
              <a:buNone/>
              <a:defRPr/>
            </a:pPr>
            <a:r>
              <a:rPr lang="en-US" altLang="ja-JP" sz="1600">
                <a:solidFill>
                  <a:schemeClr val="tx1"/>
                </a:solidFill>
                <a:ea typeface="メイリオ" charset="0"/>
                <a:cs typeface="メイリオ" charset="0"/>
              </a:rPr>
              <a:t>}</a:t>
            </a:r>
            <a:endParaRPr lang="ja-JP" altLang="en-US" sz="1600">
              <a:solidFill>
                <a:schemeClr val="tx1"/>
              </a:solidFill>
              <a:ea typeface="メイリオ" charset="0"/>
              <a:cs typeface="メイリオ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859C4D9-3F97-7340-984C-29BC20F12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933825"/>
            <a:ext cx="242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2000">
                <a:solidFill>
                  <a:schemeClr val="tx1"/>
                </a:solidFill>
              </a:rPr>
              <a:t>MyCheckpoint.java:</a:t>
            </a:r>
          </a:p>
        </p:txBody>
      </p:sp>
    </p:spTree>
    <p:extLst>
      <p:ext uri="{BB962C8B-B14F-4D97-AF65-F5344CB8AC3E}">
        <p14:creationId xmlns:p14="http://schemas.microsoft.com/office/powerpoint/2010/main" val="354444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CA3E83-C541-754A-911B-3D0F735A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ItemWriter</a:t>
            </a:r>
            <a:r>
              <a:rPr lang="ja-JP" altLang="en-US" dirty="0"/>
              <a:t>の実装クラス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90E239-5B26-B048-A165-046B544E16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© 2015 Red Hat K.K</a:t>
            </a:r>
            <a:endParaRPr lang="ja-JP" altLang="en-US" dirty="0">
              <a:latin typeface="Arial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D539B6-E1E4-BF49-8BD5-EC55FA017C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6D3D6-B1A9-3849-B2E7-6BD509C9940A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58DE761-A606-A54F-B3BE-9A476FB64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1" y="1233587"/>
            <a:ext cx="8147050" cy="5363769"/>
          </a:xfrm>
          <a:prstGeom prst="foldedCorner">
            <a:avLst>
              <a:gd name="adj" fmla="val 456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srgbClr val="808080">
                <a:alpha val="39999"/>
              </a:srgbClr>
            </a:outerShdw>
          </a:effectLst>
        </p:spPr>
        <p:txBody>
          <a:bodyPr wrap="none" tIns="144000" anchor="ctr"/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008000"/>
                </a:solidFill>
              </a:rPr>
              <a:t>@Dependent @Named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rgbClr val="660066"/>
                </a:solidFill>
              </a:rPr>
              <a:t>public class </a:t>
            </a:r>
            <a:r>
              <a:rPr lang="en-US" altLang="ja-JP" sz="1600" dirty="0" err="1">
                <a:solidFill>
                  <a:schemeClr val="tx1"/>
                </a:solidFill>
              </a:rPr>
              <a:t>MyWriterImpl</a:t>
            </a:r>
            <a:r>
              <a:rPr lang="en-US" altLang="ja-JP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rgbClr val="660066"/>
                </a:solidFill>
              </a:rPr>
              <a:t>implements </a:t>
            </a:r>
            <a:r>
              <a:rPr lang="en-US" altLang="ja-JP" sz="1600" dirty="0" err="1">
                <a:solidFill>
                  <a:schemeClr val="tx1"/>
                </a:solidFill>
              </a:rPr>
              <a:t>javax.batch.api.chunk.ItemWriter</a:t>
            </a:r>
            <a:r>
              <a:rPr lang="en-US" altLang="ja-JP" sz="1600" dirty="0">
                <a:solidFill>
                  <a:schemeClr val="tx1"/>
                </a:solidFill>
              </a:rPr>
              <a:t> {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chemeClr val="tx1"/>
                </a:solidFill>
              </a:rPr>
              <a:t>    </a:t>
            </a:r>
            <a:r>
              <a:rPr lang="en-US" altLang="ja-JP" sz="1600" dirty="0">
                <a:solidFill>
                  <a:srgbClr val="660066"/>
                </a:solidFill>
              </a:rPr>
              <a:t>private </a:t>
            </a:r>
            <a:r>
              <a:rPr lang="en-US" altLang="ja-JP" sz="1600" dirty="0" err="1">
                <a:solidFill>
                  <a:schemeClr val="tx1"/>
                </a:solidFill>
              </a:rPr>
              <a:t>BufferedWriter</a:t>
            </a:r>
            <a:r>
              <a:rPr lang="en-US" altLang="ja-JP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 err="1">
                <a:solidFill>
                  <a:schemeClr val="tx1"/>
                </a:solidFill>
              </a:rPr>
              <a:t>wr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chemeClr val="tx1"/>
                </a:solidFill>
              </a:rPr>
              <a:t>    </a:t>
            </a:r>
            <a:r>
              <a:rPr lang="en-US" altLang="ja-JP" sz="1600" dirty="0">
                <a:solidFill>
                  <a:srgbClr val="008000"/>
                </a:solidFill>
              </a:rPr>
              <a:t>@Inject </a:t>
            </a:r>
            <a:r>
              <a:rPr lang="en-US" altLang="ja-JP" sz="1600" dirty="0">
                <a:solidFill>
                  <a:srgbClr val="660066"/>
                </a:solidFill>
              </a:rPr>
              <a:t>private</a:t>
            </a:r>
            <a:r>
              <a:rPr lang="en-US" altLang="ja-JP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 err="1">
                <a:solidFill>
                  <a:schemeClr val="tx1"/>
                </a:solidFill>
              </a:rPr>
              <a:t>JobContext</a:t>
            </a:r>
            <a:r>
              <a:rPr lang="en-US" altLang="ja-JP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 err="1">
                <a:solidFill>
                  <a:schemeClr val="tx1"/>
                </a:solidFill>
              </a:rPr>
              <a:t>ctx</a:t>
            </a:r>
            <a:r>
              <a:rPr lang="en-US" altLang="ja-JP" sz="1600" dirty="0">
                <a:solidFill>
                  <a:schemeClr val="tx1"/>
                </a:solidFill>
              </a:rPr>
              <a:t>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en-US" altLang="ja-JP" sz="1600" dirty="0">
              <a:solidFill>
                <a:schemeClr val="tx1"/>
              </a:solidFill>
            </a:endParaRP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chemeClr val="tx1"/>
                </a:solidFill>
              </a:rPr>
              <a:t>    </a:t>
            </a:r>
            <a:r>
              <a:rPr lang="en-US" altLang="ja-JP" sz="1600" dirty="0">
                <a:solidFill>
                  <a:srgbClr val="660066"/>
                </a:solidFill>
              </a:rPr>
              <a:t>public</a:t>
            </a:r>
            <a:r>
              <a:rPr lang="en-US" altLang="ja-JP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rgbClr val="660066"/>
                </a:solidFill>
              </a:rPr>
              <a:t>void</a:t>
            </a:r>
            <a:r>
              <a:rPr lang="en-US" altLang="ja-JP" sz="1600" dirty="0">
                <a:solidFill>
                  <a:schemeClr val="tx1"/>
                </a:solidFill>
              </a:rPr>
              <a:t> open(Serializable </a:t>
            </a:r>
            <a:r>
              <a:rPr lang="en-US" altLang="ja-JP" sz="1600" dirty="0" err="1">
                <a:solidFill>
                  <a:schemeClr val="tx1"/>
                </a:solidFill>
              </a:rPr>
              <a:t>ckpt</a:t>
            </a:r>
            <a:r>
              <a:rPr lang="en-US" altLang="ja-JP" sz="1600" dirty="0">
                <a:solidFill>
                  <a:schemeClr val="tx1"/>
                </a:solidFill>
              </a:rPr>
              <a:t>) </a:t>
            </a:r>
            <a:r>
              <a:rPr lang="en-US" altLang="ja-JP" sz="1600" dirty="0">
                <a:solidFill>
                  <a:srgbClr val="660066"/>
                </a:solidFill>
              </a:rPr>
              <a:t>throws</a:t>
            </a:r>
            <a:r>
              <a:rPr lang="en-US" altLang="ja-JP" sz="1600" dirty="0">
                <a:solidFill>
                  <a:schemeClr val="tx1"/>
                </a:solidFill>
              </a:rPr>
              <a:t> Exception {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chemeClr val="tx1"/>
                </a:solidFill>
              </a:rPr>
              <a:t>        String </a:t>
            </a:r>
            <a:r>
              <a:rPr lang="en-US" altLang="ja-JP" sz="1600" dirty="0" err="1">
                <a:solidFill>
                  <a:schemeClr val="tx1"/>
                </a:solidFill>
              </a:rPr>
              <a:t>fileName</a:t>
            </a:r>
            <a:r>
              <a:rPr lang="en-US" altLang="ja-JP" sz="1600" dirty="0">
                <a:solidFill>
                  <a:schemeClr val="tx1"/>
                </a:solidFill>
              </a:rPr>
              <a:t> = </a:t>
            </a:r>
            <a:r>
              <a:rPr lang="en-US" altLang="ja-JP" sz="1600" dirty="0" err="1">
                <a:solidFill>
                  <a:schemeClr val="tx1"/>
                </a:solidFill>
              </a:rPr>
              <a:t>ctx.getProperties</a:t>
            </a:r>
            <a:r>
              <a:rPr lang="en-US" altLang="ja-JP" sz="1600" dirty="0">
                <a:solidFill>
                  <a:schemeClr val="tx1"/>
                </a:solidFill>
              </a:rPr>
              <a:t>().</a:t>
            </a:r>
            <a:r>
              <a:rPr lang="en-US" altLang="ja-JP" sz="1600" dirty="0" err="1">
                <a:solidFill>
                  <a:schemeClr val="tx1"/>
                </a:solidFill>
              </a:rPr>
              <a:t>getProperty</a:t>
            </a:r>
            <a:r>
              <a:rPr lang="en-US" altLang="ja-JP" sz="1600" dirty="0">
                <a:solidFill>
                  <a:schemeClr val="tx1"/>
                </a:solidFill>
              </a:rPr>
              <a:t>("</a:t>
            </a:r>
            <a:r>
              <a:rPr lang="en-US" altLang="ja-JP" sz="1600" dirty="0" err="1">
                <a:solidFill>
                  <a:srgbClr val="0000FF"/>
                </a:solidFill>
              </a:rPr>
              <a:t>output_file</a:t>
            </a:r>
            <a:r>
              <a:rPr lang="en-US" altLang="ja-JP" sz="1600" dirty="0">
                <a:solidFill>
                  <a:schemeClr val="tx1"/>
                </a:solidFill>
              </a:rPr>
              <a:t>");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chemeClr val="tx1"/>
                </a:solidFill>
              </a:rPr>
              <a:t>        </a:t>
            </a:r>
            <a:r>
              <a:rPr lang="en-US" altLang="ja-JP" sz="1600" dirty="0" err="1">
                <a:solidFill>
                  <a:schemeClr val="tx1"/>
                </a:solidFill>
              </a:rPr>
              <a:t>wr</a:t>
            </a:r>
            <a:r>
              <a:rPr lang="en-US" altLang="ja-JP" sz="1600" dirty="0">
                <a:solidFill>
                  <a:schemeClr val="tx1"/>
                </a:solidFill>
              </a:rPr>
              <a:t> = </a:t>
            </a:r>
            <a:r>
              <a:rPr lang="en-US" altLang="ja-JP" sz="1600" dirty="0">
                <a:solidFill>
                  <a:srgbClr val="660066"/>
                </a:solidFill>
              </a:rPr>
              <a:t>new</a:t>
            </a:r>
            <a:r>
              <a:rPr lang="en-US" altLang="ja-JP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 err="1">
                <a:solidFill>
                  <a:schemeClr val="tx1"/>
                </a:solidFill>
              </a:rPr>
              <a:t>BufferedWriter</a:t>
            </a:r>
            <a:r>
              <a:rPr lang="en-US" altLang="ja-JP" sz="1600" dirty="0">
                <a:solidFill>
                  <a:schemeClr val="tx1"/>
                </a:solidFill>
              </a:rPr>
              <a:t>(</a:t>
            </a:r>
            <a:r>
              <a:rPr lang="en-US" altLang="ja-JP" sz="1600" dirty="0">
                <a:solidFill>
                  <a:srgbClr val="660066"/>
                </a:solidFill>
              </a:rPr>
              <a:t>new</a:t>
            </a:r>
            <a:r>
              <a:rPr lang="en-US" altLang="ja-JP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 err="1">
                <a:solidFill>
                  <a:schemeClr val="tx1"/>
                </a:solidFill>
              </a:rPr>
              <a:t>FileWriter</a:t>
            </a:r>
            <a:r>
              <a:rPr lang="en-US" altLang="ja-JP" sz="1600" dirty="0">
                <a:solidFill>
                  <a:schemeClr val="tx1"/>
                </a:solidFill>
              </a:rPr>
              <a:t>(</a:t>
            </a:r>
            <a:r>
              <a:rPr lang="en-US" altLang="ja-JP" sz="1600" dirty="0" err="1">
                <a:solidFill>
                  <a:schemeClr val="tx1"/>
                </a:solidFill>
              </a:rPr>
              <a:t>fileName</a:t>
            </a:r>
            <a:r>
              <a:rPr lang="en-US" altLang="ja-JP" sz="1600" dirty="0">
                <a:solidFill>
                  <a:schemeClr val="tx1"/>
                </a:solidFill>
              </a:rPr>
              <a:t>, (</a:t>
            </a:r>
            <a:r>
              <a:rPr lang="en-US" altLang="ja-JP" sz="1600" dirty="0" err="1">
                <a:solidFill>
                  <a:schemeClr val="tx1"/>
                </a:solidFill>
              </a:rPr>
              <a:t>ckpt</a:t>
            </a:r>
            <a:r>
              <a:rPr lang="en-US" altLang="ja-JP" sz="1600" dirty="0">
                <a:solidFill>
                  <a:schemeClr val="tx1"/>
                </a:solidFill>
              </a:rPr>
              <a:t> != null)));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chemeClr val="tx1"/>
                </a:solidFill>
              </a:rPr>
              <a:t>    }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en-US" altLang="ja-JP" sz="1600" dirty="0">
              <a:solidFill>
                <a:schemeClr val="tx1"/>
              </a:solidFill>
            </a:endParaRP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chemeClr val="tx1"/>
                </a:solidFill>
              </a:rPr>
              <a:t>    /** </a:t>
            </a:r>
            <a:r>
              <a:rPr lang="en-US" altLang="ja-JP" sz="1600" dirty="0" err="1">
                <a:solidFill>
                  <a:srgbClr val="008000"/>
                </a:solidFill>
              </a:rPr>
              <a:t>ItemProcessor</a:t>
            </a:r>
            <a:r>
              <a:rPr lang="ja-JP" altLang="en-US" sz="1600" dirty="0">
                <a:solidFill>
                  <a:srgbClr val="008000"/>
                </a:solidFill>
              </a:rPr>
              <a:t>の</a:t>
            </a:r>
            <a:r>
              <a:rPr lang="en-US" altLang="ja-JP" sz="1600" dirty="0">
                <a:solidFill>
                  <a:srgbClr val="008000"/>
                </a:solidFill>
              </a:rPr>
              <a:t>process()</a:t>
            </a:r>
            <a:r>
              <a:rPr lang="ja-JP" altLang="en-US" sz="1600" dirty="0">
                <a:solidFill>
                  <a:srgbClr val="008000"/>
                </a:solidFill>
              </a:rPr>
              <a:t>の戻り値をチャンクの固まり</a:t>
            </a:r>
            <a:r>
              <a:rPr lang="en-US" altLang="ja-JP" sz="1600" dirty="0">
                <a:solidFill>
                  <a:srgbClr val="008000"/>
                </a:solidFill>
              </a:rPr>
              <a:t>(List</a:t>
            </a:r>
            <a:r>
              <a:rPr lang="ja-JP" altLang="en-US" sz="1600" dirty="0">
                <a:solidFill>
                  <a:srgbClr val="008000"/>
                </a:solidFill>
              </a:rPr>
              <a:t>）で受け取る</a:t>
            </a:r>
            <a:r>
              <a:rPr lang="en-US" altLang="ja-JP" sz="1600" dirty="0">
                <a:solidFill>
                  <a:srgbClr val="008000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*/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chemeClr val="tx1"/>
                </a:solidFill>
              </a:rPr>
              <a:t>    </a:t>
            </a:r>
            <a:r>
              <a:rPr lang="en-US" altLang="ja-JP" sz="1600" dirty="0">
                <a:solidFill>
                  <a:srgbClr val="660066"/>
                </a:solidFill>
              </a:rPr>
              <a:t>public</a:t>
            </a:r>
            <a:r>
              <a:rPr lang="en-US" altLang="ja-JP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rgbClr val="660066"/>
                </a:solidFill>
              </a:rPr>
              <a:t>void</a:t>
            </a:r>
            <a:r>
              <a:rPr lang="en-US" altLang="ja-JP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 err="1">
                <a:solidFill>
                  <a:schemeClr val="tx1"/>
                </a:solidFill>
              </a:rPr>
              <a:t>writeItems</a:t>
            </a:r>
            <a:r>
              <a:rPr lang="en-US" altLang="ja-JP" sz="1600" dirty="0">
                <a:solidFill>
                  <a:schemeClr val="tx1"/>
                </a:solidFill>
              </a:rPr>
              <a:t>(List&lt;Object&gt; items) </a:t>
            </a:r>
            <a:r>
              <a:rPr lang="en-US" altLang="ja-JP" sz="1600" dirty="0">
                <a:solidFill>
                  <a:srgbClr val="660066"/>
                </a:solidFill>
              </a:rPr>
              <a:t>throws</a:t>
            </a:r>
            <a:r>
              <a:rPr lang="en-US" altLang="ja-JP" sz="1600" dirty="0">
                <a:solidFill>
                  <a:schemeClr val="tx1"/>
                </a:solidFill>
              </a:rPr>
              <a:t> Exception {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chemeClr val="tx1"/>
                </a:solidFill>
              </a:rPr>
              <a:t>        </a:t>
            </a:r>
            <a:r>
              <a:rPr lang="en-US" altLang="ja-JP" sz="1600" dirty="0">
                <a:solidFill>
                  <a:srgbClr val="660066"/>
                </a:solidFill>
              </a:rPr>
              <a:t>for</a:t>
            </a:r>
            <a:r>
              <a:rPr lang="en-US" altLang="ja-JP" sz="1600" dirty="0">
                <a:solidFill>
                  <a:schemeClr val="tx1"/>
                </a:solidFill>
              </a:rPr>
              <a:t> (</a:t>
            </a:r>
            <a:r>
              <a:rPr lang="en-US" altLang="ja-JP" sz="1600" dirty="0" err="1">
                <a:solidFill>
                  <a:schemeClr val="tx1"/>
                </a:solidFill>
              </a:rPr>
              <a:t>int</a:t>
            </a:r>
            <a:r>
              <a:rPr lang="en-US" altLang="ja-JP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 err="1">
                <a:solidFill>
                  <a:schemeClr val="tx1"/>
                </a:solidFill>
              </a:rPr>
              <a:t>i</a:t>
            </a:r>
            <a:r>
              <a:rPr lang="en-US" altLang="ja-JP" sz="1600" dirty="0">
                <a:solidFill>
                  <a:schemeClr val="tx1"/>
                </a:solidFill>
              </a:rPr>
              <a:t> = 0; </a:t>
            </a:r>
            <a:r>
              <a:rPr lang="en-US" altLang="ja-JP" sz="1600" dirty="0" err="1">
                <a:solidFill>
                  <a:schemeClr val="tx1"/>
                </a:solidFill>
              </a:rPr>
              <a:t>i</a:t>
            </a:r>
            <a:r>
              <a:rPr lang="en-US" altLang="ja-JP" sz="1600" dirty="0">
                <a:solidFill>
                  <a:schemeClr val="tx1"/>
                </a:solidFill>
              </a:rPr>
              <a:t> &lt; </a:t>
            </a:r>
            <a:r>
              <a:rPr lang="en-US" altLang="ja-JP" sz="1600" dirty="0" err="1">
                <a:solidFill>
                  <a:schemeClr val="tx1"/>
                </a:solidFill>
              </a:rPr>
              <a:t>items.size</a:t>
            </a:r>
            <a:r>
              <a:rPr lang="en-US" altLang="ja-JP" sz="1600" dirty="0">
                <a:solidFill>
                  <a:schemeClr val="tx1"/>
                </a:solidFill>
              </a:rPr>
              <a:t>(); </a:t>
            </a:r>
            <a:r>
              <a:rPr lang="en-US" altLang="ja-JP" sz="1600" dirty="0" err="1">
                <a:solidFill>
                  <a:schemeClr val="tx1"/>
                </a:solidFill>
              </a:rPr>
              <a:t>i</a:t>
            </a:r>
            <a:r>
              <a:rPr lang="en-US" altLang="ja-JP" sz="1600" dirty="0">
                <a:solidFill>
                  <a:schemeClr val="tx1"/>
                </a:solidFill>
              </a:rPr>
              <a:t>++) {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chemeClr val="tx1"/>
                </a:solidFill>
              </a:rPr>
              <a:t>            String line = (String) </a:t>
            </a:r>
            <a:r>
              <a:rPr lang="en-US" altLang="ja-JP" sz="1600" dirty="0" err="1">
                <a:solidFill>
                  <a:schemeClr val="tx1"/>
                </a:solidFill>
              </a:rPr>
              <a:t>items.get</a:t>
            </a:r>
            <a:r>
              <a:rPr lang="en-US" altLang="ja-JP" sz="1600" dirty="0">
                <a:solidFill>
                  <a:schemeClr val="tx1"/>
                </a:solidFill>
              </a:rPr>
              <a:t>(</a:t>
            </a:r>
            <a:r>
              <a:rPr lang="en-US" altLang="ja-JP" sz="1600" dirty="0" err="1">
                <a:solidFill>
                  <a:schemeClr val="tx1"/>
                </a:solidFill>
              </a:rPr>
              <a:t>i</a:t>
            </a:r>
            <a:r>
              <a:rPr lang="en-US" altLang="ja-JP" sz="1600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chemeClr val="tx1"/>
                </a:solidFill>
              </a:rPr>
              <a:t>            </a:t>
            </a:r>
            <a:r>
              <a:rPr lang="en-US" altLang="ja-JP" sz="1600" dirty="0" err="1">
                <a:solidFill>
                  <a:schemeClr val="tx1"/>
                </a:solidFill>
              </a:rPr>
              <a:t>wr.write</a:t>
            </a:r>
            <a:r>
              <a:rPr lang="en-US" altLang="ja-JP" sz="1600" dirty="0">
                <a:solidFill>
                  <a:schemeClr val="tx1"/>
                </a:solidFill>
              </a:rPr>
              <a:t>(line+"</a:t>
            </a:r>
            <a:r>
              <a:rPr lang="en-US" altLang="ja-JP" sz="1600" dirty="0">
                <a:solidFill>
                  <a:srgbClr val="0000FF"/>
                </a:solidFill>
              </a:rPr>
              <a:t>\n</a:t>
            </a:r>
            <a:r>
              <a:rPr lang="en-US" altLang="ja-JP" sz="1600" dirty="0">
                <a:solidFill>
                  <a:schemeClr val="tx1"/>
                </a:solidFill>
              </a:rPr>
              <a:t>");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chemeClr val="tx1"/>
                </a:solidFill>
              </a:rPr>
              <a:t>        }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chemeClr val="tx1"/>
                </a:solidFill>
              </a:rPr>
              <a:t>    }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endParaRPr lang="en-US" altLang="ja-JP" sz="1600" dirty="0">
              <a:solidFill>
                <a:schemeClr val="tx1"/>
              </a:solidFill>
            </a:endParaRP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chemeClr val="tx1"/>
                </a:solidFill>
              </a:rPr>
              <a:t>    </a:t>
            </a:r>
            <a:r>
              <a:rPr lang="en-US" altLang="ja-JP" sz="1600" dirty="0">
                <a:solidFill>
                  <a:srgbClr val="660066"/>
                </a:solidFill>
              </a:rPr>
              <a:t>public</a:t>
            </a:r>
            <a:r>
              <a:rPr lang="en-US" altLang="ja-JP" sz="1600" dirty="0">
                <a:solidFill>
                  <a:schemeClr val="tx1"/>
                </a:solidFill>
              </a:rPr>
              <a:t> Serializable </a:t>
            </a:r>
            <a:r>
              <a:rPr lang="en-US" altLang="ja-JP" sz="1600" dirty="0" err="1">
                <a:solidFill>
                  <a:schemeClr val="tx1"/>
                </a:solidFill>
              </a:rPr>
              <a:t>checkpointInfo</a:t>
            </a:r>
            <a:r>
              <a:rPr lang="en-US" altLang="ja-JP" sz="1600" dirty="0">
                <a:solidFill>
                  <a:schemeClr val="tx1"/>
                </a:solidFill>
              </a:rPr>
              <a:t>() </a:t>
            </a:r>
            <a:r>
              <a:rPr lang="en-US" altLang="ja-JP" sz="1600" dirty="0">
                <a:solidFill>
                  <a:srgbClr val="660066"/>
                </a:solidFill>
              </a:rPr>
              <a:t>throws</a:t>
            </a:r>
            <a:r>
              <a:rPr lang="en-US" altLang="ja-JP" sz="1600" dirty="0">
                <a:solidFill>
                  <a:schemeClr val="tx1"/>
                </a:solidFill>
              </a:rPr>
              <a:t> Exception {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chemeClr val="tx1"/>
                </a:solidFill>
              </a:rPr>
              <a:t>        </a:t>
            </a:r>
            <a:r>
              <a:rPr lang="en-US" altLang="ja-JP" sz="1600" dirty="0">
                <a:solidFill>
                  <a:srgbClr val="660066"/>
                </a:solidFill>
              </a:rPr>
              <a:t>return</a:t>
            </a:r>
            <a:r>
              <a:rPr lang="en-US" altLang="ja-JP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rgbClr val="660066"/>
                </a:solidFill>
              </a:rPr>
              <a:t>new</a:t>
            </a:r>
            <a:r>
              <a:rPr lang="en-US" altLang="ja-JP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 err="1">
                <a:solidFill>
                  <a:schemeClr val="tx1"/>
                </a:solidFill>
              </a:rPr>
              <a:t>MyCheckpoint</a:t>
            </a:r>
            <a:r>
              <a:rPr lang="en-US" altLang="ja-JP" sz="1600" dirty="0">
                <a:solidFill>
                  <a:schemeClr val="tx1"/>
                </a:solidFill>
              </a:rPr>
              <a:t>();</a:t>
            </a:r>
          </a:p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1600" dirty="0">
                <a:solidFill>
                  <a:schemeClr val="tx1"/>
                </a:solidFill>
              </a:rPr>
              <a:t>    }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4DE8E0D-62D3-0B42-9E02-D3386EF3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712"/>
            <a:ext cx="2303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SzPct val="100000"/>
              <a:buFont typeface="Times New Roman" panose="02020603050405020304" pitchFamily="18" charset="0"/>
              <a:buNone/>
            </a:pPr>
            <a:r>
              <a:rPr lang="en-US" altLang="ja-JP" sz="2000">
                <a:solidFill>
                  <a:schemeClr val="tx1"/>
                </a:solidFill>
              </a:rPr>
              <a:t>MyWriterImpl.java:</a:t>
            </a:r>
          </a:p>
        </p:txBody>
      </p:sp>
    </p:spTree>
    <p:extLst>
      <p:ext uri="{BB962C8B-B14F-4D97-AF65-F5344CB8AC3E}">
        <p14:creationId xmlns:p14="http://schemas.microsoft.com/office/powerpoint/2010/main" val="2294662551"/>
      </p:ext>
    </p:extLst>
  </p:cSld>
  <p:clrMapOvr>
    <a:masterClrMapping/>
  </p:clrMapOvr>
</p:sld>
</file>

<file path=ppt/theme/theme1.xml><?xml version="1.0" encoding="utf-8"?>
<a:theme xmlns:a="http://schemas.openxmlformats.org/drawingml/2006/main" name="JBoss_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9525" cmpd="sng">
          <a:solidFill>
            <a:schemeClr val="tx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 lIns="36000" rIns="36000" rtlCol="0" anchor="ctr">
        <a:normAutofit/>
      </a:bodyPr>
      <a:lstStyle>
        <a:defPPr algn="ctr">
          <a:defRPr kumimoji="1" baseline="0" dirty="0" smtClean="0">
            <a:latin typeface="メイリオ"/>
            <a:ea typeface="メイリオ"/>
            <a:cs typeface="メイリオ"/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  <a:effectLst>
          <a:outerShdw blurRad="50800" dist="38100" dir="2700000" algn="tl" rotWithShape="0">
            <a:srgbClr val="000000">
              <a:alpha val="43000"/>
            </a:srgbClr>
          </a:outerShdw>
        </a:effectLst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rIns="36000" rtlCol="0">
        <a:spAutoFit/>
      </a:bodyPr>
      <a:lstStyle>
        <a:defPPr>
          <a:defRPr kumimoji="1" baseline="0" dirty="0" smtClean="0">
            <a:latin typeface="メイリオ"/>
            <a:ea typeface="メイリオ"/>
            <a:cs typeface="メイリオ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20236</TotalTime>
  <Words>1262</Words>
  <Application>Microsoft Macintosh PowerPoint</Application>
  <PresentationFormat>画面に合わせる (4:3)</PresentationFormat>
  <Paragraphs>221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ＭＳ Ｐゴシック</vt:lpstr>
      <vt:lpstr>ＭＳ ゴシック</vt:lpstr>
      <vt:lpstr>メイリオ</vt:lpstr>
      <vt:lpstr>Arial</vt:lpstr>
      <vt:lpstr>Calibri</vt:lpstr>
      <vt:lpstr>Times New Roman</vt:lpstr>
      <vt:lpstr>Wingdings</vt:lpstr>
      <vt:lpstr>JBoss_2013</vt:lpstr>
      <vt:lpstr>EAPデベロッパー向け カスタムトレーニング#7 JBatch</vt:lpstr>
      <vt:lpstr>Batch Applications for Java Platform(JSR 352)の概要</vt:lpstr>
      <vt:lpstr>バッチジョブの構造（例）</vt:lpstr>
      <vt:lpstr>ジョブ定義と処理要素クラスのマッピング（例）</vt:lpstr>
      <vt:lpstr>チャンク型stepの動作</vt:lpstr>
      <vt:lpstr>ジョブの定義例</vt:lpstr>
      <vt:lpstr>ItemReaderの実装クラス</vt:lpstr>
      <vt:lpstr>ItemProcessorとcheckpointの実装クラス</vt:lpstr>
      <vt:lpstr>ItemWriterの実装クラス</vt:lpstr>
      <vt:lpstr>バッチアプリのパッケージング</vt:lpstr>
      <vt:lpstr>ステータス管理</vt:lpstr>
      <vt:lpstr>バッチジョブの制御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subject/>
  <dc:creator/>
  <cp:keywords/>
  <dc:description/>
  <cp:lastModifiedBy>西ヶ谷岳</cp:lastModifiedBy>
  <cp:revision>1567</cp:revision>
  <cp:lastPrinted>2015-04-02T03:49:57Z</cp:lastPrinted>
  <dcterms:created xsi:type="dcterms:W3CDTF">2014-03-25T08:58:00Z</dcterms:created>
  <dcterms:modified xsi:type="dcterms:W3CDTF">2018-02-25T16:43:19Z</dcterms:modified>
  <cp:category/>
</cp:coreProperties>
</file>