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96" r:id="rId3"/>
    <p:sldId id="302" r:id="rId4"/>
    <p:sldId id="299" r:id="rId5"/>
    <p:sldId id="300" r:id="rId6"/>
    <p:sldId id="301" r:id="rId7"/>
    <p:sldId id="303" r:id="rId8"/>
    <p:sldId id="307" r:id="rId9"/>
    <p:sldId id="305" r:id="rId10"/>
    <p:sldId id="306" r:id="rId11"/>
    <p:sldId id="311" r:id="rId12"/>
    <p:sldId id="309" r:id="rId13"/>
    <p:sldId id="308" r:id="rId14"/>
    <p:sldId id="310" r:id="rId15"/>
    <p:sldId id="312" r:id="rId16"/>
    <p:sldId id="313" r:id="rId17"/>
    <p:sldId id="304" r:id="rId18"/>
    <p:sldId id="314" r:id="rId19"/>
    <p:sldId id="297" r:id="rId20"/>
    <p:sldId id="315" r:id="rId21"/>
    <p:sldId id="318" r:id="rId22"/>
    <p:sldId id="316" r:id="rId23"/>
    <p:sldId id="317" r:id="rId24"/>
    <p:sldId id="290" r:id="rId25"/>
    <p:sldId id="289" r:id="rId2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1pPr>
    <a:lvl2pPr marL="456855"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2pPr>
    <a:lvl3pPr marL="913710"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3pPr>
    <a:lvl4pPr marL="1370574"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4pPr>
    <a:lvl5pPr marL="1827429"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5pPr>
    <a:lvl6pPr marL="2284284" algn="l" defTabSz="456855" rtl="0" eaLnBrk="1" latinLnBrk="0" hangingPunct="1">
      <a:defRPr kumimoji="1" kern="1200">
        <a:solidFill>
          <a:schemeClr val="tx1"/>
        </a:solidFill>
        <a:latin typeface="Calibri" charset="0"/>
        <a:ea typeface="ＭＳ Ｐゴシック" charset="0"/>
        <a:cs typeface="ＭＳ Ｐゴシック" charset="0"/>
      </a:defRPr>
    </a:lvl6pPr>
    <a:lvl7pPr marL="2741139" algn="l" defTabSz="456855" rtl="0" eaLnBrk="1" latinLnBrk="0" hangingPunct="1">
      <a:defRPr kumimoji="1" kern="1200">
        <a:solidFill>
          <a:schemeClr val="tx1"/>
        </a:solidFill>
        <a:latin typeface="Calibri" charset="0"/>
        <a:ea typeface="ＭＳ Ｐゴシック" charset="0"/>
        <a:cs typeface="ＭＳ Ｐゴシック" charset="0"/>
      </a:defRPr>
    </a:lvl7pPr>
    <a:lvl8pPr marL="3198003" algn="l" defTabSz="456855" rtl="0" eaLnBrk="1" latinLnBrk="0" hangingPunct="1">
      <a:defRPr kumimoji="1" kern="1200">
        <a:solidFill>
          <a:schemeClr val="tx1"/>
        </a:solidFill>
        <a:latin typeface="Calibri" charset="0"/>
        <a:ea typeface="ＭＳ Ｐゴシック" charset="0"/>
        <a:cs typeface="ＭＳ Ｐゴシック" charset="0"/>
      </a:defRPr>
    </a:lvl8pPr>
    <a:lvl9pPr marL="3654858" algn="l" defTabSz="456855" rtl="0" eaLnBrk="1" latinLnBrk="0" hangingPunct="1">
      <a:defRPr kumimoji="1"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40" autoAdjust="0"/>
    <p:restoredTop sz="50000" autoAdjust="0"/>
  </p:normalViewPr>
  <p:slideViewPr>
    <p:cSldViewPr>
      <p:cViewPr varScale="1">
        <p:scale>
          <a:sx n="127" d="100"/>
          <a:sy n="127" d="100"/>
        </p:scale>
        <p:origin x="1304" y="184"/>
      </p:cViewPr>
      <p:guideLst>
        <p:guide orient="horz" pos="432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F80A0E-1842-B744-B49F-A84D539115EC}" type="datetime1">
              <a:rPr lang="ja-JP" altLang="en-US"/>
              <a:pPr/>
              <a:t>2018/1/12</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A6F3291-E49F-D54B-91F4-75B75C09EEEE}" type="slidenum">
              <a:rPr lang="ja-JP" altLang="en-US"/>
              <a:pPr/>
              <a:t>‹#›</a:t>
            </a:fld>
            <a:endParaRPr lang="ja-JP" altLang="en-US"/>
          </a:p>
        </p:txBody>
      </p:sp>
    </p:spTree>
    <p:extLst>
      <p:ext uri="{BB962C8B-B14F-4D97-AF65-F5344CB8AC3E}">
        <p14:creationId xmlns:p14="http://schemas.microsoft.com/office/powerpoint/2010/main" val="82947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00D84D-4674-3C43-80ED-0736C6E28626}" type="datetime1">
              <a:rPr lang="ja-JP" altLang="en-US"/>
              <a:pPr/>
              <a:t>2018/1/12</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9B3461-CD61-7B4B-81D4-E7A6EF63D764}" type="slidenum">
              <a:rPr lang="ja-JP" altLang="en-US"/>
              <a:pPr/>
              <a:t>‹#›</a:t>
            </a:fld>
            <a:endParaRPr lang="ja-JP" altLang="en-US"/>
          </a:p>
        </p:txBody>
      </p:sp>
    </p:spTree>
    <p:extLst>
      <p:ext uri="{BB962C8B-B14F-4D97-AF65-F5344CB8AC3E}">
        <p14:creationId xmlns:p14="http://schemas.microsoft.com/office/powerpoint/2010/main" val="3445100422"/>
      </p:ext>
    </p:extLst>
  </p:cSld>
  <p:clrMap bg1="lt1" tx1="dk1" bg2="lt2" tx2="dk2" accent1="accent1" accent2="accent2" accent3="accent3" accent4="accent4" accent5="accent5" accent6="accent6" hlink="hlink" folHlink="folHlink"/>
  <p:hf hdr="0" ftr="0" dt="0"/>
  <p:notesStyle>
    <a:lvl1pPr algn="l" defTabSz="456855" rtl="0" fontAlgn="base">
      <a:spcBef>
        <a:spcPct val="30000"/>
      </a:spcBef>
      <a:spcAft>
        <a:spcPct val="0"/>
      </a:spcAft>
      <a:defRPr kumimoji="1" sz="900" kern="1200">
        <a:solidFill>
          <a:schemeClr val="tx1"/>
        </a:solidFill>
        <a:latin typeface="+mn-lt"/>
        <a:ea typeface="+mn-ea"/>
        <a:cs typeface="ＭＳ Ｐゴシック" charset="-128"/>
      </a:defRPr>
    </a:lvl1pPr>
    <a:lvl2pPr marL="456855" algn="l" defTabSz="456855" rtl="0" fontAlgn="base">
      <a:spcBef>
        <a:spcPct val="30000"/>
      </a:spcBef>
      <a:spcAft>
        <a:spcPct val="0"/>
      </a:spcAft>
      <a:defRPr kumimoji="1" sz="900" kern="1200">
        <a:solidFill>
          <a:schemeClr val="tx1"/>
        </a:solidFill>
        <a:latin typeface="+mn-lt"/>
        <a:ea typeface="+mn-ea"/>
        <a:cs typeface="+mn-cs"/>
      </a:defRPr>
    </a:lvl2pPr>
    <a:lvl3pPr marL="913710" algn="l" defTabSz="456855" rtl="0" fontAlgn="base">
      <a:spcBef>
        <a:spcPct val="30000"/>
      </a:spcBef>
      <a:spcAft>
        <a:spcPct val="0"/>
      </a:spcAft>
      <a:defRPr kumimoji="1" sz="900" kern="1200">
        <a:solidFill>
          <a:schemeClr val="tx1"/>
        </a:solidFill>
        <a:latin typeface="+mn-lt"/>
        <a:ea typeface="+mn-ea"/>
        <a:cs typeface="+mn-cs"/>
      </a:defRPr>
    </a:lvl3pPr>
    <a:lvl4pPr marL="1370574" algn="l" defTabSz="456855" rtl="0" fontAlgn="base">
      <a:spcBef>
        <a:spcPct val="30000"/>
      </a:spcBef>
      <a:spcAft>
        <a:spcPct val="0"/>
      </a:spcAft>
      <a:defRPr kumimoji="1" sz="900" kern="1200">
        <a:solidFill>
          <a:schemeClr val="tx1"/>
        </a:solidFill>
        <a:latin typeface="+mn-lt"/>
        <a:ea typeface="+mn-ea"/>
        <a:cs typeface="+mn-cs"/>
      </a:defRPr>
    </a:lvl4pPr>
    <a:lvl5pPr marL="1827429" algn="l" defTabSz="456855" rtl="0" fontAlgn="base">
      <a:spcBef>
        <a:spcPct val="30000"/>
      </a:spcBef>
      <a:spcAft>
        <a:spcPct val="0"/>
      </a:spcAft>
      <a:defRPr kumimoji="1" sz="900" kern="1200">
        <a:solidFill>
          <a:schemeClr val="tx1"/>
        </a:solidFill>
        <a:latin typeface="+mn-lt"/>
        <a:ea typeface="+mn-ea"/>
        <a:cs typeface="+mn-cs"/>
      </a:defRPr>
    </a:lvl5pPr>
    <a:lvl6pPr marL="2284284" algn="l" defTabSz="456855" rtl="0" eaLnBrk="1" latinLnBrk="0" hangingPunct="1">
      <a:defRPr kumimoji="1" sz="900" kern="1200">
        <a:solidFill>
          <a:schemeClr val="tx1"/>
        </a:solidFill>
        <a:latin typeface="+mn-lt"/>
        <a:ea typeface="+mn-ea"/>
        <a:cs typeface="+mn-cs"/>
      </a:defRPr>
    </a:lvl6pPr>
    <a:lvl7pPr marL="2741139" algn="l" defTabSz="456855" rtl="0" eaLnBrk="1" latinLnBrk="0" hangingPunct="1">
      <a:defRPr kumimoji="1" sz="900" kern="1200">
        <a:solidFill>
          <a:schemeClr val="tx1"/>
        </a:solidFill>
        <a:latin typeface="+mn-lt"/>
        <a:ea typeface="+mn-ea"/>
        <a:cs typeface="+mn-cs"/>
      </a:defRPr>
    </a:lvl7pPr>
    <a:lvl8pPr marL="3198003" algn="l" defTabSz="456855" rtl="0" eaLnBrk="1" latinLnBrk="0" hangingPunct="1">
      <a:defRPr kumimoji="1" sz="900" kern="1200">
        <a:solidFill>
          <a:schemeClr val="tx1"/>
        </a:solidFill>
        <a:latin typeface="+mn-lt"/>
        <a:ea typeface="+mn-ea"/>
        <a:cs typeface="+mn-cs"/>
      </a:defRPr>
    </a:lvl8pPr>
    <a:lvl9pPr marL="3654858" algn="l" defTabSz="456855"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3"/>
          </a:xfrm>
        </p:spPr>
        <p:txBody>
          <a:bodyPr/>
          <a:lstStyle>
            <a:lvl1pPr algn="ctr">
              <a:defRPr sz="350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nchor="ctr">
            <a:normAutofit/>
          </a:bodyPr>
          <a:lstStyle>
            <a:lvl1pPr marL="0" indent="0" algn="ctr">
              <a:buNone/>
              <a:defRPr sz="1800">
                <a:solidFill>
                  <a:schemeClr val="bg1"/>
                </a:solidFill>
                <a:latin typeface="メイリオ" pitchFamily="50" charset="-128"/>
                <a:ea typeface="メイリオ" pitchFamily="50" charset="-128"/>
                <a:cs typeface="メイリオ" pitchFamily="50" charset="-128"/>
              </a:defRPr>
            </a:lvl1pPr>
            <a:lvl2pPr marL="456855" indent="0" algn="ctr">
              <a:buNone/>
              <a:defRPr>
                <a:solidFill>
                  <a:schemeClr val="tx1">
                    <a:tint val="75000"/>
                  </a:schemeClr>
                </a:solidFill>
              </a:defRPr>
            </a:lvl2pPr>
            <a:lvl3pPr marL="913710" indent="0" algn="ctr">
              <a:buNone/>
              <a:defRPr>
                <a:solidFill>
                  <a:schemeClr val="tx1">
                    <a:tint val="75000"/>
                  </a:schemeClr>
                </a:solidFill>
              </a:defRPr>
            </a:lvl3pPr>
            <a:lvl4pPr marL="1370574" indent="0" algn="ctr">
              <a:buNone/>
              <a:defRPr>
                <a:solidFill>
                  <a:schemeClr val="tx1">
                    <a:tint val="75000"/>
                  </a:schemeClr>
                </a:solidFill>
              </a:defRPr>
            </a:lvl4pPr>
            <a:lvl5pPr marL="1827429" indent="0" algn="ctr">
              <a:buNone/>
              <a:defRPr>
                <a:solidFill>
                  <a:schemeClr val="tx1">
                    <a:tint val="75000"/>
                  </a:schemeClr>
                </a:solidFill>
              </a:defRPr>
            </a:lvl5pPr>
            <a:lvl6pPr marL="2284284" indent="0" algn="ctr">
              <a:buNone/>
              <a:defRPr>
                <a:solidFill>
                  <a:schemeClr val="tx1">
                    <a:tint val="75000"/>
                  </a:schemeClr>
                </a:solidFill>
              </a:defRPr>
            </a:lvl6pPr>
            <a:lvl7pPr marL="2741139" indent="0" algn="ctr">
              <a:buNone/>
              <a:defRPr>
                <a:solidFill>
                  <a:schemeClr val="tx1">
                    <a:tint val="75000"/>
                  </a:schemeClr>
                </a:solidFill>
              </a:defRPr>
            </a:lvl7pPr>
            <a:lvl8pPr marL="3198003" indent="0" algn="ctr">
              <a:buNone/>
              <a:defRPr>
                <a:solidFill>
                  <a:schemeClr val="tx1">
                    <a:tint val="75000"/>
                  </a:schemeClr>
                </a:solidFill>
              </a:defRPr>
            </a:lvl8pPr>
            <a:lvl9pPr marL="3654858" indent="0" algn="ctr">
              <a:buNone/>
              <a:defRPr>
                <a:solidFill>
                  <a:schemeClr val="tx1">
                    <a:tint val="75000"/>
                  </a:schemeClr>
                </a:solidFill>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804902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sz="quarter" idx="10"/>
          </p:nvPr>
        </p:nvSpPr>
        <p:spPr/>
        <p:txBody>
          <a:body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4" name="スライド番号プレースホルダー 3"/>
          <p:cNvSpPr>
            <a:spLocks noGrp="1"/>
          </p:cNvSpPr>
          <p:nvPr>
            <p:ph type="sldNum" sz="quarter" idx="11"/>
          </p:nvPr>
        </p:nvSpPr>
        <p:spPr/>
        <p:txBody>
          <a:bodyPr/>
          <a:lstStyle/>
          <a:p>
            <a:fld id="{4B16D3D6-B1A9-3849-B2E7-6BD509C9940A}" type="slidenum">
              <a:rPr lang="ja-JP" altLang="en-US" smtClean="0"/>
              <a:pPr/>
              <a:t>‹#›</a:t>
            </a:fld>
            <a:endParaRPr lang="ja-JP" altLang="en-US"/>
          </a:p>
        </p:txBody>
      </p:sp>
    </p:spTree>
    <p:extLst>
      <p:ext uri="{BB962C8B-B14F-4D97-AF65-F5344CB8AC3E}">
        <p14:creationId xmlns:p14="http://schemas.microsoft.com/office/powerpoint/2010/main" val="22734313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43000"/>
            <a:ext cx="8229600" cy="5310336"/>
          </a:xfrm>
        </p:spPr>
        <p:txBody>
          <a:bodyPr>
            <a:normAutofit/>
          </a:bodyPr>
          <a:lstStyle>
            <a:lvl1pPr marL="342641" indent="-342641">
              <a:buClr>
                <a:schemeClr val="tx1">
                  <a:lumMod val="65000"/>
                  <a:lumOff val="35000"/>
                </a:schemeClr>
              </a:buClr>
              <a:buSzPct val="90000"/>
              <a:buFont typeface="Arial"/>
              <a:buChar char="•"/>
              <a:defRPr sz="1800">
                <a:latin typeface="メイリオ" pitchFamily="50" charset="-128"/>
                <a:ea typeface="メイリオ" pitchFamily="50" charset="-128"/>
                <a:cs typeface="メイリオ" pitchFamily="50" charset="-128"/>
              </a:defRPr>
            </a:lvl1pPr>
            <a:lvl2pPr marL="742394" indent="-285539">
              <a:buClr>
                <a:schemeClr val="tx1">
                  <a:lumMod val="65000"/>
                  <a:lumOff val="35000"/>
                </a:schemeClr>
              </a:buClr>
              <a:buSzPct val="90000"/>
              <a:buFont typeface="Arial"/>
              <a:buChar char="•"/>
              <a:defRPr sz="1400">
                <a:latin typeface="メイリオ" pitchFamily="50" charset="-128"/>
                <a:ea typeface="メイリオ" pitchFamily="50" charset="-128"/>
                <a:cs typeface="メイリオ" pitchFamily="50" charset="-128"/>
              </a:defRPr>
            </a:lvl2pPr>
            <a:lvl3pPr marL="1199249" indent="-285539">
              <a:buClr>
                <a:schemeClr val="tx1">
                  <a:lumMod val="65000"/>
                  <a:lumOff val="35000"/>
                </a:schemeClr>
              </a:buClr>
              <a:buSzPct val="90000"/>
              <a:buFont typeface="Arial"/>
              <a:buChar char="•"/>
              <a:defRPr sz="1200">
                <a:latin typeface="メイリオ" pitchFamily="50" charset="-128"/>
                <a:ea typeface="メイリオ" pitchFamily="50" charset="-128"/>
                <a:cs typeface="メイリオ" pitchFamily="50" charset="-128"/>
              </a:defRPr>
            </a:lvl3pPr>
            <a:lvl4pPr marL="1656104"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4pPr>
            <a:lvl5pPr marL="2112968"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3" name="タイトル 12"/>
          <p:cNvSpPr>
            <a:spLocks noGrp="1"/>
          </p:cNvSpPr>
          <p:nvPr>
            <p:ph type="title"/>
          </p:nvPr>
        </p:nvSpPr>
        <p:spPr/>
        <p:txBody>
          <a:bodyPr>
            <a:normAutofit/>
          </a:bodyPr>
          <a:lstStyle>
            <a:lvl1pPr algn="l">
              <a:defRPr sz="2600">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4" name="フッター プレースホルダー 4"/>
          <p:cNvSpPr>
            <a:spLocks noGrp="1"/>
          </p:cNvSpPr>
          <p:nvPr>
            <p:ph type="ftr" sz="quarter" idx="10"/>
          </p:nvPr>
        </p:nvSpPr>
        <p:spPr/>
        <p:txBody>
          <a:bodyPr/>
          <a:lstStyle>
            <a:lvl1pPr>
              <a:defRPr/>
            </a:lvl1p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5"/>
          <p:cNvSpPr>
            <a:spLocks noGrp="1"/>
          </p:cNvSpPr>
          <p:nvPr>
            <p:ph type="sldNum" sz="quarter" idx="11"/>
          </p:nvPr>
        </p:nvSpPr>
        <p:spPr/>
        <p:txBody>
          <a:bodyPr/>
          <a:lstStyle>
            <a:lvl1pPr>
              <a:defRPr/>
            </a:lvl1pPr>
          </a:lstStyle>
          <a:p>
            <a:fld id="{16C3FB00-A35D-D24F-8C8B-6CDCD09ECB5B}" type="slidenum">
              <a:rPr lang="ja-JP" altLang="en-US"/>
              <a:pPr/>
              <a:t>‹#›</a:t>
            </a:fld>
            <a:endParaRPr lang="ja-JP" altLang="en-US"/>
          </a:p>
        </p:txBody>
      </p:sp>
    </p:spTree>
    <p:extLst>
      <p:ext uri="{BB962C8B-B14F-4D97-AF65-F5344CB8AC3E}">
        <p14:creationId xmlns:p14="http://schemas.microsoft.com/office/powerpoint/2010/main" val="12254028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5"/>
            <a:ext cx="8229600" cy="715965"/>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ctr" anchorCtr="0" compatLnSpc="1">
            <a:prstTxWarp prst="textNoShape">
              <a:avLst/>
            </a:prstTxWarp>
            <a:normAutofit/>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1143000"/>
            <a:ext cx="8229600" cy="5310336"/>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2627310" y="6597356"/>
            <a:ext cx="3889380" cy="220958"/>
          </a:xfrm>
          <a:prstGeom prst="rect">
            <a:avLst/>
          </a:prstGeom>
        </p:spPr>
        <p:txBody>
          <a:bodyPr vert="horz" wrap="square" lIns="91368" tIns="45684" rIns="91368" bIns="45684" numCol="1" anchor="b" anchorCtr="0" compatLnSpc="1">
            <a:prstTxWarp prst="textNoShape">
              <a:avLst/>
            </a:prstTxWarp>
          </a:bodyPr>
          <a:lstStyle>
            <a:lvl1pPr algn="ctr">
              <a:defRPr sz="900">
                <a:solidFill>
                  <a:srgbClr val="898989"/>
                </a:solidFill>
                <a:latin typeface="メイリオ"/>
                <a:ea typeface="メイリオ"/>
                <a:cs typeface="メイリオ"/>
              </a:defRPr>
            </a:lvl1pPr>
          </a:lstStyle>
          <a:p>
            <a:r>
              <a:rPr lang="en-US" altLang="ja-JP" smtClean="0"/>
              <a:t>Copyright © 2015 Red Hat K.K. | Confidential</a:t>
            </a:r>
            <a:endParaRPr lang="ja-JP" altLang="en-US" dirty="0"/>
          </a:p>
        </p:txBody>
      </p:sp>
      <p:sp>
        <p:nvSpPr>
          <p:cNvPr id="6" name="スライド番号プレースホルダー 5"/>
          <p:cNvSpPr>
            <a:spLocks noGrp="1"/>
          </p:cNvSpPr>
          <p:nvPr>
            <p:ph type="sldNum" sz="quarter" idx="4"/>
          </p:nvPr>
        </p:nvSpPr>
        <p:spPr>
          <a:xfrm>
            <a:off x="467540" y="6597356"/>
            <a:ext cx="504060" cy="258383"/>
          </a:xfrm>
          <a:prstGeom prst="rect">
            <a:avLst/>
          </a:prstGeom>
        </p:spPr>
        <p:txBody>
          <a:bodyPr vert="horz" wrap="square" lIns="91368" tIns="45684" rIns="91368" bIns="45684" numCol="1" anchor="b" anchorCtr="0" compatLnSpc="1">
            <a:prstTxWarp prst="textNoShape">
              <a:avLst/>
            </a:prstTxWarp>
          </a:bodyPr>
          <a:lstStyle>
            <a:lvl1pPr>
              <a:defRPr sz="900">
                <a:solidFill>
                  <a:srgbClr val="898989"/>
                </a:solidFill>
                <a:latin typeface="メイリオ"/>
                <a:ea typeface="メイリオ"/>
                <a:cs typeface="メイリオ"/>
              </a:defRPr>
            </a:lvl1pPr>
          </a:lstStyle>
          <a:p>
            <a:fld id="{4B16D3D6-B1A9-3849-B2E7-6BD509C9940A}"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885" r:id="rId1"/>
    <p:sldLayoutId id="2147483901" r:id="rId2"/>
    <p:sldLayoutId id="2147483878" r:id="rId3"/>
  </p:sldLayoutIdLst>
  <p:timing>
    <p:tnLst>
      <p:par>
        <p:cTn id="1" dur="indefinite" restart="never" nodeType="tmRoot"/>
      </p:par>
    </p:tnLst>
  </p:timing>
  <p:hf hdr="0" dt="0"/>
  <p:txStyles>
    <p:titleStyle>
      <a:lvl1pPr algn="l" rtl="0" eaLnBrk="1" fontAlgn="base" hangingPunct="1">
        <a:spcBef>
          <a:spcPct val="0"/>
        </a:spcBef>
        <a:spcAft>
          <a:spcPct val="0"/>
        </a:spcAft>
        <a:defRPr kumimoji="1" sz="2600" b="0" kern="12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2pPr>
      <a:lvl3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3pPr>
      <a:lvl4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4pPr>
      <a:lvl5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5pPr>
      <a:lvl6pPr marL="456855"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6pPr>
      <a:lvl7pPr marL="913710"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7pPr>
      <a:lvl8pPr marL="1370574"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8pPr>
      <a:lvl9pPr marL="1827429"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9pPr>
    </p:titleStyle>
    <p:bodyStyle>
      <a:lvl1pPr marL="342641" indent="-342641" algn="l" rtl="0" eaLnBrk="1" fontAlgn="base" hangingPunct="1">
        <a:spcBef>
          <a:spcPct val="20000"/>
        </a:spcBef>
        <a:spcAft>
          <a:spcPct val="0"/>
        </a:spcAft>
        <a:buClr>
          <a:srgbClr val="595959"/>
        </a:buClr>
        <a:buSzPct val="90000"/>
        <a:buFont typeface="Arial"/>
        <a:buChar char="•"/>
        <a:defRPr kumimoji="1" sz="1800" kern="1200">
          <a:solidFill>
            <a:schemeClr val="tx1"/>
          </a:solidFill>
          <a:latin typeface="メイリオ" pitchFamily="50" charset="-128"/>
          <a:ea typeface="メイリオ" pitchFamily="50" charset="-128"/>
          <a:cs typeface="メイリオ" pitchFamily="50" charset="-128"/>
        </a:defRPr>
      </a:lvl1pPr>
      <a:lvl2pPr marL="742394" indent="-285539" algn="l" rtl="0" eaLnBrk="1" fontAlgn="base" hangingPunct="1">
        <a:spcBef>
          <a:spcPct val="20000"/>
        </a:spcBef>
        <a:spcAft>
          <a:spcPct val="0"/>
        </a:spcAft>
        <a:buClr>
          <a:srgbClr val="595959"/>
        </a:buClr>
        <a:buSzPct val="90000"/>
        <a:buFont typeface="Arial"/>
        <a:buChar char="•"/>
        <a:defRPr kumimoji="1" sz="1400" kern="1200">
          <a:solidFill>
            <a:schemeClr val="tx1"/>
          </a:solidFill>
          <a:latin typeface="メイリオ" pitchFamily="50" charset="-128"/>
          <a:ea typeface="メイリオ" pitchFamily="50" charset="-128"/>
          <a:cs typeface="メイリオ" pitchFamily="50" charset="-128"/>
        </a:defRPr>
      </a:lvl2pPr>
      <a:lvl3pPr marL="1142146"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3pPr>
      <a:lvl4pPr marL="1599001"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4pPr>
      <a:lvl5pPr marL="2055856" indent="-228428" algn="l" rtl="0" eaLnBrk="1" fontAlgn="base" hangingPunct="1">
        <a:spcBef>
          <a:spcPct val="20000"/>
        </a:spcBef>
        <a:spcAft>
          <a:spcPct val="0"/>
        </a:spcAft>
        <a:buClr>
          <a:srgbClr val="595959"/>
        </a:buClr>
        <a:buSzPct val="90000"/>
        <a:buFont typeface="Wingdings" charset="2"/>
        <a:buChar char="l"/>
        <a:defRPr kumimoji="1" sz="1200" kern="1200">
          <a:solidFill>
            <a:schemeClr val="tx1"/>
          </a:solidFill>
          <a:latin typeface="メイリオ" pitchFamily="50" charset="-128"/>
          <a:ea typeface="メイリオ" pitchFamily="50" charset="-128"/>
          <a:cs typeface="メイリオ" pitchFamily="50" charset="-128"/>
        </a:defRPr>
      </a:lvl5pPr>
      <a:lvl6pPr marL="2512711"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6957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6430"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328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3710" rtl="0" eaLnBrk="1" latinLnBrk="0" hangingPunct="1">
        <a:defRPr kumimoji="1" sz="1800" kern="1200">
          <a:solidFill>
            <a:schemeClr val="tx1"/>
          </a:solidFill>
          <a:latin typeface="+mn-lt"/>
          <a:ea typeface="+mn-ea"/>
          <a:cs typeface="+mn-cs"/>
        </a:defRPr>
      </a:lvl1pPr>
      <a:lvl2pPr marL="456855" algn="l" defTabSz="913710" rtl="0" eaLnBrk="1" latinLnBrk="0" hangingPunct="1">
        <a:defRPr kumimoji="1" sz="1800" kern="1200">
          <a:solidFill>
            <a:schemeClr val="tx1"/>
          </a:solidFill>
          <a:latin typeface="+mn-lt"/>
          <a:ea typeface="+mn-ea"/>
          <a:cs typeface="+mn-cs"/>
        </a:defRPr>
      </a:lvl2pPr>
      <a:lvl3pPr marL="913710" algn="l" defTabSz="913710" rtl="0" eaLnBrk="1" latinLnBrk="0" hangingPunct="1">
        <a:defRPr kumimoji="1" sz="1800" kern="1200">
          <a:solidFill>
            <a:schemeClr val="tx1"/>
          </a:solidFill>
          <a:latin typeface="+mn-lt"/>
          <a:ea typeface="+mn-ea"/>
          <a:cs typeface="+mn-cs"/>
        </a:defRPr>
      </a:lvl3pPr>
      <a:lvl4pPr marL="1370574" algn="l" defTabSz="913710" rtl="0" eaLnBrk="1" latinLnBrk="0" hangingPunct="1">
        <a:defRPr kumimoji="1" sz="1800" kern="1200">
          <a:solidFill>
            <a:schemeClr val="tx1"/>
          </a:solidFill>
          <a:latin typeface="+mn-lt"/>
          <a:ea typeface="+mn-ea"/>
          <a:cs typeface="+mn-cs"/>
        </a:defRPr>
      </a:lvl4pPr>
      <a:lvl5pPr marL="1827429" algn="l" defTabSz="913710" rtl="0" eaLnBrk="1" latinLnBrk="0" hangingPunct="1">
        <a:defRPr kumimoji="1" sz="1800" kern="1200">
          <a:solidFill>
            <a:schemeClr val="tx1"/>
          </a:solidFill>
          <a:latin typeface="+mn-lt"/>
          <a:ea typeface="+mn-ea"/>
          <a:cs typeface="+mn-cs"/>
        </a:defRPr>
      </a:lvl5pPr>
      <a:lvl6pPr marL="2284284" algn="l" defTabSz="913710" rtl="0" eaLnBrk="1" latinLnBrk="0" hangingPunct="1">
        <a:defRPr kumimoji="1" sz="1800" kern="1200">
          <a:solidFill>
            <a:schemeClr val="tx1"/>
          </a:solidFill>
          <a:latin typeface="+mn-lt"/>
          <a:ea typeface="+mn-ea"/>
          <a:cs typeface="+mn-cs"/>
        </a:defRPr>
      </a:lvl6pPr>
      <a:lvl7pPr marL="2741139" algn="l" defTabSz="913710" rtl="0" eaLnBrk="1" latinLnBrk="0" hangingPunct="1">
        <a:defRPr kumimoji="1" sz="1800" kern="1200">
          <a:solidFill>
            <a:schemeClr val="tx1"/>
          </a:solidFill>
          <a:latin typeface="+mn-lt"/>
          <a:ea typeface="+mn-ea"/>
          <a:cs typeface="+mn-cs"/>
        </a:defRPr>
      </a:lvl7pPr>
      <a:lvl8pPr marL="3198003" algn="l" defTabSz="913710" rtl="0" eaLnBrk="1" latinLnBrk="0" hangingPunct="1">
        <a:defRPr kumimoji="1" sz="1800" kern="1200">
          <a:solidFill>
            <a:schemeClr val="tx1"/>
          </a:solidFill>
          <a:latin typeface="+mn-lt"/>
          <a:ea typeface="+mn-ea"/>
          <a:cs typeface="+mn-cs"/>
        </a:defRPr>
      </a:lvl8pPr>
      <a:lvl9pPr marL="3654858" algn="l" defTabSz="91371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normAutofit fontScale="90000"/>
          </a:bodyPr>
          <a:lstStyle/>
          <a:p>
            <a:r>
              <a:rPr lang="en-US" altLang="ja-JP" dirty="0" smtClean="0"/>
              <a:t>EAP</a:t>
            </a:r>
            <a:r>
              <a:rPr lang="ja-JP" altLang="en-US" dirty="0" smtClean="0"/>
              <a:t>デベロッパー向け</a:t>
            </a:r>
            <a:r>
              <a:rPr lang="en-US" altLang="ja-JP" dirty="0" smtClean="0"/>
              <a:t/>
            </a:r>
            <a:br>
              <a:rPr lang="en-US" altLang="ja-JP" dirty="0" smtClean="0"/>
            </a:br>
            <a:r>
              <a:rPr lang="ja-JP" altLang="en-US" dirty="0" smtClean="0"/>
              <a:t>カスタム</a:t>
            </a:r>
            <a:r>
              <a:rPr kumimoji="1" lang="ja-JP" altLang="en-US" dirty="0" smtClean="0"/>
              <a:t>トレーニング</a:t>
            </a:r>
            <a:r>
              <a:rPr kumimoji="1" lang="en-US" altLang="ja-JP" dirty="0" smtClean="0"/>
              <a:t>#1</a:t>
            </a:r>
            <a:br>
              <a:rPr kumimoji="1" lang="en-US" altLang="ja-JP" dirty="0" smtClean="0"/>
            </a:br>
            <a:r>
              <a:rPr lang="en-US" altLang="ja-JP" dirty="0" smtClean="0"/>
              <a:t>CDI</a:t>
            </a:r>
            <a:endParaRPr kumimoji="1" lang="ja-JP" altLang="en-US" dirty="0"/>
          </a:p>
        </p:txBody>
      </p:sp>
      <p:sp>
        <p:nvSpPr>
          <p:cNvPr id="13" name="サブタイトル 12"/>
          <p:cNvSpPr>
            <a:spLocks noGrp="1"/>
          </p:cNvSpPr>
          <p:nvPr>
            <p:ph type="subTitle" idx="1"/>
          </p:nvPr>
        </p:nvSpPr>
        <p:spPr>
          <a:xfrm>
            <a:off x="1371600" y="4052664"/>
            <a:ext cx="6400800" cy="1752600"/>
          </a:xfrm>
        </p:spPr>
        <p:txBody>
          <a:bodyPr/>
          <a:lstStyle/>
          <a:p>
            <a:r>
              <a:rPr lang="ja-JP" altLang="en-US" dirty="0">
                <a:latin typeface="メイリオ" charset="-128"/>
                <a:ea typeface="メイリオ" charset="-128"/>
                <a:cs typeface="メイリオ" charset="-128"/>
              </a:rPr>
              <a:t>レッドハット株式会社</a:t>
            </a:r>
            <a:endParaRPr lang="en-US" altLang="ja-JP" dirty="0">
              <a:latin typeface="メイリオ" charset="-128"/>
              <a:ea typeface="メイリオ" charset="-128"/>
              <a:cs typeface="メイリオ" charset="-128"/>
            </a:endParaRPr>
          </a:p>
          <a:p>
            <a:r>
              <a:rPr lang="ja-JP" altLang="en-US" dirty="0" smtClean="0">
                <a:latin typeface="メイリオ" charset="-128"/>
                <a:ea typeface="メイリオ" charset="-128"/>
                <a:cs typeface="メイリオ" charset="-128"/>
              </a:rPr>
              <a:t>コンサルティングサービス</a:t>
            </a:r>
            <a:r>
              <a:rPr lang="ja-JP" altLang="en-US" dirty="0">
                <a:latin typeface="メイリオ" charset="-128"/>
                <a:ea typeface="メイリオ" charset="-128"/>
                <a:cs typeface="メイリオ" charset="-128"/>
              </a:rPr>
              <a:t>事業部</a:t>
            </a:r>
            <a:endParaRPr lang="en-US" altLang="ja-JP" dirty="0">
              <a:latin typeface="メイリオ" charset="-128"/>
              <a:ea typeface="メイリオ" charset="-128"/>
              <a:cs typeface="メイリオ" charset="-128"/>
            </a:endParaRPr>
          </a:p>
        </p:txBody>
      </p:sp>
    </p:spTree>
    <p:extLst>
      <p:ext uri="{BB962C8B-B14F-4D97-AF65-F5344CB8AC3E}">
        <p14:creationId xmlns:p14="http://schemas.microsoft.com/office/powerpoint/2010/main" val="255839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標準</a:t>
            </a:r>
            <a:r>
              <a:rPr lang="en-US" altLang="ja-JP" dirty="0" smtClean="0"/>
              <a:t>API</a:t>
            </a:r>
            <a:r>
              <a:rPr lang="ja-JP" altLang="en-US" dirty="0" smtClean="0"/>
              <a:t>のみで対応した場合</a:t>
            </a:r>
            <a:r>
              <a:rPr lang="en-US" altLang="ja-JP" dirty="0" smtClean="0"/>
              <a:t>(@Alternative) (1/2)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10</a:t>
            </a:fld>
            <a:endParaRPr lang="ja-JP" alt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06" y="1346053"/>
            <a:ext cx="5328592" cy="3827919"/>
          </a:xfrm>
          <a:prstGeom prst="rect">
            <a:avLst/>
          </a:prstGeom>
        </p:spPr>
      </p:pic>
      <p:sp>
        <p:nvSpPr>
          <p:cNvPr id="8" name="Text Box 5"/>
          <p:cNvSpPr txBox="1">
            <a:spLocks noChangeArrowheads="1"/>
          </p:cNvSpPr>
          <p:nvPr/>
        </p:nvSpPr>
        <p:spPr bwMode="auto">
          <a:xfrm>
            <a:off x="611560" y="5364467"/>
            <a:ext cx="6480720" cy="1160877"/>
          </a:xfrm>
          <a:prstGeom prst="rect">
            <a:avLst/>
          </a:prstGeom>
          <a:solidFill>
            <a:schemeClr val="accent6">
              <a:lumMod val="20000"/>
              <a:lumOff val="80000"/>
            </a:schemeClr>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 </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&lt;alternatives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class&gt;</a:t>
            </a:r>
            <a:r>
              <a:rPr lang="en-US" altLang="ja-JP" sz="1400"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com.redhat.example.model.CustomUser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&lt;/alternatives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&lt;/beans&gt;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テキスト ボックス 10"/>
          <p:cNvSpPr txBox="1"/>
          <p:nvPr/>
        </p:nvSpPr>
        <p:spPr>
          <a:xfrm>
            <a:off x="6012160" y="1052736"/>
            <a:ext cx="2952328" cy="2062103"/>
          </a:xfrm>
          <a:prstGeom prst="rect">
            <a:avLst/>
          </a:prstGeom>
          <a:noFill/>
        </p:spPr>
        <p:txBody>
          <a:bodyPr wrap="square" lIns="36000" rIns="36000" rtlCol="0">
            <a:spAutoFit/>
          </a:bodyPr>
          <a:lstStyle/>
          <a:p>
            <a:r>
              <a:rPr lang="ja-JP" altLang="en-US" sz="1600" dirty="0">
                <a:latin typeface="メイリオ"/>
                <a:ea typeface="メイリオ"/>
                <a:cs typeface="メイリオ"/>
              </a:rPr>
              <a:t>以下２つの手順により</a:t>
            </a:r>
            <a:r>
              <a:rPr lang="ja-JP" altLang="en-US" sz="1600" dirty="0" smtClean="0">
                <a:latin typeface="メイリオ"/>
                <a:ea typeface="メイリオ"/>
                <a:cs typeface="メイリオ"/>
              </a:rPr>
              <a:t>実現：</a:t>
            </a:r>
            <a:endParaRPr lang="en-US" altLang="ja-JP" sz="1600" dirty="0" smtClean="0">
              <a:latin typeface="メイリオ"/>
              <a:ea typeface="メイリオ"/>
              <a:cs typeface="メイリオ"/>
            </a:endParaRPr>
          </a:p>
          <a:p>
            <a:endParaRPr lang="ja-JP" altLang="en-US" sz="1600" dirty="0">
              <a:latin typeface="メイリオ"/>
              <a:ea typeface="メイリオ"/>
              <a:cs typeface="メイリオ"/>
            </a:endParaRPr>
          </a:p>
          <a:p>
            <a:pPr marL="342900" indent="-342900">
              <a:buFont typeface="+mj-lt"/>
              <a:buAutoNum type="arabicPeriod"/>
            </a:pPr>
            <a:r>
              <a:rPr lang="ja-JP" altLang="en-US" sz="1600" dirty="0">
                <a:latin typeface="メイリオ"/>
                <a:ea typeface="メイリオ"/>
                <a:cs typeface="メイリオ"/>
              </a:rPr>
              <a:t>差し替えるクラスの候補に限定子</a:t>
            </a:r>
            <a:r>
              <a:rPr lang="en-US" altLang="ja-JP" sz="1600" dirty="0">
                <a:latin typeface="メイリオ"/>
                <a:ea typeface="メイリオ"/>
                <a:cs typeface="メイリオ"/>
              </a:rPr>
              <a:t>@Alternative</a:t>
            </a:r>
            <a:r>
              <a:rPr lang="ja-JP" altLang="en-US" sz="1600" dirty="0">
                <a:latin typeface="メイリオ"/>
                <a:ea typeface="メイリオ"/>
                <a:cs typeface="メイリオ"/>
              </a:rPr>
              <a:t>を付与</a:t>
            </a:r>
          </a:p>
          <a:p>
            <a:pPr marL="342900" indent="-342900">
              <a:buFont typeface="+mj-lt"/>
              <a:buAutoNum type="arabicPeriod"/>
            </a:pPr>
            <a:r>
              <a:rPr lang="ja-JP" altLang="en-US" sz="1600" dirty="0">
                <a:latin typeface="メイリオ"/>
                <a:ea typeface="メイリオ"/>
                <a:cs typeface="メイリオ"/>
              </a:rPr>
              <a:t>アプリケーションの</a:t>
            </a:r>
            <a:r>
              <a:rPr lang="en-US" altLang="ja-JP" sz="1600" dirty="0" err="1">
                <a:latin typeface="メイリオ"/>
                <a:ea typeface="メイリオ"/>
                <a:cs typeface="メイリオ"/>
              </a:rPr>
              <a:t>beans.xml</a:t>
            </a:r>
            <a:r>
              <a:rPr lang="ja-JP" altLang="en-US" sz="1600" dirty="0">
                <a:latin typeface="メイリオ"/>
                <a:ea typeface="メイリオ"/>
                <a:cs typeface="メイリオ"/>
              </a:rPr>
              <a:t>の</a:t>
            </a:r>
            <a:r>
              <a:rPr lang="en-US" altLang="ja-JP" sz="1600" dirty="0">
                <a:latin typeface="メイリオ"/>
                <a:ea typeface="メイリオ"/>
                <a:cs typeface="メイリオ"/>
              </a:rPr>
              <a:t>&lt;alternative&gt;</a:t>
            </a:r>
            <a:r>
              <a:rPr lang="ja-JP" altLang="en-US" sz="1600" dirty="0">
                <a:latin typeface="メイリオ"/>
                <a:ea typeface="メイリオ"/>
                <a:cs typeface="メイリオ"/>
              </a:rPr>
              <a:t>要素に</a:t>
            </a:r>
            <a:r>
              <a:rPr lang="en-US" altLang="ja-JP" sz="1600" dirty="0">
                <a:latin typeface="メイリオ"/>
                <a:ea typeface="メイリオ"/>
                <a:cs typeface="メイリオ"/>
              </a:rPr>
              <a:t>1.</a:t>
            </a:r>
            <a:r>
              <a:rPr lang="ja-JP" altLang="en-US" sz="1600" dirty="0">
                <a:latin typeface="メイリオ"/>
                <a:ea typeface="メイリオ"/>
                <a:cs typeface="メイリオ"/>
              </a:rPr>
              <a:t>のクラスを</a:t>
            </a:r>
            <a:r>
              <a:rPr lang="ja-JP" altLang="en-US" sz="1600" dirty="0" smtClean="0">
                <a:latin typeface="メイリオ"/>
                <a:ea typeface="メイリオ"/>
                <a:cs typeface="メイリオ"/>
              </a:rPr>
              <a:t>宣言</a:t>
            </a:r>
            <a:endParaRPr lang="ja-JP" altLang="en-US" sz="1600" dirty="0">
              <a:latin typeface="メイリオ"/>
              <a:ea typeface="メイリオ"/>
              <a:cs typeface="メイリオ"/>
            </a:endParaRPr>
          </a:p>
        </p:txBody>
      </p:sp>
      <p:cxnSp>
        <p:nvCxnSpPr>
          <p:cNvPr id="13" name="直線コネクタ 12"/>
          <p:cNvCxnSpPr/>
          <p:nvPr/>
        </p:nvCxnSpPr>
        <p:spPr>
          <a:xfrm flipH="1">
            <a:off x="611560" y="4627603"/>
            <a:ext cx="216024" cy="736864"/>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835696" y="4627603"/>
            <a:ext cx="5256584" cy="736864"/>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012160" y="3356992"/>
            <a:ext cx="2952328" cy="2062103"/>
          </a:xfrm>
          <a:prstGeom prst="rect">
            <a:avLst/>
          </a:prstGeom>
          <a:noFill/>
        </p:spPr>
        <p:txBody>
          <a:bodyPr wrap="square" lIns="36000" rIns="36000" rtlCol="0">
            <a:spAutoFit/>
          </a:bodyPr>
          <a:lstStyle/>
          <a:p>
            <a:pPr marL="285750" indent="-285750">
              <a:buFont typeface="Arial" charset="0"/>
              <a:buChar char="•"/>
            </a:pPr>
            <a:r>
              <a:rPr lang="ja-JP" altLang="en-US" sz="1600" dirty="0" smtClean="0">
                <a:latin typeface="メイリオ"/>
                <a:ea typeface="メイリオ"/>
                <a:cs typeface="メイリオ"/>
              </a:rPr>
              <a:t>モジュール追加だけで済まないため、やや面倒</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特に</a:t>
            </a:r>
            <a:r>
              <a:rPr lang="en-US" altLang="ja-JP" sz="1600" dirty="0" err="1" smtClean="0">
                <a:latin typeface="メイリオ"/>
                <a:ea typeface="メイリオ"/>
                <a:cs typeface="メイリオ"/>
              </a:rPr>
              <a:t>beans.xml</a:t>
            </a:r>
            <a:r>
              <a:rPr lang="ja-JP" altLang="en-US" sz="1600" dirty="0" smtClean="0">
                <a:latin typeface="メイリオ"/>
                <a:ea typeface="メイリオ"/>
                <a:cs typeface="メイリオ"/>
              </a:rPr>
              <a:t>の書き換えを忘れそう</a:t>
            </a:r>
            <a:endParaRPr lang="en-US" altLang="ja-JP" sz="1600" dirty="0" smtClean="0">
              <a:latin typeface="メイリオ"/>
              <a:ea typeface="メイリオ"/>
              <a:cs typeface="メイリオ"/>
            </a:endParaRPr>
          </a:p>
          <a:p>
            <a:pPr marL="285750" indent="-285750">
              <a:buFont typeface="Arial" charset="0"/>
              <a:buChar char="•"/>
            </a:pPr>
            <a:r>
              <a:rPr lang="en-US" altLang="ja-JP" sz="1600" dirty="0" smtClean="0">
                <a:latin typeface="メイリオ"/>
                <a:ea typeface="メイリオ"/>
                <a:cs typeface="メイリオ"/>
              </a:rPr>
              <a:t>EL</a:t>
            </a:r>
            <a:r>
              <a:rPr lang="ja-JP" altLang="en-US" sz="1600" dirty="0" smtClean="0">
                <a:latin typeface="メイリオ"/>
                <a:ea typeface="メイリオ"/>
                <a:cs typeface="メイリオ"/>
              </a:rPr>
              <a:t>から名前参照する必要がある場合は、全てのクラス候補に同じ名前の</a:t>
            </a:r>
            <a:r>
              <a:rPr lang="en-US" altLang="ja-JP" sz="1600" dirty="0" smtClean="0">
                <a:latin typeface="メイリオ"/>
                <a:ea typeface="メイリオ"/>
                <a:cs typeface="メイリオ"/>
              </a:rPr>
              <a:t>@Named</a:t>
            </a:r>
            <a:r>
              <a:rPr lang="ja-JP" altLang="en-US" sz="1600" dirty="0" smtClean="0">
                <a:latin typeface="メイリオ"/>
                <a:ea typeface="メイリオ"/>
                <a:cs typeface="メイリオ"/>
              </a:rPr>
              <a:t>を付与すること</a:t>
            </a:r>
            <a:endParaRPr lang="ja-JP" altLang="en-US" sz="1600" dirty="0">
              <a:latin typeface="メイリオ"/>
              <a:ea typeface="メイリオ"/>
              <a:cs typeface="メイリオ"/>
            </a:endParaRPr>
          </a:p>
        </p:txBody>
      </p:sp>
      <p:sp>
        <p:nvSpPr>
          <p:cNvPr id="18" name="テキスト ボックス 17"/>
          <p:cNvSpPr txBox="1"/>
          <p:nvPr/>
        </p:nvSpPr>
        <p:spPr>
          <a:xfrm>
            <a:off x="539552" y="836712"/>
            <a:ext cx="3223246" cy="369332"/>
          </a:xfrm>
          <a:prstGeom prst="rect">
            <a:avLst/>
          </a:prstGeom>
          <a:noFill/>
        </p:spPr>
        <p:txBody>
          <a:bodyPr wrap="none" lIns="36000" rIns="36000" rtlCol="0">
            <a:spAutoFit/>
          </a:bodyPr>
          <a:lstStyle/>
          <a:p>
            <a:r>
              <a:rPr kumimoji="1" lang="en-US" altLang="ja-JP" baseline="0" dirty="0" smtClean="0">
                <a:latin typeface="メイリオ"/>
                <a:ea typeface="メイリオ"/>
                <a:cs typeface="メイリオ"/>
              </a:rPr>
              <a:t>Java EE 6 (CDI 1.0)</a:t>
            </a:r>
            <a:r>
              <a:rPr kumimoji="1" lang="ja-JP" altLang="en-US" baseline="0" dirty="0" smtClean="0">
                <a:latin typeface="メイリオ"/>
                <a:ea typeface="メイリオ"/>
                <a:cs typeface="メイリオ"/>
              </a:rPr>
              <a:t>の場合：</a:t>
            </a:r>
          </a:p>
        </p:txBody>
      </p:sp>
    </p:spTree>
    <p:extLst>
      <p:ext uri="{BB962C8B-B14F-4D97-AF65-F5344CB8AC3E}">
        <p14:creationId xmlns:p14="http://schemas.microsoft.com/office/powerpoint/2010/main" val="1252153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標準</a:t>
            </a:r>
            <a:r>
              <a:rPr lang="en-US" altLang="ja-JP" dirty="0" smtClean="0"/>
              <a:t>API</a:t>
            </a:r>
            <a:r>
              <a:rPr lang="ja-JP" altLang="en-US" dirty="0" smtClean="0"/>
              <a:t>のみで対応した場合</a:t>
            </a:r>
            <a:r>
              <a:rPr lang="en-US" altLang="ja-JP" dirty="0" smtClean="0"/>
              <a:t>(@Alternative) (2/2)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11</a:t>
            </a:fld>
            <a:endParaRPr lang="ja-JP" altLang="en-US"/>
          </a:p>
        </p:txBody>
      </p:sp>
      <p:sp>
        <p:nvSpPr>
          <p:cNvPr id="11" name="テキスト ボックス 10"/>
          <p:cNvSpPr txBox="1"/>
          <p:nvPr/>
        </p:nvSpPr>
        <p:spPr>
          <a:xfrm>
            <a:off x="566389" y="5234632"/>
            <a:ext cx="7056784" cy="1077218"/>
          </a:xfrm>
          <a:prstGeom prst="rect">
            <a:avLst/>
          </a:prstGeom>
          <a:noFill/>
        </p:spPr>
        <p:txBody>
          <a:bodyPr wrap="square" lIns="36000" rIns="36000" rtlCol="0">
            <a:spAutoFit/>
          </a:bodyPr>
          <a:lstStyle/>
          <a:p>
            <a:r>
              <a:rPr lang="ja-JP" altLang="en-US" sz="1600" dirty="0">
                <a:latin typeface="メイリオ"/>
                <a:ea typeface="メイリオ"/>
                <a:cs typeface="メイリオ"/>
              </a:rPr>
              <a:t>以下２つの手順により</a:t>
            </a:r>
            <a:r>
              <a:rPr lang="ja-JP" altLang="en-US" sz="1600" dirty="0" smtClean="0">
                <a:latin typeface="メイリオ"/>
                <a:ea typeface="メイリオ"/>
                <a:cs typeface="メイリオ"/>
              </a:rPr>
              <a:t>実現：</a:t>
            </a:r>
            <a:endParaRPr lang="en-US" altLang="ja-JP" sz="1600" dirty="0" smtClean="0">
              <a:latin typeface="メイリオ"/>
              <a:ea typeface="メイリオ"/>
              <a:cs typeface="メイリオ"/>
            </a:endParaRPr>
          </a:p>
          <a:p>
            <a:endParaRPr lang="ja-JP" altLang="en-US" sz="1600" dirty="0">
              <a:latin typeface="メイリオ"/>
              <a:ea typeface="メイリオ"/>
              <a:cs typeface="メイリオ"/>
            </a:endParaRPr>
          </a:p>
          <a:p>
            <a:pPr marL="342900" indent="-342900">
              <a:buFont typeface="+mj-lt"/>
              <a:buAutoNum type="arabicPeriod"/>
            </a:pPr>
            <a:r>
              <a:rPr lang="ja-JP" altLang="en-US" sz="1600" dirty="0" smtClean="0">
                <a:latin typeface="メイリオ"/>
                <a:ea typeface="メイリオ"/>
                <a:cs typeface="メイリオ"/>
              </a:rPr>
              <a:t>選択候補全てのクラスに</a:t>
            </a:r>
            <a:r>
              <a:rPr lang="ja-JP" altLang="en-US" sz="1600" dirty="0">
                <a:latin typeface="メイリオ"/>
                <a:ea typeface="メイリオ"/>
                <a:cs typeface="メイリオ"/>
              </a:rPr>
              <a:t>限定子</a:t>
            </a:r>
            <a:r>
              <a:rPr lang="en-US" altLang="ja-JP" sz="1600" dirty="0">
                <a:latin typeface="メイリオ"/>
                <a:ea typeface="メイリオ"/>
                <a:cs typeface="メイリオ"/>
              </a:rPr>
              <a:t>@Alternative</a:t>
            </a:r>
            <a:r>
              <a:rPr lang="ja-JP" altLang="en-US" sz="1600" dirty="0">
                <a:latin typeface="メイリオ"/>
                <a:ea typeface="メイリオ"/>
                <a:cs typeface="メイリオ"/>
              </a:rPr>
              <a:t>を付与</a:t>
            </a:r>
          </a:p>
          <a:p>
            <a:pPr marL="342900" indent="-342900">
              <a:buFont typeface="+mj-lt"/>
              <a:buAutoNum type="arabicPeriod"/>
            </a:pPr>
            <a:r>
              <a:rPr lang="ja-JP" altLang="en-US" sz="1600" dirty="0">
                <a:latin typeface="メイリオ"/>
                <a:ea typeface="メイリオ"/>
                <a:cs typeface="メイリオ"/>
              </a:rPr>
              <a:t>選択候補全てのクラスに限定子</a:t>
            </a:r>
            <a:r>
              <a:rPr lang="en-US" altLang="ja-JP" sz="1600" dirty="0" smtClean="0">
                <a:latin typeface="メイリオ"/>
                <a:ea typeface="メイリオ"/>
                <a:cs typeface="メイリオ"/>
              </a:rPr>
              <a:t>@Priority</a:t>
            </a:r>
            <a:r>
              <a:rPr lang="ja-JP" altLang="en-US" sz="1600" dirty="0" smtClean="0">
                <a:latin typeface="メイリオ"/>
                <a:ea typeface="メイリオ"/>
                <a:cs typeface="メイリオ"/>
              </a:rPr>
              <a:t>を付与し、優先度を宣言する</a:t>
            </a:r>
            <a:endParaRPr lang="ja-JP" altLang="en-US" sz="1600" dirty="0">
              <a:latin typeface="メイリオ"/>
              <a:ea typeface="メイリオ"/>
              <a:cs typeface="メイリオ"/>
            </a:endParaRPr>
          </a:p>
        </p:txBody>
      </p:sp>
      <p:sp>
        <p:nvSpPr>
          <p:cNvPr id="17" name="テキスト ボックス 16"/>
          <p:cNvSpPr txBox="1"/>
          <p:nvPr/>
        </p:nvSpPr>
        <p:spPr>
          <a:xfrm>
            <a:off x="6732240" y="1835343"/>
            <a:ext cx="2232248" cy="3539430"/>
          </a:xfrm>
          <a:prstGeom prst="rect">
            <a:avLst/>
          </a:prstGeom>
          <a:noFill/>
        </p:spPr>
        <p:txBody>
          <a:bodyPr wrap="square" lIns="36000" rIns="36000" rtlCol="0">
            <a:spAutoFit/>
          </a:bodyPr>
          <a:lstStyle/>
          <a:p>
            <a:pPr marL="285750" indent="-285750">
              <a:buFont typeface="Arial" charset="0"/>
              <a:buChar char="•"/>
            </a:pPr>
            <a:r>
              <a:rPr lang="en-US" altLang="ja-JP" sz="1600" dirty="0" err="1" smtClean="0">
                <a:latin typeface="メイリオ"/>
                <a:ea typeface="メイリオ"/>
                <a:cs typeface="メイリオ"/>
              </a:rPr>
              <a:t>beans.xml</a:t>
            </a:r>
            <a:r>
              <a:rPr lang="ja-JP" altLang="en-US" sz="1600" dirty="0" smtClean="0">
                <a:latin typeface="メイリオ"/>
                <a:ea typeface="メイリオ"/>
                <a:cs typeface="メイリオ"/>
              </a:rPr>
              <a:t>の同梱と</a:t>
            </a:r>
            <a:r>
              <a:rPr lang="en-US" altLang="ja-JP" sz="1600" dirty="0" smtClean="0">
                <a:latin typeface="メイリオ"/>
                <a:ea typeface="メイリオ"/>
                <a:cs typeface="メイリオ"/>
              </a:rPr>
              <a:t>&lt;alternative&gt;</a:t>
            </a:r>
            <a:r>
              <a:rPr lang="ja-JP" altLang="en-US" sz="1600" dirty="0" smtClean="0">
                <a:latin typeface="メイリオ"/>
                <a:ea typeface="メイリオ"/>
                <a:cs typeface="メイリオ"/>
              </a:rPr>
              <a:t>要素におけるクラスの宣言が不要</a:t>
            </a:r>
            <a:endParaRPr lang="en-US" altLang="ja-JP" sz="1600" dirty="0" smtClean="0">
              <a:latin typeface="メイリオ"/>
              <a:ea typeface="メイリオ"/>
              <a:cs typeface="メイリオ"/>
            </a:endParaRPr>
          </a:p>
          <a:p>
            <a:pPr marL="285750" indent="-285750">
              <a:buFont typeface="Arial" charset="0"/>
              <a:buChar char="•"/>
            </a:pPr>
            <a:r>
              <a:rPr lang="en-US" altLang="ja-JP" sz="1600" dirty="0" smtClean="0">
                <a:latin typeface="メイリオ"/>
                <a:ea typeface="メイリオ"/>
                <a:cs typeface="メイリオ"/>
              </a:rPr>
              <a:t>@Priority</a:t>
            </a:r>
            <a:r>
              <a:rPr lang="ja-JP" altLang="en-US" sz="1600" dirty="0" smtClean="0">
                <a:latin typeface="メイリオ"/>
                <a:ea typeface="メイリオ"/>
                <a:cs typeface="メイリオ"/>
              </a:rPr>
              <a:t>の優先度値だけを意識すれば良いため、</a:t>
            </a:r>
            <a:r>
              <a:rPr lang="en-US" altLang="ja-JP" sz="1600" dirty="0" smtClean="0">
                <a:latin typeface="メイリオ"/>
                <a:ea typeface="メイリオ"/>
                <a:cs typeface="メイリオ"/>
              </a:rPr>
              <a:t>CDI</a:t>
            </a:r>
            <a:r>
              <a:rPr lang="ja-JP" altLang="en-US" sz="1600" dirty="0" smtClean="0">
                <a:latin typeface="メイリオ"/>
                <a:ea typeface="メイリオ"/>
                <a:cs typeface="メイリオ"/>
              </a:rPr>
              <a:t> </a:t>
            </a:r>
            <a:r>
              <a:rPr lang="en-US" altLang="ja-JP" sz="1600" dirty="0" smtClean="0">
                <a:latin typeface="メイリオ"/>
                <a:ea typeface="メイリオ"/>
                <a:cs typeface="メイリオ"/>
              </a:rPr>
              <a:t>1.0</a:t>
            </a:r>
            <a:r>
              <a:rPr lang="ja-JP" altLang="en-US" sz="1600" dirty="0" smtClean="0">
                <a:latin typeface="メイリオ"/>
                <a:ea typeface="メイリオ"/>
                <a:cs typeface="メイリオ"/>
              </a:rPr>
              <a:t>に比べて手軽に</a:t>
            </a:r>
            <a:endParaRPr lang="en-US" altLang="ja-JP" sz="1600" dirty="0" smtClean="0">
              <a:latin typeface="メイリオ"/>
              <a:ea typeface="メイリオ"/>
              <a:cs typeface="メイリオ"/>
            </a:endParaRPr>
          </a:p>
          <a:p>
            <a:pPr marL="285750" indent="-285750">
              <a:buFont typeface="Arial" charset="0"/>
              <a:buChar char="•"/>
            </a:pP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選択候補を別のチームが開発する場合、優先度の値をいくつにするかの調整が必要</a:t>
            </a:r>
            <a:endParaRPr lang="ja-JP" altLang="en-US" sz="1600" dirty="0">
              <a:latin typeface="メイリオ"/>
              <a:ea typeface="メイリオ"/>
              <a:cs typeface="メイリオ"/>
            </a:endParaRPr>
          </a:p>
        </p:txBody>
      </p:sp>
      <p:sp>
        <p:nvSpPr>
          <p:cNvPr id="18" name="テキスト ボックス 17"/>
          <p:cNvSpPr txBox="1"/>
          <p:nvPr/>
        </p:nvSpPr>
        <p:spPr>
          <a:xfrm>
            <a:off x="539552" y="836712"/>
            <a:ext cx="3223246" cy="369332"/>
          </a:xfrm>
          <a:prstGeom prst="rect">
            <a:avLst/>
          </a:prstGeom>
          <a:noFill/>
        </p:spPr>
        <p:txBody>
          <a:bodyPr wrap="none" lIns="36000" rIns="36000" rtlCol="0">
            <a:spAutoFit/>
          </a:bodyPr>
          <a:lstStyle/>
          <a:p>
            <a:r>
              <a:rPr kumimoji="1" lang="en-US" altLang="ja-JP" baseline="0" dirty="0" smtClean="0">
                <a:latin typeface="メイリオ"/>
                <a:ea typeface="メイリオ"/>
                <a:cs typeface="メイリオ"/>
              </a:rPr>
              <a:t>Java EE 7 (CDI 1.1)</a:t>
            </a:r>
            <a:r>
              <a:rPr kumimoji="1" lang="ja-JP" altLang="en-US" baseline="0" dirty="0" smtClean="0">
                <a:latin typeface="メイリオ"/>
                <a:ea typeface="メイリオ"/>
                <a:cs typeface="メイリオ"/>
              </a:rPr>
              <a:t>の場合：</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31253"/>
            <a:ext cx="6275040" cy="3799280"/>
          </a:xfrm>
          <a:prstGeom prst="rect">
            <a:avLst/>
          </a:prstGeom>
        </p:spPr>
      </p:pic>
    </p:spTree>
    <p:extLst>
      <p:ext uri="{BB962C8B-B14F-4D97-AF65-F5344CB8AC3E}">
        <p14:creationId xmlns:p14="http://schemas.microsoft.com/office/powerpoint/2010/main" val="1507573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プロデューサクラスで動的に選択させる場合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12</a:t>
            </a:fld>
            <a:endParaRPr lang="ja-JP" altLang="en-US"/>
          </a:p>
        </p:txBody>
      </p:sp>
      <p:sp>
        <p:nvSpPr>
          <p:cNvPr id="11" name="テキスト ボックス 10"/>
          <p:cNvSpPr txBox="1"/>
          <p:nvPr/>
        </p:nvSpPr>
        <p:spPr>
          <a:xfrm>
            <a:off x="623880" y="1128265"/>
            <a:ext cx="8196591" cy="1077218"/>
          </a:xfrm>
          <a:prstGeom prst="rect">
            <a:avLst/>
          </a:prstGeom>
          <a:noFill/>
        </p:spPr>
        <p:txBody>
          <a:bodyPr wrap="square" lIns="36000" rIns="36000" rtlCol="0">
            <a:spAutoFit/>
          </a:bodyPr>
          <a:lstStyle/>
          <a:p>
            <a:r>
              <a:rPr lang="ja-JP" altLang="en-US" sz="1600" dirty="0" smtClean="0">
                <a:latin typeface="メイリオ"/>
                <a:ea typeface="メイリオ"/>
                <a:cs typeface="メイリオ"/>
              </a:rPr>
              <a:t>プロデューサクラスに選択候補を調べさせ、何らかの判定ロジックにより１つのオブジェクトを決定して、インジェクション先に提供する戦略をとる</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ビーン選択のロジックは自由に実装できるため、</a:t>
            </a:r>
            <a:r>
              <a:rPr lang="en-US" altLang="ja-JP" sz="1600" dirty="0" smtClean="0">
                <a:latin typeface="メイリオ"/>
                <a:ea typeface="メイリオ"/>
                <a:cs typeface="メイリオ"/>
              </a:rPr>
              <a:t>@Alternative</a:t>
            </a:r>
            <a:r>
              <a:rPr lang="ja-JP" altLang="en-US" sz="1600" dirty="0" smtClean="0">
                <a:latin typeface="メイリオ"/>
                <a:ea typeface="メイリオ"/>
                <a:cs typeface="メイリオ"/>
              </a:rPr>
              <a:t>より柔軟性が高い</a:t>
            </a:r>
            <a:endParaRPr lang="en-US" altLang="ja-JP" sz="1600" dirty="0" smtClean="0">
              <a:latin typeface="メイリオ"/>
              <a:ea typeface="メイリオ"/>
              <a:cs typeface="メイリオ"/>
            </a:endParaRPr>
          </a:p>
          <a:p>
            <a:pPr marL="285750" indent="-285750">
              <a:buFont typeface="Arial" charset="0"/>
              <a:buChar char="•"/>
            </a:pPr>
            <a:r>
              <a:rPr lang="ja-JP" altLang="en-US" sz="1600" dirty="0" smtClean="0">
                <a:latin typeface="メイリオ"/>
                <a:ea typeface="メイリオ"/>
                <a:cs typeface="メイリオ"/>
              </a:rPr>
              <a:t>モジュール構成の変更だけで判定する方法も実現可能</a:t>
            </a:r>
            <a:endParaRPr lang="ja-JP" altLang="en-US" sz="1600" dirty="0">
              <a:latin typeface="メイリオ"/>
              <a:ea typeface="メイリオ"/>
              <a:cs typeface="メイリオ"/>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0" y="2358733"/>
            <a:ext cx="6120684" cy="4085372"/>
          </a:xfrm>
          <a:prstGeom prst="rect">
            <a:avLst/>
          </a:prstGeom>
        </p:spPr>
      </p:pic>
      <p:sp>
        <p:nvSpPr>
          <p:cNvPr id="12" name="テキスト ボックス 11"/>
          <p:cNvSpPr txBox="1"/>
          <p:nvPr/>
        </p:nvSpPr>
        <p:spPr>
          <a:xfrm>
            <a:off x="6744564" y="2564904"/>
            <a:ext cx="2203132" cy="2800767"/>
          </a:xfrm>
          <a:prstGeom prst="rect">
            <a:avLst/>
          </a:prstGeom>
          <a:noFill/>
        </p:spPr>
        <p:txBody>
          <a:bodyPr wrap="square" lIns="36000" rIns="36000" rtlCol="0">
            <a:spAutoFit/>
          </a:bodyPr>
          <a:lstStyle/>
          <a:p>
            <a:r>
              <a:rPr lang="ja-JP" altLang="en-US" sz="1600" dirty="0" smtClean="0">
                <a:latin typeface="メイリオ"/>
                <a:ea typeface="メイリオ"/>
                <a:cs typeface="メイリオ"/>
              </a:rPr>
              <a:t>プロデューサクラスが集める選択候補の目印として、カスタム限定子</a:t>
            </a:r>
            <a:r>
              <a:rPr lang="en-US" altLang="ja-JP" sz="1600" dirty="0" smtClean="0">
                <a:latin typeface="メイリオ"/>
                <a:ea typeface="メイリオ"/>
                <a:cs typeface="メイリオ"/>
              </a:rPr>
              <a:t>(</a:t>
            </a:r>
            <a:r>
              <a:rPr lang="ja-JP" altLang="en-US" sz="1600" dirty="0" smtClean="0">
                <a:latin typeface="メイリオ"/>
                <a:ea typeface="メイリオ"/>
                <a:cs typeface="メイリオ"/>
              </a:rPr>
              <a:t>例えば、</a:t>
            </a:r>
            <a:r>
              <a:rPr lang="en-US" altLang="ja-JP" sz="1600" dirty="0" smtClean="0">
                <a:latin typeface="メイリオ"/>
                <a:ea typeface="メイリオ"/>
                <a:cs typeface="メイリオ"/>
              </a:rPr>
              <a:t>@Candidate)</a:t>
            </a:r>
            <a:r>
              <a:rPr lang="ja-JP" altLang="en-US" sz="1600" dirty="0" smtClean="0">
                <a:latin typeface="メイリオ"/>
                <a:ea typeface="メイリオ"/>
                <a:cs typeface="メイリオ"/>
              </a:rPr>
              <a:t>を付与</a:t>
            </a:r>
            <a:endParaRPr lang="en-US" altLang="ja-JP" sz="1600" dirty="0" smtClean="0">
              <a:latin typeface="メイリオ"/>
              <a:ea typeface="メイリオ"/>
              <a:cs typeface="メイリオ"/>
            </a:endParaRPr>
          </a:p>
          <a:p>
            <a:endParaRPr lang="en-US" altLang="ja-JP" sz="1600" dirty="0">
              <a:latin typeface="メイリオ"/>
              <a:ea typeface="メイリオ"/>
              <a:cs typeface="メイリオ"/>
            </a:endParaRPr>
          </a:p>
          <a:p>
            <a:r>
              <a:rPr lang="ja-JP" altLang="en-US" sz="1600" dirty="0" smtClean="0">
                <a:latin typeface="メイリオ"/>
                <a:ea typeface="メイリオ"/>
                <a:cs typeface="メイリオ"/>
              </a:rPr>
              <a:t>プロデューサの実現方式：</a:t>
            </a:r>
            <a:endParaRPr lang="en-US" altLang="ja-JP" sz="1600" dirty="0" smtClean="0">
              <a:latin typeface="メイリオ"/>
              <a:ea typeface="メイリオ"/>
              <a:cs typeface="メイリオ"/>
            </a:endParaRPr>
          </a:p>
          <a:p>
            <a:endParaRPr lang="en-US" altLang="ja-JP" sz="1600" dirty="0">
              <a:latin typeface="メイリオ"/>
              <a:ea typeface="メイリオ"/>
              <a:cs typeface="メイリオ"/>
            </a:endParaRPr>
          </a:p>
          <a:p>
            <a:r>
              <a:rPr lang="ja-JP" altLang="en-US" sz="1600" dirty="0" smtClean="0">
                <a:latin typeface="メイリオ"/>
                <a:ea typeface="メイリオ"/>
                <a:cs typeface="メイリオ"/>
              </a:rPr>
              <a:t>・</a:t>
            </a:r>
            <a:r>
              <a:rPr lang="en-US" altLang="ja-JP" sz="1600" dirty="0" err="1" smtClean="0">
                <a:latin typeface="メイリオ"/>
                <a:ea typeface="メイリオ"/>
                <a:cs typeface="メイリオ"/>
              </a:rPr>
              <a:t>BeanManager</a:t>
            </a:r>
            <a:r>
              <a:rPr lang="ja-JP" altLang="en-US" sz="1600" dirty="0" smtClean="0">
                <a:latin typeface="メイリオ"/>
                <a:ea typeface="メイリオ"/>
                <a:cs typeface="メイリオ"/>
              </a:rPr>
              <a:t>方式</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a:t>
            </a:r>
            <a:r>
              <a:rPr lang="en-US" altLang="ja-JP" sz="1600" dirty="0" smtClean="0">
                <a:latin typeface="メイリオ"/>
                <a:ea typeface="メイリオ"/>
                <a:cs typeface="メイリオ"/>
              </a:rPr>
              <a:t>Instance&lt;T&gt;</a:t>
            </a:r>
            <a:r>
              <a:rPr lang="ja-JP" altLang="en-US" sz="1600" dirty="0" smtClean="0">
                <a:latin typeface="メイリオ"/>
                <a:ea typeface="メイリオ"/>
                <a:cs typeface="メイリオ"/>
              </a:rPr>
              <a:t>方式</a:t>
            </a:r>
            <a:endParaRPr lang="en-US" altLang="ja-JP" sz="1600" dirty="0" smtClean="0">
              <a:latin typeface="メイリオ"/>
              <a:ea typeface="メイリオ"/>
              <a:cs typeface="メイリオ"/>
            </a:endParaRPr>
          </a:p>
        </p:txBody>
      </p:sp>
    </p:spTree>
    <p:extLst>
      <p:ext uri="{BB962C8B-B14F-4D97-AF65-F5344CB8AC3E}">
        <p14:creationId xmlns:p14="http://schemas.microsoft.com/office/powerpoint/2010/main" val="122733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err="1" smtClean="0"/>
              <a:t>BeanManager</a:t>
            </a:r>
            <a:r>
              <a:rPr kumimoji="1" lang="ja-JP" altLang="en-US" dirty="0" smtClean="0"/>
              <a:t>インタフェースの</a:t>
            </a:r>
            <a:r>
              <a:rPr kumimoji="1" lang="en-US" altLang="ja-JP" dirty="0" err="1" smtClean="0"/>
              <a:t>getBeans</a:t>
            </a:r>
            <a:r>
              <a:rPr kumimoji="1" lang="en-US" altLang="ja-JP" dirty="0" smtClean="0"/>
              <a:t>(Class&lt;T&gt;)</a:t>
            </a:r>
            <a:r>
              <a:rPr kumimoji="1" lang="ja-JP" altLang="en-US" dirty="0" smtClean="0"/>
              <a:t>を使用して複数候補の中から適切なものを選択するプロデューサメソッドを用意すれば良い</a:t>
            </a:r>
            <a:endParaRPr kumimoji="1" lang="ja-JP" altLang="en-US" dirty="0"/>
          </a:p>
        </p:txBody>
      </p:sp>
      <p:sp>
        <p:nvSpPr>
          <p:cNvPr id="3" name="タイトル 2"/>
          <p:cNvSpPr>
            <a:spLocks noGrp="1"/>
          </p:cNvSpPr>
          <p:nvPr>
            <p:ph type="title"/>
          </p:nvPr>
        </p:nvSpPr>
        <p:spPr/>
        <p:txBody>
          <a:bodyPr/>
          <a:lstStyle/>
          <a:p>
            <a:r>
              <a:rPr lang="en-US" altLang="ja-JP" dirty="0" err="1" smtClean="0"/>
              <a:t>BeanManager</a:t>
            </a:r>
            <a:r>
              <a:rPr lang="ja-JP" altLang="en-US" dirty="0" smtClean="0"/>
              <a:t>を使用した動的オブジェクト選択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13</a:t>
            </a:fld>
            <a:endParaRPr lang="ja-JP" altLang="en-US"/>
          </a:p>
        </p:txBody>
      </p:sp>
      <p:sp>
        <p:nvSpPr>
          <p:cNvPr id="6" name="Text Box 5"/>
          <p:cNvSpPr txBox="1">
            <a:spLocks noChangeArrowheads="1"/>
          </p:cNvSpPr>
          <p:nvPr/>
        </p:nvSpPr>
        <p:spPr bwMode="auto">
          <a:xfrm>
            <a:off x="899592" y="1915048"/>
            <a:ext cx="7920880" cy="41770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LoginUserFactory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User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インジェクション候補の</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メタデータのリストを取得。</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Set&lt;Bean&lt;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.getBeans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AnnotationLiteral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&lt;Candidate&gt;(){}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null;</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1)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.iterator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().next();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else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beans</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の中から適切なものを選択</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メタデータ</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Bean&lt;</a:t>
            </a:r>
            <a:r>
              <a:rPr lang="en-US" altLang="ja-JP" sz="1400"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から、実体のオブジェクト参照を取得。</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CreationalContext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cctx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.createCreationalContext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beanManager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.getReference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cctx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1027942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Instance&lt;T&gt;</a:t>
            </a:r>
            <a:r>
              <a:rPr kumimoji="1" lang="ja-JP" altLang="en-US" dirty="0" smtClean="0"/>
              <a:t>は、候補となるオブジェクトを全て集めてくれる便利な箱</a:t>
            </a:r>
            <a:endParaRPr kumimoji="1" lang="en-US" altLang="ja-JP" dirty="0" smtClean="0"/>
          </a:p>
          <a:p>
            <a:r>
              <a:rPr kumimoji="1" lang="en-US" altLang="ja-JP" dirty="0" smtClean="0"/>
              <a:t>Instance&lt;T&gt;</a:t>
            </a:r>
            <a:r>
              <a:rPr lang="ja-JP" altLang="en-US" dirty="0" smtClean="0"/>
              <a:t>からは、</a:t>
            </a:r>
            <a:r>
              <a:rPr lang="en-US" altLang="ja-JP" dirty="0" smtClean="0"/>
              <a:t>Iterator&lt;T&gt;</a:t>
            </a:r>
            <a:r>
              <a:rPr lang="ja-JP" altLang="en-US" dirty="0" smtClean="0"/>
              <a:t>を取得したり、</a:t>
            </a:r>
            <a:r>
              <a:rPr lang="en-US" altLang="ja-JP" dirty="0" smtClean="0"/>
              <a:t>select(</a:t>
            </a:r>
            <a:r>
              <a:rPr lang="is-IS" altLang="ja-JP" dirty="0" smtClean="0"/>
              <a:t>…)</a:t>
            </a:r>
            <a:r>
              <a:rPr lang="ja-JP" altLang="en-US" dirty="0" smtClean="0"/>
              <a:t>にサブクラスやアノテーションによってさらに絞り込むことができる</a:t>
            </a:r>
            <a:endParaRPr lang="en-US" altLang="ja-JP" dirty="0" smtClean="0"/>
          </a:p>
          <a:p>
            <a:r>
              <a:rPr kumimoji="1" lang="en-US" altLang="ja-JP" dirty="0" err="1" smtClean="0"/>
              <a:t>BeanManager</a:t>
            </a:r>
            <a:r>
              <a:rPr kumimoji="1" lang="ja-JP" altLang="en-US" dirty="0" smtClean="0"/>
              <a:t>のようにビーン参照の取得が複雑ではないため、手軽に動的なプロデューサを実現できる。</a:t>
            </a:r>
            <a:endParaRPr kumimoji="1" lang="ja-JP" altLang="en-US" dirty="0"/>
          </a:p>
        </p:txBody>
      </p:sp>
      <p:sp>
        <p:nvSpPr>
          <p:cNvPr id="3" name="タイトル 2"/>
          <p:cNvSpPr>
            <a:spLocks noGrp="1"/>
          </p:cNvSpPr>
          <p:nvPr>
            <p:ph type="title"/>
          </p:nvPr>
        </p:nvSpPr>
        <p:spPr/>
        <p:txBody>
          <a:bodyPr/>
          <a:lstStyle/>
          <a:p>
            <a:r>
              <a:rPr lang="en-US" altLang="ja-JP" dirty="0" smtClean="0"/>
              <a:t>Instance&lt;T&gt;</a:t>
            </a:r>
            <a:r>
              <a:rPr lang="ja-JP" altLang="en-US" dirty="0" smtClean="0"/>
              <a:t>を使用した動的オブジェクト選択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14</a:t>
            </a:fld>
            <a:endParaRPr lang="ja-JP" altLang="en-US"/>
          </a:p>
        </p:txBody>
      </p:sp>
      <p:sp>
        <p:nvSpPr>
          <p:cNvPr id="6" name="Text Box 5"/>
          <p:cNvSpPr txBox="1">
            <a:spLocks noChangeArrowheads="1"/>
          </p:cNvSpPr>
          <p:nvPr/>
        </p:nvSpPr>
        <p:spPr bwMode="auto">
          <a:xfrm>
            <a:off x="827584" y="2850571"/>
            <a:ext cx="7753226"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LoginUserFactory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@Candidates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Instance&lt;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User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.isAmbiguous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&amp;&amp;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.isUnsatisfied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候補は１つのみのため、それをそのまま返す</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else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LoginUser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selected =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candidates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.forEach</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user -&gt;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beans</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の中から適切なものを選択</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selected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38850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lnSpcReduction="10000"/>
          </a:bodyPr>
          <a:lstStyle/>
          <a:p>
            <a:r>
              <a:rPr lang="ja-JP" altLang="en-US" dirty="0" smtClean="0"/>
              <a:t>デザインパターンにおけるデコレータ・パターンを</a:t>
            </a:r>
            <a:r>
              <a:rPr lang="en-US" altLang="ja-JP" dirty="0" smtClean="0"/>
              <a:t>CDI</a:t>
            </a:r>
            <a:r>
              <a:rPr lang="ja-JP" altLang="en-US" dirty="0" smtClean="0"/>
              <a:t>で実現したフレームワーク</a:t>
            </a:r>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endParaRPr lang="en-US" altLang="ja-JP" dirty="0" smtClean="0"/>
          </a:p>
          <a:p>
            <a:r>
              <a:rPr lang="ja-JP" altLang="en-US" dirty="0" smtClean="0"/>
              <a:t>インターセプタと同様に複数のデコレータが検出された場合、それらはチェイン実行される</a:t>
            </a:r>
            <a:endParaRPr lang="en-US" altLang="ja-JP" dirty="0" smtClean="0"/>
          </a:p>
          <a:p>
            <a:r>
              <a:rPr lang="ja-JP" altLang="en-US" dirty="0" smtClean="0"/>
              <a:t>デコレータの実行順序は以下のいずれか：</a:t>
            </a:r>
            <a:endParaRPr lang="en-US" altLang="ja-JP" dirty="0" smtClean="0"/>
          </a:p>
          <a:p>
            <a:pPr lvl="1"/>
            <a:r>
              <a:rPr kumimoji="1" lang="en-US" altLang="ja-JP" dirty="0" err="1" smtClean="0"/>
              <a:t>beans.xml</a:t>
            </a:r>
            <a:r>
              <a:rPr kumimoji="1" lang="ja-JP" altLang="en-US" dirty="0" smtClean="0"/>
              <a:t>の</a:t>
            </a:r>
            <a:r>
              <a:rPr kumimoji="1" lang="en-US" altLang="ja-JP" dirty="0" smtClean="0"/>
              <a:t>&lt;decorators&gt;</a:t>
            </a:r>
            <a:r>
              <a:rPr kumimoji="1" lang="ja-JP" altLang="en-US" dirty="0" smtClean="0"/>
              <a:t>要素に宣言された順序（</a:t>
            </a:r>
            <a:r>
              <a:rPr kumimoji="1" lang="en-US" altLang="ja-JP" dirty="0" smtClean="0"/>
              <a:t>Java EE 6 (CDI 1.0)</a:t>
            </a:r>
            <a:r>
              <a:rPr kumimoji="1" lang="ja-JP" altLang="en-US" dirty="0" smtClean="0"/>
              <a:t>より</a:t>
            </a:r>
            <a:r>
              <a:rPr kumimoji="1" lang="en-US" altLang="ja-JP" dirty="0" smtClean="0"/>
              <a:t>)</a:t>
            </a:r>
          </a:p>
          <a:p>
            <a:pPr lvl="1"/>
            <a:r>
              <a:rPr lang="en-US" altLang="ja-JP" dirty="0" smtClean="0"/>
              <a:t>@Priority(</a:t>
            </a:r>
            <a:r>
              <a:rPr lang="ja-JP" altLang="en-US" dirty="0" smtClean="0"/>
              <a:t>優先度</a:t>
            </a:r>
            <a:r>
              <a:rPr lang="en-US" altLang="ja-JP" dirty="0" smtClean="0"/>
              <a:t>)</a:t>
            </a:r>
            <a:r>
              <a:rPr lang="ja-JP" altLang="en-US" dirty="0" smtClean="0"/>
              <a:t>で指定された優先度の小さい順</a:t>
            </a:r>
            <a:r>
              <a:rPr lang="en-US" altLang="ja-JP" dirty="0" smtClean="0"/>
              <a:t> (Java EE 7 (CDI 1.1)</a:t>
            </a:r>
            <a:r>
              <a:rPr lang="ja-JP" altLang="en-US" dirty="0" smtClean="0"/>
              <a:t>より</a:t>
            </a:r>
            <a:r>
              <a:rPr lang="en-US" altLang="ja-JP" dirty="0" smtClean="0"/>
              <a:t>)</a:t>
            </a:r>
          </a:p>
          <a:p>
            <a:r>
              <a:rPr kumimoji="1" lang="ja-JP" altLang="en-US" dirty="0" smtClean="0"/>
              <a:t>注意点：</a:t>
            </a:r>
            <a:endParaRPr kumimoji="1" lang="en-US" altLang="ja-JP" dirty="0" smtClean="0"/>
          </a:p>
          <a:p>
            <a:pPr lvl="1"/>
            <a:r>
              <a:rPr lang="ja-JP" altLang="en-US" dirty="0" smtClean="0"/>
              <a:t>インジェクション対象のインタフェースを実装していること</a:t>
            </a:r>
            <a:endParaRPr lang="en-US" altLang="ja-JP" dirty="0" smtClean="0"/>
          </a:p>
          <a:p>
            <a:pPr lvl="2"/>
            <a:r>
              <a:rPr kumimoji="1" lang="ja-JP" altLang="en-US" dirty="0" smtClean="0"/>
              <a:t>インタフェースなしの継承間でのデコレーションはできない</a:t>
            </a:r>
            <a:r>
              <a:rPr kumimoji="1" lang="en-US" altLang="ja-JP" dirty="0" smtClean="0"/>
              <a:t>(</a:t>
            </a:r>
            <a:r>
              <a:rPr kumimoji="1" lang="en-US" altLang="ja-JP" dirty="0" err="1" smtClean="0"/>
              <a:t>java.util.logging</a:t>
            </a:r>
            <a:r>
              <a:rPr kumimoji="1" lang="ja-JP" altLang="en-US" dirty="0" smtClean="0"/>
              <a:t>の</a:t>
            </a:r>
            <a:r>
              <a:rPr kumimoji="1" lang="en-US" altLang="ja-JP" dirty="0" smtClean="0"/>
              <a:t>Logger</a:t>
            </a:r>
            <a:r>
              <a:rPr kumimoji="1" lang="ja-JP" altLang="en-US" dirty="0" smtClean="0"/>
              <a:t>は使えない</a:t>
            </a:r>
            <a:r>
              <a:rPr kumimoji="1" lang="en-US" altLang="ja-JP" dirty="0" smtClean="0"/>
              <a:t>)</a:t>
            </a:r>
          </a:p>
          <a:p>
            <a:pPr lvl="1"/>
            <a:r>
              <a:rPr lang="ja-JP" altLang="en-US" dirty="0" smtClean="0"/>
              <a:t>プロデューサ経由で提供されるオブジェクトはデコレートできない（コンストラクタベースで提供されることが条件）</a:t>
            </a:r>
            <a:endParaRPr kumimoji="1" lang="ja-JP" altLang="en-US" dirty="0"/>
          </a:p>
        </p:txBody>
      </p:sp>
      <p:sp>
        <p:nvSpPr>
          <p:cNvPr id="3" name="タイトル 2"/>
          <p:cNvSpPr>
            <a:spLocks noGrp="1"/>
          </p:cNvSpPr>
          <p:nvPr>
            <p:ph type="title"/>
          </p:nvPr>
        </p:nvSpPr>
        <p:spPr/>
        <p:txBody>
          <a:bodyPr/>
          <a:lstStyle/>
          <a:p>
            <a:r>
              <a:rPr lang="en-US" altLang="ja-JP" dirty="0" smtClean="0"/>
              <a:t>@Decorator</a:t>
            </a:r>
            <a:r>
              <a:rPr lang="ja-JP" altLang="en-US" dirty="0" smtClean="0"/>
              <a:t>の使用時の注意点</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15</a:t>
            </a:fld>
            <a:endParaRPr lang="ja-JP" altLang="en-US"/>
          </a:p>
        </p:txBody>
      </p:sp>
      <p:sp>
        <p:nvSpPr>
          <p:cNvPr id="6" name="Text Box 5"/>
          <p:cNvSpPr txBox="1">
            <a:spLocks noChangeArrowheads="1"/>
          </p:cNvSpPr>
          <p:nvPr/>
        </p:nvSpPr>
        <p:spPr bwMode="auto">
          <a:xfrm>
            <a:off x="899592" y="1772816"/>
            <a:ext cx="7753226"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Decorator</a:t>
            </a:r>
          </a:p>
          <a:p>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@Priority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APPLICATION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CustomLogger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implements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@Delegate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delegate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info(String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msg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delegate.info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msg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94041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a:bodyPr>
          <a:lstStyle/>
          <a:p>
            <a:r>
              <a:rPr lang="en-US" altLang="ja-JP" dirty="0" smtClean="0"/>
              <a:t>CDI</a:t>
            </a:r>
            <a:r>
              <a:rPr lang="ja-JP" altLang="en-US" dirty="0" smtClean="0"/>
              <a:t>インジェクションは</a:t>
            </a:r>
            <a:r>
              <a:rPr lang="en-US" altLang="ja-JP" dirty="0" smtClean="0"/>
              <a:t>static</a:t>
            </a:r>
            <a:r>
              <a:rPr lang="ja-JP" altLang="en-US" dirty="0" smtClean="0"/>
              <a:t>フィールドにインジェクションできない</a:t>
            </a:r>
            <a:endParaRPr lang="en-US" altLang="ja-JP" dirty="0" smtClean="0"/>
          </a:p>
          <a:p>
            <a:endParaRPr lang="en-US" altLang="ja-JP" dirty="0"/>
          </a:p>
          <a:p>
            <a:endParaRPr lang="en-US" altLang="ja-JP" dirty="0" smtClean="0"/>
          </a:p>
          <a:p>
            <a:endParaRPr lang="en-US" altLang="ja-JP" dirty="0" smtClean="0"/>
          </a:p>
          <a:p>
            <a:endParaRPr lang="en-US" altLang="ja-JP" dirty="0" smtClean="0"/>
          </a:p>
          <a:p>
            <a:r>
              <a:rPr lang="ja-JP" altLang="en-US" dirty="0" smtClean="0"/>
              <a:t>対処方法：</a:t>
            </a:r>
            <a:endParaRPr lang="en-US" altLang="ja-JP" dirty="0" smtClean="0"/>
          </a:p>
          <a:p>
            <a:pPr lvl="1"/>
            <a:r>
              <a:rPr kumimoji="1" lang="en-US" altLang="ja-JP" dirty="0" smtClean="0"/>
              <a:t>Java EE 6 (CDI 1.1)</a:t>
            </a:r>
            <a:r>
              <a:rPr kumimoji="1" lang="ja-JP" altLang="en-US" dirty="0" smtClean="0"/>
              <a:t>から追加された</a:t>
            </a:r>
            <a:r>
              <a:rPr kumimoji="1" lang="en-US" altLang="ja-JP" dirty="0" smtClean="0"/>
              <a:t>Java SE</a:t>
            </a:r>
            <a:r>
              <a:rPr kumimoji="1" lang="ja-JP" altLang="en-US" dirty="0" smtClean="0"/>
              <a:t>向け</a:t>
            </a:r>
            <a:r>
              <a:rPr kumimoji="1" lang="en-US" altLang="ja-JP" dirty="0" smtClean="0"/>
              <a:t>API</a:t>
            </a:r>
            <a:r>
              <a:rPr kumimoji="1" lang="ja-JP" altLang="en-US" dirty="0" smtClean="0"/>
              <a:t>を使用することで、</a:t>
            </a:r>
            <a:r>
              <a:rPr kumimoji="1" lang="en-US" altLang="ja-JP" dirty="0" smtClean="0"/>
              <a:t>static</a:t>
            </a:r>
            <a:r>
              <a:rPr kumimoji="1" lang="ja-JP" altLang="en-US" dirty="0" smtClean="0"/>
              <a:t>フィールドに</a:t>
            </a:r>
            <a:r>
              <a:rPr kumimoji="1" lang="en-US" altLang="ja-JP" dirty="0" smtClean="0"/>
              <a:t>CDI</a:t>
            </a:r>
            <a:r>
              <a:rPr kumimoji="1" lang="ja-JP" altLang="en-US" dirty="0" smtClean="0"/>
              <a:t>ビーンを設定することが可能。</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r>
              <a:rPr kumimoji="1" lang="ja-JP" altLang="en-US" dirty="0" smtClean="0"/>
              <a:t>取得されたオブジェクトはプロキシーされた</a:t>
            </a:r>
            <a:r>
              <a:rPr kumimoji="1" lang="en-US" altLang="ja-JP" dirty="0" smtClean="0"/>
              <a:t>CDI</a:t>
            </a:r>
            <a:r>
              <a:rPr kumimoji="1" lang="ja-JP" altLang="en-US" dirty="0" smtClean="0"/>
              <a:t>管理ビーンであるため、呼び出しコンテキストに基づいたライフサイクルで対象のオブジェクトは更新される。</a:t>
            </a:r>
            <a:endParaRPr kumimoji="1" lang="ja-JP" altLang="en-US" dirty="0"/>
          </a:p>
        </p:txBody>
      </p:sp>
      <p:sp>
        <p:nvSpPr>
          <p:cNvPr id="3" name="タイトル 2"/>
          <p:cNvSpPr>
            <a:spLocks noGrp="1"/>
          </p:cNvSpPr>
          <p:nvPr>
            <p:ph type="title"/>
          </p:nvPr>
        </p:nvSpPr>
        <p:spPr/>
        <p:txBody>
          <a:bodyPr>
            <a:normAutofit fontScale="90000"/>
          </a:bodyPr>
          <a:lstStyle/>
          <a:p>
            <a:r>
              <a:rPr kumimoji="1" lang="ja-JP" altLang="en-US" dirty="0" smtClean="0"/>
              <a:t>「</a:t>
            </a:r>
            <a:r>
              <a:rPr kumimoji="1" lang="en-US" altLang="ja-JP" dirty="0" smtClean="0"/>
              <a:t>static</a:t>
            </a:r>
            <a:r>
              <a:rPr lang="ja-JP" altLang="en-US" dirty="0" smtClean="0"/>
              <a:t>フィールドはインジェクション不可」への対応方法</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16</a:t>
            </a:fld>
            <a:endParaRPr lang="ja-JP" altLang="en-US"/>
          </a:p>
        </p:txBody>
      </p:sp>
      <p:sp>
        <p:nvSpPr>
          <p:cNvPr id="6" name="Text Box 5"/>
          <p:cNvSpPr txBox="1">
            <a:spLocks noChangeArrowheads="1"/>
          </p:cNvSpPr>
          <p:nvPr/>
        </p:nvSpPr>
        <p:spPr bwMode="auto">
          <a:xfrm>
            <a:off x="899592" y="1556792"/>
            <a:ext cx="7753226"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インジェクション不可</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func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.info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メソッド内では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ビーンが利用できない</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3708283"/>
            <a:ext cx="7753226"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CDI.current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func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.info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メソッドから利用可能</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214282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トレース</a:t>
            </a:r>
            <a:endParaRPr kumimoji="1" lang="en-US" altLang="ja-JP" dirty="0" smtClean="0"/>
          </a:p>
          <a:p>
            <a:pPr lvl="1"/>
            <a:r>
              <a:rPr lang="ja-JP" altLang="en-US" dirty="0" smtClean="0"/>
              <a:t>メソッド名、ユーザ名と共に実行に掛かった時間をログに出力</a:t>
            </a:r>
            <a:endParaRPr lang="en-US" altLang="ja-JP" dirty="0" smtClean="0"/>
          </a:p>
          <a:p>
            <a:r>
              <a:rPr kumimoji="1" lang="ja-JP" altLang="en-US" dirty="0" smtClean="0"/>
              <a:t>デバッグ</a:t>
            </a:r>
            <a:endParaRPr kumimoji="1" lang="en-US" altLang="ja-JP" dirty="0" smtClean="0"/>
          </a:p>
          <a:p>
            <a:pPr lvl="1"/>
            <a:r>
              <a:rPr lang="ja-JP" altLang="en-US" dirty="0" smtClean="0"/>
              <a:t>メソッド名、引数、戻り値をログに出力</a:t>
            </a:r>
            <a:endParaRPr lang="en-US" altLang="ja-JP" dirty="0" smtClean="0"/>
          </a:p>
          <a:p>
            <a:r>
              <a:rPr kumimoji="1" lang="ja-JP" altLang="en-US" dirty="0" smtClean="0"/>
              <a:t>エラー</a:t>
            </a:r>
            <a:r>
              <a:rPr lang="ja-JP" altLang="en-US" dirty="0" smtClean="0"/>
              <a:t>処理</a:t>
            </a:r>
            <a:endParaRPr kumimoji="1" lang="en-US" altLang="ja-JP" dirty="0" smtClean="0"/>
          </a:p>
          <a:p>
            <a:pPr lvl="1"/>
            <a:r>
              <a:rPr lang="ja-JP" altLang="en-US" dirty="0" smtClean="0"/>
              <a:t>例外が発生したときだけ、エラーログを出力</a:t>
            </a:r>
            <a:endParaRPr lang="en-US" altLang="ja-JP" dirty="0" smtClean="0"/>
          </a:p>
          <a:p>
            <a:pPr lvl="1"/>
            <a:r>
              <a:rPr lang="ja-JP" altLang="en-US" dirty="0" smtClean="0"/>
              <a:t>最終的なエラー処理は、</a:t>
            </a:r>
            <a:r>
              <a:rPr lang="en-US" altLang="ja-JP" dirty="0" smtClean="0"/>
              <a:t>JSF</a:t>
            </a:r>
            <a:r>
              <a:rPr lang="ja-JP" altLang="en-US" dirty="0" smtClean="0"/>
              <a:t>の場合</a:t>
            </a:r>
            <a:r>
              <a:rPr lang="en-US" altLang="ja-JP" dirty="0" err="1" smtClean="0"/>
              <a:t>ExceptionHander</a:t>
            </a:r>
            <a:r>
              <a:rPr lang="ja-JP" altLang="en-US" dirty="0" smtClean="0"/>
              <a:t>で、</a:t>
            </a:r>
            <a:r>
              <a:rPr lang="en-US" altLang="ja-JP" dirty="0" smtClean="0"/>
              <a:t>JAX−RS</a:t>
            </a:r>
            <a:r>
              <a:rPr lang="ja-JP" altLang="en-US" dirty="0" smtClean="0"/>
              <a:t>の場合</a:t>
            </a:r>
            <a:r>
              <a:rPr lang="en-US" altLang="ja-JP" dirty="0" err="1" smtClean="0"/>
              <a:t>ExceptionMapper</a:t>
            </a:r>
            <a:r>
              <a:rPr lang="ja-JP" altLang="en-US" dirty="0" smtClean="0"/>
              <a:t>で行う必要がある。</a:t>
            </a:r>
            <a:endParaRPr lang="en-US" altLang="ja-JP" dirty="0" smtClean="0"/>
          </a:p>
          <a:p>
            <a:pPr lvl="1"/>
            <a:endParaRPr lang="en-US" altLang="ja-JP" dirty="0" smtClean="0"/>
          </a:p>
          <a:p>
            <a:pPr lvl="1"/>
            <a:endParaRPr lang="en-US" altLang="ja-JP" dirty="0" smtClean="0"/>
          </a:p>
          <a:p>
            <a:r>
              <a:rPr kumimoji="1" lang="ja-JP" altLang="en-US" dirty="0" smtClean="0"/>
              <a:t>リトライ</a:t>
            </a:r>
            <a:endParaRPr kumimoji="1" lang="en-US" altLang="ja-JP" dirty="0" smtClean="0"/>
          </a:p>
          <a:p>
            <a:pPr lvl="1"/>
            <a:r>
              <a:rPr lang="ja-JP" altLang="en-US" dirty="0" smtClean="0"/>
              <a:t>例外発生時に、指定した回数リトライ処理をおこなう</a:t>
            </a:r>
            <a:endParaRPr lang="en-US" altLang="ja-JP" dirty="0" smtClean="0"/>
          </a:p>
          <a:p>
            <a:pPr lvl="1"/>
            <a:endParaRPr lang="en-US" altLang="ja-JP" dirty="0"/>
          </a:p>
          <a:p>
            <a:pPr lvl="1"/>
            <a:endParaRPr lang="en-US" altLang="ja-JP" dirty="0" smtClean="0"/>
          </a:p>
          <a:p>
            <a:r>
              <a:rPr kumimoji="1" lang="ja-JP" altLang="en-US" dirty="0" smtClean="0"/>
              <a:t>キャッシュ</a:t>
            </a:r>
            <a:endParaRPr kumimoji="1" lang="en-US" altLang="ja-JP" dirty="0" smtClean="0"/>
          </a:p>
          <a:p>
            <a:pPr lvl="1"/>
            <a:r>
              <a:rPr lang="ja-JP" altLang="en-US" dirty="0" smtClean="0"/>
              <a:t>一度実行した結果をキャッシュし、２回目以降キャッシュされた結果を返す</a:t>
            </a:r>
            <a:endParaRPr kumimoji="1" lang="ja-JP" altLang="en-US" dirty="0"/>
          </a:p>
        </p:txBody>
      </p:sp>
      <p:sp>
        <p:nvSpPr>
          <p:cNvPr id="3" name="タイトル 2"/>
          <p:cNvSpPr>
            <a:spLocks noGrp="1"/>
          </p:cNvSpPr>
          <p:nvPr>
            <p:ph type="title"/>
          </p:nvPr>
        </p:nvSpPr>
        <p:spPr/>
        <p:txBody>
          <a:bodyPr/>
          <a:lstStyle/>
          <a:p>
            <a:r>
              <a:rPr kumimoji="1" lang="ja-JP" altLang="en-US" dirty="0" smtClean="0"/>
              <a:t>有用なインターセプタのユースケース</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17</a:t>
            </a:fld>
            <a:endParaRPr lang="ja-JP" altLang="en-US"/>
          </a:p>
        </p:txBody>
      </p:sp>
      <p:sp>
        <p:nvSpPr>
          <p:cNvPr id="6" name="Text Box 5"/>
          <p:cNvSpPr txBox="1">
            <a:spLocks noChangeArrowheads="1"/>
          </p:cNvSpPr>
          <p:nvPr/>
        </p:nvSpPr>
        <p:spPr bwMode="auto">
          <a:xfrm>
            <a:off x="899592" y="3429000"/>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ja-JP"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untimeException.class</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予期しない例外が発生しました。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4560185"/>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count=3, delay=500</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899592" y="5661248"/>
            <a:ext cx="7753226"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@Cache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scope=SESSION_SCOPED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31099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229600" cy="5454356"/>
          </a:xfrm>
        </p:spPr>
        <p:txBody>
          <a:bodyPr>
            <a:normAutofit/>
          </a:bodyPr>
          <a:lstStyle/>
          <a:p>
            <a:r>
              <a:rPr lang="en-US" altLang="ja-JP" dirty="0" smtClean="0"/>
              <a:t>CDI</a:t>
            </a:r>
            <a:r>
              <a:rPr lang="ja-JP" altLang="en-US" dirty="0" smtClean="0"/>
              <a:t>の</a:t>
            </a:r>
            <a:r>
              <a:rPr lang="en-US" altLang="ja-JP" dirty="0" smtClean="0"/>
              <a:t>Java</a:t>
            </a:r>
            <a:r>
              <a:rPr lang="ja-JP" altLang="en-US" dirty="0" smtClean="0"/>
              <a:t> </a:t>
            </a:r>
            <a:r>
              <a:rPr lang="en-US" altLang="ja-JP" dirty="0" smtClean="0"/>
              <a:t>SE</a:t>
            </a:r>
            <a:r>
              <a:rPr lang="ja-JP" altLang="en-US" dirty="0" smtClean="0"/>
              <a:t>向け</a:t>
            </a:r>
            <a:r>
              <a:rPr lang="en-US" altLang="ja-JP" dirty="0" smtClean="0"/>
              <a:t>API</a:t>
            </a:r>
            <a:r>
              <a:rPr lang="ja-JP" altLang="en-US" dirty="0" smtClean="0"/>
              <a:t>を使えば、</a:t>
            </a:r>
            <a:r>
              <a:rPr lang="en-US" altLang="ja-JP" dirty="0" err="1" smtClean="0"/>
              <a:t>Arquillian</a:t>
            </a:r>
            <a:r>
              <a:rPr lang="ja-JP" altLang="en-US" dirty="0" smtClean="0"/>
              <a:t>を持ち出さなくても手軽に単体テストが可能</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endParaRPr lang="en-US" altLang="ja-JP" dirty="0" smtClean="0"/>
          </a:p>
          <a:p>
            <a:r>
              <a:rPr lang="en-US" altLang="ja-JP" dirty="0" err="1" smtClean="0"/>
              <a:t>Arquillian</a:t>
            </a:r>
            <a:r>
              <a:rPr lang="ja-JP" altLang="en-US" dirty="0" smtClean="0"/>
              <a:t>に較べて軽い、速い</a:t>
            </a:r>
            <a:endParaRPr lang="en-US" altLang="ja-JP" dirty="0" smtClean="0"/>
          </a:p>
          <a:p>
            <a:r>
              <a:rPr lang="ja-JP" altLang="en-US" dirty="0" smtClean="0"/>
              <a:t>インターセプタを含めて動作確認が可能</a:t>
            </a:r>
            <a:endParaRPr lang="en-US" altLang="ja-JP" dirty="0" smtClean="0"/>
          </a:p>
          <a:p>
            <a:pPr marL="0" indent="0">
              <a:buNone/>
            </a:pPr>
            <a:r>
              <a:rPr lang="ja-JP" altLang="en-US" dirty="0" smtClean="0"/>
              <a:t>欠点：</a:t>
            </a:r>
            <a:endParaRPr lang="en-US" altLang="ja-JP" dirty="0" smtClean="0"/>
          </a:p>
          <a:p>
            <a:r>
              <a:rPr lang="en-US" altLang="ja-JP" dirty="0" smtClean="0"/>
              <a:t>JTA</a:t>
            </a:r>
            <a:r>
              <a:rPr lang="ja-JP" altLang="en-US" dirty="0" smtClean="0"/>
              <a:t>トランザクションを含めてのテストは難しい</a:t>
            </a:r>
            <a:endParaRPr lang="en-US" altLang="ja-JP" dirty="0" smtClean="0"/>
          </a:p>
          <a:p>
            <a:pPr lvl="1"/>
            <a:r>
              <a:rPr lang="ja-JP" altLang="en-US" dirty="0" smtClean="0"/>
              <a:t>その場合は、素直に</a:t>
            </a:r>
            <a:r>
              <a:rPr lang="en-US" altLang="ja-JP" dirty="0" err="1" smtClean="0"/>
              <a:t>Arquillian</a:t>
            </a:r>
            <a:r>
              <a:rPr lang="ja-JP" altLang="en-US" dirty="0" smtClean="0"/>
              <a:t>を使う</a:t>
            </a:r>
            <a:endParaRPr lang="en-US" altLang="ja-JP" dirty="0" smtClean="0"/>
          </a:p>
          <a:p>
            <a:r>
              <a:rPr lang="ja-JP" altLang="en-US" dirty="0" smtClean="0"/>
              <a:t>モジュール構成によるインジェクションの差異をテストする場合はモジュール構成毎にテストを分ける必要がある</a:t>
            </a:r>
            <a:endParaRPr lang="en-US" altLang="ja-JP" dirty="0" smtClean="0"/>
          </a:p>
        </p:txBody>
      </p:sp>
      <p:sp>
        <p:nvSpPr>
          <p:cNvPr id="3" name="タイトル 2"/>
          <p:cNvSpPr>
            <a:spLocks noGrp="1"/>
          </p:cNvSpPr>
          <p:nvPr>
            <p:ph type="title"/>
          </p:nvPr>
        </p:nvSpPr>
        <p:spPr/>
        <p:txBody>
          <a:bodyPr/>
          <a:lstStyle/>
          <a:p>
            <a:r>
              <a:rPr lang="en-US" altLang="ja-JP" dirty="0" smtClean="0"/>
              <a:t>CDI</a:t>
            </a:r>
            <a:r>
              <a:rPr lang="ja-JP" altLang="en-US" dirty="0" smtClean="0"/>
              <a:t>ビーンの</a:t>
            </a:r>
            <a:r>
              <a:rPr lang="en-US" altLang="ja-JP" dirty="0" smtClean="0"/>
              <a:t>JUnit</a:t>
            </a:r>
            <a:r>
              <a:rPr lang="ja-JP" altLang="en-US" dirty="0" smtClean="0"/>
              <a:t>テスト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18</a:t>
            </a:fld>
            <a:endParaRPr lang="ja-JP" altLang="en-US"/>
          </a:p>
        </p:txBody>
      </p:sp>
      <p:sp>
        <p:nvSpPr>
          <p:cNvPr id="6" name="Text Box 5"/>
          <p:cNvSpPr txBox="1">
            <a:spLocks noChangeArrowheads="1"/>
          </p:cNvSpPr>
          <p:nvPr/>
        </p:nvSpPr>
        <p:spPr bwMode="auto">
          <a:xfrm>
            <a:off x="899592" y="1772816"/>
            <a:ext cx="7753226"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カスタムの</a:t>
            </a:r>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 runner</a:t>
            </a:r>
            <a:r>
              <a:rPr lang="ja-JP" altLang="en-US"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を宣言して</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TestCase</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自身を</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managed bean</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に。</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RunWith</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CDITestRunner.</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CalcTest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テスト対象をインジェクション</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testAdd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assertThat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is(</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notNullValue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assertThat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calc</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(10, 20), is(30</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92259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smtClean="0"/>
              <a:t>SessionScoped</a:t>
            </a:r>
            <a:r>
              <a:rPr lang="ja-JP" altLang="en-US" dirty="0" smtClean="0"/>
              <a:t>なビーン</a:t>
            </a:r>
            <a:r>
              <a:rPr lang="en-US" altLang="ja-JP" dirty="0" smtClean="0"/>
              <a:t>Foo</a:t>
            </a:r>
            <a:r>
              <a:rPr lang="ja-JP" altLang="en-US" dirty="0" smtClean="0"/>
              <a:t>に、</a:t>
            </a:r>
            <a:r>
              <a:rPr lang="en-US" altLang="ja-JP" dirty="0" err="1" smtClean="0"/>
              <a:t>RequestScoped</a:t>
            </a:r>
            <a:r>
              <a:rPr lang="ja-JP" altLang="en-US" dirty="0" smtClean="0"/>
              <a:t>なビーン</a:t>
            </a:r>
            <a:r>
              <a:rPr lang="en-US" altLang="ja-JP" dirty="0" smtClean="0"/>
              <a:t>Bar</a:t>
            </a:r>
            <a:r>
              <a:rPr lang="ja-JP" altLang="en-US" dirty="0" smtClean="0"/>
              <a:t>をインジェクトした場合、</a:t>
            </a:r>
            <a:r>
              <a:rPr lang="en-US" altLang="ja-JP" dirty="0" err="1" smtClean="0"/>
              <a:t>Foo.getBar</a:t>
            </a:r>
            <a:r>
              <a:rPr lang="en-US" altLang="ja-JP" dirty="0" smtClean="0"/>
              <a:t>()</a:t>
            </a:r>
            <a:r>
              <a:rPr lang="ja-JP" altLang="en-US" dirty="0" smtClean="0"/>
              <a:t>はリクエスト毎に更新される</a:t>
            </a:r>
            <a:endParaRPr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ja-JP" altLang="en-US" dirty="0" smtClean="0"/>
              <a:t>インジェクション先を</a:t>
            </a:r>
            <a:r>
              <a:rPr lang="en-US" altLang="ja-JP" dirty="0" smtClean="0"/>
              <a:t>EJB</a:t>
            </a:r>
            <a:r>
              <a:rPr lang="ja-JP" altLang="en-US" dirty="0" smtClean="0"/>
              <a:t>にした場合も同様</a:t>
            </a:r>
            <a:endParaRPr lang="en-US" altLang="ja-JP" dirty="0" smtClean="0"/>
          </a:p>
        </p:txBody>
      </p:sp>
      <p:sp>
        <p:nvSpPr>
          <p:cNvPr id="3" name="タイトル 2"/>
          <p:cNvSpPr>
            <a:spLocks noGrp="1"/>
          </p:cNvSpPr>
          <p:nvPr>
            <p:ph type="title"/>
          </p:nvPr>
        </p:nvSpPr>
        <p:spPr/>
        <p:txBody>
          <a:bodyPr/>
          <a:lstStyle/>
          <a:p>
            <a:r>
              <a:rPr lang="ja-JP" altLang="en-US" dirty="0" smtClean="0"/>
              <a:t>インジェクションツリー内のスコープの混在</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19</a:t>
            </a:fld>
            <a:endParaRPr lang="ja-JP" altLang="en-US"/>
          </a:p>
        </p:txBody>
      </p:sp>
      <p:sp>
        <p:nvSpPr>
          <p:cNvPr id="6" name="Text Box 5"/>
          <p:cNvSpPr txBox="1">
            <a:spLocks noChangeArrowheads="1"/>
          </p:cNvSpPr>
          <p:nvPr/>
        </p:nvSpPr>
        <p:spPr bwMode="auto">
          <a:xfrm>
            <a:off x="899592" y="1840138"/>
            <a:ext cx="7753226" cy="2022652"/>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RequestScoped</a:t>
            </a:r>
            <a:endPar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equestBean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SessionScoped</a:t>
            </a:r>
            <a:endPar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essionBean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ja-JP" altLang="en-US"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リクエスト毎には更新されない</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request;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リクエスト毎に更新される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899592" y="4491659"/>
            <a:ext cx="7753226" cy="94543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ja-JP" altLang="en-US"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DefaultBean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default;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リクエスト毎には更新されない</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request;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リクエスト毎に更新される</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角丸四角形 7"/>
          <p:cNvSpPr/>
          <p:nvPr/>
        </p:nvSpPr>
        <p:spPr>
          <a:xfrm>
            <a:off x="971600" y="5661248"/>
            <a:ext cx="7704856" cy="712492"/>
          </a:xfrm>
          <a:prstGeom prst="roundRect">
            <a:avLst/>
          </a:prstGeom>
          <a:solidFill>
            <a:schemeClr val="accent6">
              <a:lumMod val="20000"/>
              <a:lumOff val="80000"/>
            </a:schemeClr>
          </a:solidFill>
          <a:ln w="9525" cmpd="sng">
            <a:solidFill>
              <a:schemeClr val="accent6">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nSpc>
                <a:spcPct val="110000"/>
              </a:lnSpc>
            </a:pPr>
            <a:r>
              <a:rPr lang="en-US" altLang="ja-JP" sz="1400" dirty="0" smtClean="0">
                <a:solidFill>
                  <a:srgbClr val="FF6600"/>
                </a:solidFill>
                <a:latin typeface="メイリオ"/>
                <a:ea typeface="メイリオ"/>
                <a:cs typeface="メイリオ"/>
              </a:rPr>
              <a:t>Stateless</a:t>
            </a:r>
            <a:r>
              <a:rPr lang="ja-JP" altLang="en-US" sz="1400" dirty="0" smtClean="0">
                <a:solidFill>
                  <a:srgbClr val="FF6600"/>
                </a:solidFill>
                <a:latin typeface="メイリオ"/>
                <a:ea typeface="メイリオ"/>
                <a:cs typeface="メイリオ"/>
              </a:rPr>
              <a:t>セッションビーンにメンバ変数を定義するな、というプラクティスは過去の話。</a:t>
            </a:r>
            <a:endParaRPr lang="en-US" altLang="ja-JP" sz="1400" dirty="0" smtClean="0">
              <a:solidFill>
                <a:srgbClr val="FF6600"/>
              </a:solidFill>
              <a:latin typeface="メイリオ"/>
              <a:ea typeface="メイリオ"/>
              <a:cs typeface="メイリオ"/>
            </a:endParaRPr>
          </a:p>
          <a:p>
            <a:pPr>
              <a:lnSpc>
                <a:spcPct val="110000"/>
              </a:lnSpc>
            </a:pPr>
            <a:r>
              <a:rPr lang="en-US" altLang="ja-JP" sz="1400" dirty="0" smtClean="0">
                <a:solidFill>
                  <a:srgbClr val="FF6600"/>
                </a:solidFill>
                <a:latin typeface="メイリオ"/>
                <a:ea typeface="メイリオ"/>
                <a:cs typeface="メイリオ"/>
              </a:rPr>
              <a:t>CDI</a:t>
            </a:r>
            <a:r>
              <a:rPr lang="ja-JP" altLang="en-US" sz="1400" dirty="0" smtClean="0">
                <a:solidFill>
                  <a:srgbClr val="FF6600"/>
                </a:solidFill>
                <a:latin typeface="メイリオ"/>
                <a:ea typeface="メイリオ"/>
                <a:cs typeface="メイリオ"/>
              </a:rPr>
              <a:t>管理ビーンの参照については当てはまらない。</a:t>
            </a:r>
            <a:endParaRPr lang="en-US" altLang="ja-JP" sz="1400" dirty="0" smtClean="0">
              <a:solidFill>
                <a:srgbClr val="FF6600"/>
              </a:solidFill>
              <a:latin typeface="メイリオ"/>
              <a:ea typeface="メイリオ"/>
              <a:cs typeface="メイリオ"/>
            </a:endParaRPr>
          </a:p>
        </p:txBody>
      </p:sp>
    </p:spTree>
    <p:extLst>
      <p:ext uri="{BB962C8B-B14F-4D97-AF65-F5344CB8AC3E}">
        <p14:creationId xmlns:p14="http://schemas.microsoft.com/office/powerpoint/2010/main" val="410878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10000"/>
          </a:bodyPr>
          <a:lstStyle/>
          <a:p>
            <a:r>
              <a:rPr lang="ja-JP" altLang="en-US" dirty="0" smtClean="0"/>
              <a:t>インジェクション</a:t>
            </a:r>
            <a:endParaRPr lang="en-US" altLang="ja-JP" dirty="0" smtClean="0"/>
          </a:p>
          <a:p>
            <a:pPr lvl="1"/>
            <a:r>
              <a:rPr lang="en-US" altLang="ja-JP" dirty="0" smtClean="0"/>
              <a:t>@Inject</a:t>
            </a:r>
            <a:endParaRPr lang="ja-JP" altLang="en-US" dirty="0"/>
          </a:p>
          <a:p>
            <a:r>
              <a:rPr lang="ja-JP" altLang="en-US" dirty="0" smtClean="0"/>
              <a:t>限定子</a:t>
            </a:r>
            <a:endParaRPr lang="en-US" altLang="ja-JP" dirty="0" smtClean="0"/>
          </a:p>
          <a:p>
            <a:pPr lvl="1"/>
            <a:r>
              <a:rPr lang="ja-JP" altLang="en-US" dirty="0" smtClean="0"/>
              <a:t>定義済み限定子：</a:t>
            </a:r>
            <a:r>
              <a:rPr lang="en-US" altLang="ja-JP" dirty="0" smtClean="0"/>
              <a:t>@New, @Named, @Alternative</a:t>
            </a:r>
          </a:p>
          <a:p>
            <a:pPr lvl="1"/>
            <a:r>
              <a:rPr lang="ja-JP" altLang="en-US" dirty="0" smtClean="0"/>
              <a:t>カスタム限定子</a:t>
            </a:r>
            <a:endParaRPr lang="en-US" altLang="ja-JP" dirty="0" smtClean="0"/>
          </a:p>
          <a:p>
            <a:pPr lvl="1"/>
            <a:r>
              <a:rPr lang="ja-JP" altLang="en-US" dirty="0" smtClean="0"/>
              <a:t>ステレオタイプ</a:t>
            </a:r>
            <a:r>
              <a:rPr lang="en-US" altLang="ja-JP" dirty="0" smtClean="0"/>
              <a:t> (@Stereotype)</a:t>
            </a:r>
            <a:endParaRPr lang="ja-JP" altLang="en-US" dirty="0"/>
          </a:p>
          <a:p>
            <a:r>
              <a:rPr lang="ja-JP" altLang="en-US" dirty="0" smtClean="0"/>
              <a:t>ライフサイクル</a:t>
            </a:r>
            <a:endParaRPr lang="en-US" altLang="ja-JP" dirty="0" smtClean="0"/>
          </a:p>
          <a:p>
            <a:pPr lvl="1"/>
            <a:r>
              <a:rPr lang="en-US" altLang="en-US" dirty="0" smtClean="0"/>
              <a:t>@</a:t>
            </a:r>
            <a:r>
              <a:rPr lang="en-US" altLang="en-US" dirty="0" err="1" smtClean="0"/>
              <a:t>PostConstruct</a:t>
            </a:r>
            <a:r>
              <a:rPr lang="en-US" altLang="en-US" dirty="0" smtClean="0"/>
              <a:t>, @</a:t>
            </a:r>
            <a:r>
              <a:rPr lang="en-US" altLang="en-US" dirty="0" err="1" smtClean="0"/>
              <a:t>PreDestroy</a:t>
            </a:r>
            <a:endParaRPr lang="en-US" altLang="en-US" dirty="0" smtClean="0"/>
          </a:p>
          <a:p>
            <a:pPr lvl="1"/>
            <a:r>
              <a:rPr lang="en-US" altLang="ja-JP" dirty="0" smtClean="0"/>
              <a:t>@Produces,</a:t>
            </a:r>
            <a:r>
              <a:rPr lang="ja-JP" altLang="en-US" dirty="0" smtClean="0"/>
              <a:t> </a:t>
            </a:r>
            <a:r>
              <a:rPr lang="en-US" altLang="ja-JP" dirty="0" smtClean="0"/>
              <a:t>@Disposes</a:t>
            </a:r>
            <a:endParaRPr lang="ja-JP" altLang="en-US" dirty="0"/>
          </a:p>
          <a:p>
            <a:r>
              <a:rPr lang="ja-JP" altLang="en-US" dirty="0" smtClean="0"/>
              <a:t>スコープ</a:t>
            </a:r>
            <a:endParaRPr lang="en-US" altLang="ja-JP" dirty="0" smtClean="0"/>
          </a:p>
          <a:p>
            <a:pPr lvl="1"/>
            <a:r>
              <a:rPr lang="ja-JP" altLang="en-US" dirty="0" smtClean="0"/>
              <a:t>定義済みスコープ：</a:t>
            </a:r>
            <a:r>
              <a:rPr lang="en-US" altLang="ja-JP" dirty="0" smtClean="0"/>
              <a:t>@Dependent, @</a:t>
            </a:r>
            <a:r>
              <a:rPr lang="en-US" altLang="ja-JP" dirty="0" err="1" smtClean="0"/>
              <a:t>RequestScoped</a:t>
            </a:r>
            <a:r>
              <a:rPr lang="en-US" altLang="ja-JP" dirty="0" smtClean="0"/>
              <a:t>, @</a:t>
            </a:r>
            <a:r>
              <a:rPr lang="en-US" altLang="ja-JP" dirty="0" err="1" smtClean="0"/>
              <a:t>SessionScoped</a:t>
            </a:r>
            <a:r>
              <a:rPr lang="en-US" altLang="ja-JP" dirty="0" smtClean="0"/>
              <a:t>, @</a:t>
            </a:r>
            <a:r>
              <a:rPr lang="en-US" altLang="ja-JP" dirty="0" err="1" smtClean="0"/>
              <a:t>ApplicationScoped</a:t>
            </a:r>
            <a:r>
              <a:rPr lang="en-US" altLang="ja-JP" dirty="0" smtClean="0"/>
              <a:t>, @</a:t>
            </a:r>
            <a:r>
              <a:rPr lang="en-US" altLang="ja-JP" dirty="0" err="1" smtClean="0"/>
              <a:t>PageScoped</a:t>
            </a:r>
            <a:r>
              <a:rPr lang="en-US" altLang="ja-JP" dirty="0" smtClean="0"/>
              <a:t> (JSF)</a:t>
            </a:r>
          </a:p>
          <a:p>
            <a:pPr lvl="1"/>
            <a:r>
              <a:rPr lang="ja-JP" altLang="en-US" dirty="0" smtClean="0"/>
              <a:t>カスタムスコープ</a:t>
            </a:r>
            <a:endParaRPr lang="en-US" altLang="ja-JP" dirty="0" smtClean="0"/>
          </a:p>
          <a:p>
            <a:r>
              <a:rPr lang="ja-JP" altLang="en-US" dirty="0" smtClean="0"/>
              <a:t>インターセプタ</a:t>
            </a:r>
            <a:endParaRPr lang="en-US" altLang="ja-JP" dirty="0" smtClean="0"/>
          </a:p>
          <a:p>
            <a:pPr lvl="1"/>
            <a:r>
              <a:rPr lang="en-US" altLang="ja-JP" dirty="0" smtClean="0"/>
              <a:t>@</a:t>
            </a:r>
            <a:r>
              <a:rPr lang="en-US" altLang="ja-JP" dirty="0" err="1" smtClean="0"/>
              <a:t>InterceptorBinding</a:t>
            </a:r>
            <a:r>
              <a:rPr lang="en-US" altLang="ja-JP" dirty="0" smtClean="0"/>
              <a:t>, @</a:t>
            </a:r>
            <a:r>
              <a:rPr lang="en-US" altLang="ja-JP" dirty="0" err="1" smtClean="0"/>
              <a:t>ArroundInvoke</a:t>
            </a:r>
            <a:endParaRPr lang="ja-JP" altLang="en-US" dirty="0"/>
          </a:p>
          <a:p>
            <a:r>
              <a:rPr lang="ja-JP" altLang="en-US" dirty="0" smtClean="0"/>
              <a:t>デコレータ</a:t>
            </a:r>
            <a:endParaRPr lang="en-US" altLang="ja-JP" dirty="0" smtClean="0"/>
          </a:p>
          <a:p>
            <a:pPr lvl="1"/>
            <a:r>
              <a:rPr lang="en-US" altLang="ja-JP" dirty="0" smtClean="0"/>
              <a:t>@Decorator, @Delegate</a:t>
            </a:r>
            <a:endParaRPr lang="ja-JP" altLang="en-US" dirty="0"/>
          </a:p>
          <a:p>
            <a:r>
              <a:rPr lang="ja-JP" altLang="en-US" dirty="0" smtClean="0"/>
              <a:t>イベント</a:t>
            </a:r>
            <a:endParaRPr lang="en-US" altLang="ja-JP" dirty="0" smtClean="0"/>
          </a:p>
          <a:p>
            <a:pPr lvl="1"/>
            <a:r>
              <a:rPr lang="en-US" altLang="ja-JP" dirty="0" smtClean="0"/>
              <a:t>@Observes, Event&lt;T&gt;</a:t>
            </a:r>
            <a:r>
              <a:rPr lang="ja-JP" altLang="en-US" dirty="0" smtClean="0"/>
              <a:t>インタフェース</a:t>
            </a:r>
            <a:endParaRPr lang="ja-JP" altLang="en-US" dirty="0"/>
          </a:p>
          <a:p>
            <a:r>
              <a:rPr lang="ja-JP" altLang="en-US" dirty="0"/>
              <a:t>ポータブルエクステンション</a:t>
            </a:r>
          </a:p>
          <a:p>
            <a:pPr lvl="1"/>
            <a:r>
              <a:rPr lang="en-US" altLang="ja-JP" dirty="0" err="1" smtClean="0"/>
              <a:t>javax.enterprise.inject.spi.Extension</a:t>
            </a:r>
            <a:endParaRPr kumimoji="1" lang="ja-JP" altLang="en-US" dirty="0"/>
          </a:p>
        </p:txBody>
      </p:sp>
      <p:sp>
        <p:nvSpPr>
          <p:cNvPr id="3" name="タイトル 2"/>
          <p:cNvSpPr>
            <a:spLocks noGrp="1"/>
          </p:cNvSpPr>
          <p:nvPr>
            <p:ph type="title"/>
          </p:nvPr>
        </p:nvSpPr>
        <p:spPr/>
        <p:txBody>
          <a:bodyPr/>
          <a:lstStyle/>
          <a:p>
            <a:r>
              <a:rPr kumimoji="1" lang="en-US" altLang="ja-JP" dirty="0" smtClean="0"/>
              <a:t>CDI</a:t>
            </a:r>
            <a:r>
              <a:rPr kumimoji="1" lang="ja-JP" altLang="en-US" dirty="0" smtClean="0"/>
              <a:t>の機能</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a:t>
            </a:fld>
            <a:endParaRPr lang="ja-JP" altLang="en-US"/>
          </a:p>
        </p:txBody>
      </p:sp>
    </p:spTree>
    <p:extLst>
      <p:ext uri="{BB962C8B-B14F-4D97-AF65-F5344CB8AC3E}">
        <p14:creationId xmlns:p14="http://schemas.microsoft.com/office/powerpoint/2010/main" val="1534970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340768"/>
            <a:ext cx="8229600" cy="5256588"/>
          </a:xfrm>
        </p:spPr>
        <p:txBody>
          <a:bodyPr>
            <a:normAutofit/>
          </a:bodyPr>
          <a:lstStyle/>
          <a:p>
            <a:r>
              <a:rPr lang="en-US" altLang="ja-JP" dirty="0" smtClean="0"/>
              <a:t>Java EE 7</a:t>
            </a:r>
            <a:r>
              <a:rPr lang="ja-JP" altLang="en-US" dirty="0" smtClean="0"/>
              <a:t>になり、</a:t>
            </a:r>
            <a:r>
              <a:rPr lang="en-US" altLang="ja-JP" dirty="0" smtClean="0"/>
              <a:t>CDI</a:t>
            </a:r>
            <a:r>
              <a:rPr lang="ja-JP" altLang="en-US" dirty="0" smtClean="0"/>
              <a:t>ビーンでもアノテーションベースでのトランザクション制御が可能になった</a:t>
            </a:r>
            <a:r>
              <a:rPr lang="en-US" altLang="ja-JP" dirty="0" smtClean="0"/>
              <a:t>(@Transactional)</a:t>
            </a:r>
          </a:p>
          <a:p>
            <a:pPr marL="0" indent="0">
              <a:buNone/>
            </a:pPr>
            <a:r>
              <a:rPr lang="en-US" altLang="ja-JP" dirty="0" smtClean="0"/>
              <a:t>EJB</a:t>
            </a:r>
            <a:r>
              <a:rPr lang="ja-JP" altLang="en-US" dirty="0" smtClean="0"/>
              <a:t>にあって</a:t>
            </a:r>
            <a:r>
              <a:rPr lang="en-US" altLang="ja-JP" dirty="0" smtClean="0"/>
              <a:t>CDI</a:t>
            </a:r>
            <a:r>
              <a:rPr lang="ja-JP" altLang="en-US" dirty="0" smtClean="0"/>
              <a:t>にないもの：</a:t>
            </a:r>
            <a:endParaRPr lang="en-US" altLang="ja-JP" dirty="0" smtClean="0"/>
          </a:p>
          <a:p>
            <a:pPr lvl="1"/>
            <a:r>
              <a:rPr lang="ja-JP" altLang="en-US" dirty="0" smtClean="0"/>
              <a:t>インスタンスのプーリング</a:t>
            </a:r>
            <a:endParaRPr lang="en-US" altLang="ja-JP" dirty="0" smtClean="0"/>
          </a:p>
          <a:p>
            <a:pPr lvl="1"/>
            <a:r>
              <a:rPr lang="en-US" altLang="ja-JP" dirty="0" smtClean="0"/>
              <a:t>@Singleton @Startup</a:t>
            </a:r>
          </a:p>
          <a:p>
            <a:pPr lvl="1"/>
            <a:r>
              <a:rPr lang="en-US" altLang="ja-JP" dirty="0" smtClean="0"/>
              <a:t>MDB,</a:t>
            </a:r>
            <a:r>
              <a:rPr lang="ja-JP" altLang="en-US" dirty="0"/>
              <a:t> </a:t>
            </a:r>
            <a:r>
              <a:rPr lang="ja-JP" altLang="en-US" dirty="0" smtClean="0"/>
              <a:t>非同期呼び出し</a:t>
            </a:r>
            <a:r>
              <a:rPr lang="en-US" altLang="ja-JP" dirty="0" smtClean="0"/>
              <a:t>(@Asynchronous)</a:t>
            </a:r>
            <a:r>
              <a:rPr lang="ja-JP" altLang="en-US" dirty="0" smtClean="0"/>
              <a:t>、</a:t>
            </a:r>
            <a:r>
              <a:rPr lang="en-US" altLang="ja-JP" dirty="0" smtClean="0"/>
              <a:t>EJB</a:t>
            </a:r>
            <a:r>
              <a:rPr lang="ja-JP" altLang="en-US" dirty="0" smtClean="0"/>
              <a:t>タイマ</a:t>
            </a:r>
            <a:endParaRPr lang="en-US" altLang="ja-JP" dirty="0" smtClean="0"/>
          </a:p>
          <a:p>
            <a:pPr marL="0" indent="0">
              <a:buNone/>
            </a:pPr>
            <a:r>
              <a:rPr lang="en-US" altLang="ja-JP" dirty="0" smtClean="0"/>
              <a:t>EJB</a:t>
            </a:r>
            <a:r>
              <a:rPr lang="ja-JP" altLang="en-US" dirty="0" smtClean="0"/>
              <a:t>の欠点：</a:t>
            </a:r>
            <a:endParaRPr lang="en-US" altLang="ja-JP" dirty="0" smtClean="0"/>
          </a:p>
          <a:p>
            <a:r>
              <a:rPr lang="en-US" altLang="ja-JP" dirty="0" smtClean="0"/>
              <a:t>EJB</a:t>
            </a:r>
            <a:r>
              <a:rPr lang="ja-JP" altLang="en-US" dirty="0" smtClean="0"/>
              <a:t>のインターセプタはトランザクション制御の手前には配置できない</a:t>
            </a:r>
            <a:endParaRPr lang="en-US" altLang="ja-JP" dirty="0" smtClean="0"/>
          </a:p>
          <a:p>
            <a:pPr lvl="1"/>
            <a:r>
              <a:rPr lang="ja-JP" altLang="en-US" dirty="0" smtClean="0"/>
              <a:t>例外を扱うインターセプタ（例外ハンドリング、リトライ処理など）は、</a:t>
            </a:r>
            <a:r>
              <a:rPr lang="en-US" altLang="ja-JP" dirty="0" smtClean="0"/>
              <a:t>EJB</a:t>
            </a:r>
            <a:r>
              <a:rPr lang="ja-JP" altLang="en-US" dirty="0" smtClean="0"/>
              <a:t>に対しては不完全</a:t>
            </a:r>
            <a:endParaRPr lang="en-US" altLang="ja-JP" dirty="0" smtClean="0"/>
          </a:p>
          <a:p>
            <a:pPr lvl="1"/>
            <a:endParaRPr lang="en-US" altLang="ja-JP" dirty="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r>
              <a:rPr lang="en-US" altLang="ja-JP" dirty="0" smtClean="0"/>
              <a:t>CDI</a:t>
            </a:r>
            <a:r>
              <a:rPr lang="ja-JP" altLang="en-US" dirty="0" smtClean="0"/>
              <a:t>なら</a:t>
            </a:r>
            <a:r>
              <a:rPr lang="en-US" altLang="ja-JP" dirty="0" smtClean="0"/>
              <a:t>@Priority</a:t>
            </a:r>
            <a:r>
              <a:rPr lang="ja-JP" altLang="en-US" dirty="0" smtClean="0"/>
              <a:t>の設定により、</a:t>
            </a:r>
            <a:r>
              <a:rPr lang="en-US" altLang="ja-JP" dirty="0" smtClean="0"/>
              <a:t>JTA</a:t>
            </a:r>
            <a:r>
              <a:rPr lang="ja-JP" altLang="en-US" dirty="0" smtClean="0"/>
              <a:t>インタセプタの手前</a:t>
            </a:r>
            <a:r>
              <a:rPr lang="en-US" altLang="ja-JP" dirty="0" smtClean="0"/>
              <a:t>(</a:t>
            </a:r>
            <a:r>
              <a:rPr lang="ja-JP" altLang="en-US" dirty="0" smtClean="0"/>
              <a:t>クライアント側</a:t>
            </a:r>
            <a:r>
              <a:rPr lang="en-US" altLang="ja-JP" dirty="0" smtClean="0"/>
              <a:t>)</a:t>
            </a:r>
            <a:r>
              <a:rPr lang="ja-JP" altLang="en-US" dirty="0" smtClean="0"/>
              <a:t>にインターセプタを配置できるので例外ハンドリングも可能</a:t>
            </a:r>
            <a:endParaRPr lang="en-US" altLang="ja-JP" dirty="0" smtClean="0"/>
          </a:p>
          <a:p>
            <a:endParaRPr lang="en-US" altLang="ja-JP" dirty="0" smtClean="0"/>
          </a:p>
        </p:txBody>
      </p:sp>
      <p:sp>
        <p:nvSpPr>
          <p:cNvPr id="3" name="タイトル 2"/>
          <p:cNvSpPr>
            <a:spLocks noGrp="1"/>
          </p:cNvSpPr>
          <p:nvPr>
            <p:ph type="title"/>
          </p:nvPr>
        </p:nvSpPr>
        <p:spPr/>
        <p:txBody>
          <a:bodyPr/>
          <a:lstStyle/>
          <a:p>
            <a:r>
              <a:rPr lang="en-US" altLang="ja-JP" dirty="0" smtClean="0"/>
              <a:t>CDI vs. EJB</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20</a:t>
            </a:fld>
            <a:endParaRPr lang="ja-JP" altLang="en-US"/>
          </a:p>
        </p:txBody>
      </p:sp>
      <p:sp>
        <p:nvSpPr>
          <p:cNvPr id="7" name="テキスト ボックス 6"/>
          <p:cNvSpPr txBox="1"/>
          <p:nvPr/>
        </p:nvSpPr>
        <p:spPr>
          <a:xfrm>
            <a:off x="539552" y="836712"/>
            <a:ext cx="4689352" cy="369332"/>
          </a:xfrm>
          <a:prstGeom prst="rect">
            <a:avLst/>
          </a:prstGeom>
          <a:noFill/>
        </p:spPr>
        <p:txBody>
          <a:bodyPr wrap="none" lIns="36000" rIns="36000" rtlCol="0">
            <a:spAutoFit/>
          </a:bodyPr>
          <a:lstStyle/>
          <a:p>
            <a:r>
              <a:rPr kumimoji="1" lang="ja-JP" altLang="en-US" baseline="0" dirty="0" smtClean="0">
                <a:latin typeface="メイリオ"/>
                <a:ea typeface="メイリオ"/>
                <a:cs typeface="メイリオ"/>
              </a:rPr>
              <a:t>ビジネスロジックはどちらで実現すべきか？</a:t>
            </a:r>
          </a:p>
        </p:txBody>
      </p:sp>
      <p:sp>
        <p:nvSpPr>
          <p:cNvPr id="8" name="正方形/長方形 7"/>
          <p:cNvSpPr/>
          <p:nvPr/>
        </p:nvSpPr>
        <p:spPr>
          <a:xfrm>
            <a:off x="3707904" y="4581128"/>
            <a:ext cx="288032" cy="936104"/>
          </a:xfrm>
          <a:prstGeom prst="rect">
            <a:avLst/>
          </a:prstGeom>
          <a:solidFill>
            <a:schemeClr val="accent5">
              <a:lumMod val="20000"/>
              <a:lumOff val="80000"/>
            </a:schemeClr>
          </a:solidFill>
          <a:ln w="9525" cmpd="sng">
            <a:solidFill>
              <a:schemeClr val="accent5">
                <a:lumMod val="50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sp>
        <p:nvSpPr>
          <p:cNvPr id="9" name="正方形/長方形 8"/>
          <p:cNvSpPr/>
          <p:nvPr/>
        </p:nvSpPr>
        <p:spPr>
          <a:xfrm>
            <a:off x="4716016" y="4581128"/>
            <a:ext cx="288032" cy="936104"/>
          </a:xfrm>
          <a:prstGeom prst="rect">
            <a:avLst/>
          </a:prstGeom>
          <a:solidFill>
            <a:schemeClr val="accent6">
              <a:lumMod val="20000"/>
              <a:lumOff val="80000"/>
            </a:schemeClr>
          </a:solidFill>
          <a:ln w="9525" cmpd="sng">
            <a:solidFill>
              <a:schemeClr val="accent6">
                <a:lumMod val="50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sp>
        <p:nvSpPr>
          <p:cNvPr id="10" name="角丸四角形 9"/>
          <p:cNvSpPr/>
          <p:nvPr/>
        </p:nvSpPr>
        <p:spPr>
          <a:xfrm>
            <a:off x="5436096" y="4653136"/>
            <a:ext cx="1296144" cy="720080"/>
          </a:xfrm>
          <a:prstGeom prst="roundRect">
            <a:avLst/>
          </a:prstGeom>
          <a:solidFill>
            <a:srgbClr val="FFFFFF"/>
          </a:solidFill>
          <a:ln w="9525" cmpd="sng">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a:bodyPr>
          <a:lstStyle/>
          <a:p>
            <a:pPr algn="ctr"/>
            <a:endParaRPr kumimoji="1" lang="ja-JP" altLang="en-US" baseline="0" dirty="0" smtClean="0">
              <a:latin typeface="メイリオ"/>
              <a:ea typeface="メイリオ"/>
              <a:cs typeface="メイリオ"/>
            </a:endParaRPr>
          </a:p>
        </p:txBody>
      </p:sp>
      <p:cxnSp>
        <p:nvCxnSpPr>
          <p:cNvPr id="12" name="直線矢印コネクタ 11"/>
          <p:cNvCxnSpPr/>
          <p:nvPr/>
        </p:nvCxnSpPr>
        <p:spPr>
          <a:xfrm>
            <a:off x="2555776" y="4797152"/>
            <a:ext cx="3384376"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a:off x="5940152" y="4797152"/>
            <a:ext cx="0" cy="350169"/>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flipH="1">
            <a:off x="4860032" y="5147321"/>
            <a:ext cx="1080120"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H="1">
            <a:off x="3851920" y="5147321"/>
            <a:ext cx="1008112" cy="0"/>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3851920" y="5147321"/>
            <a:ext cx="0" cy="225895"/>
          </a:xfrm>
          <a:prstGeom prst="straightConnector1">
            <a:avLst/>
          </a:prstGeom>
          <a:ln>
            <a:solidFill>
              <a:schemeClr val="tx1">
                <a:lumMod val="65000"/>
                <a:lumOff val="35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flipH="1">
            <a:off x="2555776" y="5369077"/>
            <a:ext cx="1296144" cy="4139"/>
          </a:xfrm>
          <a:prstGeom prst="straightConnector1">
            <a:avLst/>
          </a:prstGeom>
          <a:ln>
            <a:solidFill>
              <a:schemeClr val="tx1">
                <a:lumMod val="65000"/>
                <a:lumOff val="35000"/>
              </a:schemeClr>
            </a:solidFill>
            <a:prstDash val="sysDash"/>
            <a:headEnd type="none" w="med" len="med"/>
            <a:tailEnd type="arrow" w="med"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898658" y="5215188"/>
            <a:ext cx="1635631"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RollbackException</a:t>
            </a:r>
            <a:endParaRPr kumimoji="1" lang="ja-JP" altLang="en-US" sz="1400" baseline="0" dirty="0" smtClean="0">
              <a:latin typeface="メイリオ"/>
              <a:ea typeface="メイリオ"/>
              <a:cs typeface="メイリオ"/>
            </a:endParaRPr>
          </a:p>
        </p:txBody>
      </p:sp>
      <p:sp>
        <p:nvSpPr>
          <p:cNvPr id="29" name="テキスト ボックス 28"/>
          <p:cNvSpPr txBox="1"/>
          <p:nvPr/>
        </p:nvSpPr>
        <p:spPr>
          <a:xfrm>
            <a:off x="5844498" y="4379582"/>
            <a:ext cx="383686" cy="307777"/>
          </a:xfrm>
          <a:prstGeom prst="rect">
            <a:avLst/>
          </a:prstGeom>
          <a:noFill/>
        </p:spPr>
        <p:txBody>
          <a:bodyPr wrap="none" lIns="36000" rIns="36000" rtlCol="0">
            <a:spAutoFit/>
          </a:bodyPr>
          <a:lstStyle/>
          <a:p>
            <a:r>
              <a:rPr kumimoji="1" lang="en-US" altLang="ja-JP" sz="1400" baseline="0" dirty="0" smtClean="0">
                <a:latin typeface="メイリオ"/>
                <a:ea typeface="メイリオ"/>
                <a:cs typeface="メイリオ"/>
              </a:rPr>
              <a:t>EJB</a:t>
            </a:r>
            <a:endParaRPr kumimoji="1" lang="ja-JP" altLang="en-US" sz="1400" baseline="0" dirty="0" smtClean="0">
              <a:latin typeface="メイリオ"/>
              <a:ea typeface="メイリオ"/>
              <a:cs typeface="メイリオ"/>
            </a:endParaRPr>
          </a:p>
        </p:txBody>
      </p:sp>
      <p:sp>
        <p:nvSpPr>
          <p:cNvPr id="30" name="テキスト ボックス 29"/>
          <p:cNvSpPr txBox="1"/>
          <p:nvPr/>
        </p:nvSpPr>
        <p:spPr>
          <a:xfrm>
            <a:off x="2752073" y="4930665"/>
            <a:ext cx="883823" cy="307777"/>
          </a:xfrm>
          <a:prstGeom prst="rect">
            <a:avLst/>
          </a:prstGeom>
          <a:noFill/>
        </p:spPr>
        <p:txBody>
          <a:bodyPr wrap="none" lIns="36000" rIns="36000" rtlCol="0">
            <a:spAutoFit/>
          </a:bodyPr>
          <a:lstStyle/>
          <a:p>
            <a:r>
              <a:rPr lang="en-US" altLang="ja-JP" sz="1400" dirty="0" smtClean="0">
                <a:latin typeface="メイリオ"/>
                <a:ea typeface="メイリオ"/>
                <a:cs typeface="メイリオ"/>
              </a:rPr>
              <a:t>commit()</a:t>
            </a:r>
            <a:endParaRPr kumimoji="1" lang="ja-JP" altLang="en-US" sz="1400" baseline="0" dirty="0" smtClean="0">
              <a:latin typeface="メイリオ"/>
              <a:ea typeface="メイリオ"/>
              <a:cs typeface="メイリオ"/>
            </a:endParaRPr>
          </a:p>
        </p:txBody>
      </p:sp>
      <p:sp>
        <p:nvSpPr>
          <p:cNvPr id="31" name="テキスト ボックス 30"/>
          <p:cNvSpPr txBox="1"/>
          <p:nvPr/>
        </p:nvSpPr>
        <p:spPr>
          <a:xfrm>
            <a:off x="3491880" y="4077072"/>
            <a:ext cx="737180" cy="523220"/>
          </a:xfrm>
          <a:prstGeom prst="rect">
            <a:avLst/>
          </a:prstGeom>
          <a:noFill/>
        </p:spPr>
        <p:txBody>
          <a:bodyPr wrap="none" lIns="36000" rIns="36000" rtlCol="0">
            <a:spAutoFit/>
          </a:bodyPr>
          <a:lstStyle/>
          <a:p>
            <a:pPr algn="ctr"/>
            <a:r>
              <a:rPr kumimoji="1" lang="en-US" altLang="ja-JP" sz="1400" baseline="0" dirty="0" smtClean="0">
                <a:solidFill>
                  <a:schemeClr val="accent5">
                    <a:lumMod val="50000"/>
                  </a:schemeClr>
                </a:solidFill>
                <a:latin typeface="メイリオ"/>
                <a:ea typeface="メイリオ"/>
                <a:cs typeface="メイリオ"/>
              </a:rPr>
              <a:t>EJB</a:t>
            </a:r>
            <a:endParaRPr lang="en-US" altLang="ja-JP" sz="1400" dirty="0">
              <a:solidFill>
                <a:schemeClr val="accent5">
                  <a:lumMod val="50000"/>
                </a:schemeClr>
              </a:solidFill>
              <a:latin typeface="メイリオ"/>
              <a:ea typeface="メイリオ"/>
              <a:cs typeface="メイリオ"/>
            </a:endParaRPr>
          </a:p>
          <a:p>
            <a:pPr algn="ctr"/>
            <a:r>
              <a:rPr kumimoji="1" lang="en-US" altLang="ja-JP" sz="1400" baseline="0" dirty="0" smtClean="0">
                <a:solidFill>
                  <a:schemeClr val="accent5">
                    <a:lumMod val="50000"/>
                  </a:schemeClr>
                </a:solidFill>
                <a:latin typeface="メイリオ"/>
                <a:ea typeface="メイリオ"/>
                <a:cs typeface="メイリオ"/>
              </a:rPr>
              <a:t>JTA</a:t>
            </a:r>
            <a:r>
              <a:rPr kumimoji="1" lang="ja-JP" altLang="en-US" sz="1400" baseline="0" dirty="0" smtClean="0">
                <a:solidFill>
                  <a:schemeClr val="accent5">
                    <a:lumMod val="50000"/>
                  </a:schemeClr>
                </a:solidFill>
                <a:latin typeface="メイリオ"/>
                <a:ea typeface="メイリオ"/>
                <a:cs typeface="メイリオ"/>
              </a:rPr>
              <a:t>制御</a:t>
            </a:r>
          </a:p>
        </p:txBody>
      </p:sp>
      <p:sp>
        <p:nvSpPr>
          <p:cNvPr id="32" name="テキスト ボックス 31"/>
          <p:cNvSpPr txBox="1"/>
          <p:nvPr/>
        </p:nvSpPr>
        <p:spPr>
          <a:xfrm>
            <a:off x="4260458" y="4077072"/>
            <a:ext cx="1149921" cy="523220"/>
          </a:xfrm>
          <a:prstGeom prst="rect">
            <a:avLst/>
          </a:prstGeom>
          <a:noFill/>
        </p:spPr>
        <p:txBody>
          <a:bodyPr wrap="none" lIns="36000" rIns="36000" rtlCol="0">
            <a:spAutoFit/>
          </a:bodyPr>
          <a:lstStyle/>
          <a:p>
            <a:pPr algn="ctr"/>
            <a:r>
              <a:rPr kumimoji="1" lang="ja-JP" altLang="en-US" sz="1400" baseline="0" dirty="0" smtClean="0">
                <a:solidFill>
                  <a:schemeClr val="accent6">
                    <a:lumMod val="50000"/>
                  </a:schemeClr>
                </a:solidFill>
                <a:latin typeface="メイリオ"/>
                <a:ea typeface="メイリオ"/>
                <a:cs typeface="メイリオ"/>
              </a:rPr>
              <a:t>例外</a:t>
            </a:r>
            <a:endParaRPr kumimoji="1" lang="en-US" altLang="ja-JP" sz="1400" baseline="0" dirty="0" smtClean="0">
              <a:solidFill>
                <a:schemeClr val="accent6">
                  <a:lumMod val="50000"/>
                </a:schemeClr>
              </a:solidFill>
              <a:latin typeface="メイリオ"/>
              <a:ea typeface="メイリオ"/>
              <a:cs typeface="メイリオ"/>
            </a:endParaRPr>
          </a:p>
          <a:p>
            <a:pPr algn="ctr"/>
            <a:r>
              <a:rPr lang="ja-JP" altLang="en-US" sz="1400" dirty="0" smtClean="0">
                <a:solidFill>
                  <a:schemeClr val="accent6">
                    <a:lumMod val="50000"/>
                  </a:schemeClr>
                </a:solidFill>
                <a:latin typeface="メイリオ"/>
                <a:ea typeface="メイリオ"/>
                <a:cs typeface="メイリオ"/>
              </a:rPr>
              <a:t>ハンドリング</a:t>
            </a:r>
            <a:endParaRPr kumimoji="1" lang="ja-JP" altLang="en-US" sz="1400" baseline="0" dirty="0" smtClean="0">
              <a:solidFill>
                <a:schemeClr val="accent6">
                  <a:lumMod val="50000"/>
                </a:schemeClr>
              </a:solidFill>
              <a:latin typeface="メイリオ"/>
              <a:ea typeface="メイリオ"/>
              <a:cs typeface="メイリオ"/>
            </a:endParaRPr>
          </a:p>
        </p:txBody>
      </p:sp>
      <p:cxnSp>
        <p:nvCxnSpPr>
          <p:cNvPr id="36" name="直線コネクタ 35"/>
          <p:cNvCxnSpPr>
            <a:stCxn id="30" idx="3"/>
          </p:cNvCxnSpPr>
          <p:nvPr/>
        </p:nvCxnSpPr>
        <p:spPr>
          <a:xfrm>
            <a:off x="3635896" y="5084554"/>
            <a:ext cx="216024" cy="62767"/>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5004048" y="5382457"/>
            <a:ext cx="406331" cy="244568"/>
          </a:xfrm>
          <a:prstGeom prst="line">
            <a:avLst/>
          </a:prstGeom>
          <a:ln w="9525">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436015" y="5506362"/>
            <a:ext cx="3038259" cy="307777"/>
          </a:xfrm>
          <a:prstGeom prst="rect">
            <a:avLst/>
          </a:prstGeom>
          <a:noFill/>
        </p:spPr>
        <p:txBody>
          <a:bodyPr wrap="none" lIns="36000" rIns="36000" rtlCol="0">
            <a:spAutoFit/>
          </a:bodyPr>
          <a:lstStyle/>
          <a:p>
            <a:r>
              <a:rPr kumimoji="1" lang="en-US" altLang="ja-JP" sz="1400" baseline="0" dirty="0" smtClean="0">
                <a:solidFill>
                  <a:schemeClr val="accent6">
                    <a:lumMod val="50000"/>
                  </a:schemeClr>
                </a:solidFill>
                <a:latin typeface="メイリオ"/>
                <a:ea typeface="メイリオ"/>
                <a:cs typeface="メイリオ"/>
              </a:rPr>
              <a:t>commit()</a:t>
            </a:r>
            <a:r>
              <a:rPr kumimoji="1" lang="ja-JP" altLang="en-US" sz="1400" baseline="0" dirty="0" smtClean="0">
                <a:solidFill>
                  <a:schemeClr val="accent6">
                    <a:lumMod val="50000"/>
                  </a:schemeClr>
                </a:solidFill>
                <a:latin typeface="メイリオ"/>
                <a:ea typeface="メイリオ"/>
                <a:cs typeface="メイリオ"/>
              </a:rPr>
              <a:t>失敗の例外を受け取れない</a:t>
            </a:r>
          </a:p>
        </p:txBody>
      </p:sp>
    </p:spTree>
    <p:extLst>
      <p:ext uri="{BB962C8B-B14F-4D97-AF65-F5344CB8AC3E}">
        <p14:creationId xmlns:p14="http://schemas.microsoft.com/office/powerpoint/2010/main" val="164027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Java EE 7 (CDI 1.1)</a:t>
            </a:r>
            <a:r>
              <a:rPr kumimoji="1" lang="ja-JP" altLang="en-US" dirty="0" smtClean="0"/>
              <a:t>より、</a:t>
            </a:r>
            <a:r>
              <a:rPr kumimoji="1" lang="en-US" altLang="ja-JP" dirty="0" err="1" smtClean="0"/>
              <a:t>beans.xml</a:t>
            </a:r>
            <a:r>
              <a:rPr kumimoji="1" lang="ja-JP" altLang="en-US" dirty="0" smtClean="0"/>
              <a:t>がなくても</a:t>
            </a:r>
            <a:r>
              <a:rPr kumimoji="1" lang="en-US" altLang="ja-JP" dirty="0" smtClean="0"/>
              <a:t>CDI</a:t>
            </a:r>
            <a:r>
              <a:rPr kumimoji="1" lang="ja-JP" altLang="en-US" dirty="0" smtClean="0"/>
              <a:t>はデフォルトで有効</a:t>
            </a:r>
            <a:endParaRPr kumimoji="1" lang="en-US" altLang="ja-JP" dirty="0" smtClean="0"/>
          </a:p>
          <a:p>
            <a:r>
              <a:rPr lang="en-US" altLang="ja-JP" dirty="0" err="1" smtClean="0"/>
              <a:t>beans.xml</a:t>
            </a:r>
            <a:r>
              <a:rPr lang="ja-JP" altLang="en-US" dirty="0" smtClean="0"/>
              <a:t>を含める場合は、</a:t>
            </a:r>
            <a:r>
              <a:rPr lang="en-US" altLang="ja-JP" dirty="0" smtClean="0"/>
              <a:t>bean-discovery-mode</a:t>
            </a:r>
            <a:r>
              <a:rPr lang="ja-JP" altLang="en-US" dirty="0" smtClean="0"/>
              <a:t>の宣言が必要</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モードの種類：</a:t>
            </a:r>
            <a:endParaRPr lang="en-US" altLang="ja-JP" dirty="0" smtClean="0"/>
          </a:p>
          <a:p>
            <a:pPr lvl="1"/>
            <a:r>
              <a:rPr kumimoji="1" lang="en-US" altLang="ja-JP" dirty="0" smtClean="0"/>
              <a:t>"annotated": </a:t>
            </a:r>
            <a:r>
              <a:rPr kumimoji="1" lang="ja-JP" altLang="en-US" dirty="0" smtClean="0"/>
              <a:t>スコープアノテーションが付与されたクラスのみ（デフォルト）</a:t>
            </a:r>
            <a:endParaRPr kumimoji="1" lang="en-US" altLang="ja-JP" dirty="0" smtClean="0"/>
          </a:p>
          <a:p>
            <a:pPr lvl="1"/>
            <a:r>
              <a:rPr lang="en-US" altLang="ja-JP" dirty="0" smtClean="0"/>
              <a:t>"all": </a:t>
            </a:r>
            <a:r>
              <a:rPr lang="ja-JP" altLang="en-US" dirty="0" smtClean="0"/>
              <a:t>全てのクラスが対象</a:t>
            </a:r>
            <a:endParaRPr lang="en-US" altLang="ja-JP" dirty="0" smtClean="0"/>
          </a:p>
          <a:p>
            <a:pPr lvl="1"/>
            <a:r>
              <a:rPr kumimoji="1" lang="en-US" altLang="ja-JP" dirty="0" smtClean="0"/>
              <a:t>"none": </a:t>
            </a:r>
            <a:r>
              <a:rPr kumimoji="1" lang="ja-JP" altLang="en-US" dirty="0" smtClean="0"/>
              <a:t>全てのクラスが非対象</a:t>
            </a:r>
            <a:endParaRPr kumimoji="1" lang="en-US" altLang="ja-JP" dirty="0" smtClean="0"/>
          </a:p>
          <a:p>
            <a:r>
              <a:rPr lang="ja-JP" altLang="en-US" dirty="0" smtClean="0"/>
              <a:t>注意点：</a:t>
            </a:r>
            <a:endParaRPr lang="en-US" altLang="ja-JP" dirty="0" smtClean="0"/>
          </a:p>
          <a:p>
            <a:pPr lvl="1"/>
            <a:r>
              <a:rPr lang="en-US" altLang="ja-JP" dirty="0" smtClean="0"/>
              <a:t>bean-discovery-mode="annotated"</a:t>
            </a:r>
            <a:r>
              <a:rPr lang="ja-JP" altLang="en-US" dirty="0" smtClean="0"/>
              <a:t>では、スコープを限定しない</a:t>
            </a:r>
            <a:r>
              <a:rPr lang="en-US" altLang="ja-JP" dirty="0" smtClean="0"/>
              <a:t>CDI</a:t>
            </a:r>
            <a:r>
              <a:rPr lang="ja-JP" altLang="en-US" dirty="0" smtClean="0"/>
              <a:t>ビーンには</a:t>
            </a:r>
            <a:r>
              <a:rPr lang="en-US" altLang="ja-JP" dirty="0" smtClean="0"/>
              <a:t>@Dependent</a:t>
            </a:r>
            <a:r>
              <a:rPr lang="ja-JP" altLang="en-US" dirty="0" smtClean="0"/>
              <a:t>を忘れずに付与すること</a:t>
            </a:r>
            <a:endParaRPr kumimoji="1" lang="en-US" altLang="ja-JP" dirty="0" smtClean="0"/>
          </a:p>
          <a:p>
            <a:pPr lvl="1"/>
            <a:r>
              <a:rPr kumimoji="1" lang="ja-JP" altLang="en-US" dirty="0" smtClean="0"/>
              <a:t>空の</a:t>
            </a:r>
            <a:r>
              <a:rPr kumimoji="1" lang="en-US" altLang="ja-JP" dirty="0" err="1" smtClean="0"/>
              <a:t>beans.xml</a:t>
            </a:r>
            <a:r>
              <a:rPr kumimoji="1" lang="ja-JP" altLang="en-US" dirty="0" smtClean="0"/>
              <a:t>は</a:t>
            </a:r>
            <a:r>
              <a:rPr kumimoji="1" lang="en-US" altLang="ja-JP" dirty="0" smtClean="0"/>
              <a:t>bean-discovery-mode="all"</a:t>
            </a:r>
            <a:r>
              <a:rPr kumimoji="1" lang="ja-JP" altLang="en-US" dirty="0" smtClean="0"/>
              <a:t>と等価</a:t>
            </a:r>
            <a:r>
              <a:rPr kumimoji="1" lang="en-US" altLang="ja-JP" dirty="0" smtClean="0"/>
              <a:t>(CDI 1.0</a:t>
            </a:r>
            <a:r>
              <a:rPr lang="ja-JP" altLang="en-US" dirty="0" smtClean="0"/>
              <a:t>互換</a:t>
            </a:r>
            <a:r>
              <a:rPr lang="en-US" altLang="ja-JP" dirty="0" smtClean="0"/>
              <a:t>)</a:t>
            </a:r>
          </a:p>
          <a:p>
            <a:pPr lvl="1"/>
            <a:r>
              <a:rPr lang="en-US" altLang="ja-JP" dirty="0" smtClean="0"/>
              <a:t>bean-discovery-mode</a:t>
            </a:r>
            <a:r>
              <a:rPr lang="ja-JP" altLang="en-US" dirty="0" smtClean="0"/>
              <a:t>は、ビーン・アーカイブ</a:t>
            </a:r>
            <a:r>
              <a:rPr lang="en-US" altLang="ja-JP" dirty="0" smtClean="0"/>
              <a:t>(</a:t>
            </a:r>
            <a:r>
              <a:rPr lang="ja-JP" altLang="en-US" dirty="0" smtClean="0"/>
              <a:t>ライブラリ</a:t>
            </a:r>
            <a:r>
              <a:rPr lang="en-US" altLang="ja-JP" dirty="0" smtClean="0"/>
              <a:t>jar</a:t>
            </a:r>
            <a:r>
              <a:rPr lang="ja-JP" altLang="en-US" dirty="0" smtClean="0"/>
              <a:t>、</a:t>
            </a:r>
            <a:r>
              <a:rPr lang="en-US" altLang="ja-JP" dirty="0" smtClean="0"/>
              <a:t>EJB</a:t>
            </a:r>
            <a:r>
              <a:rPr lang="ja-JP" altLang="en-US" dirty="0" smtClean="0"/>
              <a:t> </a:t>
            </a:r>
            <a:r>
              <a:rPr lang="en-US" altLang="ja-JP" dirty="0" smtClean="0"/>
              <a:t>jar)</a:t>
            </a:r>
            <a:r>
              <a:rPr lang="ja-JP" altLang="en-US" dirty="0" smtClean="0"/>
              <a:t>毎に制御されることに注意</a:t>
            </a:r>
            <a:endParaRPr lang="en-US" altLang="ja-JP" dirty="0" smtClean="0"/>
          </a:p>
          <a:p>
            <a:pPr lvl="2"/>
            <a:r>
              <a:rPr kumimoji="1" lang="en-US" altLang="ja-JP" dirty="0" smtClean="0"/>
              <a:t>META-INF/</a:t>
            </a:r>
            <a:r>
              <a:rPr kumimoji="1" lang="en-US" altLang="ja-JP" dirty="0" err="1" smtClean="0"/>
              <a:t>beans.xml</a:t>
            </a:r>
            <a:r>
              <a:rPr kumimoji="1" lang="ja-JP" altLang="en-US" dirty="0" smtClean="0"/>
              <a:t>のないライブラリ</a:t>
            </a:r>
            <a:r>
              <a:rPr kumimoji="1" lang="en-US" altLang="ja-JP" dirty="0" smtClean="0"/>
              <a:t>jar</a:t>
            </a:r>
            <a:r>
              <a:rPr lang="ja-JP" altLang="en-US" dirty="0" smtClean="0"/>
              <a:t>は、</a:t>
            </a:r>
            <a:r>
              <a:rPr lang="en-US" altLang="ja-JP" dirty="0"/>
              <a:t>bean-discovery-mode</a:t>
            </a:r>
            <a:r>
              <a:rPr lang="en-US" altLang="ja-JP" dirty="0" smtClean="0"/>
              <a:t>="annotated"</a:t>
            </a:r>
            <a:r>
              <a:rPr lang="ja-JP" altLang="en-US" dirty="0" smtClean="0"/>
              <a:t>である</a:t>
            </a:r>
            <a:endParaRPr kumimoji="1" lang="ja-JP" altLang="en-US" dirty="0"/>
          </a:p>
        </p:txBody>
      </p:sp>
      <p:sp>
        <p:nvSpPr>
          <p:cNvPr id="3" name="タイトル 2"/>
          <p:cNvSpPr>
            <a:spLocks noGrp="1"/>
          </p:cNvSpPr>
          <p:nvPr>
            <p:ph type="title"/>
          </p:nvPr>
        </p:nvSpPr>
        <p:spPr/>
        <p:txBody>
          <a:bodyPr/>
          <a:lstStyle/>
          <a:p>
            <a:r>
              <a:rPr lang="en-US" altLang="ja-JP" dirty="0"/>
              <a:t>CDI</a:t>
            </a:r>
            <a:r>
              <a:rPr lang="ja-JP" altLang="en-US" dirty="0"/>
              <a:t> </a:t>
            </a:r>
            <a:r>
              <a:rPr lang="en-US" altLang="ja-JP" dirty="0"/>
              <a:t>1.1</a:t>
            </a:r>
            <a:r>
              <a:rPr lang="ja-JP" altLang="en-US" dirty="0"/>
              <a:t>の</a:t>
            </a:r>
            <a:r>
              <a:rPr lang="en-US" altLang="ja-JP" dirty="0"/>
              <a:t>bean-discovery-mode</a:t>
            </a:r>
            <a:r>
              <a:rPr lang="ja-JP" altLang="en-US" dirty="0"/>
              <a:t>について</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21</a:t>
            </a:fld>
            <a:endParaRPr lang="ja-JP" altLang="en-US"/>
          </a:p>
        </p:txBody>
      </p:sp>
      <p:sp>
        <p:nvSpPr>
          <p:cNvPr id="6" name="Text Box 5"/>
          <p:cNvSpPr txBox="1">
            <a:spLocks noChangeArrowheads="1"/>
          </p:cNvSpPr>
          <p:nvPr/>
        </p:nvSpPr>
        <p:spPr bwMode="auto">
          <a:xfrm>
            <a:off x="899592" y="1844824"/>
            <a:ext cx="7753226" cy="137632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&lt;beans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xmlns:xsi</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"http://www.w3.org/2001/</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XMLSchema</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-instance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xsi:schemaLocation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"http://</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endPar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http</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xmlns.jcp.org</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/xml/ns/</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javaee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/beans_1_1.xsd</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"1.1</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bean-discovery-mode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"annotated</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4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41617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アプリケーションで使用するコンフィギュレーションファイル</a:t>
            </a:r>
            <a:r>
              <a:rPr kumimoji="1" lang="en-US" altLang="ja-JP" dirty="0" smtClean="0"/>
              <a:t>(</a:t>
            </a:r>
            <a:r>
              <a:rPr kumimoji="1" lang="ja-JP" altLang="en-US" dirty="0" smtClean="0"/>
              <a:t>プロパティ、</a:t>
            </a:r>
            <a:r>
              <a:rPr kumimoji="1" lang="en-US" altLang="ja-JP" dirty="0" smtClean="0"/>
              <a:t>JSON, CSV, YAML)</a:t>
            </a:r>
            <a:r>
              <a:rPr kumimoji="1" lang="ja-JP" altLang="en-US" dirty="0" smtClean="0"/>
              <a:t>を</a:t>
            </a:r>
            <a:r>
              <a:rPr kumimoji="1" lang="en-US" altLang="ja-JP" dirty="0" smtClean="0"/>
              <a:t>CDI</a:t>
            </a:r>
            <a:r>
              <a:rPr kumimoji="1" lang="ja-JP" altLang="en-US" dirty="0" smtClean="0"/>
              <a:t>インジェクションで取得</a:t>
            </a:r>
            <a:endParaRPr kumimoji="1" lang="ja-JP" altLang="en-US" dirty="0"/>
          </a:p>
        </p:txBody>
      </p:sp>
      <p:sp>
        <p:nvSpPr>
          <p:cNvPr id="3" name="タイトル 2"/>
          <p:cNvSpPr>
            <a:spLocks noGrp="1"/>
          </p:cNvSpPr>
          <p:nvPr>
            <p:ph type="title"/>
          </p:nvPr>
        </p:nvSpPr>
        <p:spPr/>
        <p:txBody>
          <a:bodyPr/>
          <a:lstStyle/>
          <a:p>
            <a:r>
              <a:rPr lang="en-US" altLang="ja-JP" dirty="0" smtClean="0"/>
              <a:t>CDI</a:t>
            </a:r>
            <a:r>
              <a:rPr lang="ja-JP" altLang="en-US" dirty="0"/>
              <a:t> </a:t>
            </a:r>
            <a:r>
              <a:rPr lang="en-US" altLang="ja-JP" dirty="0" smtClean="0"/>
              <a:t>FW</a:t>
            </a:r>
            <a:r>
              <a:rPr lang="ja-JP" altLang="en-US" dirty="0" smtClean="0"/>
              <a:t>アイデア例</a:t>
            </a:r>
            <a:r>
              <a:rPr kumimoji="1" lang="ja-JP" altLang="en-US" dirty="0" smtClean="0"/>
              <a:t>（コンフィグ管理）</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22</a:t>
            </a:fld>
            <a:endParaRPr lang="ja-JP" altLang="en-US"/>
          </a:p>
        </p:txBody>
      </p:sp>
      <p:sp>
        <p:nvSpPr>
          <p:cNvPr id="6" name="Text Box 5"/>
          <p:cNvSpPr txBox="1">
            <a:spLocks noChangeArrowheads="1"/>
          </p:cNvSpPr>
          <p:nvPr/>
        </p:nvSpPr>
        <p:spPr bwMode="auto">
          <a:xfrm>
            <a:off x="899592" y="1911565"/>
            <a:ext cx="7753226" cy="41770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Foo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プロパティファイルを</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Properties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オブジェクトで取得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Properties </a:t>
            </a:r>
            <a:r>
              <a:rPr lang="en-US" altLang="ja-JP" sz="14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を取得</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systemCode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に変換して取得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connectionTimeout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プロパティ項目</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を</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オブジェクトに</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"my-</a:t>
            </a:r>
            <a:r>
              <a:rPr lang="en-US" altLang="ja-JP" sz="14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custom.properties</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JSON</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ファイルをオブジェクトツリーに変換して取得</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400" dirty="0" err="1">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Config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a:t>
            </a:r>
            <a:r>
              <a:rPr lang="en-US" altLang="ja-JP" sz="14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menu.json</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MenuItem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systemMenus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894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ビジネス処理の成功時、失敗時の画面表示用メッセージを各ビジネスメソッドで宣言的に記述</a:t>
            </a:r>
            <a:endParaRPr kumimoji="1" lang="ja-JP" altLang="en-US" dirty="0"/>
          </a:p>
        </p:txBody>
      </p:sp>
      <p:sp>
        <p:nvSpPr>
          <p:cNvPr id="3" name="タイトル 2"/>
          <p:cNvSpPr>
            <a:spLocks noGrp="1"/>
          </p:cNvSpPr>
          <p:nvPr>
            <p:ph type="title"/>
          </p:nvPr>
        </p:nvSpPr>
        <p:spPr/>
        <p:txBody>
          <a:bodyPr/>
          <a:lstStyle/>
          <a:p>
            <a:r>
              <a:rPr lang="en-US" altLang="ja-JP" dirty="0"/>
              <a:t>CDI</a:t>
            </a:r>
            <a:r>
              <a:rPr lang="ja-JP" altLang="en-US" dirty="0"/>
              <a:t> </a:t>
            </a:r>
            <a:r>
              <a:rPr lang="en-US" altLang="ja-JP" dirty="0"/>
              <a:t>FW</a:t>
            </a:r>
            <a:r>
              <a:rPr lang="ja-JP" altLang="en-US" dirty="0"/>
              <a:t>アイデア例</a:t>
            </a:r>
            <a:r>
              <a:rPr kumimoji="1" lang="ja-JP" altLang="en-US" dirty="0" smtClean="0"/>
              <a:t>（例外ハンドリング）</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23</a:t>
            </a:fld>
            <a:endParaRPr lang="ja-JP" altLang="en-US"/>
          </a:p>
        </p:txBody>
      </p:sp>
      <p:sp>
        <p:nvSpPr>
          <p:cNvPr id="6" name="Text Box 5"/>
          <p:cNvSpPr txBox="1">
            <a:spLocks noChangeArrowheads="1"/>
          </p:cNvSpPr>
          <p:nvPr/>
        </p:nvSpPr>
        <p:spPr bwMode="auto">
          <a:xfrm>
            <a:off x="899592" y="1911565"/>
            <a:ext cx="7753226"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EmployeeBean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発生する例外の種類毎に適切なエラーメッセージを宣言</a:t>
            </a:r>
            <a:endPar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InvalidEmployeeException.</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summary=</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不正なデータが含まれています。</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detail=</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OnError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(exception=</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SQLException.</a:t>
            </a:r>
            <a:r>
              <a:rPr lang="en-US" altLang="ja-JP" sz="1400" dirty="0" err="1"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summary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"DB</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処理に問題が発生しました。</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detail=</a:t>
            </a:r>
            <a:r>
              <a:rPr lang="en-US" altLang="ja-JP" sz="14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is-I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正常終了した時のメッセージを宣言</a:t>
            </a:r>
            <a:endParaRPr lang="is-IS" altLang="ja-JP" sz="14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65000"/>
                    <a:lumOff val="3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OnSuccess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エントリが正しく追加されました。</a:t>
            </a:r>
            <a:r>
              <a:rPr lang="en-US" altLang="ja-JP" sz="14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createEmployee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entry)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91234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dirty="0" smtClean="0"/>
              <a:t>CDI</a:t>
            </a:r>
            <a:r>
              <a:rPr kumimoji="1" lang="ja-JP" altLang="en-US" dirty="0" smtClean="0"/>
              <a:t>が提供するインターセプタ</a:t>
            </a:r>
            <a:r>
              <a:rPr lang="ja-JP" altLang="en-US" dirty="0" smtClean="0"/>
              <a:t>やデコレータの</a:t>
            </a:r>
            <a:r>
              <a:rPr kumimoji="1" lang="ja-JP" altLang="en-US" dirty="0" smtClean="0"/>
              <a:t>挿入は、基本的にアノテーションの付与が前提</a:t>
            </a:r>
            <a:endParaRPr lang="en-US" altLang="ja-JP" dirty="0"/>
          </a:p>
          <a:p>
            <a:r>
              <a:rPr kumimoji="1" lang="ja-JP" altLang="en-US" dirty="0" smtClean="0"/>
              <a:t>非常に多くのクラスに同じインターセプタを付与したい場合、それらすべてにアノテーションを付与するのは面倒</a:t>
            </a:r>
            <a:endParaRPr kumimoji="1" lang="en-US" altLang="ja-JP" dirty="0" smtClean="0"/>
          </a:p>
          <a:p>
            <a:r>
              <a:rPr kumimoji="1" lang="ja-JP" altLang="en-US" dirty="0" smtClean="0"/>
              <a:t>特定の特徴を持つクラス群に対して（</a:t>
            </a:r>
            <a:r>
              <a:rPr lang="ja-JP" altLang="en-US" dirty="0" smtClean="0"/>
              <a:t>例えば、すべて</a:t>
            </a:r>
            <a:r>
              <a:rPr lang="ja-JP" altLang="en-US" dirty="0"/>
              <a:t>のセッションビーンに対して、あるいはクラス名が</a:t>
            </a:r>
            <a:r>
              <a:rPr lang="en-US" altLang="ja-JP" dirty="0"/>
              <a:t>"Facade"</a:t>
            </a:r>
            <a:r>
              <a:rPr lang="ja-JP" altLang="en-US" dirty="0"/>
              <a:t>で終わる全てのクラスに対して）</a:t>
            </a:r>
            <a:r>
              <a:rPr kumimoji="1" lang="ja-JP" altLang="en-US" dirty="0" smtClean="0"/>
              <a:t>一律に同じ機能を付与したい場合</a:t>
            </a:r>
            <a:endParaRPr kumimoji="1" lang="en-US" altLang="ja-JP" dirty="0" smtClean="0"/>
          </a:p>
          <a:p>
            <a:r>
              <a:rPr lang="ja-JP" altLang="en-US" dirty="0" smtClean="0"/>
              <a:t>ポータブルエクステンションは、アノテーションの付与なしで、アプリケーション内のクラスに対して、</a:t>
            </a:r>
            <a:r>
              <a:rPr lang="ja-JP" altLang="en-US" dirty="0"/>
              <a:t>インターセプタや</a:t>
            </a:r>
            <a:r>
              <a:rPr lang="ja-JP" altLang="en-US" dirty="0" smtClean="0"/>
              <a:t>デコレータの挿入を可能にする</a:t>
            </a:r>
            <a:endParaRPr lang="en-US" altLang="ja-JP" dirty="0" smtClean="0"/>
          </a:p>
          <a:p>
            <a:r>
              <a:rPr lang="ja-JP" altLang="en-US" dirty="0" smtClean="0"/>
              <a:t>ポータブルエクステンションの作成方法：</a:t>
            </a:r>
            <a:endParaRPr lang="en-US" altLang="ja-JP" dirty="0" smtClean="0"/>
          </a:p>
          <a:p>
            <a:pPr lvl="1"/>
            <a:r>
              <a:rPr kumimoji="1" lang="ja-JP" altLang="en-US" dirty="0" smtClean="0"/>
              <a:t>インタフェース</a:t>
            </a:r>
            <a:r>
              <a:rPr lang="en-US" altLang="ja-JP" dirty="0" err="1" smtClean="0"/>
              <a:t>javax.enterprise.inject.spi.Extension</a:t>
            </a:r>
            <a:r>
              <a:rPr lang="ja-JP" altLang="en-US" dirty="0" smtClean="0"/>
              <a:t>を実装し、起動時にカスタマイズしたいクラスのイベント（</a:t>
            </a:r>
            <a:r>
              <a:rPr lang="en-US" altLang="ja-JP" dirty="0" err="1" smtClean="0"/>
              <a:t>ProcessAnnotatedType</a:t>
            </a:r>
            <a:r>
              <a:rPr lang="ja-JP" altLang="en-US" dirty="0" smtClean="0"/>
              <a:t>など）を受け取るためのオブザーバメソッドを用意する</a:t>
            </a:r>
            <a:endParaRPr lang="en-US" altLang="ja-JP" dirty="0" smtClean="0"/>
          </a:p>
          <a:p>
            <a:pPr lvl="1"/>
            <a:r>
              <a:rPr lang="ja-JP" altLang="en-US" dirty="0" smtClean="0"/>
              <a:t>オブザーバメソッド内で、目的のクラスをラップするための</a:t>
            </a:r>
            <a:r>
              <a:rPr lang="en-US" altLang="ja-JP" dirty="0" err="1" smtClean="0"/>
              <a:t>AnnotatedTypeWrapper</a:t>
            </a:r>
            <a:r>
              <a:rPr lang="ja-JP" altLang="en-US" dirty="0" smtClean="0"/>
              <a:t>を作成し、カスタマイズしたいアノテーション（インターセプタバインディング用アノテーションなど）を付与する</a:t>
            </a:r>
            <a:endParaRPr lang="en-US" altLang="ja-JP" dirty="0" smtClean="0"/>
          </a:p>
          <a:p>
            <a:pPr lvl="1"/>
            <a:r>
              <a:rPr lang="ja-JP" altLang="en-US" dirty="0" smtClean="0"/>
              <a:t>上記クラスのクラス名を</a:t>
            </a:r>
            <a:r>
              <a:rPr lang="en-US" altLang="ja-JP" dirty="0" smtClean="0"/>
              <a:t>META-INF</a:t>
            </a:r>
            <a:r>
              <a:rPr lang="en-US" altLang="ja-JP" dirty="0"/>
              <a:t>/services/</a:t>
            </a:r>
            <a:r>
              <a:rPr lang="en-US" altLang="ja-JP" dirty="0" err="1" smtClean="0"/>
              <a:t>javax.enterprise.inject.spi.Extension</a:t>
            </a:r>
            <a:r>
              <a:rPr lang="ja-JP" altLang="en-US" dirty="0" smtClean="0"/>
              <a:t>に宣言する</a:t>
            </a:r>
            <a:endParaRPr lang="en-US" altLang="ja-JP" dirty="0" smtClean="0"/>
          </a:p>
          <a:p>
            <a:pPr lvl="1"/>
            <a:endParaRPr kumimoji="1" lang="en-US" altLang="ja-JP" dirty="0" smtClean="0"/>
          </a:p>
        </p:txBody>
      </p:sp>
      <p:sp>
        <p:nvSpPr>
          <p:cNvPr id="3" name="タイトル 2"/>
          <p:cNvSpPr>
            <a:spLocks noGrp="1"/>
          </p:cNvSpPr>
          <p:nvPr>
            <p:ph type="title"/>
          </p:nvPr>
        </p:nvSpPr>
        <p:spPr/>
        <p:txBody>
          <a:bodyPr/>
          <a:lstStyle/>
          <a:p>
            <a:r>
              <a:rPr kumimoji="1" lang="ja-JP" altLang="en-US" dirty="0" smtClean="0"/>
              <a:t>ポータブルエクステンション</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24</a:t>
            </a:fld>
            <a:endParaRPr lang="ja-JP" altLang="en-US"/>
          </a:p>
        </p:txBody>
      </p:sp>
    </p:spTree>
    <p:extLst>
      <p:ext uri="{BB962C8B-B14F-4D97-AF65-F5344CB8AC3E}">
        <p14:creationId xmlns:p14="http://schemas.microsoft.com/office/powerpoint/2010/main" val="3828700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4294967295"/>
          </p:nvPr>
        </p:nvSpPr>
        <p:spPr>
          <a:xfrm>
            <a:off x="0" y="6597650"/>
            <a:ext cx="3889375" cy="220663"/>
          </a:xfrm>
        </p:spPr>
        <p:txBody>
          <a:bodyPr/>
          <a:lstStyle/>
          <a:p>
            <a:r>
              <a:rPr lang="en-US" altLang="ja-JP" smtClean="0"/>
              <a:t>Copyright © 2015 Red Hat K.K. | Confidential</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4294967295"/>
          </p:nvPr>
        </p:nvSpPr>
        <p:spPr>
          <a:xfrm>
            <a:off x="0" y="6597650"/>
            <a:ext cx="503238" cy="258763"/>
          </a:xfrm>
        </p:spPr>
        <p:txBody>
          <a:bodyPr/>
          <a:lstStyle/>
          <a:p>
            <a:fld id="{16C3FB00-A35D-D24F-8C8B-6CDCD09ECB5B}" type="slidenum">
              <a:rPr lang="ja-JP" altLang="en-US" smtClean="0"/>
              <a:pPr/>
              <a:t>25</a:t>
            </a:fld>
            <a:endParaRPr lang="ja-JP" altLang="en-US"/>
          </a:p>
        </p:txBody>
      </p:sp>
    </p:spTree>
    <p:extLst>
      <p:ext uri="{BB962C8B-B14F-4D97-AF65-F5344CB8AC3E}">
        <p14:creationId xmlns:p14="http://schemas.microsoft.com/office/powerpoint/2010/main" val="49917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プロデューサを使いこなせるようになると、インジェクションの利便性が広がる。</a:t>
            </a:r>
            <a:endParaRPr kumimoji="1" lang="en-US" altLang="ja-JP" dirty="0" smtClean="0"/>
          </a:p>
          <a:p>
            <a:r>
              <a:rPr lang="en-US" altLang="ja-JP" dirty="0" smtClean="0"/>
              <a:t>CDI</a:t>
            </a:r>
            <a:r>
              <a:rPr lang="ja-JP" altLang="en-US" dirty="0" smtClean="0"/>
              <a:t>の最も重要な点はインジェクションではなく、オブジェクトのライフサイクル管理の自動化</a:t>
            </a:r>
            <a:endParaRPr lang="en-US" altLang="ja-JP" dirty="0" smtClean="0"/>
          </a:p>
          <a:p>
            <a:pPr lvl="1"/>
            <a:r>
              <a:rPr lang="ja-JP" altLang="en-US" dirty="0" smtClean="0"/>
              <a:t>使用するオブジェクトがいつ生成（初期化）され、いつ破棄（後片付け）されるかを把握した上で、</a:t>
            </a:r>
            <a:endParaRPr lang="en-US" altLang="ja-JP" dirty="0" smtClean="0"/>
          </a:p>
          <a:p>
            <a:pPr lvl="1"/>
            <a:r>
              <a:rPr lang="ja-JP" altLang="en-US" dirty="0" smtClean="0"/>
              <a:t>そのオブジェクトのライフサイクルに合ったスコープを付与し、</a:t>
            </a:r>
            <a:endParaRPr lang="en-US" altLang="ja-JP" dirty="0" smtClean="0"/>
          </a:p>
          <a:p>
            <a:pPr lvl="1"/>
            <a:r>
              <a:rPr lang="en-US" altLang="ja-JP" dirty="0" smtClean="0"/>
              <a:t>@</a:t>
            </a:r>
            <a:r>
              <a:rPr lang="en-US" altLang="ja-JP" dirty="0" err="1" smtClean="0"/>
              <a:t>PostConstruct</a:t>
            </a:r>
            <a:r>
              <a:rPr lang="ja-JP" altLang="en-US" dirty="0" smtClean="0"/>
              <a:t>メソッド</a:t>
            </a:r>
            <a:r>
              <a:rPr lang="ja-JP" altLang="en-US" dirty="0"/>
              <a:t>（初期化）</a:t>
            </a:r>
            <a:r>
              <a:rPr lang="ja-JP" altLang="en-US" dirty="0" smtClean="0"/>
              <a:t>、</a:t>
            </a:r>
            <a:r>
              <a:rPr lang="en-US" altLang="ja-JP" dirty="0" smtClean="0"/>
              <a:t>@</a:t>
            </a:r>
            <a:r>
              <a:rPr lang="en-US" altLang="ja-JP" dirty="0" err="1" smtClean="0"/>
              <a:t>PreDestroy</a:t>
            </a:r>
            <a:r>
              <a:rPr lang="ja-JP" altLang="en-US" dirty="0" smtClean="0"/>
              <a:t>メソッド（後片付け）を定義して、</a:t>
            </a:r>
            <a:endParaRPr lang="en-US" altLang="ja-JP" dirty="0" smtClean="0"/>
          </a:p>
          <a:p>
            <a:pPr lvl="1"/>
            <a:r>
              <a:rPr lang="ja-JP" altLang="en-US" dirty="0" smtClean="0"/>
              <a:t>オブジェクトライフサイクル管理を</a:t>
            </a:r>
            <a:r>
              <a:rPr lang="en-US" altLang="ja-JP" dirty="0" smtClean="0"/>
              <a:t>CDI</a:t>
            </a:r>
            <a:r>
              <a:rPr lang="ja-JP" altLang="en-US" dirty="0" smtClean="0"/>
              <a:t>ランタイムに任せ、自動化すること</a:t>
            </a:r>
            <a:endParaRPr lang="en-US" altLang="ja-JP" dirty="0" smtClean="0"/>
          </a:p>
          <a:p>
            <a:pPr lvl="1"/>
            <a:r>
              <a:rPr lang="ja-JP" altLang="en-US" dirty="0" smtClean="0"/>
              <a:t>それにより、よくある</a:t>
            </a:r>
            <a:r>
              <a:rPr lang="en-US" altLang="ja-JP" dirty="0" smtClean="0"/>
              <a:t>close</a:t>
            </a:r>
            <a:r>
              <a:rPr lang="ja-JP" altLang="en-US" dirty="0" smtClean="0"/>
              <a:t>忘れやタイプミスを防ぎ、アプリケーション実装の品質低下を防ぐ。</a:t>
            </a:r>
            <a:endParaRPr lang="en-US" altLang="ja-JP" dirty="0" smtClean="0"/>
          </a:p>
          <a:p>
            <a:r>
              <a:rPr lang="ja-JP" altLang="en-US" dirty="0" smtClean="0"/>
              <a:t>インジェクションにより構成されるオブジェクトツリーの各オブジェクトのライフサイクル（スコープ）を理解する</a:t>
            </a:r>
            <a:endParaRPr lang="en-US" altLang="ja-JP" dirty="0" smtClean="0"/>
          </a:p>
          <a:p>
            <a:pPr lvl="1"/>
            <a:r>
              <a:rPr lang="ja-JP" altLang="en-US" dirty="0" smtClean="0"/>
              <a:t>スコープを指定しないオブジェクト</a:t>
            </a:r>
            <a:r>
              <a:rPr lang="en-US" altLang="ja-JP" dirty="0" smtClean="0"/>
              <a:t>(@Dependent)</a:t>
            </a:r>
            <a:r>
              <a:rPr lang="ja-JP" altLang="en-US" dirty="0" smtClean="0"/>
              <a:t>のライフサイクルは？</a:t>
            </a:r>
            <a:endParaRPr lang="en-US" altLang="ja-JP" dirty="0" smtClean="0"/>
          </a:p>
          <a:p>
            <a:pPr lvl="1"/>
            <a:r>
              <a:rPr lang="en-US" altLang="ja-JP" dirty="0" smtClean="0"/>
              <a:t>EJB</a:t>
            </a:r>
            <a:r>
              <a:rPr lang="ja-JP" altLang="en-US" dirty="0" smtClean="0"/>
              <a:t>にインジェクションしたオブジェクトのライフサイクルは？</a:t>
            </a:r>
            <a:endParaRPr lang="en-US" altLang="ja-JP" dirty="0" smtClean="0"/>
          </a:p>
          <a:p>
            <a:r>
              <a:rPr lang="ja-JP" altLang="en-US" dirty="0" smtClean="0"/>
              <a:t>限定子について</a:t>
            </a:r>
            <a:endParaRPr lang="en-US" altLang="ja-JP" dirty="0" smtClean="0"/>
          </a:p>
          <a:p>
            <a:pPr lvl="1"/>
            <a:r>
              <a:rPr lang="en-US" altLang="ja-JP" dirty="0" smtClean="0"/>
              <a:t>@</a:t>
            </a:r>
            <a:r>
              <a:rPr lang="en-US" altLang="ja-JP" dirty="0"/>
              <a:t>Named</a:t>
            </a:r>
            <a:r>
              <a:rPr lang="ja-JP" altLang="en-US" dirty="0"/>
              <a:t>は</a:t>
            </a:r>
            <a:r>
              <a:rPr lang="en-US" altLang="ja-JP" dirty="0"/>
              <a:t>JSF</a:t>
            </a:r>
            <a:r>
              <a:rPr lang="ja-JP" altLang="en-US" dirty="0"/>
              <a:t>ページの</a:t>
            </a:r>
            <a:r>
              <a:rPr lang="en-US" altLang="ja-JP" dirty="0"/>
              <a:t>EL</a:t>
            </a:r>
            <a:r>
              <a:rPr lang="ja-JP" altLang="en-US" dirty="0"/>
              <a:t>から参照するためだけに使用し、オブジェクト間の結合にはカスタムの限定子を使用</a:t>
            </a:r>
            <a:r>
              <a:rPr lang="ja-JP" altLang="en-US" dirty="0" smtClean="0"/>
              <a:t>する</a:t>
            </a:r>
            <a:endParaRPr lang="en-US" altLang="ja-JP" dirty="0" smtClean="0"/>
          </a:p>
          <a:p>
            <a:pPr lvl="1"/>
            <a:r>
              <a:rPr lang="en-US" altLang="ja-JP" dirty="0" smtClean="0"/>
              <a:t>@New</a:t>
            </a:r>
            <a:r>
              <a:rPr lang="ja-JP" altLang="en-US" dirty="0" smtClean="0"/>
              <a:t>は使わない。</a:t>
            </a:r>
            <a:r>
              <a:rPr lang="en-US" altLang="ja-JP" dirty="0" smtClean="0"/>
              <a:t>Java EE 7(CDI 1.1)</a:t>
            </a:r>
            <a:r>
              <a:rPr lang="ja-JP" altLang="en-US" dirty="0" smtClean="0"/>
              <a:t>では非推奨の扱い</a:t>
            </a:r>
            <a:endParaRPr lang="en-US" altLang="ja-JP" dirty="0"/>
          </a:p>
        </p:txBody>
      </p:sp>
      <p:sp>
        <p:nvSpPr>
          <p:cNvPr id="3" name="タイトル 2"/>
          <p:cNvSpPr>
            <a:spLocks noGrp="1"/>
          </p:cNvSpPr>
          <p:nvPr>
            <p:ph type="title"/>
          </p:nvPr>
        </p:nvSpPr>
        <p:spPr/>
        <p:txBody>
          <a:bodyPr/>
          <a:lstStyle/>
          <a:p>
            <a:r>
              <a:rPr kumimoji="1" lang="en-US" altLang="ja-JP" dirty="0" smtClean="0"/>
              <a:t>CDI</a:t>
            </a:r>
            <a:r>
              <a:rPr kumimoji="1" lang="ja-JP" altLang="en-US" dirty="0" smtClean="0"/>
              <a:t>使いこなしのポイント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3</a:t>
            </a:fld>
            <a:endParaRPr lang="ja-JP" altLang="en-US"/>
          </a:p>
        </p:txBody>
      </p:sp>
    </p:spTree>
    <p:extLst>
      <p:ext uri="{BB962C8B-B14F-4D97-AF65-F5344CB8AC3E}">
        <p14:creationId xmlns:p14="http://schemas.microsoft.com/office/powerpoint/2010/main" val="385454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Producer</a:t>
            </a:r>
            <a:r>
              <a:rPr kumimoji="1" lang="ja-JP" altLang="en-US" dirty="0" smtClean="0"/>
              <a:t>が必要になる場面：</a:t>
            </a:r>
            <a:r>
              <a:rPr lang="en-US" altLang="ja-JP" dirty="0"/>
              <a:t/>
            </a:r>
            <a:br>
              <a:rPr lang="en-US" altLang="ja-JP" dirty="0"/>
            </a:br>
            <a:r>
              <a:rPr lang="en-US" altLang="ja-JP" dirty="0" smtClean="0"/>
              <a:t>→</a:t>
            </a:r>
            <a:r>
              <a:rPr lang="ja-JP" altLang="en-US" dirty="0" smtClean="0"/>
              <a:t> </a:t>
            </a:r>
            <a:r>
              <a:rPr kumimoji="1" lang="ja-JP" altLang="en-US" dirty="0" smtClean="0"/>
              <a:t>インジェクションする側のオブジェクトにアノーテーションが付与できない場合</a:t>
            </a:r>
            <a:endParaRPr kumimoji="1" lang="en-US" altLang="ja-JP" dirty="0" smtClean="0"/>
          </a:p>
          <a:p>
            <a:pPr lvl="1"/>
            <a:r>
              <a:rPr lang="ja-JP" altLang="en-US" dirty="0" smtClean="0"/>
              <a:t>プリミティブ型や、</a:t>
            </a:r>
            <a:r>
              <a:rPr lang="en-US" altLang="ja-JP" dirty="0" smtClean="0"/>
              <a:t>JDK</a:t>
            </a:r>
            <a:r>
              <a:rPr lang="ja-JP" altLang="en-US" dirty="0" smtClean="0"/>
              <a:t>の標準型</a:t>
            </a:r>
            <a:r>
              <a:rPr lang="en-US" altLang="ja-JP" dirty="0" smtClean="0"/>
              <a:t>(String,</a:t>
            </a:r>
            <a:r>
              <a:rPr lang="ja-JP" altLang="en-US" dirty="0" smtClean="0"/>
              <a:t> </a:t>
            </a:r>
            <a:r>
              <a:rPr lang="en-US" altLang="ja-JP" dirty="0" smtClean="0"/>
              <a:t>Map</a:t>
            </a:r>
            <a:r>
              <a:rPr lang="ja-JP" altLang="en-US" dirty="0" smtClean="0"/>
              <a:t>など</a:t>
            </a:r>
            <a:r>
              <a:rPr lang="en-US" altLang="ja-JP" dirty="0" smtClean="0"/>
              <a:t>)</a:t>
            </a:r>
            <a:r>
              <a:rPr lang="ja-JP" altLang="en-US" dirty="0" smtClean="0"/>
              <a:t>の値をインジェクションしたい場合</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456855" lvl="1" indent="0">
              <a:buNone/>
            </a:pPr>
            <a:r>
              <a:rPr lang="en-US" altLang="ja-JP" dirty="0" smtClean="0"/>
              <a:t>	※</a:t>
            </a:r>
            <a:r>
              <a:rPr lang="ja-JP" altLang="en-US" dirty="0" smtClean="0"/>
              <a:t>プリミティブ型や</a:t>
            </a:r>
            <a:r>
              <a:rPr lang="en-US" altLang="ja-JP" dirty="0" smtClean="0"/>
              <a:t>String</a:t>
            </a:r>
            <a:r>
              <a:rPr lang="ja-JP" altLang="en-US" dirty="0" smtClean="0"/>
              <a:t>、</a:t>
            </a:r>
            <a:r>
              <a:rPr lang="en-US" altLang="ja-JP" dirty="0" smtClean="0"/>
              <a:t>Map</a:t>
            </a:r>
            <a:r>
              <a:rPr lang="ja-JP" altLang="en-US" dirty="0" smtClean="0"/>
              <a:t>などはあらゆる箇所で使用されるため、多くの場合カスタム</a:t>
            </a:r>
            <a:r>
              <a:rPr lang="en-US" altLang="ja-JP" dirty="0" smtClean="0"/>
              <a:t>Qualifier</a:t>
            </a:r>
            <a:r>
              <a:rPr lang="ja-JP" altLang="en-US" dirty="0" smtClean="0"/>
              <a:t>を使ってインジェクション対象の値を限定する必要がある。</a:t>
            </a:r>
            <a:endParaRPr lang="en-US" altLang="ja-JP" dirty="0" smtClean="0"/>
          </a:p>
          <a:p>
            <a:pPr lvl="1"/>
            <a:endParaRPr lang="en-US" altLang="ja-JP" dirty="0"/>
          </a:p>
          <a:p>
            <a:pPr lvl="1"/>
            <a:r>
              <a:rPr lang="ja-JP" altLang="en-US" dirty="0" smtClean="0"/>
              <a:t>オブジェクトの参照を得るのにコンストラクタが存在しない場合</a:t>
            </a:r>
            <a:endParaRPr lang="en-US" altLang="ja-JP" dirty="0" smtClean="0"/>
          </a:p>
          <a:p>
            <a:pPr lvl="1"/>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4</a:t>
            </a:fld>
            <a:endParaRPr lang="ja-JP" altLang="en-US"/>
          </a:p>
        </p:txBody>
      </p:sp>
      <p:sp>
        <p:nvSpPr>
          <p:cNvPr id="6" name="Text Box 5"/>
          <p:cNvSpPr txBox="1">
            <a:spLocks noChangeArrowheads="1"/>
          </p:cNvSpPr>
          <p:nvPr/>
        </p:nvSpPr>
        <p:spPr bwMode="auto">
          <a:xfrm>
            <a:off x="1187624" y="2484727"/>
            <a:ext cx="7465194"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@Production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maxConcurrent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1187624" y="2913873"/>
            <a:ext cx="7465194"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ConcurrentUtils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@Production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getMaxConcurrency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1187624" y="4575281"/>
            <a:ext cx="7465194"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@Target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ADMIN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9" name="Text Box 5"/>
          <p:cNvSpPr txBox="1">
            <a:spLocks noChangeArrowheads="1"/>
          </p:cNvSpPr>
          <p:nvPr/>
        </p:nvSpPr>
        <p:spPr bwMode="auto">
          <a:xfrm>
            <a:off x="1187624" y="5004427"/>
            <a:ext cx="7465194"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ConcurrentUtils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@Target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ADMIN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getAdminServerConnection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url</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.openConnection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025070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smtClean="0"/>
              <a:t>InjectionPoint</a:t>
            </a:r>
            <a:r>
              <a:rPr lang="ja-JP" altLang="en-US" dirty="0" smtClean="0"/>
              <a:t>メタデータを使用すると、同一型のオブジェクト提供の初期設定に柔軟性が生まれ、より使いやすいインタフェースになる</a:t>
            </a:r>
            <a:endParaRPr lang="en-US" altLang="ja-JP" dirty="0" smtClean="0"/>
          </a:p>
          <a:p>
            <a:pPr marL="456855" lvl="1" indent="0">
              <a:buNone/>
            </a:pPr>
            <a:r>
              <a:rPr lang="ja-JP" altLang="en-US" dirty="0" smtClean="0"/>
              <a:t>従来：　</a:t>
            </a:r>
            <a:r>
              <a:rPr lang="en-US" altLang="ja-JP" dirty="0" smtClean="0"/>
              <a:t>Logger</a:t>
            </a:r>
            <a:r>
              <a:rPr lang="ja-JP" altLang="en-US" dirty="0" smtClean="0"/>
              <a:t>のカテゴリにクラス名を指定して生成</a:t>
            </a:r>
            <a:endParaRPr lang="en-US" altLang="ja-JP" dirty="0" smtClean="0"/>
          </a:p>
          <a:p>
            <a:pPr marL="456855" lvl="1" indent="0">
              <a:buNone/>
            </a:pPr>
            <a:endParaRPr lang="en-US" altLang="ja-JP" dirty="0"/>
          </a:p>
          <a:p>
            <a:pPr marL="456855" lvl="1" indent="0">
              <a:lnSpc>
                <a:spcPct val="150000"/>
              </a:lnSpc>
              <a:buNone/>
            </a:pPr>
            <a:endParaRPr lang="en-US" altLang="ja-JP" dirty="0" smtClean="0"/>
          </a:p>
          <a:p>
            <a:pPr lvl="1"/>
            <a:r>
              <a:rPr lang="en-US" altLang="ja-JP" dirty="0" err="1" smtClean="0"/>
              <a:t>getLogger</a:t>
            </a:r>
            <a:r>
              <a:rPr lang="en-US" altLang="ja-JP" dirty="0" smtClean="0"/>
              <a:t>()</a:t>
            </a:r>
            <a:r>
              <a:rPr lang="ja-JP" altLang="en-US" dirty="0" smtClean="0"/>
              <a:t>の引数に間違えずにクラス名を指定しなければならない</a:t>
            </a:r>
            <a:endParaRPr lang="en-US" altLang="ja-JP" dirty="0" smtClean="0"/>
          </a:p>
          <a:p>
            <a:pPr lvl="1"/>
            <a:r>
              <a:rPr lang="ja-JP" altLang="en-US" dirty="0" smtClean="0"/>
              <a:t>別のクラスをコピペして雛形にした場合、上記箇所の書き換えを忘れがち</a:t>
            </a:r>
            <a:endParaRPr lang="en-US" altLang="ja-JP" dirty="0"/>
          </a:p>
          <a:p>
            <a:pPr marL="456855" lvl="1" indent="0">
              <a:buNone/>
            </a:pPr>
            <a:r>
              <a:rPr lang="ja-JP" altLang="en-US" dirty="0" smtClean="0"/>
              <a:t>改良版：</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smtClean="0"/>
              <a:t>Logger</a:t>
            </a:r>
            <a:r>
              <a:rPr lang="ja-JP" altLang="en-US"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5</a:t>
            </a:fld>
            <a:endParaRPr lang="ja-JP" altLang="en-US"/>
          </a:p>
        </p:txBody>
      </p:sp>
      <p:sp>
        <p:nvSpPr>
          <p:cNvPr id="6" name="Text Box 5"/>
          <p:cNvSpPr txBox="1">
            <a:spLocks noChangeArrowheads="1"/>
          </p:cNvSpPr>
          <p:nvPr/>
        </p:nvSpPr>
        <p:spPr bwMode="auto">
          <a:xfrm>
            <a:off x="971600" y="2060848"/>
            <a:ext cx="7681218"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ja-JP"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Logger.getLogger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0" name="Text Box 5"/>
          <p:cNvSpPr txBox="1">
            <a:spLocks noChangeArrowheads="1"/>
          </p:cNvSpPr>
          <p:nvPr/>
        </p:nvSpPr>
        <p:spPr bwMode="auto">
          <a:xfrm>
            <a:off x="971600" y="3429000"/>
            <a:ext cx="7681218" cy="51454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Logger</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Text Box 5"/>
          <p:cNvSpPr txBox="1">
            <a:spLocks noChangeArrowheads="1"/>
          </p:cNvSpPr>
          <p:nvPr/>
        </p:nvSpPr>
        <p:spPr bwMode="auto">
          <a:xfrm>
            <a:off x="971600" y="4077072"/>
            <a:ext cx="7681218"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ja-JP"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ublic</a:t>
            </a:r>
            <a:r>
              <a:rPr lang="ja-JP" altLang="en-US"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LogFactory</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Logger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getLogger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インジェクション・ポイントにおけるクラス名を取得する</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injectionPoint.getMember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getDeclaringClass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Logger.getLogger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12" name="下矢印 11"/>
          <p:cNvSpPr/>
          <p:nvPr/>
        </p:nvSpPr>
        <p:spPr>
          <a:xfrm>
            <a:off x="3707904" y="3140968"/>
            <a:ext cx="792088" cy="216024"/>
          </a:xfrm>
          <a:prstGeom prst="downArrow">
            <a:avLst/>
          </a:prstGeom>
          <a:solidFill>
            <a:schemeClr val="accent5">
              <a:lumMod val="20000"/>
              <a:lumOff val="80000"/>
            </a:schemeClr>
          </a:solidFill>
          <a:ln w="9525" cmpd="sng">
            <a:solidFill>
              <a:schemeClr val="accent5">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25000" lnSpcReduction="20000"/>
          </a:bodyPr>
          <a:lstStyle/>
          <a:p>
            <a:pPr algn="ctr"/>
            <a:endParaRPr kumimoji="1" lang="ja-JP" altLang="en-US" baseline="0" dirty="0" smtClean="0">
              <a:latin typeface="メイリオ"/>
              <a:ea typeface="メイリオ"/>
              <a:cs typeface="メイリオ"/>
            </a:endParaRPr>
          </a:p>
        </p:txBody>
      </p:sp>
      <p:sp>
        <p:nvSpPr>
          <p:cNvPr id="13" name="角丸四角形 12"/>
          <p:cNvSpPr/>
          <p:nvPr/>
        </p:nvSpPr>
        <p:spPr>
          <a:xfrm>
            <a:off x="971600" y="5812852"/>
            <a:ext cx="7704856" cy="712492"/>
          </a:xfrm>
          <a:prstGeom prst="roundRect">
            <a:avLst/>
          </a:prstGeom>
          <a:solidFill>
            <a:schemeClr val="accent6">
              <a:lumMod val="20000"/>
              <a:lumOff val="80000"/>
            </a:schemeClr>
          </a:solidFill>
          <a:ln w="9525" cmpd="sng">
            <a:solidFill>
              <a:schemeClr val="accent6">
                <a:lumMod val="75000"/>
              </a:schemeClr>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10000"/>
          </a:bodyPr>
          <a:lstStyle/>
          <a:p>
            <a:pPr>
              <a:lnSpc>
                <a:spcPct val="110000"/>
              </a:lnSpc>
            </a:pPr>
            <a:r>
              <a:rPr lang="ja-JP" altLang="en-US" dirty="0" smtClean="0">
                <a:solidFill>
                  <a:srgbClr val="FF6600"/>
                </a:solidFill>
                <a:latin typeface="メイリオ"/>
                <a:ea typeface="メイリオ"/>
                <a:cs typeface="メイリオ"/>
              </a:rPr>
              <a:t>ただし、</a:t>
            </a:r>
            <a:r>
              <a:rPr lang="en-US" altLang="ja-JP" dirty="0" smtClean="0">
                <a:solidFill>
                  <a:srgbClr val="FF6600"/>
                </a:solidFill>
                <a:latin typeface="メイリオ"/>
                <a:ea typeface="メイリオ"/>
                <a:cs typeface="メイリオ"/>
              </a:rPr>
              <a:t>CDI</a:t>
            </a:r>
            <a:r>
              <a:rPr lang="ja-JP" altLang="en-US" dirty="0" smtClean="0">
                <a:solidFill>
                  <a:srgbClr val="FF6600"/>
                </a:solidFill>
                <a:latin typeface="メイリオ"/>
                <a:ea typeface="メイリオ"/>
                <a:cs typeface="メイリオ"/>
              </a:rPr>
              <a:t>の仕様上、</a:t>
            </a:r>
            <a:r>
              <a:rPr lang="en-US" altLang="ja-JP" dirty="0" smtClean="0">
                <a:solidFill>
                  <a:srgbClr val="FF6600"/>
                </a:solidFill>
                <a:latin typeface="メイリオ"/>
                <a:ea typeface="メイリオ"/>
                <a:cs typeface="メイリオ"/>
              </a:rPr>
              <a:t>static</a:t>
            </a:r>
            <a:r>
              <a:rPr lang="ja-JP" altLang="en-US" dirty="0" smtClean="0">
                <a:solidFill>
                  <a:srgbClr val="FF6600"/>
                </a:solidFill>
                <a:latin typeface="メイリオ"/>
                <a:ea typeface="メイリオ"/>
                <a:cs typeface="メイリオ"/>
              </a:rPr>
              <a:t>フィールドへのインジェクションはできないことに注意。</a:t>
            </a:r>
            <a:endParaRPr lang="en-US" altLang="ja-JP" dirty="0" smtClean="0">
              <a:solidFill>
                <a:srgbClr val="FF6600"/>
              </a:solidFill>
              <a:latin typeface="メイリオ"/>
              <a:ea typeface="メイリオ"/>
              <a:cs typeface="メイリオ"/>
            </a:endParaRPr>
          </a:p>
          <a:p>
            <a:pPr>
              <a:lnSpc>
                <a:spcPct val="110000"/>
              </a:lnSpc>
            </a:pPr>
            <a:r>
              <a:rPr lang="en-US" altLang="ja-JP" dirty="0" smtClean="0">
                <a:solidFill>
                  <a:schemeClr val="tx1">
                    <a:lumMod val="65000"/>
                    <a:lumOff val="35000"/>
                  </a:schemeClr>
                </a:solidFill>
                <a:latin typeface="メイリオ"/>
                <a:ea typeface="メイリオ"/>
                <a:cs typeface="メイリオ"/>
              </a:rPr>
              <a:t>@Inject static Logger log;</a:t>
            </a:r>
            <a:r>
              <a:rPr lang="ja-JP" altLang="en-US" dirty="0" smtClean="0">
                <a:solidFill>
                  <a:schemeClr val="tx1">
                    <a:lumMod val="65000"/>
                    <a:lumOff val="35000"/>
                  </a:schemeClr>
                </a:solidFill>
                <a:latin typeface="メイリオ"/>
                <a:ea typeface="メイリオ"/>
                <a:cs typeface="メイリオ"/>
              </a:rPr>
              <a:t> </a:t>
            </a:r>
            <a:r>
              <a:rPr lang="ja-JP" altLang="en-US" dirty="0" smtClean="0">
                <a:solidFill>
                  <a:srgbClr val="FF6600"/>
                </a:solidFill>
                <a:latin typeface="メイリオ"/>
                <a:ea typeface="メイリオ"/>
                <a:cs typeface="メイリオ"/>
              </a:rPr>
              <a:t>のようには記述できない（解決方法は後述）。</a:t>
            </a:r>
            <a:endParaRPr lang="en-US" altLang="ja-JP" dirty="0" smtClean="0">
              <a:solidFill>
                <a:srgbClr val="FF6600"/>
              </a:solidFill>
              <a:latin typeface="メイリオ"/>
              <a:ea typeface="メイリオ"/>
              <a:cs typeface="メイリオ"/>
            </a:endParaRPr>
          </a:p>
        </p:txBody>
      </p:sp>
    </p:spTree>
    <p:extLst>
      <p:ext uri="{BB962C8B-B14F-4D97-AF65-F5344CB8AC3E}">
        <p14:creationId xmlns:p14="http://schemas.microsoft.com/office/powerpoint/2010/main" val="2595442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926976"/>
            <a:ext cx="8229600" cy="5310336"/>
          </a:xfrm>
        </p:spPr>
        <p:txBody>
          <a:bodyPr/>
          <a:lstStyle/>
          <a:p>
            <a:r>
              <a:rPr lang="en-US" altLang="ja-JP" dirty="0" smtClean="0"/>
              <a:t>JMS</a:t>
            </a:r>
            <a:r>
              <a:rPr lang="ja-JP" altLang="en-US" dirty="0" smtClean="0"/>
              <a:t>の複雑な送信手順を</a:t>
            </a:r>
            <a:r>
              <a:rPr lang="en-US" altLang="ja-JP" dirty="0" err="1" smtClean="0"/>
              <a:t>Producer</a:t>
            </a:r>
            <a:r>
              <a:rPr lang="en-US" altLang="en-US" dirty="0" err="1" smtClean="0"/>
              <a:t>チェインで隠蔽</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smtClean="0"/>
              <a:t>JMS</a:t>
            </a:r>
            <a:r>
              <a:rPr lang="ja-JP" altLang="en-US" dirty="0" smtClean="0"/>
              <a:t> </a:t>
            </a:r>
            <a:r>
              <a:rPr lang="en-US" altLang="ja-JP" dirty="0" smtClean="0"/>
              <a:t>1.1</a:t>
            </a:r>
            <a:r>
              <a:rPr lang="ja-JP" altLang="en-US" dirty="0" smtClean="0"/>
              <a:t>までの場合）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6</a:t>
            </a:fld>
            <a:endParaRPr lang="ja-JP" altLang="en-US"/>
          </a:p>
        </p:txBody>
      </p:sp>
      <p:sp>
        <p:nvSpPr>
          <p:cNvPr id="6" name="Text Box 5"/>
          <p:cNvSpPr txBox="1">
            <a:spLocks noChangeArrowheads="1"/>
          </p:cNvSpPr>
          <p:nvPr/>
        </p:nvSpPr>
        <p:spPr bwMode="auto">
          <a:xfrm>
            <a:off x="899592" y="1268760"/>
            <a:ext cx="7753226" cy="396164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connectionFactory</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.createQueueConnection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(Connection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(transacted,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Session.AUTO_ACKNOWLEDGE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a:t>
            </a:r>
            <a:r>
              <a:rPr lang="ja-JP" altLang="en-US"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RequestScoped</a:t>
            </a:r>
            <a:endPar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0" name="Text Box 5"/>
          <p:cNvSpPr txBox="1">
            <a:spLocks noChangeArrowheads="1"/>
          </p:cNvSpPr>
          <p:nvPr/>
        </p:nvSpPr>
        <p:spPr bwMode="auto">
          <a:xfrm>
            <a:off x="899592" y="5373216"/>
            <a:ext cx="7753226" cy="137632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ObjectMessage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submitOrder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.setObject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message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正方形/長方形 6"/>
          <p:cNvSpPr/>
          <p:nvPr/>
        </p:nvSpPr>
        <p:spPr>
          <a:xfrm>
            <a:off x="1115616" y="3645024"/>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9" name="正方形/長方形 8"/>
          <p:cNvSpPr/>
          <p:nvPr/>
        </p:nvSpPr>
        <p:spPr>
          <a:xfrm>
            <a:off x="5004048" y="455701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11" name="曲線コネクタ 10"/>
          <p:cNvCxnSpPr>
            <a:stCxn id="9" idx="0"/>
            <a:endCxn id="7" idx="1"/>
          </p:cNvCxnSpPr>
          <p:nvPr/>
        </p:nvCxnSpPr>
        <p:spPr>
          <a:xfrm rot="16200000" flipV="1">
            <a:off x="2747854" y="2156803"/>
            <a:ext cx="767973" cy="4032448"/>
          </a:xfrm>
          <a:prstGeom prst="curvedConnector4">
            <a:avLst>
              <a:gd name="adj1" fmla="val 40624"/>
              <a:gd name="adj2" fmla="val 11224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a:off x="1115615" y="270936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14" name="正方形/長方形 13"/>
          <p:cNvSpPr/>
          <p:nvPr/>
        </p:nvSpPr>
        <p:spPr>
          <a:xfrm>
            <a:off x="4788024" y="3621353"/>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15" name="曲線コネクタ 14"/>
          <p:cNvCxnSpPr>
            <a:stCxn id="14" idx="0"/>
            <a:endCxn id="13" idx="1"/>
          </p:cNvCxnSpPr>
          <p:nvPr/>
        </p:nvCxnSpPr>
        <p:spPr>
          <a:xfrm rot="16200000" flipV="1">
            <a:off x="2639841" y="1329153"/>
            <a:ext cx="767974" cy="3816425"/>
          </a:xfrm>
          <a:prstGeom prst="curvedConnector4">
            <a:avLst>
              <a:gd name="adj1" fmla="val 40624"/>
              <a:gd name="adj2" fmla="val 11257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2195736" y="2179876"/>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sp>
        <p:nvSpPr>
          <p:cNvPr id="20" name="正方形/長方形 19"/>
          <p:cNvSpPr/>
          <p:nvPr/>
        </p:nvSpPr>
        <p:spPr>
          <a:xfrm>
            <a:off x="6084168" y="4532141"/>
            <a:ext cx="288032" cy="288032"/>
          </a:xfrm>
          <a:prstGeom prst="rect">
            <a:avLst/>
          </a:prstGeom>
          <a:noFill/>
          <a:ln w="9525" cmpd="sng">
            <a:no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85000" lnSpcReduction="20000"/>
          </a:bodyPr>
          <a:lstStyle/>
          <a:p>
            <a:pPr algn="ctr"/>
            <a:endParaRPr kumimoji="1" lang="ja-JP" altLang="en-US" baseline="0" dirty="0" smtClean="0">
              <a:latin typeface="メイリオ"/>
              <a:ea typeface="メイリオ"/>
              <a:cs typeface="メイリオ"/>
            </a:endParaRPr>
          </a:p>
        </p:txBody>
      </p:sp>
      <p:cxnSp>
        <p:nvCxnSpPr>
          <p:cNvPr id="21" name="曲線コネクタ 20"/>
          <p:cNvCxnSpPr>
            <a:stCxn id="20" idx="0"/>
            <a:endCxn id="19" idx="3"/>
          </p:cNvCxnSpPr>
          <p:nvPr/>
        </p:nvCxnSpPr>
        <p:spPr>
          <a:xfrm rot="16200000" flipV="1">
            <a:off x="3251852" y="1555809"/>
            <a:ext cx="2208249" cy="3744416"/>
          </a:xfrm>
          <a:prstGeom prst="curvedConnector2">
            <a:avLst/>
          </a:prstGeom>
          <a:ln w="34925">
            <a:solidFill>
              <a:schemeClr val="tx1">
                <a:lumMod val="95000"/>
                <a:lumOff val="5000"/>
                <a:alpha val="51000"/>
              </a:schemeClr>
            </a:solidFill>
            <a:tailEnd type="triangle"/>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105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smtClean="0"/>
              <a:t>@Disposes</a:t>
            </a:r>
            <a:r>
              <a:rPr lang="ja-JP" altLang="en-US" dirty="0" smtClean="0"/>
              <a:t>メソッドを定義すれば、後片付けも自動</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lvl="1"/>
            <a:r>
              <a:rPr lang="ja-JP" altLang="ja-JP" dirty="0" smtClean="0"/>
              <a:t>Q</a:t>
            </a:r>
            <a:r>
              <a:rPr lang="en-US" altLang="ja-JP" dirty="0" err="1" smtClean="0"/>
              <a:t>ueueSender</a:t>
            </a:r>
            <a:r>
              <a:rPr lang="ja-JP" altLang="en-US" dirty="0" smtClean="0"/>
              <a:t>の使用が完了すると、ディスポーズメソッド</a:t>
            </a:r>
            <a:r>
              <a:rPr lang="en-US" altLang="ja-JP" dirty="0" err="1" smtClean="0"/>
              <a:t>closeSender</a:t>
            </a:r>
            <a:r>
              <a:rPr lang="en-US" altLang="ja-JP" dirty="0" smtClean="0"/>
              <a:t>()</a:t>
            </a:r>
            <a:r>
              <a:rPr lang="ja-JP" altLang="en-US" dirty="0" smtClean="0"/>
              <a:t>が</a:t>
            </a:r>
            <a:r>
              <a:rPr lang="en-US" altLang="ja-JP" dirty="0" smtClean="0"/>
              <a:t>CDI</a:t>
            </a:r>
            <a:r>
              <a:rPr lang="ja-JP" altLang="en-US" dirty="0" smtClean="0"/>
              <a:t>ランタイムから呼び出されるため、ビジネスロジックで</a:t>
            </a:r>
            <a:r>
              <a:rPr lang="en-US" altLang="ja-JP" dirty="0" err="1" smtClean="0"/>
              <a:t>sender.close</a:t>
            </a:r>
            <a:r>
              <a:rPr lang="en-US" altLang="ja-JP" dirty="0" smtClean="0"/>
              <a:t>()</a:t>
            </a:r>
            <a:r>
              <a:rPr lang="ja-JP" altLang="en-US" dirty="0" smtClean="0"/>
              <a:t>を明示的に呼び出す必要がない。</a:t>
            </a:r>
            <a:endParaRPr lang="en-US" altLang="ja-JP" dirty="0" smtClean="0"/>
          </a:p>
        </p:txBody>
      </p:sp>
      <p:sp>
        <p:nvSpPr>
          <p:cNvPr id="3" name="タイトル 2"/>
          <p:cNvSpPr>
            <a:spLocks noGrp="1"/>
          </p:cNvSpPr>
          <p:nvPr>
            <p:ph type="title"/>
          </p:nvPr>
        </p:nvSpPr>
        <p:spPr/>
        <p:txBody>
          <a:bodyPr/>
          <a:lstStyle/>
          <a:p>
            <a:r>
              <a:rPr kumimoji="1" lang="en-US" altLang="ja-JP" dirty="0" smtClean="0"/>
              <a:t>Producer</a:t>
            </a:r>
            <a:r>
              <a:rPr lang="ja-JP" altLang="en-US" dirty="0" smtClean="0"/>
              <a:t>の使いこなし（</a:t>
            </a:r>
            <a:r>
              <a:rPr lang="en-US" altLang="ja-JP" dirty="0"/>
              <a:t>JMS</a:t>
            </a:r>
            <a:r>
              <a:rPr lang="ja-JP" altLang="en-US" dirty="0"/>
              <a:t> </a:t>
            </a:r>
            <a:r>
              <a:rPr lang="en-US" altLang="ja-JP" dirty="0"/>
              <a:t>1.1</a:t>
            </a:r>
            <a:r>
              <a:rPr lang="ja-JP" altLang="en-US" dirty="0"/>
              <a:t>までの場合続き</a:t>
            </a:r>
            <a:r>
              <a:rPr lang="ja-JP" altLang="en-US"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7</a:t>
            </a:fld>
            <a:endParaRPr lang="ja-JP" altLang="en-US"/>
          </a:p>
        </p:txBody>
      </p:sp>
      <p:sp>
        <p:nvSpPr>
          <p:cNvPr id="6" name="Text Box 5"/>
          <p:cNvSpPr txBox="1">
            <a:spLocks noChangeArrowheads="1"/>
          </p:cNvSpPr>
          <p:nvPr/>
        </p:nvSpPr>
        <p:spPr bwMode="auto">
          <a:xfrm>
            <a:off x="899592" y="1556792"/>
            <a:ext cx="7753226" cy="2668982"/>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JMSFactory</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closeConnection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QueueConnection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QueueSession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session</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void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@Disposes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JMSException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sender</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.close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4044485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新しく追加された</a:t>
            </a:r>
            <a:r>
              <a:rPr lang="en-US" altLang="ja-JP" dirty="0" err="1" smtClean="0"/>
              <a:t>JMXContext</a:t>
            </a:r>
            <a:r>
              <a:rPr lang="ja-JP" altLang="en-US" dirty="0" smtClean="0"/>
              <a:t>をインジェクトし、ここを起点とする</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err="1" smtClean="0"/>
              <a:t>JMXContext</a:t>
            </a:r>
            <a:r>
              <a:rPr lang="ja-JP" altLang="en-US" dirty="0" smtClean="0"/>
              <a:t>は</a:t>
            </a:r>
            <a:r>
              <a:rPr lang="en-US" altLang="ja-JP" dirty="0" smtClean="0"/>
              <a:t>container-managed</a:t>
            </a:r>
            <a:r>
              <a:rPr lang="ja-JP" altLang="en-US" dirty="0" smtClean="0"/>
              <a:t>であるため、後片付け</a:t>
            </a:r>
            <a:r>
              <a:rPr lang="en-US" altLang="ja-JP" dirty="0" smtClean="0"/>
              <a:t>(close</a:t>
            </a:r>
            <a:r>
              <a:rPr lang="ja-JP" altLang="en-US" dirty="0" smtClean="0"/>
              <a:t>処理</a:t>
            </a:r>
            <a:r>
              <a:rPr lang="en-US" altLang="ja-JP" dirty="0" smtClean="0"/>
              <a:t>)</a:t>
            </a:r>
            <a:r>
              <a:rPr lang="ja-JP" altLang="en-US" dirty="0" smtClean="0"/>
              <a:t>は不要</a:t>
            </a:r>
            <a:endParaRPr lang="en-US" altLang="ja-JP" dirty="0"/>
          </a:p>
        </p:txBody>
      </p:sp>
      <p:sp>
        <p:nvSpPr>
          <p:cNvPr id="3" name="タイトル 2"/>
          <p:cNvSpPr>
            <a:spLocks noGrp="1"/>
          </p:cNvSpPr>
          <p:nvPr>
            <p:ph type="title"/>
          </p:nvPr>
        </p:nvSpPr>
        <p:spPr/>
        <p:txBody>
          <a:bodyPr/>
          <a:lstStyle/>
          <a:p>
            <a:r>
              <a:rPr lang="en-US" altLang="ja-JP" dirty="0" smtClean="0"/>
              <a:t>JMS</a:t>
            </a:r>
            <a:r>
              <a:rPr lang="ja-JP" altLang="en-US" dirty="0" smtClean="0"/>
              <a:t> </a:t>
            </a:r>
            <a:r>
              <a:rPr lang="en-US" altLang="ja-JP" dirty="0" smtClean="0"/>
              <a:t>2.0</a:t>
            </a:r>
            <a:r>
              <a:rPr lang="ja-JP" altLang="en-US" dirty="0" smtClean="0"/>
              <a:t>以降はもう少し簡単</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8</a:t>
            </a:fld>
            <a:endParaRPr lang="ja-JP" altLang="en-US"/>
          </a:p>
        </p:txBody>
      </p:sp>
      <p:sp>
        <p:nvSpPr>
          <p:cNvPr id="6" name="Text Box 5"/>
          <p:cNvSpPr txBox="1">
            <a:spLocks noChangeArrowheads="1"/>
          </p:cNvSpPr>
          <p:nvPr/>
        </p:nvSpPr>
        <p:spPr bwMode="auto">
          <a:xfrm>
            <a:off x="899592" y="1556792"/>
            <a:ext cx="7753226" cy="156098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JMXContext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context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Produces @Resource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mappedName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jms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Queue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public void</a:t>
            </a:r>
            <a:r>
              <a:rPr lang="ja-JP" altLang="en-US" sz="12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 </a:t>
            </a:r>
            <a:r>
              <a:rPr lang="en-US" altLang="ja-JP" sz="12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context.createProducer</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().send(</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order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832820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モジュールベースのオブジェクト差し替え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9</a:t>
            </a:fld>
            <a:endParaRPr lang="ja-JP" altLang="en-US"/>
          </a:p>
        </p:txBody>
      </p:sp>
      <p:cxnSp>
        <p:nvCxnSpPr>
          <p:cNvPr id="10" name="直線コネクタ 9"/>
          <p:cNvCxnSpPr/>
          <p:nvPr/>
        </p:nvCxnSpPr>
        <p:spPr>
          <a:xfrm>
            <a:off x="539552" y="3140968"/>
            <a:ext cx="5472608" cy="0"/>
          </a:xfrm>
          <a:prstGeom prst="line">
            <a:avLst/>
          </a:prstGeom>
          <a:ln w="9525" cmpd="sng">
            <a:solidFill>
              <a:schemeClr val="tx1"/>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6084169" y="1124744"/>
            <a:ext cx="2952328" cy="2462213"/>
          </a:xfrm>
          <a:prstGeom prst="rect">
            <a:avLst/>
          </a:prstGeom>
          <a:noFill/>
        </p:spPr>
        <p:txBody>
          <a:bodyPr wrap="square" lIns="36000" rIns="36000" rtlCol="0">
            <a:spAutoFit/>
          </a:bodyPr>
          <a:lstStyle/>
          <a:p>
            <a:pPr marL="285750" indent="-285750">
              <a:buFont typeface="Arial"/>
              <a:buChar char="•"/>
            </a:pPr>
            <a:r>
              <a:rPr lang="ja-JP" altLang="en-US" sz="1400" dirty="0" smtClean="0">
                <a:latin typeface="メイリオ"/>
                <a:ea typeface="メイリオ"/>
                <a:cs typeface="メイリオ"/>
              </a:rPr>
              <a:t>デフォルトの状態ではインジェクション候補が１つしかないため、デフォルト実装</a:t>
            </a:r>
            <a:r>
              <a:rPr lang="en-US" altLang="ja-JP" sz="1400" dirty="0" smtClean="0">
                <a:latin typeface="メイリオ"/>
                <a:ea typeface="メイリオ"/>
                <a:cs typeface="メイリオ"/>
              </a:rPr>
              <a:t>(</a:t>
            </a:r>
            <a:r>
              <a:rPr lang="en-US" altLang="ja-JP" sz="1400" dirty="0" err="1" smtClean="0">
                <a:latin typeface="メイリオ"/>
                <a:ea typeface="メイリオ"/>
                <a:cs typeface="メイリオ"/>
              </a:rPr>
              <a:t>DefaultUser</a:t>
            </a:r>
            <a:r>
              <a:rPr lang="ja-JP" altLang="en-US" sz="1400" dirty="0" smtClean="0">
                <a:latin typeface="メイリオ"/>
                <a:ea typeface="メイリオ"/>
                <a:cs typeface="メイリオ"/>
              </a:rPr>
              <a:t>クラス</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が選択される。</a:t>
            </a:r>
            <a:endParaRPr lang="en-US" altLang="ja-JP" sz="1400" dirty="0" smtClean="0">
              <a:latin typeface="メイリオ"/>
              <a:ea typeface="メイリオ"/>
              <a:cs typeface="メイリオ"/>
            </a:endParaRPr>
          </a:p>
          <a:p>
            <a:pPr marL="285750" indent="-285750">
              <a:buFont typeface="Arial"/>
              <a:buChar char="•"/>
            </a:pPr>
            <a:r>
              <a:rPr lang="ja-JP" altLang="en-US" sz="1400" dirty="0" smtClean="0">
                <a:latin typeface="メイリオ"/>
                <a:ea typeface="メイリオ"/>
                <a:cs typeface="メイリオ"/>
              </a:rPr>
              <a:t>同じインタフェースを継承してカスタマイズしたクラス</a:t>
            </a:r>
            <a:r>
              <a:rPr lang="en-US" altLang="ja-JP" sz="1400" dirty="0" smtClean="0">
                <a:latin typeface="メイリオ"/>
                <a:ea typeface="メイリオ"/>
                <a:cs typeface="メイリオ"/>
              </a:rPr>
              <a:t>(</a:t>
            </a:r>
            <a:r>
              <a:rPr lang="en-US" altLang="ja-JP" sz="1400" dirty="0" err="1" smtClean="0">
                <a:latin typeface="メイリオ"/>
                <a:ea typeface="メイリオ"/>
                <a:cs typeface="メイリオ"/>
              </a:rPr>
              <a:t>CustomUser</a:t>
            </a:r>
            <a:r>
              <a:rPr lang="ja-JP" altLang="en-US" sz="1400" dirty="0" smtClean="0">
                <a:latin typeface="メイリオ"/>
                <a:ea typeface="メイリオ"/>
                <a:cs typeface="メイリオ"/>
              </a:rPr>
              <a:t>クラス</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を含んだ</a:t>
            </a:r>
            <a:r>
              <a:rPr lang="en-US" altLang="ja-JP" sz="1400" dirty="0" smtClean="0">
                <a:latin typeface="メイリオ"/>
                <a:ea typeface="メイリオ"/>
                <a:cs typeface="メイリオ"/>
              </a:rPr>
              <a:t>jar</a:t>
            </a:r>
            <a:r>
              <a:rPr lang="ja-JP" altLang="en-US" sz="1400" dirty="0" smtClean="0">
                <a:latin typeface="メイリオ"/>
                <a:ea typeface="メイリオ"/>
                <a:cs typeface="メイリオ"/>
              </a:rPr>
              <a:t>をモジュールに同梱するだけで、実装クラスが差し替わると便利な場合がある。</a:t>
            </a:r>
            <a:endParaRPr lang="en-US" altLang="ja-JP" sz="1400" dirty="0" smtClean="0">
              <a:latin typeface="メイリオ"/>
              <a:ea typeface="メイリオ"/>
              <a:cs typeface="メイリオ"/>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70" y="978247"/>
            <a:ext cx="5063808" cy="20438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70" y="3185868"/>
            <a:ext cx="5088043" cy="3555500"/>
          </a:xfrm>
          <a:prstGeom prst="rect">
            <a:avLst/>
          </a:prstGeom>
        </p:spPr>
      </p:pic>
      <p:sp>
        <p:nvSpPr>
          <p:cNvPr id="9" name="円弧 8"/>
          <p:cNvSpPr/>
          <p:nvPr/>
        </p:nvSpPr>
        <p:spPr>
          <a:xfrm flipH="1">
            <a:off x="323528" y="2636912"/>
            <a:ext cx="648072" cy="1088773"/>
          </a:xfrm>
          <a:prstGeom prst="arc">
            <a:avLst>
              <a:gd name="adj1" fmla="val 16200000"/>
              <a:gd name="adj2" fmla="val 5272178"/>
            </a:avLst>
          </a:prstGeom>
          <a:ln w="76200">
            <a:solidFill>
              <a:schemeClr val="tx1">
                <a:lumMod val="65000"/>
                <a:lumOff val="35000"/>
              </a:schemeClr>
            </a:solidFill>
            <a:headEnd type="triangle" w="med" len="med"/>
            <a:tailEnd type="triangle" w="med"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20559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JBoss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mpd="sng">
          <a:solidFill>
            <a:schemeClr val="tx1"/>
          </a:solidFill>
        </a:ln>
        <a:effectLst>
          <a:outerShdw blurRad="50800" dist="38100" dir="2700000" algn="tl" rotWithShape="0">
            <a:srgbClr val="000000">
              <a:alpha val="43000"/>
            </a:srgbClr>
          </a:outerShdw>
        </a:effectLst>
      </a:spPr>
      <a:bodyPr lIns="36000" rIns="36000" rtlCol="0" anchor="ctr">
        <a:normAutofit/>
      </a:bodyPr>
      <a:lstStyle>
        <a:defPPr algn="ctr">
          <a:defRPr kumimoji="1" baseline="0" dirty="0" smtClean="0">
            <a:latin typeface="メイリオ"/>
            <a:ea typeface="メイリオ"/>
            <a:cs typeface="メイリオ"/>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ln>
        <a:effectLst>
          <a:outerShdw blurRad="50800" dist="38100" dir="2700000" algn="tl" rotWithShape="0">
            <a:srgbClr val="000000">
              <a:alpha val="43000"/>
            </a:srgbClr>
          </a:outerShdw>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36000" rIns="36000" rtlCol="0">
        <a:spAutoFit/>
      </a:bodyPr>
      <a:lstStyle>
        <a:defPPr>
          <a:defRPr kumimoji="1" baseline="0" dirty="0" smtClean="0">
            <a:latin typeface="メイリオ"/>
            <a:ea typeface="メイリオ"/>
            <a:cs typeface="メイリオ"/>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22661</TotalTime>
  <Words>2844</Words>
  <Application>Microsoft Macintosh PowerPoint</Application>
  <PresentationFormat>画面に合わせる (4:3)</PresentationFormat>
  <Paragraphs>495</Paragraphs>
  <Slides>25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Calibri</vt:lpstr>
      <vt:lpstr>ＭＳ Ｐゴシック</vt:lpstr>
      <vt:lpstr>ＭＳ ゴシック</vt:lpstr>
      <vt:lpstr>News Gothic MT</vt:lpstr>
      <vt:lpstr>Wingdings</vt:lpstr>
      <vt:lpstr>メイリオ</vt:lpstr>
      <vt:lpstr>Arial</vt:lpstr>
      <vt:lpstr>JBoss_2013</vt:lpstr>
      <vt:lpstr>EAPデベロッパー向け カスタムトレーニング#1 CDI</vt:lpstr>
      <vt:lpstr>CDIの機能</vt:lpstr>
      <vt:lpstr>CDI使いこなしのポイント</vt:lpstr>
      <vt:lpstr>Producerの使いこなし</vt:lpstr>
      <vt:lpstr>Producerの使いこなし（Logger）</vt:lpstr>
      <vt:lpstr>Producerの使いこなし（JMS 1.1までの場合）</vt:lpstr>
      <vt:lpstr>Producerの使いこなし（JMS 1.1までの場合続き）</vt:lpstr>
      <vt:lpstr>JMS 2.0以降はもう少し簡単</vt:lpstr>
      <vt:lpstr>モジュールベースのオブジェクト差し替え</vt:lpstr>
      <vt:lpstr>標準APIのみで対応した場合(@Alternative) (1/2)</vt:lpstr>
      <vt:lpstr>標準APIのみで対応した場合(@Alternative) (2/2)</vt:lpstr>
      <vt:lpstr>プロデューサクラスで動的に選択させる場合</vt:lpstr>
      <vt:lpstr>BeanManagerを使用した動的オブジェクト選択</vt:lpstr>
      <vt:lpstr>Instance&lt;T&gt;を使用した動的オブジェクト選択</vt:lpstr>
      <vt:lpstr>@Decoratorの使用時の注意点</vt:lpstr>
      <vt:lpstr>「staticフィールドはインジェクション不可」への対応方法</vt:lpstr>
      <vt:lpstr>有用なインターセプタのユースケース</vt:lpstr>
      <vt:lpstr>CDIビーンのJUnitテスト</vt:lpstr>
      <vt:lpstr>インジェクションツリー内のスコープの混在</vt:lpstr>
      <vt:lpstr>CDI vs. EJB</vt:lpstr>
      <vt:lpstr>CDI 1.1のbean-discovery-modeについて</vt:lpstr>
      <vt:lpstr>CDI FWアイデア例（コンフィグ管理）</vt:lpstr>
      <vt:lpstr>CDI FWアイデア例（例外ハンドリング）</vt:lpstr>
      <vt:lpstr>ポータブルエクステンション</vt:lpstr>
      <vt:lpstr>PowerPoint プレゼンテーション</vt:lpstr>
    </vt:vector>
  </TitlesOfParts>
  <Manager/>
  <Company/>
  <LinksUpToDate>false</LinksUpToDate>
  <SharedDoc>false</SharedDoc>
  <HyperlinkBase/>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subject/>
  <dc:creator/>
  <cp:keywords/>
  <dc:description/>
  <cp:lastModifiedBy>西ヶ谷岳</cp:lastModifiedBy>
  <cp:revision>1503</cp:revision>
  <cp:lastPrinted>2015-04-02T03:49:57Z</cp:lastPrinted>
  <dcterms:created xsi:type="dcterms:W3CDTF">2014-03-25T08:58:00Z</dcterms:created>
  <dcterms:modified xsi:type="dcterms:W3CDTF">2018-01-12T07:11:52Z</dcterms:modified>
  <cp:category/>
</cp:coreProperties>
</file>