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0" r:id="rId3"/>
    <p:sldId id="334" r:id="rId4"/>
    <p:sldId id="319" r:id="rId5"/>
    <p:sldId id="321" r:id="rId6"/>
    <p:sldId id="335" r:id="rId7"/>
    <p:sldId id="336" r:id="rId8"/>
    <p:sldId id="337" r:id="rId9"/>
    <p:sldId id="322" r:id="rId10"/>
    <p:sldId id="338" r:id="rId11"/>
    <p:sldId id="339" r:id="rId12"/>
    <p:sldId id="340" r:id="rId13"/>
    <p:sldId id="341" r:id="rId14"/>
    <p:sldId id="342" r:id="rId15"/>
    <p:sldId id="289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176" y="184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2018/1/23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2018/1/23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EAP</a:t>
            </a:r>
            <a:r>
              <a:rPr lang="ja-JP" altLang="en-US" dirty="0" smtClean="0"/>
              <a:t>デベロッパー向け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カスタム</a:t>
            </a:r>
            <a:r>
              <a:rPr kumimoji="1" lang="ja-JP" altLang="en-US" dirty="0" smtClean="0"/>
              <a:t>トレーニング</a:t>
            </a:r>
            <a:r>
              <a:rPr kumimoji="1" lang="en-US" altLang="ja-JP" dirty="0" smtClean="0"/>
              <a:t>#3</a:t>
            </a:r>
            <a:br>
              <a:rPr kumimoji="1" lang="en-US" altLang="ja-JP" dirty="0" smtClean="0"/>
            </a:br>
            <a:r>
              <a:rPr lang="en-US" altLang="ja-JP" dirty="0" smtClean="0"/>
              <a:t>JAX-RS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 smtClean="0">
                <a:latin typeface="メイリオ" charset="-128"/>
                <a:ea typeface="メイリオ" charset="-128"/>
                <a:cs typeface="メイリオ" charset="-128"/>
              </a:rPr>
              <a:t>コンサルティングサービス</a:t>
            </a:r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JSON</a:t>
            </a:r>
            <a:r>
              <a:rPr lang="ja-JP" altLang="en-US" dirty="0" smtClean="0"/>
              <a:t>をオブジェクトに変換する場合、</a:t>
            </a:r>
            <a:r>
              <a:rPr lang="en-US" altLang="ja-JP" dirty="0" err="1" smtClean="0"/>
              <a:t>ParamConverter</a:t>
            </a:r>
            <a:r>
              <a:rPr lang="ja-JP" altLang="en-US" dirty="0" smtClean="0"/>
              <a:t>は使えないため、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変換に使用されている</a:t>
            </a:r>
            <a:r>
              <a:rPr lang="en-US" altLang="ja-JP" dirty="0" smtClean="0"/>
              <a:t>Jackson</a:t>
            </a:r>
            <a:r>
              <a:rPr lang="ja-JP" altLang="en-US" dirty="0" smtClean="0"/>
              <a:t>独自の対応が必要になる。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あるいは、</a:t>
            </a:r>
            <a:r>
              <a:rPr lang="en-US" altLang="ja-JP" dirty="0" smtClean="0"/>
              <a:t>JAXB</a:t>
            </a:r>
            <a:r>
              <a:rPr lang="ja-JP" altLang="en-US" dirty="0" smtClean="0"/>
              <a:t>仕様のコンバータ</a:t>
            </a:r>
            <a:r>
              <a:rPr lang="en-US" altLang="ja-JP" dirty="0" err="1" smtClean="0"/>
              <a:t>XmlAdapter</a:t>
            </a:r>
            <a:r>
              <a:rPr lang="en-US" altLang="ja-JP" dirty="0" smtClean="0"/>
              <a:t>&lt;U,T&gt;</a:t>
            </a:r>
            <a:r>
              <a:rPr lang="ja-JP" altLang="en-US" dirty="0" smtClean="0"/>
              <a:t>の実装を用意し、モデルクラスに</a:t>
            </a:r>
            <a:r>
              <a:rPr lang="en-US" altLang="ja-JP" dirty="0"/>
              <a:t>@</a:t>
            </a:r>
            <a:r>
              <a:rPr lang="en-US" altLang="ja-JP" dirty="0" err="1" smtClean="0"/>
              <a:t>XmlJavaTypeAdapter</a:t>
            </a:r>
            <a:r>
              <a:rPr lang="en-US" altLang="ja-JP" dirty="0" smtClean="0"/>
              <a:t>(Class)</a:t>
            </a:r>
            <a:r>
              <a:rPr lang="ja-JP" altLang="en-US" dirty="0" smtClean="0"/>
              <a:t>を付与する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この方式の場合、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の両方に対応して変換される。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カスタムコンバータ</a:t>
            </a:r>
            <a:r>
              <a:rPr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2084037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JsonDateSerializer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JsonSerializer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&lt;Date&gt;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@Override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serialize(Date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JsonGenerator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SerializerProvider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provider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throws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IOException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JsonProcessingException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SimpleDateFormat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fmt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SimpleDateFormat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yyyy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-MM-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dd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String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strdate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fmt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.format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gen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.writeString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strdate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5610" y="1820436"/>
            <a:ext cx="5989836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err="1">
                <a:latin typeface="メイリオ"/>
                <a:ea typeface="メイリオ"/>
                <a:cs typeface="メイリオ"/>
              </a:rPr>
              <a:t>com.fasterxml.jackson.databind.JsonSerializer</a:t>
            </a:r>
            <a:r>
              <a:rPr lang="en-US" altLang="ja-JP" sz="1600" dirty="0">
                <a:latin typeface="メイリオ"/>
                <a:ea typeface="メイリオ"/>
                <a:cs typeface="メイリオ"/>
              </a:rPr>
              <a:t>&lt;T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&gt;</a:t>
            </a:r>
            <a:r>
              <a:rPr kumimoji="1" lang="ja-JP" altLang="en-US" sz="1600" baseline="0" dirty="0" smtClean="0">
                <a:latin typeface="メイリオ"/>
                <a:ea typeface="メイリオ"/>
                <a:cs typeface="メイリオ"/>
              </a:rPr>
              <a:t>の実装：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219" y="4283767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Person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JsonSerialize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(using=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JsonDateSerializer.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Date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5610" y="4020166"/>
            <a:ext cx="2124547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モデルクラスの実装：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2840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例外処理のためには、</a:t>
            </a:r>
            <a:r>
              <a:rPr lang="en-US" altLang="ja-JP" dirty="0" err="1" smtClean="0"/>
              <a:t>ExceptionMapper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を実装して</a:t>
            </a:r>
            <a:r>
              <a:rPr lang="en-US" altLang="ja-JP" dirty="0" smtClean="0"/>
              <a:t>@Provider</a:t>
            </a:r>
            <a:r>
              <a:rPr lang="ja-JP" altLang="en-US" dirty="0" smtClean="0"/>
              <a:t>を付与する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例外ハンドリング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2084037"/>
            <a:ext cx="7753226" cy="26689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Provider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GenericExceptionMapper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implements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ExceptionMapper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&lt;Exception&gt;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Override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Response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toResponse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final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Exception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exception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ErrorInfo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errorInfo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ErrorInfo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exception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.getMessage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(),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					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exception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.getMessage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Response.status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Status.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BAD_REQUEST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status code: 403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.entity(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errorInfo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.type(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MediaType.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APPLICATION_JSON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.build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5610" y="1820436"/>
            <a:ext cx="326742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err="1">
                <a:latin typeface="メイリオ"/>
                <a:ea typeface="メイリオ"/>
                <a:cs typeface="メイリオ"/>
              </a:rPr>
              <a:t>ExceptionMapper</a:t>
            </a:r>
            <a:r>
              <a:rPr lang="en-US" altLang="ja-JP" sz="1600" dirty="0">
                <a:latin typeface="メイリオ"/>
                <a:ea typeface="メイリオ"/>
                <a:cs typeface="メイリオ"/>
              </a:rPr>
              <a:t>&lt;T&gt;</a:t>
            </a:r>
            <a:r>
              <a:rPr kumimoji="1" lang="ja-JP" altLang="en-US" sz="1600" baseline="0" dirty="0" smtClean="0">
                <a:latin typeface="メイリオ"/>
                <a:ea typeface="メイリオ"/>
                <a:cs typeface="メイリオ"/>
              </a:rPr>
              <a:t>の実装例：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219" y="5076435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ErrorInfo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String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message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String 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userMessage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5610" y="4812834"/>
            <a:ext cx="200271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ErrorInfo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の実装例：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3923928" y="5229200"/>
            <a:ext cx="3801981" cy="592443"/>
          </a:xfrm>
          <a:prstGeom prst="wedgeRectCallout">
            <a:avLst>
              <a:gd name="adj1" fmla="val -70274"/>
              <a:gd name="adj2" fmla="val -42148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XML/JSON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両対応とする場合は、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JAXB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仕様に基づいて、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XmlRootElement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や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XmlElement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を付与するのが厳密的。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4615699" y="4232586"/>
            <a:ext cx="3801981" cy="592443"/>
          </a:xfrm>
          <a:prstGeom prst="wedgeRectCallout">
            <a:avLst>
              <a:gd name="adj1" fmla="val -46488"/>
              <a:gd name="adj2" fmla="val -77766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XML/JSON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両対応とする場合は、リクエストの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"Accept"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ヘッダを見て、適切なフォーマットを選択して設定する。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4898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主に</a:t>
            </a:r>
            <a:r>
              <a:rPr lang="en-US" altLang="ja-JP" dirty="0" err="1" smtClean="0"/>
              <a:t>Microservices</a:t>
            </a:r>
            <a:r>
              <a:rPr lang="ja-JP" altLang="en-US" dirty="0" smtClean="0"/>
              <a:t>アーキテクチャにおいて、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ベースのサービス間連携で使用される。</a:t>
            </a:r>
            <a:endParaRPr lang="en-US" altLang="ja-JP" dirty="0" smtClean="0"/>
          </a:p>
          <a:p>
            <a:r>
              <a:rPr lang="en-US" altLang="ja-JP" dirty="0" smtClean="0"/>
              <a:t>JAX-RS</a:t>
            </a:r>
            <a:r>
              <a:rPr lang="ja-JP" altLang="en-US" dirty="0" smtClean="0"/>
              <a:t> </a:t>
            </a:r>
            <a:r>
              <a:rPr lang="en-US" altLang="ja-JP" dirty="0" smtClean="0"/>
              <a:t>2.0</a:t>
            </a:r>
            <a:r>
              <a:rPr lang="ja-JP" altLang="en-US" dirty="0" smtClean="0"/>
              <a:t>仕様では、ビルダーパターン的な汎用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のみの提供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プロバイダ実装固有の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を使用すれば、サーバサイドのリソースクラスを使用してプロキシーを生成し、</a:t>
            </a:r>
            <a:r>
              <a:rPr lang="en-US" altLang="ja-JP" dirty="0" smtClean="0"/>
              <a:t>RPC</a:t>
            </a:r>
            <a:r>
              <a:rPr lang="ja-JP" altLang="en-US" dirty="0" smtClean="0"/>
              <a:t>的な呼び出しが可能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プロキシー形式を前提とする場合、サーバ側の</a:t>
            </a:r>
            <a:r>
              <a:rPr lang="en-US" altLang="ja-JP" dirty="0" smtClean="0"/>
              <a:t>JAX-RS</a:t>
            </a:r>
            <a:r>
              <a:rPr lang="ja-JP" altLang="en-US" dirty="0" smtClean="0"/>
              <a:t>アノテーションは実装クラスから切り出したインタフェースに付与する構成が好ましい。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2060848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ClientBuilder.newClient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 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WebTarget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target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.target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://localhost:8080/person-web/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rs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/persons/12"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Response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response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target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.request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().get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response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.readEntity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Person.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219" y="3708283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ClientBuilder.newClient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 </a:t>
            </a:r>
          </a:p>
          <a:p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WebTarget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target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.target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"http://localhost:8080/person-web/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rs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ResteasyWebTarget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rtarget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ResteasyWebTarget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target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service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rtarget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.proxy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PersonService.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service.find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(12);           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6516690" y="4396443"/>
            <a:ext cx="2433829" cy="592443"/>
          </a:xfrm>
          <a:prstGeom prst="wedgeRectCallout">
            <a:avLst>
              <a:gd name="adj1" fmla="val -59899"/>
              <a:gd name="adj2" fmla="val -3536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プロキシースタイル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クライアント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API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Java 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EE 8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も標準化されなかった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5949280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PersonServiceImpl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implements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 ... 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2697253" y="6370651"/>
            <a:ext cx="6268292" cy="270098"/>
          </a:xfrm>
          <a:prstGeom prst="wedgeRectCallout">
            <a:avLst>
              <a:gd name="adj1" fmla="val -11326"/>
              <a:gd name="adj2" fmla="val -109769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@Path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や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PathParam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はこちらのインタフェースに付与し、クライアントと共有する。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0584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SOLID</a:t>
            </a:r>
            <a:r>
              <a:rPr kumimoji="1" lang="ja-JP" altLang="en-US" dirty="0" smtClean="0"/>
              <a:t>原則の</a:t>
            </a:r>
            <a:r>
              <a:rPr kumimoji="1" lang="en-US" altLang="ja-JP" dirty="0" smtClean="0"/>
              <a:t>DIP (Dependency Inversion Principle)</a:t>
            </a:r>
            <a:r>
              <a:rPr kumimoji="1" lang="ja-JP" altLang="en-US" dirty="0" smtClean="0"/>
              <a:t>に基づいて、上位</a:t>
            </a:r>
            <a:r>
              <a:rPr kumimoji="1" lang="en-US" altLang="ja-JP" dirty="0" smtClean="0"/>
              <a:t>(client)</a:t>
            </a:r>
            <a:r>
              <a:rPr kumimoji="1" lang="ja-JP" altLang="en-US" dirty="0" smtClean="0"/>
              <a:t>と下位</a:t>
            </a:r>
            <a:r>
              <a:rPr kumimoji="1" lang="en-US" altLang="ja-JP" dirty="0" smtClean="0"/>
              <a:t>(server)</a:t>
            </a:r>
            <a:r>
              <a:rPr kumimoji="1" lang="ja-JP" altLang="en-US" dirty="0" smtClean="0"/>
              <a:t>の依存が抽象クラスになるようにする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Microservices</a:t>
            </a:r>
            <a:r>
              <a:rPr kumimoji="1" lang="ja-JP" altLang="en-US" dirty="0" smtClean="0"/>
              <a:t>を想定したモジュール構成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0" y="1748513"/>
            <a:ext cx="5788124" cy="4801512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6444208" y="4077072"/>
            <a:ext cx="2433829" cy="1224136"/>
          </a:xfrm>
          <a:prstGeom prst="wedgeRectCallout">
            <a:avLst>
              <a:gd name="adj1" fmla="val -46274"/>
              <a:gd name="adj2" fmla="val -71852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ここでは、サービスインタフェースの入出力モデルにエンティティクラスを流用しているが、より厳密に分離する場合は、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DTO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としてエンティティクラスとは分離した方がよい場合もある。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609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JAX-RS Request Lifecycle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886"/>
            <a:ext cx="9144000" cy="37142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3528" y="4653136"/>
            <a:ext cx="8178255" cy="181588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フィルタは基本的にはヘッダのみ参照・変更する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インターセプタはコンテント領域の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InputStream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OutputStream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レベルでのラッピングのみ可能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フィルタおよびインターセプタは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@Priority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により実行順序が決まる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フィルタの例：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"Authorization"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ヘッダをチェックして認証制御する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クライアントフィルタと連携してコンテキスト情報を伝搬する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インターセプタの例：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Gzip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圧縮・解凍を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I/O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ストリームレベルでラッピングする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992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 smtClean="0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アノテーションベースで</a:t>
            </a:r>
            <a:r>
              <a:rPr lang="en-US" altLang="ja-JP" dirty="0" smtClean="0"/>
              <a:t>POJO</a:t>
            </a:r>
            <a:r>
              <a:rPr lang="ja-JP" altLang="en-US" dirty="0" smtClean="0"/>
              <a:t>なサービスを</a:t>
            </a:r>
            <a:r>
              <a:rPr lang="en-US" altLang="ja-JP" dirty="0" smtClean="0"/>
              <a:t>REST</a:t>
            </a:r>
            <a:r>
              <a:rPr lang="ja-JP" altLang="en-US" dirty="0" smtClean="0"/>
              <a:t>対応に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設定：　</a:t>
            </a:r>
            <a:r>
              <a:rPr kumimoji="1" lang="en-US" altLang="ja-JP" dirty="0" smtClean="0"/>
              <a:t>@Path</a:t>
            </a:r>
          </a:p>
          <a:p>
            <a:pPr lvl="1"/>
            <a:r>
              <a:rPr lang="ja-JP" altLang="en-US" dirty="0" smtClean="0"/>
              <a:t>パラメータバインディング：</a:t>
            </a:r>
            <a:r>
              <a:rPr lang="en-US" altLang="ja-JP" dirty="0" smtClean="0"/>
              <a:t> @</a:t>
            </a:r>
            <a:r>
              <a:rPr lang="en-US" altLang="ja-JP" dirty="0" err="1" smtClean="0"/>
              <a:t>QueryParam</a:t>
            </a:r>
            <a:r>
              <a:rPr lang="en-US" altLang="ja-JP" dirty="0" smtClean="0"/>
              <a:t>, @</a:t>
            </a:r>
            <a:r>
              <a:rPr lang="en-US" altLang="ja-JP" dirty="0" err="1" smtClean="0"/>
              <a:t>PathParam</a:t>
            </a:r>
            <a:r>
              <a:rPr lang="en-US" altLang="ja-JP" dirty="0" smtClean="0"/>
              <a:t>, @</a:t>
            </a:r>
            <a:r>
              <a:rPr lang="en-US" altLang="ja-JP" dirty="0" err="1" smtClean="0"/>
              <a:t>FormParam</a:t>
            </a:r>
            <a:r>
              <a:rPr lang="en-US" altLang="ja-JP" dirty="0" smtClean="0"/>
              <a:t>, @</a:t>
            </a:r>
            <a:r>
              <a:rPr lang="en-US" altLang="ja-JP" dirty="0" err="1" smtClean="0"/>
              <a:t>BeanParam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入出力フォーマット：</a:t>
            </a:r>
            <a:r>
              <a:rPr lang="en-US" altLang="ja-JP" dirty="0" smtClean="0"/>
              <a:t> @Consumes, @Produces</a:t>
            </a:r>
          </a:p>
          <a:p>
            <a:r>
              <a:rPr lang="ja-JP" altLang="en-US" dirty="0" smtClean="0"/>
              <a:t>入出力コンバージョン</a:t>
            </a:r>
            <a:endParaRPr lang="en-US" altLang="ja-JP" dirty="0" smtClean="0"/>
          </a:p>
          <a:p>
            <a:pPr lvl="1"/>
            <a:r>
              <a:rPr lang="en-US" altLang="ja-JP" dirty="0" err="1"/>
              <a:t>ParamConverter</a:t>
            </a:r>
            <a:r>
              <a:rPr lang="en-US" altLang="ja-JP" dirty="0"/>
              <a:t>&lt;T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Bean Validation</a:t>
            </a:r>
            <a:r>
              <a:rPr lang="ja-JP" altLang="en-US" dirty="0" smtClean="0"/>
              <a:t>連携</a:t>
            </a:r>
            <a:endParaRPr lang="en-US" altLang="ja-JP" dirty="0" smtClean="0"/>
          </a:p>
          <a:p>
            <a:r>
              <a:rPr lang="ja-JP" altLang="en-US" dirty="0" smtClean="0"/>
              <a:t>例外ハンドリング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ExceptionMapper</a:t>
            </a:r>
            <a:r>
              <a:rPr lang="en-US" altLang="ja-JP" dirty="0" smtClean="0"/>
              <a:t>&lt;T&gt;</a:t>
            </a:r>
          </a:p>
          <a:p>
            <a:r>
              <a:rPr lang="ja-JP" altLang="en-US" dirty="0" smtClean="0"/>
              <a:t>リクエスト・レスポンスフィルタ</a:t>
            </a:r>
            <a:endParaRPr lang="en-US" altLang="ja-JP" dirty="0" smtClean="0"/>
          </a:p>
          <a:p>
            <a:pPr lvl="1"/>
            <a:r>
              <a:rPr lang="ja-JP" altLang="en-US" dirty="0"/>
              <a:t>クライアントサイド：</a:t>
            </a:r>
            <a:r>
              <a:rPr lang="en-US" altLang="ja-JP" dirty="0"/>
              <a:t>	</a:t>
            </a:r>
            <a:r>
              <a:rPr lang="en-US" altLang="ja-JP" dirty="0" err="1"/>
              <a:t>ClientRequestFilter</a:t>
            </a:r>
            <a:r>
              <a:rPr lang="en-US" altLang="ja-JP" dirty="0"/>
              <a:t>/</a:t>
            </a:r>
            <a:r>
              <a:rPr lang="en-US" altLang="ja-JP" dirty="0" err="1"/>
              <a:t>ClientResponseFilter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サーバサイド：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ContainerRequestFilter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ContainerResponseFilter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JAX-RS</a:t>
            </a:r>
            <a:r>
              <a:rPr lang="ja-JP" altLang="en-US" dirty="0" smtClean="0"/>
              <a:t>の概要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81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を設計する場合、一般的な</a:t>
            </a: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メソッドの</a:t>
            </a:r>
            <a:r>
              <a:rPr kumimoji="1" lang="en-US" altLang="ja-JP" dirty="0" smtClean="0"/>
              <a:t>POST, GET, PUT, DELETE</a:t>
            </a:r>
            <a:r>
              <a:rPr kumimoji="1" lang="ja-JP" altLang="en-US" dirty="0" smtClean="0"/>
              <a:t>で表現する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オプション的なパラメータは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パラメータを使用する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入出力フォーマットは、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プレゼンテーション情報を含まない</a:t>
            </a:r>
            <a:r>
              <a:rPr lang="en-US" altLang="ja-JP" dirty="0" smtClean="0"/>
              <a:t>)XML</a:t>
            </a:r>
            <a:r>
              <a:rPr lang="ja-JP" altLang="en-US" dirty="0" smtClean="0"/>
              <a:t>や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形式が一般的</a:t>
            </a:r>
            <a:endParaRPr kumimoji="1" lang="en-US" altLang="ja-JP" dirty="0" smtClean="0"/>
          </a:p>
          <a:p>
            <a:r>
              <a:rPr kumimoji="1" lang="en-US" altLang="ja-JP" dirty="0" smtClean="0"/>
              <a:t>PUT</a:t>
            </a:r>
            <a:r>
              <a:rPr kumimoji="1" lang="ja-JP" altLang="en-US" dirty="0" smtClean="0"/>
              <a:t>メソッド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更新処理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は、一般的になんどやっても同じ結果となる冪等性</a:t>
            </a:r>
            <a:r>
              <a:rPr lang="en-US" altLang="ja-JP" dirty="0"/>
              <a:t>(</a:t>
            </a:r>
            <a:r>
              <a:rPr lang="en-US" altLang="ja-JP" dirty="0" err="1" smtClean="0"/>
              <a:t>idempotence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が求められる</a:t>
            </a:r>
            <a:endParaRPr lang="en-US" altLang="ja-JP" dirty="0" smtClean="0"/>
          </a:p>
          <a:p>
            <a:r>
              <a:rPr kumimoji="1" lang="ja-JP" altLang="en-US" dirty="0" smtClean="0"/>
              <a:t>生成処理にも冪等性を求める場合もあるが、この場合はユニークな</a:t>
            </a:r>
            <a:r>
              <a:rPr kumimoji="1" lang="en-US" altLang="ja-JP" dirty="0" smtClean="0"/>
              <a:t>ID</a:t>
            </a:r>
            <a:r>
              <a:rPr lang="ja-JP" altLang="en-US" dirty="0" smtClean="0"/>
              <a:t>の生成はクライアントの責任となるため、あまり行われない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REST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デザイン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049777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	persons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			create(Person p)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		persons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List&lt;Person&gt;	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findAll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		persons/101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		find(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id)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PUT		persons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			update(Person p)</a:t>
            </a:r>
          </a:p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DELETE	persons/101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			delete(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id)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5610" y="1790117"/>
            <a:ext cx="2860326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REST API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とメソッドの対応：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99592" y="4066001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		</a:t>
            </a:r>
            <a:r>
              <a:rPr lang="en-US" altLang="ja-JP" sz="1400" dirty="0" err="1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persons?start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=10&amp;size=20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→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List&lt;Person&gt;	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findAll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(long start,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size)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610" y="3799455"/>
            <a:ext cx="479194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ページネーション用に部分リストを取得する場合：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786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仕様と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クラスとの対応は、基本的にはアノテーション付与のみで完結する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JAX−RS</a:t>
            </a:r>
            <a:r>
              <a:rPr kumimoji="1" lang="ja-JP" altLang="en-US" dirty="0" smtClean="0"/>
              <a:t>リソースクラス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049777"/>
            <a:ext cx="7753226" cy="43925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"/persons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Consumes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"application/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Produces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"application/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create(Person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entry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{...}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List&lt;Person&gt;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findAll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	{...}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"{id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Person find(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PathParam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{...}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PUT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update(Person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{...}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DELETE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"{id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remove(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PathParam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{..}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5610" y="1790117"/>
            <a:ext cx="2433286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JAX-RS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リソースクラス：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5161357" y="5192243"/>
            <a:ext cx="3801981" cy="592443"/>
          </a:xfrm>
          <a:prstGeom prst="wedgeRectCallout">
            <a:avLst>
              <a:gd name="adj1" fmla="val -87189"/>
              <a:gd name="adj2" fmla="val -10320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URI /persons/{id}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の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id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の部分が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PathParam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によって引数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id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に渡される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5161358" y="2780928"/>
            <a:ext cx="3801981" cy="1512168"/>
          </a:xfrm>
          <a:prstGeom prst="wedgeRectCallout">
            <a:avLst>
              <a:gd name="adj1" fmla="val -44638"/>
              <a:gd name="adj2" fmla="val -6491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JSON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形式を選択した場合、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JBoss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EAP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JAX−RS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ランタイムにおける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JSON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⇔オブジェクトマッピングには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Jackson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が使用されるため、多くの場合、モデルクラスに特別な情報は必要ない。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形式を選択した場合、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XML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⇔オブジェクトマッピングは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JAXB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が使用されるため、モデルクラスには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JAXB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アノテーションが必要になる。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331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PathParam</a:t>
            </a:r>
            <a:r>
              <a:rPr kumimoji="1" lang="ja-JP" altLang="en-US" dirty="0" smtClean="0"/>
              <a:t>のパラメータには正規表現を付与して、メソッドの選択を柔軟にできる。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@Path</a:t>
            </a:r>
            <a:r>
              <a:rPr kumimoji="1" lang="ja-JP" altLang="en-US" dirty="0" smtClean="0"/>
              <a:t>の正規表現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908083"/>
            <a:ext cx="7753226" cy="3315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"/persons"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@Consumes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"application/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@Produces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"application/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json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@Path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"count"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long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getCount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{...}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"{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 : .+}"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Person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getPerson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PathParam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"{id : .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+}/address"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Address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getAddress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PathParam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779912" y="2574032"/>
            <a:ext cx="5143109" cy="1224136"/>
          </a:xfrm>
          <a:prstGeom prst="wedgeRectCallout">
            <a:avLst>
              <a:gd name="adj1" fmla="val -56054"/>
              <a:gd name="adj2" fmla="val 1913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URI /persons/count</a:t>
            </a:r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は、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@Path("{id : .+}")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にはマッチせず、リテラル文字列が多い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@Path("count")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が付与された</a:t>
            </a:r>
            <a:r>
              <a:rPr lang="en-US" altLang="ja-JP" sz="1200" dirty="0" err="1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getCount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()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が選択される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リテラル文字数が多いほど優先度は高い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)</a:t>
            </a:r>
          </a:p>
          <a:p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また、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@Path("{id : 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.+}") 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と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@Path("{</a:t>
            </a:r>
            <a:r>
              <a:rPr lang="en-US" altLang="ja-JP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id}")</a:t>
            </a:r>
            <a:r>
              <a:rPr lang="ja-JP" altLang="en-US" sz="1200" dirty="0" smtClean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では、正規表現付きのパターンが優先される。</a:t>
            </a:r>
            <a:endParaRPr lang="en-US" altLang="ja-JP" sz="1200" dirty="0" smtClean="0">
              <a:solidFill>
                <a:schemeClr val="accent6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868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その他のパラメータマッピング</a:t>
            </a:r>
            <a:r>
              <a:rPr kumimoji="1"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412776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 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persons&amp;start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=10&amp;size=20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1916832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"/persons"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List&lt;Person&gt; find(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"start"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DefaultValue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0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long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start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"size"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DefaultValue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"20"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size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3707122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@POST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List&lt;Person&gt; find(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String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lastName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String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lastName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5610" y="3450486"/>
            <a:ext cx="1521498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FormParam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65610" y="1124744"/>
            <a:ext cx="1610047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QueryParam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04383" y="4787242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String get(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HeaderParam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Referer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String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referer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0401" y="4530606"/>
            <a:ext cx="1722578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HeaderParam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01324" y="5673928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String get(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CookieParam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uid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uid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67342" y="5417292"/>
            <a:ext cx="1671282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CookieParam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684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580112" y="2348880"/>
            <a:ext cx="216024" cy="203287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11760" y="2913620"/>
            <a:ext cx="216024" cy="203287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コンテンツ プレースホルダー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通常の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submit</a:t>
            </a:r>
            <a:r>
              <a:rPr lang="ja-JP" altLang="en-US" dirty="0" smtClean="0"/>
              <a:t>をそのまま受け取ることができるので、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ページに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が不要</a:t>
            </a:r>
            <a:endParaRPr lang="en-US" altLang="ja-JP" dirty="0" smtClean="0"/>
          </a:p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向けというよりは、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レスポンスとして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を返すタイプのアプリケーションで、アクションクラスの代わりに使えるやり方</a:t>
            </a:r>
            <a:endParaRPr kumimoji="1" lang="en-US" altLang="ja-JP" dirty="0" smtClean="0"/>
          </a:p>
          <a:p>
            <a:r>
              <a:rPr lang="ja-JP" altLang="en-US" dirty="0" smtClean="0"/>
              <a:t>また、通常各パラメータはデコードされるが、</a:t>
            </a:r>
            <a:r>
              <a:rPr lang="en-US" altLang="ja-JP" dirty="0" smtClean="0"/>
              <a:t>@Encoded</a:t>
            </a:r>
            <a:r>
              <a:rPr lang="ja-JP" altLang="en-US" dirty="0" smtClean="0"/>
              <a:t>を付与した場合、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エンコードされたままの状態でパラメータにマッピング可能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その他のパラメータマッピング</a:t>
            </a:r>
            <a:r>
              <a:rPr kumimoji="1"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1391290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@Path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"/persons"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PersonService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@POST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create(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BeanParam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PersonForm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915615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PeronForm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String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FormParam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String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firstName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65610" y="1124744"/>
            <a:ext cx="1506172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@</a:t>
            </a:r>
            <a:r>
              <a:rPr lang="en-US" altLang="ja-JP" sz="1600" dirty="0" err="1" smtClean="0">
                <a:latin typeface="メイリオ"/>
                <a:ea typeface="メイリオ"/>
                <a:cs typeface="メイリオ"/>
              </a:rPr>
              <a:t>BeanParam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" name="曲線コネクタ 6"/>
          <p:cNvCxnSpPr>
            <a:stCxn id="10" idx="2"/>
            <a:endCxn id="18" idx="0"/>
          </p:cNvCxnSpPr>
          <p:nvPr/>
        </p:nvCxnSpPr>
        <p:spPr>
          <a:xfrm rot="5400000">
            <a:off x="3923222" y="1148717"/>
            <a:ext cx="361453" cy="31683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以下の条件を満たせば、コンバータなしで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オブジェクトへの変換を行います。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プリミティブ型 </a:t>
            </a:r>
            <a:r>
              <a:rPr lang="en-US" altLang="ja-JP" dirty="0" smtClean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, short, float, double, byte, char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boolean</a:t>
            </a:r>
            <a:r>
              <a:rPr lang="en-US" altLang="ja-JP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コンストラクタに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を持つクラス</a:t>
            </a:r>
            <a:endParaRPr kumimoji="1" lang="en-US" altLang="ja-JP" dirty="0" smtClean="0"/>
          </a:p>
          <a:p>
            <a:pPr marL="742653" lvl="1" indent="-342900"/>
            <a:r>
              <a:rPr lang="en-US" altLang="ja-JP" dirty="0" smtClean="0"/>
              <a:t>1.</a:t>
            </a:r>
            <a:r>
              <a:rPr lang="ja-JP" altLang="en-US" dirty="0" smtClean="0"/>
              <a:t>のプリミティブ型のラッパークラス</a:t>
            </a:r>
            <a:endParaRPr lang="en-US" altLang="ja-JP" dirty="0" smtClean="0"/>
          </a:p>
          <a:p>
            <a:pPr marL="742653" lvl="1" indent="-342900"/>
            <a:r>
              <a:rPr lang="en-US" altLang="ja-JP" dirty="0" err="1" smtClean="0"/>
              <a:t>java.net.URL</a:t>
            </a:r>
            <a:r>
              <a:rPr lang="ja-JP" altLang="en-US" dirty="0" smtClean="0"/>
              <a:t>クラスなど</a:t>
            </a:r>
            <a:endParaRPr lang="en-US" altLang="ja-JP" dirty="0" smtClean="0"/>
          </a:p>
          <a:p>
            <a:pPr marL="742653" lvl="1" indent="-342900"/>
            <a:endParaRPr kumimoji="1" lang="en-US" altLang="ja-JP" dirty="0"/>
          </a:p>
          <a:p>
            <a:pPr marL="742653" lvl="1" indent="-342900"/>
            <a:endParaRPr lang="en-US" altLang="ja-JP" dirty="0" smtClean="0"/>
          </a:p>
          <a:p>
            <a:pPr marL="742653" lvl="1" indent="-342900"/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static T </a:t>
            </a:r>
            <a:r>
              <a:rPr kumimoji="1" lang="en-US" altLang="ja-JP" dirty="0" err="1" smtClean="0"/>
              <a:t>valueOf</a:t>
            </a:r>
            <a:r>
              <a:rPr kumimoji="1" lang="en-US" altLang="ja-JP" dirty="0" smtClean="0"/>
              <a:t>(String)</a:t>
            </a:r>
            <a:r>
              <a:rPr kumimoji="1" lang="ja-JP" altLang="en-US" dirty="0" smtClean="0"/>
              <a:t>形式のメソッドを持つクラス</a:t>
            </a:r>
            <a:endParaRPr kumimoji="1" lang="en-US" altLang="ja-JP" dirty="0" smtClean="0"/>
          </a:p>
          <a:p>
            <a:pPr marL="742653" lvl="1" indent="-342900"/>
            <a:r>
              <a:rPr kumimoji="1" lang="en-US" altLang="ja-JP" dirty="0" err="1" smtClean="0"/>
              <a:t>enum</a:t>
            </a:r>
            <a:r>
              <a:rPr kumimoji="1" lang="ja-JP" altLang="en-US" dirty="0" smtClean="0"/>
              <a:t>型は自動変換の対象</a:t>
            </a:r>
            <a:endParaRPr kumimoji="1" lang="en-US" altLang="ja-JP" dirty="0" smtClean="0"/>
          </a:p>
          <a:p>
            <a:pPr marL="742653" lvl="1" indent="-342900"/>
            <a:endParaRPr lang="en-US" altLang="ja-JP" dirty="0"/>
          </a:p>
          <a:p>
            <a:pPr marL="742653" lvl="1" indent="-342900"/>
            <a:endParaRPr kumimoji="1" lang="en-US" altLang="ja-JP" dirty="0" smtClean="0"/>
          </a:p>
          <a:p>
            <a:pPr marL="742653" lvl="1" indent="-342900"/>
            <a:endParaRPr lang="en-US" altLang="ja-JP" dirty="0"/>
          </a:p>
          <a:p>
            <a:pPr marL="742653" lvl="1" indent="-342900"/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List&lt;T&gt;, Set&lt;T&gt;, </a:t>
            </a:r>
            <a:r>
              <a:rPr kumimoji="1" lang="en-US" altLang="ja-JP" dirty="0" err="1" smtClean="0"/>
              <a:t>SortedSet</a:t>
            </a:r>
            <a:r>
              <a:rPr kumimoji="1" lang="en-US" altLang="ja-JP" dirty="0" smtClean="0"/>
              <a:t>&lt;T&gt;</a:t>
            </a:r>
            <a:r>
              <a:rPr lang="ja-JP" altLang="en-US" dirty="0" smtClean="0"/>
              <a:t>。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は上記</a:t>
            </a:r>
            <a:r>
              <a:rPr lang="en-US" altLang="ja-JP" dirty="0" smtClean="0"/>
              <a:t>1.~3.</a:t>
            </a:r>
            <a:r>
              <a:rPr lang="ja-JP" altLang="en-US" dirty="0" smtClean="0"/>
              <a:t>のいずれか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デフォルトのパラメータ変換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04383" y="2986462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String get(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HeaderParam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Referer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URL </a:t>
            </a:r>
            <a:r>
              <a:rPr lang="en-US" altLang="ja-JP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referer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4383" y="4714654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String get(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"color"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Color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color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4383" y="4267924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enum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Color { BLACK, WHITE, BLUE, RED, YELLOW };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592" y="5722185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 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products&amp;color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RED&amp;color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=BLUE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6082806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@GET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 String get(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QueryParam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"color"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List&lt;Color&gt; 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colors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{...}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3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メソッドのパラメータを変換する場合：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カスタムコンバータ</a:t>
            </a:r>
            <a:r>
              <a:rPr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3717032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&lt;input </a:t>
            </a:r>
            <a:r>
              <a:rPr lang="en-US" altLang="ja-JP" sz="14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"date"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jsf:value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"#{</a:t>
            </a:r>
            <a:r>
              <a:rPr lang="en-US" altLang="ja-JP" sz="1400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form.date</a:t>
            </a:r>
            <a:r>
              <a:rPr lang="en-US" altLang="ja-JP" sz="1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}"</a:t>
            </a:r>
            <a:r>
              <a:rPr lang="en-US" altLang="ja-JP" sz="14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/&gt;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219" y="1697863"/>
            <a:ext cx="7753226" cy="248431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DateParameterConverter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implements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ParamConverter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&lt;Date&gt;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Override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Date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fromString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(String 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SimpleDateFormat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fmt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SimpleDateFormat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2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yyyy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-MM-</a:t>
            </a:r>
            <a:r>
              <a:rPr lang="en-US" altLang="ja-JP" sz="12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dd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try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fmt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.parse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catch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(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ParseException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throw new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WebApplicationException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}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Override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String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toString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(Date </a:t>
            </a:r>
            <a:r>
              <a:rPr lang="en-US" altLang="ja-JP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SimpleDateFormat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2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yyyy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-MM-</a:t>
            </a:r>
            <a:r>
              <a:rPr lang="en-US" altLang="ja-JP" sz="12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dd</a:t>
            </a:r>
            <a:r>
              <a:rPr lang="en-US" altLang="ja-JP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).format(</a:t>
            </a:r>
            <a:r>
              <a:rPr lang="en-US" altLang="ja-JP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5610" y="1434262"/>
            <a:ext cx="2974331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err="1" smtClean="0">
                <a:latin typeface="メイリオ"/>
                <a:ea typeface="メイリオ"/>
                <a:cs typeface="メイリオ"/>
              </a:rPr>
              <a:t>ParamConverter</a:t>
            </a:r>
            <a:r>
              <a:rPr kumimoji="1" lang="en-US" altLang="ja-JP" sz="1600" baseline="0" dirty="0" smtClean="0">
                <a:latin typeface="メイリオ"/>
                <a:ea typeface="メイリオ"/>
                <a:cs typeface="メイリオ"/>
              </a:rPr>
              <a:t>&lt;T&gt;</a:t>
            </a:r>
            <a:r>
              <a:rPr kumimoji="1" lang="ja-JP" altLang="en-US" sz="1600" baseline="0" dirty="0" smtClean="0">
                <a:latin typeface="メイリオ"/>
                <a:ea typeface="メイリオ"/>
                <a:cs typeface="メイリオ"/>
              </a:rPr>
              <a:t>の実装：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219" y="4635675"/>
            <a:ext cx="7753226" cy="174565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Provider</a:t>
            </a:r>
          </a:p>
          <a:p>
            <a:r>
              <a:rPr lang="en-US" altLang="ja-JP" sz="12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DateParameterConverterProvider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implements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ParamConverterProvider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Override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&lt;T&gt;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ParamConverter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&lt;T&gt;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getConverter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(Class&lt;T&gt; </a:t>
            </a:r>
            <a:r>
              <a:rPr lang="en-US" altLang="ja-JP" sz="12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 </a:t>
            </a:r>
            <a:r>
              <a:rPr lang="en-US" altLang="ja-JP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type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Annotation[] </a:t>
            </a:r>
            <a:r>
              <a:rPr lang="en-US" altLang="ja-JP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anno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if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(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java.sql.Date.class.equals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)) {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200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ParamConverter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&lt;T&gt;)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DateParameterConverter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}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null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5610" y="4372074"/>
            <a:ext cx="3338597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 err="1" smtClean="0">
                <a:latin typeface="メイリオ"/>
                <a:ea typeface="メイリオ"/>
                <a:cs typeface="メイリオ"/>
              </a:rPr>
              <a:t>ParamConverterProvider</a:t>
            </a:r>
            <a:r>
              <a:rPr kumimoji="1" lang="ja-JP" altLang="en-US" sz="1600" baseline="0" dirty="0" smtClean="0">
                <a:latin typeface="メイリオ"/>
                <a:ea typeface="メイリオ"/>
                <a:cs typeface="メイリオ"/>
              </a:rPr>
              <a:t>の実装：</a:t>
            </a:r>
          </a:p>
        </p:txBody>
      </p:sp>
    </p:spTree>
    <p:extLst>
      <p:ext uri="{BB962C8B-B14F-4D97-AF65-F5344CB8AC3E}">
        <p14:creationId xmlns:p14="http://schemas.microsoft.com/office/powerpoint/2010/main" val="921775799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24712</TotalTime>
  <Words>1401</Words>
  <Application>Microsoft Macintosh PowerPoint</Application>
  <PresentationFormat>画面に合わせる (4:3)</PresentationFormat>
  <Paragraphs>294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Arial</vt:lpstr>
      <vt:lpstr>Calibri</vt:lpstr>
      <vt:lpstr>ＭＳ Ｐゴシック</vt:lpstr>
      <vt:lpstr>ＭＳ ゴシック</vt:lpstr>
      <vt:lpstr>Wingdings</vt:lpstr>
      <vt:lpstr>メイリオ</vt:lpstr>
      <vt:lpstr>JBoss_2013</vt:lpstr>
      <vt:lpstr>EAPデベロッパー向け カスタムトレーニング#3 JAX-RS</vt:lpstr>
      <vt:lpstr>JAX-RSの概要</vt:lpstr>
      <vt:lpstr>REST APIデザイン</vt:lpstr>
      <vt:lpstr>JAX−RSリソースクラス</vt:lpstr>
      <vt:lpstr>@Pathの正規表現</vt:lpstr>
      <vt:lpstr>その他のパラメータマッピング (1/2)</vt:lpstr>
      <vt:lpstr>その他のパラメータマッピング (2/2)</vt:lpstr>
      <vt:lpstr>デフォルトのパラメータ変換</vt:lpstr>
      <vt:lpstr>カスタムコンバータ (1/2)</vt:lpstr>
      <vt:lpstr>カスタムコンバータ (2/2)</vt:lpstr>
      <vt:lpstr>例外ハンドリング</vt:lpstr>
      <vt:lpstr>JavaクライアントAPI</vt:lpstr>
      <vt:lpstr>Microservicesを想定したモジュール構成</vt:lpstr>
      <vt:lpstr>JAX-RS Request Lifecycle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1591</cp:revision>
  <cp:lastPrinted>2015-04-02T03:49:57Z</cp:lastPrinted>
  <dcterms:created xsi:type="dcterms:W3CDTF">2014-03-25T08:58:00Z</dcterms:created>
  <dcterms:modified xsi:type="dcterms:W3CDTF">2018-01-23T14:28:50Z</dcterms:modified>
  <cp:category/>
</cp:coreProperties>
</file>