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96" r:id="rId3"/>
    <p:sldId id="299" r:id="rId4"/>
    <p:sldId id="303" r:id="rId5"/>
    <p:sldId id="304" r:id="rId6"/>
    <p:sldId id="305" r:id="rId7"/>
    <p:sldId id="306" r:id="rId8"/>
    <p:sldId id="307" r:id="rId9"/>
    <p:sldId id="308" r:id="rId10"/>
    <p:sldId id="309" r:id="rId11"/>
    <p:sldId id="311" r:id="rId12"/>
    <p:sldId id="314" r:id="rId13"/>
    <p:sldId id="312" r:id="rId14"/>
    <p:sldId id="313" r:id="rId15"/>
    <p:sldId id="310" r:id="rId16"/>
    <p:sldId id="302" r:id="rId17"/>
    <p:sldId id="289" r:id="rId1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1pPr>
    <a:lvl2pPr marL="456855"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2pPr>
    <a:lvl3pPr marL="913710"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3pPr>
    <a:lvl4pPr marL="1370574"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4pPr>
    <a:lvl5pPr marL="1827429" algn="l" rtl="0" fontAlgn="base">
      <a:spcBef>
        <a:spcPct val="0"/>
      </a:spcBef>
      <a:spcAft>
        <a:spcPct val="0"/>
      </a:spcAft>
      <a:defRPr kumimoji="1" kern="1200">
        <a:solidFill>
          <a:schemeClr val="tx1"/>
        </a:solidFill>
        <a:latin typeface="Calibri" charset="0"/>
        <a:ea typeface="ＭＳ Ｐゴシック" charset="0"/>
        <a:cs typeface="ＭＳ Ｐゴシック" charset="0"/>
      </a:defRPr>
    </a:lvl5pPr>
    <a:lvl6pPr marL="2284284" algn="l" defTabSz="456855" rtl="0" eaLnBrk="1" latinLnBrk="0" hangingPunct="1">
      <a:defRPr kumimoji="1" kern="1200">
        <a:solidFill>
          <a:schemeClr val="tx1"/>
        </a:solidFill>
        <a:latin typeface="Calibri" charset="0"/>
        <a:ea typeface="ＭＳ Ｐゴシック" charset="0"/>
        <a:cs typeface="ＭＳ Ｐゴシック" charset="0"/>
      </a:defRPr>
    </a:lvl6pPr>
    <a:lvl7pPr marL="2741139" algn="l" defTabSz="456855" rtl="0" eaLnBrk="1" latinLnBrk="0" hangingPunct="1">
      <a:defRPr kumimoji="1" kern="1200">
        <a:solidFill>
          <a:schemeClr val="tx1"/>
        </a:solidFill>
        <a:latin typeface="Calibri" charset="0"/>
        <a:ea typeface="ＭＳ Ｐゴシック" charset="0"/>
        <a:cs typeface="ＭＳ Ｐゴシック" charset="0"/>
      </a:defRPr>
    </a:lvl7pPr>
    <a:lvl8pPr marL="3198003" algn="l" defTabSz="456855" rtl="0" eaLnBrk="1" latinLnBrk="0" hangingPunct="1">
      <a:defRPr kumimoji="1" kern="1200">
        <a:solidFill>
          <a:schemeClr val="tx1"/>
        </a:solidFill>
        <a:latin typeface="Calibri" charset="0"/>
        <a:ea typeface="ＭＳ Ｐゴシック" charset="0"/>
        <a:cs typeface="ＭＳ Ｐゴシック" charset="0"/>
      </a:defRPr>
    </a:lvl8pPr>
    <a:lvl9pPr marL="3654858" algn="l" defTabSz="456855" rtl="0" eaLnBrk="1" latinLnBrk="0" hangingPunct="1">
      <a:defRPr kumimoji="1"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32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84" autoAdjust="0"/>
    <p:restoredTop sz="50000" autoAdjust="0"/>
  </p:normalViewPr>
  <p:slideViewPr>
    <p:cSldViewPr>
      <p:cViewPr varScale="1">
        <p:scale>
          <a:sx n="127" d="100"/>
          <a:sy n="127" d="100"/>
        </p:scale>
        <p:origin x="1240" y="184"/>
      </p:cViewPr>
      <p:guideLst>
        <p:guide orient="horz" pos="432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F80A0E-1842-B744-B49F-A84D539115EC}" type="datetime1">
              <a:rPr lang="ja-JP" altLang="en-US"/>
              <a:pPr/>
              <a:t>2017/3/30</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A6F3291-E49F-D54B-91F4-75B75C09EEEE}" type="slidenum">
              <a:rPr lang="ja-JP" altLang="en-US"/>
              <a:pPr/>
              <a:t>‹#›</a:t>
            </a:fld>
            <a:endParaRPr lang="ja-JP" altLang="en-US"/>
          </a:p>
        </p:txBody>
      </p:sp>
    </p:spTree>
    <p:extLst>
      <p:ext uri="{BB962C8B-B14F-4D97-AF65-F5344CB8AC3E}">
        <p14:creationId xmlns:p14="http://schemas.microsoft.com/office/powerpoint/2010/main" val="829479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00D84D-4674-3C43-80ED-0736C6E28626}" type="datetime1">
              <a:rPr lang="ja-JP" altLang="en-US"/>
              <a:pPr/>
              <a:t>2017/3/30</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128"/>
                <a:cs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D9B3461-CD61-7B4B-81D4-E7A6EF63D764}" type="slidenum">
              <a:rPr lang="ja-JP" altLang="en-US"/>
              <a:pPr/>
              <a:t>‹#›</a:t>
            </a:fld>
            <a:endParaRPr lang="ja-JP" altLang="en-US"/>
          </a:p>
        </p:txBody>
      </p:sp>
    </p:spTree>
    <p:extLst>
      <p:ext uri="{BB962C8B-B14F-4D97-AF65-F5344CB8AC3E}">
        <p14:creationId xmlns:p14="http://schemas.microsoft.com/office/powerpoint/2010/main" val="3445100422"/>
      </p:ext>
    </p:extLst>
  </p:cSld>
  <p:clrMap bg1="lt1" tx1="dk1" bg2="lt2" tx2="dk2" accent1="accent1" accent2="accent2" accent3="accent3" accent4="accent4" accent5="accent5" accent6="accent6" hlink="hlink" folHlink="folHlink"/>
  <p:hf hdr="0" ftr="0" dt="0"/>
  <p:notesStyle>
    <a:lvl1pPr algn="l" defTabSz="456855" rtl="0" fontAlgn="base">
      <a:spcBef>
        <a:spcPct val="30000"/>
      </a:spcBef>
      <a:spcAft>
        <a:spcPct val="0"/>
      </a:spcAft>
      <a:defRPr kumimoji="1" sz="900" kern="1200">
        <a:solidFill>
          <a:schemeClr val="tx1"/>
        </a:solidFill>
        <a:latin typeface="+mn-lt"/>
        <a:ea typeface="+mn-ea"/>
        <a:cs typeface="ＭＳ Ｐゴシック" charset="-128"/>
      </a:defRPr>
    </a:lvl1pPr>
    <a:lvl2pPr marL="456855" algn="l" defTabSz="456855" rtl="0" fontAlgn="base">
      <a:spcBef>
        <a:spcPct val="30000"/>
      </a:spcBef>
      <a:spcAft>
        <a:spcPct val="0"/>
      </a:spcAft>
      <a:defRPr kumimoji="1" sz="900" kern="1200">
        <a:solidFill>
          <a:schemeClr val="tx1"/>
        </a:solidFill>
        <a:latin typeface="+mn-lt"/>
        <a:ea typeface="+mn-ea"/>
        <a:cs typeface="+mn-cs"/>
      </a:defRPr>
    </a:lvl2pPr>
    <a:lvl3pPr marL="913710" algn="l" defTabSz="456855" rtl="0" fontAlgn="base">
      <a:spcBef>
        <a:spcPct val="30000"/>
      </a:spcBef>
      <a:spcAft>
        <a:spcPct val="0"/>
      </a:spcAft>
      <a:defRPr kumimoji="1" sz="900" kern="1200">
        <a:solidFill>
          <a:schemeClr val="tx1"/>
        </a:solidFill>
        <a:latin typeface="+mn-lt"/>
        <a:ea typeface="+mn-ea"/>
        <a:cs typeface="+mn-cs"/>
      </a:defRPr>
    </a:lvl3pPr>
    <a:lvl4pPr marL="1370574" algn="l" defTabSz="456855" rtl="0" fontAlgn="base">
      <a:spcBef>
        <a:spcPct val="30000"/>
      </a:spcBef>
      <a:spcAft>
        <a:spcPct val="0"/>
      </a:spcAft>
      <a:defRPr kumimoji="1" sz="900" kern="1200">
        <a:solidFill>
          <a:schemeClr val="tx1"/>
        </a:solidFill>
        <a:latin typeface="+mn-lt"/>
        <a:ea typeface="+mn-ea"/>
        <a:cs typeface="+mn-cs"/>
      </a:defRPr>
    </a:lvl4pPr>
    <a:lvl5pPr marL="1827429" algn="l" defTabSz="456855" rtl="0" fontAlgn="base">
      <a:spcBef>
        <a:spcPct val="30000"/>
      </a:spcBef>
      <a:spcAft>
        <a:spcPct val="0"/>
      </a:spcAft>
      <a:defRPr kumimoji="1" sz="900" kern="1200">
        <a:solidFill>
          <a:schemeClr val="tx1"/>
        </a:solidFill>
        <a:latin typeface="+mn-lt"/>
        <a:ea typeface="+mn-ea"/>
        <a:cs typeface="+mn-cs"/>
      </a:defRPr>
    </a:lvl5pPr>
    <a:lvl6pPr marL="2284284" algn="l" defTabSz="456855" rtl="0" eaLnBrk="1" latinLnBrk="0" hangingPunct="1">
      <a:defRPr kumimoji="1" sz="900" kern="1200">
        <a:solidFill>
          <a:schemeClr val="tx1"/>
        </a:solidFill>
        <a:latin typeface="+mn-lt"/>
        <a:ea typeface="+mn-ea"/>
        <a:cs typeface="+mn-cs"/>
      </a:defRPr>
    </a:lvl6pPr>
    <a:lvl7pPr marL="2741139" algn="l" defTabSz="456855" rtl="0" eaLnBrk="1" latinLnBrk="0" hangingPunct="1">
      <a:defRPr kumimoji="1" sz="900" kern="1200">
        <a:solidFill>
          <a:schemeClr val="tx1"/>
        </a:solidFill>
        <a:latin typeface="+mn-lt"/>
        <a:ea typeface="+mn-ea"/>
        <a:cs typeface="+mn-cs"/>
      </a:defRPr>
    </a:lvl7pPr>
    <a:lvl8pPr marL="3198003" algn="l" defTabSz="456855" rtl="0" eaLnBrk="1" latinLnBrk="0" hangingPunct="1">
      <a:defRPr kumimoji="1" sz="900" kern="1200">
        <a:solidFill>
          <a:schemeClr val="tx1"/>
        </a:solidFill>
        <a:latin typeface="+mn-lt"/>
        <a:ea typeface="+mn-ea"/>
        <a:cs typeface="+mn-cs"/>
      </a:defRPr>
    </a:lvl8pPr>
    <a:lvl9pPr marL="3654858" algn="l" defTabSz="456855" rtl="0" eaLnBrk="1" latinLnBrk="0" hangingPunct="1">
      <a:defRPr kumimoji="1"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1"/>
            <a:ext cx="7772400" cy="1470023"/>
          </a:xfrm>
        </p:spPr>
        <p:txBody>
          <a:bodyPr/>
          <a:lstStyle>
            <a:lvl1pPr algn="ctr">
              <a:defRPr sz="350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nchor="ctr">
            <a:normAutofit/>
          </a:bodyPr>
          <a:lstStyle>
            <a:lvl1pPr marL="0" indent="0" algn="ctr">
              <a:buNone/>
              <a:defRPr sz="1800">
                <a:solidFill>
                  <a:schemeClr val="bg1"/>
                </a:solidFill>
                <a:latin typeface="メイリオ" pitchFamily="50" charset="-128"/>
                <a:ea typeface="メイリオ" pitchFamily="50" charset="-128"/>
                <a:cs typeface="メイリオ" pitchFamily="50" charset="-128"/>
              </a:defRPr>
            </a:lvl1pPr>
            <a:lvl2pPr marL="456855" indent="0" algn="ctr">
              <a:buNone/>
              <a:defRPr>
                <a:solidFill>
                  <a:schemeClr val="tx1">
                    <a:tint val="75000"/>
                  </a:schemeClr>
                </a:solidFill>
              </a:defRPr>
            </a:lvl2pPr>
            <a:lvl3pPr marL="913710" indent="0" algn="ctr">
              <a:buNone/>
              <a:defRPr>
                <a:solidFill>
                  <a:schemeClr val="tx1">
                    <a:tint val="75000"/>
                  </a:schemeClr>
                </a:solidFill>
              </a:defRPr>
            </a:lvl3pPr>
            <a:lvl4pPr marL="1370574" indent="0" algn="ctr">
              <a:buNone/>
              <a:defRPr>
                <a:solidFill>
                  <a:schemeClr val="tx1">
                    <a:tint val="75000"/>
                  </a:schemeClr>
                </a:solidFill>
              </a:defRPr>
            </a:lvl4pPr>
            <a:lvl5pPr marL="1827429" indent="0" algn="ctr">
              <a:buNone/>
              <a:defRPr>
                <a:solidFill>
                  <a:schemeClr val="tx1">
                    <a:tint val="75000"/>
                  </a:schemeClr>
                </a:solidFill>
              </a:defRPr>
            </a:lvl5pPr>
            <a:lvl6pPr marL="2284284" indent="0" algn="ctr">
              <a:buNone/>
              <a:defRPr>
                <a:solidFill>
                  <a:schemeClr val="tx1">
                    <a:tint val="75000"/>
                  </a:schemeClr>
                </a:solidFill>
              </a:defRPr>
            </a:lvl6pPr>
            <a:lvl7pPr marL="2741139" indent="0" algn="ctr">
              <a:buNone/>
              <a:defRPr>
                <a:solidFill>
                  <a:schemeClr val="tx1">
                    <a:tint val="75000"/>
                  </a:schemeClr>
                </a:solidFill>
              </a:defRPr>
            </a:lvl7pPr>
            <a:lvl8pPr marL="3198003" indent="0" algn="ctr">
              <a:buNone/>
              <a:defRPr>
                <a:solidFill>
                  <a:schemeClr val="tx1">
                    <a:tint val="75000"/>
                  </a:schemeClr>
                </a:solidFill>
              </a:defRPr>
            </a:lvl8pPr>
            <a:lvl9pPr marL="3654858" indent="0" algn="ctr">
              <a:buNone/>
              <a:defRPr>
                <a:solidFill>
                  <a:schemeClr val="tx1">
                    <a:tint val="75000"/>
                  </a:schemeClr>
                </a:solidFill>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804902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sz="quarter" idx="10"/>
          </p:nvPr>
        </p:nvSpPr>
        <p:spPr/>
        <p:txBody>
          <a:body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4" name="スライド番号プレースホルダー 3"/>
          <p:cNvSpPr>
            <a:spLocks noGrp="1"/>
          </p:cNvSpPr>
          <p:nvPr>
            <p:ph type="sldNum" sz="quarter" idx="11"/>
          </p:nvPr>
        </p:nvSpPr>
        <p:spPr/>
        <p:txBody>
          <a:bodyPr/>
          <a:lstStyle/>
          <a:p>
            <a:fld id="{4B16D3D6-B1A9-3849-B2E7-6BD509C9940A}" type="slidenum">
              <a:rPr lang="ja-JP" altLang="en-US" smtClean="0"/>
              <a:pPr/>
              <a:t>‹#›</a:t>
            </a:fld>
            <a:endParaRPr lang="ja-JP" altLang="en-US"/>
          </a:p>
        </p:txBody>
      </p:sp>
    </p:spTree>
    <p:extLst>
      <p:ext uri="{BB962C8B-B14F-4D97-AF65-F5344CB8AC3E}">
        <p14:creationId xmlns:p14="http://schemas.microsoft.com/office/powerpoint/2010/main" val="22734313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43000"/>
            <a:ext cx="8229600" cy="5310336"/>
          </a:xfrm>
        </p:spPr>
        <p:txBody>
          <a:bodyPr>
            <a:normAutofit/>
          </a:bodyPr>
          <a:lstStyle>
            <a:lvl1pPr marL="342641" indent="-342641">
              <a:buClr>
                <a:schemeClr val="tx1">
                  <a:lumMod val="65000"/>
                  <a:lumOff val="35000"/>
                </a:schemeClr>
              </a:buClr>
              <a:buSzPct val="90000"/>
              <a:buFont typeface="Arial"/>
              <a:buChar char="•"/>
              <a:defRPr sz="1800">
                <a:latin typeface="メイリオ" pitchFamily="50" charset="-128"/>
                <a:ea typeface="メイリオ" pitchFamily="50" charset="-128"/>
                <a:cs typeface="メイリオ" pitchFamily="50" charset="-128"/>
              </a:defRPr>
            </a:lvl1pPr>
            <a:lvl2pPr marL="742394" indent="-285539">
              <a:buClr>
                <a:schemeClr val="tx1">
                  <a:lumMod val="65000"/>
                  <a:lumOff val="35000"/>
                </a:schemeClr>
              </a:buClr>
              <a:buSzPct val="90000"/>
              <a:buFont typeface="Arial"/>
              <a:buChar char="•"/>
              <a:defRPr sz="1400">
                <a:latin typeface="メイリオ" pitchFamily="50" charset="-128"/>
                <a:ea typeface="メイリオ" pitchFamily="50" charset="-128"/>
                <a:cs typeface="メイリオ" pitchFamily="50" charset="-128"/>
              </a:defRPr>
            </a:lvl2pPr>
            <a:lvl3pPr marL="1199249" indent="-285539">
              <a:buClr>
                <a:schemeClr val="tx1">
                  <a:lumMod val="65000"/>
                  <a:lumOff val="35000"/>
                </a:schemeClr>
              </a:buClr>
              <a:buSzPct val="90000"/>
              <a:buFont typeface="Arial"/>
              <a:buChar char="•"/>
              <a:defRPr sz="1200">
                <a:latin typeface="メイリオ" pitchFamily="50" charset="-128"/>
                <a:ea typeface="メイリオ" pitchFamily="50" charset="-128"/>
                <a:cs typeface="メイリオ" pitchFamily="50" charset="-128"/>
              </a:defRPr>
            </a:lvl3pPr>
            <a:lvl4pPr marL="1656104"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4pPr>
            <a:lvl5pPr marL="2112968" indent="-285539">
              <a:buClr>
                <a:schemeClr val="tx1">
                  <a:lumMod val="65000"/>
                  <a:lumOff val="35000"/>
                </a:schemeClr>
              </a:buClr>
              <a:buSzPct val="90000"/>
              <a:buFont typeface="Wingdings" pitchFamily="2" charset="2"/>
              <a:buChar char="l"/>
              <a:defRPr sz="1200">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3" name="タイトル 12"/>
          <p:cNvSpPr>
            <a:spLocks noGrp="1"/>
          </p:cNvSpPr>
          <p:nvPr>
            <p:ph type="title"/>
          </p:nvPr>
        </p:nvSpPr>
        <p:spPr/>
        <p:txBody>
          <a:bodyPr>
            <a:normAutofit/>
          </a:bodyPr>
          <a:lstStyle>
            <a:lvl1pPr algn="l">
              <a:defRPr sz="2600">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4" name="フッター プレースホルダー 4"/>
          <p:cNvSpPr>
            <a:spLocks noGrp="1"/>
          </p:cNvSpPr>
          <p:nvPr>
            <p:ph type="ftr" sz="quarter" idx="10"/>
          </p:nvPr>
        </p:nvSpPr>
        <p:spPr/>
        <p:txBody>
          <a:bodyPr/>
          <a:lstStyle>
            <a:lvl1pPr>
              <a:defRPr/>
            </a:lvl1p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5"/>
          <p:cNvSpPr>
            <a:spLocks noGrp="1"/>
          </p:cNvSpPr>
          <p:nvPr>
            <p:ph type="sldNum" sz="quarter" idx="11"/>
          </p:nvPr>
        </p:nvSpPr>
        <p:spPr/>
        <p:txBody>
          <a:bodyPr/>
          <a:lstStyle>
            <a:lvl1pPr>
              <a:defRPr/>
            </a:lvl1pPr>
          </a:lstStyle>
          <a:p>
            <a:fld id="{16C3FB00-A35D-D24F-8C8B-6CDCD09ECB5B}" type="slidenum">
              <a:rPr lang="ja-JP" altLang="en-US"/>
              <a:pPr/>
              <a:t>‹#›</a:t>
            </a:fld>
            <a:endParaRPr lang="ja-JP" altLang="en-US"/>
          </a:p>
        </p:txBody>
      </p:sp>
    </p:spTree>
    <p:extLst>
      <p:ext uri="{BB962C8B-B14F-4D97-AF65-F5344CB8AC3E}">
        <p14:creationId xmlns:p14="http://schemas.microsoft.com/office/powerpoint/2010/main" val="12254028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5"/>
            <a:ext cx="8229600" cy="715965"/>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ctr" anchorCtr="0" compatLnSpc="1">
            <a:prstTxWarp prst="textNoShape">
              <a:avLst/>
            </a:prstTxWarp>
            <a:normAutofit/>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1143000"/>
            <a:ext cx="8229600" cy="5310336"/>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368" tIns="45684" rIns="91368" bIns="45684"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フッター プレースホルダー 4"/>
          <p:cNvSpPr>
            <a:spLocks noGrp="1"/>
          </p:cNvSpPr>
          <p:nvPr>
            <p:ph type="ftr" sz="quarter" idx="3"/>
          </p:nvPr>
        </p:nvSpPr>
        <p:spPr>
          <a:xfrm>
            <a:off x="2627310" y="6597356"/>
            <a:ext cx="3889380" cy="220958"/>
          </a:xfrm>
          <a:prstGeom prst="rect">
            <a:avLst/>
          </a:prstGeom>
        </p:spPr>
        <p:txBody>
          <a:bodyPr vert="horz" wrap="square" lIns="91368" tIns="45684" rIns="91368" bIns="45684" numCol="1" anchor="b" anchorCtr="0" compatLnSpc="1">
            <a:prstTxWarp prst="textNoShape">
              <a:avLst/>
            </a:prstTxWarp>
          </a:bodyPr>
          <a:lstStyle>
            <a:lvl1pPr algn="ctr">
              <a:defRPr sz="900">
                <a:solidFill>
                  <a:srgbClr val="898989"/>
                </a:solidFill>
                <a:latin typeface="メイリオ"/>
                <a:ea typeface="メイリオ"/>
                <a:cs typeface="メイリオ"/>
              </a:defRPr>
            </a:lvl1pPr>
          </a:lstStyle>
          <a:p>
            <a:r>
              <a:rPr lang="en-US" altLang="ja-JP" smtClean="0"/>
              <a:t>Copyright © 2015 Red Hat K.K. | Confidential</a:t>
            </a:r>
            <a:endParaRPr lang="ja-JP" altLang="en-US" dirty="0"/>
          </a:p>
        </p:txBody>
      </p:sp>
      <p:sp>
        <p:nvSpPr>
          <p:cNvPr id="6" name="スライド番号プレースホルダー 5"/>
          <p:cNvSpPr>
            <a:spLocks noGrp="1"/>
          </p:cNvSpPr>
          <p:nvPr>
            <p:ph type="sldNum" sz="quarter" idx="4"/>
          </p:nvPr>
        </p:nvSpPr>
        <p:spPr>
          <a:xfrm>
            <a:off x="467540" y="6597356"/>
            <a:ext cx="504060" cy="258383"/>
          </a:xfrm>
          <a:prstGeom prst="rect">
            <a:avLst/>
          </a:prstGeom>
        </p:spPr>
        <p:txBody>
          <a:bodyPr vert="horz" wrap="square" lIns="91368" tIns="45684" rIns="91368" bIns="45684" numCol="1" anchor="b" anchorCtr="0" compatLnSpc="1">
            <a:prstTxWarp prst="textNoShape">
              <a:avLst/>
            </a:prstTxWarp>
          </a:bodyPr>
          <a:lstStyle>
            <a:lvl1pPr>
              <a:defRPr sz="900">
                <a:solidFill>
                  <a:srgbClr val="898989"/>
                </a:solidFill>
                <a:latin typeface="メイリオ"/>
                <a:ea typeface="メイリオ"/>
                <a:cs typeface="メイリオ"/>
              </a:defRPr>
            </a:lvl1pPr>
          </a:lstStyle>
          <a:p>
            <a:fld id="{4B16D3D6-B1A9-3849-B2E7-6BD509C9940A}"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885" r:id="rId1"/>
    <p:sldLayoutId id="2147483901" r:id="rId2"/>
    <p:sldLayoutId id="2147483878" r:id="rId3"/>
  </p:sldLayoutIdLst>
  <p:timing>
    <p:tnLst>
      <p:par>
        <p:cTn id="1" dur="indefinite" restart="never" nodeType="tmRoot"/>
      </p:par>
    </p:tnLst>
  </p:timing>
  <p:hf hdr="0" dt="0"/>
  <p:txStyles>
    <p:titleStyle>
      <a:lvl1pPr algn="l" rtl="0" eaLnBrk="1" fontAlgn="base" hangingPunct="1">
        <a:spcBef>
          <a:spcPct val="0"/>
        </a:spcBef>
        <a:spcAft>
          <a:spcPct val="0"/>
        </a:spcAft>
        <a:defRPr kumimoji="1" sz="2600" b="0" kern="1200">
          <a:solidFill>
            <a:schemeClr val="tx1"/>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2pPr>
      <a:lvl3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3pPr>
      <a:lvl4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4pPr>
      <a:lvl5pPr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5pPr>
      <a:lvl6pPr marL="456855"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6pPr>
      <a:lvl7pPr marL="913710"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7pPr>
      <a:lvl8pPr marL="1370574"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8pPr>
      <a:lvl9pPr marL="1827429" algn="l" rtl="0" eaLnBrk="1" fontAlgn="base" hangingPunct="1">
        <a:spcBef>
          <a:spcPct val="0"/>
        </a:spcBef>
        <a:spcAft>
          <a:spcPct val="0"/>
        </a:spcAft>
        <a:defRPr kumimoji="1" sz="3500">
          <a:solidFill>
            <a:schemeClr val="tx1"/>
          </a:solidFill>
          <a:latin typeface="メイリオ" charset="-128"/>
          <a:ea typeface="メイリオ" charset="-128"/>
          <a:cs typeface="メイリオ" charset="-128"/>
        </a:defRPr>
      </a:lvl9pPr>
    </p:titleStyle>
    <p:bodyStyle>
      <a:lvl1pPr marL="342641" indent="-342641" algn="l" rtl="0" eaLnBrk="1" fontAlgn="base" hangingPunct="1">
        <a:spcBef>
          <a:spcPct val="20000"/>
        </a:spcBef>
        <a:spcAft>
          <a:spcPct val="0"/>
        </a:spcAft>
        <a:buClr>
          <a:srgbClr val="595959"/>
        </a:buClr>
        <a:buSzPct val="90000"/>
        <a:buFont typeface="Arial"/>
        <a:buChar char="•"/>
        <a:defRPr kumimoji="1" sz="1800" kern="1200">
          <a:solidFill>
            <a:schemeClr val="tx1"/>
          </a:solidFill>
          <a:latin typeface="メイリオ" pitchFamily="50" charset="-128"/>
          <a:ea typeface="メイリオ" pitchFamily="50" charset="-128"/>
          <a:cs typeface="メイリオ" pitchFamily="50" charset="-128"/>
        </a:defRPr>
      </a:lvl1pPr>
      <a:lvl2pPr marL="742394" indent="-285539" algn="l" rtl="0" eaLnBrk="1" fontAlgn="base" hangingPunct="1">
        <a:spcBef>
          <a:spcPct val="20000"/>
        </a:spcBef>
        <a:spcAft>
          <a:spcPct val="0"/>
        </a:spcAft>
        <a:buClr>
          <a:srgbClr val="595959"/>
        </a:buClr>
        <a:buSzPct val="90000"/>
        <a:buFont typeface="Arial"/>
        <a:buChar char="•"/>
        <a:defRPr kumimoji="1" sz="1400" kern="1200">
          <a:solidFill>
            <a:schemeClr val="tx1"/>
          </a:solidFill>
          <a:latin typeface="メイリオ" pitchFamily="50" charset="-128"/>
          <a:ea typeface="メイリオ" pitchFamily="50" charset="-128"/>
          <a:cs typeface="メイリオ" pitchFamily="50" charset="-128"/>
        </a:defRPr>
      </a:lvl2pPr>
      <a:lvl3pPr marL="1142146"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3pPr>
      <a:lvl4pPr marL="1599001" indent="-228428" algn="l" rtl="0" eaLnBrk="1" fontAlgn="base" hangingPunct="1">
        <a:spcBef>
          <a:spcPct val="20000"/>
        </a:spcBef>
        <a:spcAft>
          <a:spcPct val="0"/>
        </a:spcAft>
        <a:buClr>
          <a:srgbClr val="595959"/>
        </a:buClr>
        <a:buSzPct val="90000"/>
        <a:buFont typeface="Arial"/>
        <a:buChar char="•"/>
        <a:defRPr kumimoji="1" sz="1200" kern="1200">
          <a:solidFill>
            <a:schemeClr val="tx1"/>
          </a:solidFill>
          <a:latin typeface="メイリオ" pitchFamily="50" charset="-128"/>
          <a:ea typeface="メイリオ" pitchFamily="50" charset="-128"/>
          <a:cs typeface="メイリオ" pitchFamily="50" charset="-128"/>
        </a:defRPr>
      </a:lvl4pPr>
      <a:lvl5pPr marL="2055856" indent="-228428" algn="l" rtl="0" eaLnBrk="1" fontAlgn="base" hangingPunct="1">
        <a:spcBef>
          <a:spcPct val="20000"/>
        </a:spcBef>
        <a:spcAft>
          <a:spcPct val="0"/>
        </a:spcAft>
        <a:buClr>
          <a:srgbClr val="595959"/>
        </a:buClr>
        <a:buSzPct val="90000"/>
        <a:buFont typeface="Wingdings" charset="2"/>
        <a:buChar char="l"/>
        <a:defRPr kumimoji="1" sz="1200" kern="1200">
          <a:solidFill>
            <a:schemeClr val="tx1"/>
          </a:solidFill>
          <a:latin typeface="メイリオ" pitchFamily="50" charset="-128"/>
          <a:ea typeface="メイリオ" pitchFamily="50" charset="-128"/>
          <a:cs typeface="メイリオ" pitchFamily="50" charset="-128"/>
        </a:defRPr>
      </a:lvl5pPr>
      <a:lvl6pPr marL="2512711"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6957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6430"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3285" indent="-228428" algn="l" defTabSz="913710" rtl="0" eaLnBrk="1" latinLnBrk="0" hangingPunct="1">
        <a:spcBef>
          <a:spcPct val="200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3710" rtl="0" eaLnBrk="1" latinLnBrk="0" hangingPunct="1">
        <a:defRPr kumimoji="1" sz="1800" kern="1200">
          <a:solidFill>
            <a:schemeClr val="tx1"/>
          </a:solidFill>
          <a:latin typeface="+mn-lt"/>
          <a:ea typeface="+mn-ea"/>
          <a:cs typeface="+mn-cs"/>
        </a:defRPr>
      </a:lvl1pPr>
      <a:lvl2pPr marL="456855" algn="l" defTabSz="913710" rtl="0" eaLnBrk="1" latinLnBrk="0" hangingPunct="1">
        <a:defRPr kumimoji="1" sz="1800" kern="1200">
          <a:solidFill>
            <a:schemeClr val="tx1"/>
          </a:solidFill>
          <a:latin typeface="+mn-lt"/>
          <a:ea typeface="+mn-ea"/>
          <a:cs typeface="+mn-cs"/>
        </a:defRPr>
      </a:lvl2pPr>
      <a:lvl3pPr marL="913710" algn="l" defTabSz="913710" rtl="0" eaLnBrk="1" latinLnBrk="0" hangingPunct="1">
        <a:defRPr kumimoji="1" sz="1800" kern="1200">
          <a:solidFill>
            <a:schemeClr val="tx1"/>
          </a:solidFill>
          <a:latin typeface="+mn-lt"/>
          <a:ea typeface="+mn-ea"/>
          <a:cs typeface="+mn-cs"/>
        </a:defRPr>
      </a:lvl3pPr>
      <a:lvl4pPr marL="1370574" algn="l" defTabSz="913710" rtl="0" eaLnBrk="1" latinLnBrk="0" hangingPunct="1">
        <a:defRPr kumimoji="1" sz="1800" kern="1200">
          <a:solidFill>
            <a:schemeClr val="tx1"/>
          </a:solidFill>
          <a:latin typeface="+mn-lt"/>
          <a:ea typeface="+mn-ea"/>
          <a:cs typeface="+mn-cs"/>
        </a:defRPr>
      </a:lvl4pPr>
      <a:lvl5pPr marL="1827429" algn="l" defTabSz="913710" rtl="0" eaLnBrk="1" latinLnBrk="0" hangingPunct="1">
        <a:defRPr kumimoji="1" sz="1800" kern="1200">
          <a:solidFill>
            <a:schemeClr val="tx1"/>
          </a:solidFill>
          <a:latin typeface="+mn-lt"/>
          <a:ea typeface="+mn-ea"/>
          <a:cs typeface="+mn-cs"/>
        </a:defRPr>
      </a:lvl5pPr>
      <a:lvl6pPr marL="2284284" algn="l" defTabSz="913710" rtl="0" eaLnBrk="1" latinLnBrk="0" hangingPunct="1">
        <a:defRPr kumimoji="1" sz="1800" kern="1200">
          <a:solidFill>
            <a:schemeClr val="tx1"/>
          </a:solidFill>
          <a:latin typeface="+mn-lt"/>
          <a:ea typeface="+mn-ea"/>
          <a:cs typeface="+mn-cs"/>
        </a:defRPr>
      </a:lvl6pPr>
      <a:lvl7pPr marL="2741139" algn="l" defTabSz="913710" rtl="0" eaLnBrk="1" latinLnBrk="0" hangingPunct="1">
        <a:defRPr kumimoji="1" sz="1800" kern="1200">
          <a:solidFill>
            <a:schemeClr val="tx1"/>
          </a:solidFill>
          <a:latin typeface="+mn-lt"/>
          <a:ea typeface="+mn-ea"/>
          <a:cs typeface="+mn-cs"/>
        </a:defRPr>
      </a:lvl7pPr>
      <a:lvl8pPr marL="3198003" algn="l" defTabSz="913710" rtl="0" eaLnBrk="1" latinLnBrk="0" hangingPunct="1">
        <a:defRPr kumimoji="1" sz="1800" kern="1200">
          <a:solidFill>
            <a:schemeClr val="tx1"/>
          </a:solidFill>
          <a:latin typeface="+mn-lt"/>
          <a:ea typeface="+mn-ea"/>
          <a:cs typeface="+mn-cs"/>
        </a:defRPr>
      </a:lvl8pPr>
      <a:lvl9pPr marL="3654858" algn="l" defTabSz="91371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タイトル 11"/>
          <p:cNvSpPr>
            <a:spLocks noGrp="1"/>
          </p:cNvSpPr>
          <p:nvPr>
            <p:ph type="ctrTitle"/>
          </p:nvPr>
        </p:nvSpPr>
        <p:spPr/>
        <p:txBody>
          <a:bodyPr>
            <a:normAutofit fontScale="90000"/>
          </a:bodyPr>
          <a:lstStyle/>
          <a:p>
            <a:r>
              <a:rPr lang="en-US" altLang="ja-JP" dirty="0"/>
              <a:t>EAP</a:t>
            </a:r>
            <a:r>
              <a:rPr lang="ja-JP" altLang="en-US" dirty="0"/>
              <a:t>デベロッパー向け</a:t>
            </a:r>
            <a:r>
              <a:rPr lang="en-US" altLang="ja-JP" dirty="0"/>
              <a:t/>
            </a:r>
            <a:br>
              <a:rPr lang="en-US" altLang="ja-JP" dirty="0"/>
            </a:br>
            <a:r>
              <a:rPr lang="ja-JP" altLang="en-US" dirty="0"/>
              <a:t>カスタムトレーニング</a:t>
            </a:r>
            <a:r>
              <a:rPr lang="en-US" altLang="ja-JP" dirty="0" smtClean="0"/>
              <a:t>#4</a:t>
            </a:r>
            <a:r>
              <a:rPr lang="en-US" altLang="ja-JP" dirty="0"/>
              <a:t/>
            </a:r>
            <a:br>
              <a:rPr lang="en-US" altLang="ja-JP" dirty="0"/>
            </a:br>
            <a:r>
              <a:rPr lang="en-US" altLang="ja-JP" dirty="0" smtClean="0"/>
              <a:t>JPA (Part 1)</a:t>
            </a:r>
            <a:endParaRPr kumimoji="1" lang="ja-JP" altLang="en-US" dirty="0"/>
          </a:p>
        </p:txBody>
      </p:sp>
      <p:sp>
        <p:nvSpPr>
          <p:cNvPr id="13" name="サブタイトル 12"/>
          <p:cNvSpPr>
            <a:spLocks noGrp="1"/>
          </p:cNvSpPr>
          <p:nvPr>
            <p:ph type="subTitle" idx="1"/>
          </p:nvPr>
        </p:nvSpPr>
        <p:spPr>
          <a:xfrm>
            <a:off x="1371600" y="4052664"/>
            <a:ext cx="6400800" cy="1752600"/>
          </a:xfrm>
        </p:spPr>
        <p:txBody>
          <a:bodyPr/>
          <a:lstStyle/>
          <a:p>
            <a:r>
              <a:rPr lang="ja-JP" altLang="en-US" dirty="0">
                <a:latin typeface="メイリオ" charset="-128"/>
                <a:ea typeface="メイリオ" charset="-128"/>
                <a:cs typeface="メイリオ" charset="-128"/>
              </a:rPr>
              <a:t>レッドハット株式会社</a:t>
            </a:r>
            <a:endParaRPr lang="en-US" altLang="ja-JP" dirty="0">
              <a:latin typeface="メイリオ" charset="-128"/>
              <a:ea typeface="メイリオ" charset="-128"/>
              <a:cs typeface="メイリオ" charset="-128"/>
            </a:endParaRPr>
          </a:p>
          <a:p>
            <a:r>
              <a:rPr lang="ja-JP" altLang="en-US" dirty="0">
                <a:latin typeface="メイリオ" charset="-128"/>
                <a:ea typeface="メイリオ" charset="-128"/>
                <a:cs typeface="メイリオ" charset="-128"/>
              </a:rPr>
              <a:t>コンサルティングサービス事業部</a:t>
            </a:r>
            <a:endParaRPr lang="en-US" altLang="ja-JP" dirty="0">
              <a:latin typeface="メイリオ" charset="-128"/>
              <a:ea typeface="メイリオ" charset="-128"/>
              <a:cs typeface="メイリオ" charset="-128"/>
            </a:endParaRPr>
          </a:p>
        </p:txBody>
      </p:sp>
    </p:spTree>
    <p:extLst>
      <p:ext uri="{BB962C8B-B14F-4D97-AF65-F5344CB8AC3E}">
        <p14:creationId xmlns:p14="http://schemas.microsoft.com/office/powerpoint/2010/main" val="255839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smtClean="0"/>
              <a:t>より複雑な型のマッピング</a:t>
            </a:r>
            <a:endParaRPr lang="en-US" altLang="ja-JP" dirty="0" smtClean="0"/>
          </a:p>
          <a:p>
            <a:pPr lvl="1"/>
            <a:r>
              <a:rPr lang="ja-JP" altLang="en-US" dirty="0" smtClean="0"/>
              <a:t>該当のカラムの</a:t>
            </a:r>
            <a:r>
              <a:rPr lang="en-US" altLang="ja-JP" dirty="0" err="1" smtClean="0"/>
              <a:t>AccessType</a:t>
            </a:r>
            <a:r>
              <a:rPr lang="ja-JP" altLang="en-US" dirty="0" smtClean="0"/>
              <a:t>を</a:t>
            </a:r>
            <a:r>
              <a:rPr lang="en-US" altLang="ja-JP" dirty="0" err="1" smtClean="0"/>
              <a:t>AccessType.PROPERTY</a:t>
            </a:r>
            <a:r>
              <a:rPr lang="ja-JP" altLang="en-US" dirty="0" smtClean="0"/>
              <a:t>にし、</a:t>
            </a:r>
            <a:r>
              <a:rPr lang="en-US" altLang="ja-JP" dirty="0" smtClean="0"/>
              <a:t>setter</a:t>
            </a:r>
            <a:r>
              <a:rPr lang="ja-JP" altLang="en-US" dirty="0" smtClean="0"/>
              <a:t>および</a:t>
            </a:r>
            <a:r>
              <a:rPr lang="en-US" altLang="ja-JP" dirty="0" smtClean="0"/>
              <a:t>getter</a:t>
            </a:r>
            <a:r>
              <a:rPr lang="ja-JP" altLang="en-US" dirty="0" smtClean="0"/>
              <a:t>メソッドで変換ロジックを記述する</a:t>
            </a:r>
            <a:endParaRPr lang="en-US" altLang="ja-JP" dirty="0" smtClean="0"/>
          </a:p>
          <a:p>
            <a:pPr lvl="1"/>
            <a:r>
              <a:rPr lang="ja-JP" altLang="en-US" dirty="0" smtClean="0"/>
              <a:t>変換済みのフィールドは直接カラムにマッピングされないように、</a:t>
            </a:r>
            <a:r>
              <a:rPr lang="en-US" altLang="ja-JP" dirty="0" smtClean="0"/>
              <a:t>@Transient</a:t>
            </a:r>
            <a:r>
              <a:rPr lang="ja-JP" altLang="en-US" dirty="0" smtClean="0"/>
              <a:t>を付与する</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r>
              <a:rPr lang="en-US" altLang="ja-JP" dirty="0" smtClean="0"/>
              <a:t>Java EE 7(JPA 2.1)</a:t>
            </a:r>
            <a:r>
              <a:rPr lang="ja-JP" altLang="en-US" dirty="0" smtClean="0"/>
              <a:t>からはコンバータの定義が可能となったため、フィールドに直接コンバータの宣言を書けるようになった。</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カラム型マッピングのカスタマイズ </a:t>
            </a:r>
            <a:r>
              <a:rPr lang="en-US" altLang="ja-JP" dirty="0" smtClean="0"/>
              <a:t>(2/2)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10</a:t>
            </a:fld>
            <a:endParaRPr lang="ja-JP" altLang="en-US"/>
          </a:p>
        </p:txBody>
      </p:sp>
      <p:sp>
        <p:nvSpPr>
          <p:cNvPr id="10" name="Text Box 5"/>
          <p:cNvSpPr txBox="1">
            <a:spLocks noChangeArrowheads="1"/>
          </p:cNvSpPr>
          <p:nvPr/>
        </p:nvSpPr>
        <p:spPr bwMode="auto">
          <a:xfrm>
            <a:off x="827584" y="2276872"/>
            <a:ext cx="8208912" cy="35307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Permission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Transient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new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&lt;&gt;();</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@Access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AccessType.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PROPERTY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getActions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Collectors.joining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setActions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null ? new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Arrays.asList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str.split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)).stream()</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.map(</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ActionType.valueOf</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.collect(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Collectors.toList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Text Box 5"/>
          <p:cNvSpPr txBox="1">
            <a:spLocks noChangeArrowheads="1"/>
          </p:cNvSpPr>
          <p:nvPr/>
        </p:nvSpPr>
        <p:spPr bwMode="auto">
          <a:xfrm>
            <a:off x="827584" y="5946958"/>
            <a:ext cx="820891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ActionType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READ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WRITE</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EXECUTE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1428762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smtClean="0"/>
              <a:t>プロダクション用の</a:t>
            </a:r>
            <a:r>
              <a:rPr lang="en-US" altLang="ja-JP" dirty="0" smtClean="0"/>
              <a:t>Unit</a:t>
            </a:r>
            <a:r>
              <a:rPr lang="ja-JP" altLang="en-US" dirty="0" smtClean="0"/>
              <a:t>名とは異なる名前の</a:t>
            </a:r>
            <a:r>
              <a:rPr lang="en-US" altLang="ja-JP" dirty="0" smtClean="0"/>
              <a:t>Unit</a:t>
            </a:r>
            <a:r>
              <a:rPr lang="ja-JP" altLang="en-US" dirty="0" smtClean="0"/>
              <a:t>名の</a:t>
            </a:r>
            <a:r>
              <a:rPr lang="en-US" altLang="ja-JP" dirty="0" err="1" smtClean="0"/>
              <a:t>persistence.xml</a:t>
            </a:r>
            <a:r>
              <a:rPr lang="ja-JP" altLang="en-US" dirty="0" smtClean="0"/>
              <a:t>を用意し、これを対象にスタンドアロン形式で</a:t>
            </a:r>
            <a:r>
              <a:rPr lang="en-US" altLang="ja-JP" dirty="0" smtClean="0"/>
              <a:t>JUnit</a:t>
            </a:r>
            <a:r>
              <a:rPr lang="ja-JP" altLang="en-US" dirty="0" smtClean="0"/>
              <a:t>テストを簡易に行う</a:t>
            </a:r>
            <a:endParaRPr lang="en-US" altLang="ja-JP" dirty="0"/>
          </a:p>
          <a:p>
            <a:pPr lvl="1"/>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エンティティ、</a:t>
            </a:r>
            <a:r>
              <a:rPr lang="en-US" altLang="ja-JP" dirty="0" smtClean="0"/>
              <a:t>DAO</a:t>
            </a:r>
            <a:r>
              <a:rPr lang="ja-JP" altLang="en-US" dirty="0" smtClean="0"/>
              <a:t>の</a:t>
            </a:r>
            <a:r>
              <a:rPr lang="en-US" altLang="ja-JP" dirty="0" smtClean="0"/>
              <a:t>JUnit</a:t>
            </a:r>
            <a:r>
              <a:rPr lang="ja-JP" altLang="en-US" dirty="0" smtClean="0"/>
              <a:t>テスト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11</a:t>
            </a:fld>
            <a:endParaRPr lang="ja-JP" altLang="en-US"/>
          </a:p>
        </p:txBody>
      </p:sp>
      <p:sp>
        <p:nvSpPr>
          <p:cNvPr id="10" name="Text Box 5"/>
          <p:cNvSpPr txBox="1">
            <a:spLocks noChangeArrowheads="1"/>
          </p:cNvSpPr>
          <p:nvPr/>
        </p:nvSpPr>
        <p:spPr bwMode="auto">
          <a:xfrm>
            <a:off x="827584" y="2152563"/>
            <a:ext cx="8208912" cy="452991"/>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ExamplePU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transaction-type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err="1">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-data-source&gt;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java:jboss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ExampleDS</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err="1">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jta</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-data-source&gt;</a:t>
            </a:r>
          </a:p>
        </p:txBody>
      </p:sp>
      <p:sp>
        <p:nvSpPr>
          <p:cNvPr id="6" name="テキスト ボックス 5"/>
          <p:cNvSpPr txBox="1"/>
          <p:nvPr/>
        </p:nvSpPr>
        <p:spPr>
          <a:xfrm>
            <a:off x="825568" y="1864531"/>
            <a:ext cx="5835563"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src</a:t>
            </a:r>
            <a:r>
              <a:rPr kumimoji="1" lang="en-US" altLang="ja-JP" sz="1400" baseline="0" dirty="0" smtClean="0">
                <a:latin typeface="メイリオ"/>
                <a:ea typeface="メイリオ"/>
                <a:cs typeface="メイリオ"/>
              </a:rPr>
              <a:t>/main/resource/META-INF/</a:t>
            </a:r>
            <a:r>
              <a:rPr kumimoji="1" lang="en-US" altLang="ja-JP" sz="1400" baseline="0" dirty="0" err="1" smtClean="0">
                <a:latin typeface="メイリオ"/>
                <a:ea typeface="メイリオ"/>
                <a:cs typeface="メイリオ"/>
              </a:rPr>
              <a:t>persistence.xml</a:t>
            </a:r>
            <a:r>
              <a:rPr kumimoji="1" lang="en-US" altLang="ja-JP" sz="1400" baseline="0" dirty="0" smtClean="0">
                <a:latin typeface="メイリオ"/>
                <a:ea typeface="メイリオ"/>
                <a:cs typeface="メイリオ"/>
              </a:rPr>
              <a:t>: (</a:t>
            </a:r>
            <a:r>
              <a:rPr kumimoji="1" lang="ja-JP" altLang="en-US" sz="1400" baseline="0" dirty="0" smtClean="0">
                <a:latin typeface="メイリオ"/>
                <a:ea typeface="メイリオ"/>
                <a:cs typeface="メイリオ"/>
              </a:rPr>
              <a:t>プロダクション用</a:t>
            </a:r>
            <a:r>
              <a:rPr kumimoji="1" lang="en-US" altLang="ja-JP" sz="1400" baseline="0" dirty="0" smtClean="0">
                <a:latin typeface="メイリオ"/>
                <a:ea typeface="メイリオ"/>
                <a:cs typeface="メイリオ"/>
              </a:rPr>
              <a:t>)</a:t>
            </a:r>
            <a:endParaRPr kumimoji="1" lang="ja-JP" altLang="en-US" sz="1400" baseline="0" dirty="0" smtClean="0">
              <a:latin typeface="メイリオ"/>
              <a:ea typeface="メイリオ"/>
              <a:cs typeface="メイリオ"/>
            </a:endParaRPr>
          </a:p>
        </p:txBody>
      </p:sp>
      <p:sp>
        <p:nvSpPr>
          <p:cNvPr id="12" name="Text Box 5"/>
          <p:cNvSpPr txBox="1">
            <a:spLocks noChangeArrowheads="1"/>
          </p:cNvSpPr>
          <p:nvPr/>
        </p:nvSpPr>
        <p:spPr bwMode="auto">
          <a:xfrm>
            <a:off x="829600" y="3048017"/>
            <a:ext cx="8208912" cy="63765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transaction-type</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="RESOURCE-LOCAL"</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&lt;properties&gt;</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&lt;!-- </a:t>
            </a:r>
            <a:r>
              <a:rPr lang="ja-JP" altLang="en-US"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プロパティで</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JDBC</a:t>
            </a:r>
            <a:r>
              <a:rPr lang="ja-JP" altLang="en-US"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接続設定を定義</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--&gt;</a:t>
            </a:r>
            <a:endPar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3" name="テキスト ボックス 12"/>
          <p:cNvSpPr txBox="1"/>
          <p:nvPr/>
        </p:nvSpPr>
        <p:spPr>
          <a:xfrm>
            <a:off x="827584" y="2759985"/>
            <a:ext cx="5373898"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src</a:t>
            </a:r>
            <a:r>
              <a:rPr kumimoji="1" lang="en-US" altLang="ja-JP" sz="1400" baseline="0" dirty="0" smtClean="0">
                <a:latin typeface="メイリオ"/>
                <a:ea typeface="メイリオ"/>
                <a:cs typeface="メイリオ"/>
              </a:rPr>
              <a:t>/test/resource/META-INF/</a:t>
            </a:r>
            <a:r>
              <a:rPr kumimoji="1" lang="en-US" altLang="ja-JP" sz="1400" baseline="0" dirty="0" err="1" smtClean="0">
                <a:latin typeface="メイリオ"/>
                <a:ea typeface="メイリオ"/>
                <a:cs typeface="メイリオ"/>
              </a:rPr>
              <a:t>persistence.xml</a:t>
            </a:r>
            <a:r>
              <a:rPr kumimoji="1" lang="en-US" altLang="ja-JP" sz="1400" baseline="0" dirty="0" smtClean="0">
                <a:latin typeface="メイリオ"/>
                <a:ea typeface="メイリオ"/>
                <a:cs typeface="メイリオ"/>
              </a:rPr>
              <a:t>: (</a:t>
            </a:r>
            <a:r>
              <a:rPr lang="ja-JP" altLang="en-US" sz="1400" dirty="0" smtClean="0">
                <a:latin typeface="メイリオ"/>
                <a:ea typeface="メイリオ"/>
                <a:cs typeface="メイリオ"/>
              </a:rPr>
              <a:t>単体テスト</a:t>
            </a:r>
            <a:r>
              <a:rPr kumimoji="1" lang="ja-JP" altLang="en-US" sz="1400" baseline="0" dirty="0" smtClean="0">
                <a:latin typeface="メイリオ"/>
                <a:ea typeface="メイリオ"/>
                <a:cs typeface="メイリオ"/>
              </a:rPr>
              <a:t>用</a:t>
            </a:r>
            <a:r>
              <a:rPr kumimoji="1" lang="en-US" altLang="ja-JP" sz="1400" baseline="0" dirty="0" smtClean="0">
                <a:latin typeface="メイリオ"/>
                <a:ea typeface="メイリオ"/>
                <a:cs typeface="メイリオ"/>
              </a:rPr>
              <a:t>)</a:t>
            </a:r>
            <a:endParaRPr kumimoji="1" lang="ja-JP" altLang="en-US" sz="1400" baseline="0" dirty="0" smtClean="0">
              <a:latin typeface="メイリオ"/>
              <a:ea typeface="メイリオ"/>
              <a:cs typeface="メイリオ"/>
            </a:endParaRPr>
          </a:p>
        </p:txBody>
      </p:sp>
      <p:sp>
        <p:nvSpPr>
          <p:cNvPr id="14" name="Text Box 5"/>
          <p:cNvSpPr txBox="1">
            <a:spLocks noChangeArrowheads="1"/>
          </p:cNvSpPr>
          <p:nvPr/>
        </p:nvSpPr>
        <p:spPr bwMode="auto">
          <a:xfrm>
            <a:off x="827584" y="4221088"/>
            <a:ext cx="8208912" cy="2484316"/>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AbstractDaoTest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BeforeClass</a:t>
            </a:r>
            <a:endPar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setUpBeforeClass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throws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Exception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emf</a:t>
            </a:r>
            <a:r>
              <a:rPr lang="en-US" altLang="ja-JP" sz="12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Persistence.createEntityManagerFactory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emf</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.createEntityManager</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test() {</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.getTransaction</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().begin();</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 </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aaa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"AAA",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20</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.getTransaction</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().commit();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5" name="テキスト ボックス 14"/>
          <p:cNvSpPr txBox="1"/>
          <p:nvPr/>
        </p:nvSpPr>
        <p:spPr>
          <a:xfrm>
            <a:off x="825568" y="3933056"/>
            <a:ext cx="4762770"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src</a:t>
            </a:r>
            <a:r>
              <a:rPr kumimoji="1" lang="en-US" altLang="ja-JP" sz="1400" baseline="0" dirty="0" smtClean="0">
                <a:latin typeface="メイリオ"/>
                <a:ea typeface="メイリオ"/>
                <a:cs typeface="メイリオ"/>
              </a:rPr>
              <a:t>/test/java/..../</a:t>
            </a:r>
            <a:r>
              <a:rPr kumimoji="1" lang="en-US" altLang="ja-JP" sz="1400" baseline="0" dirty="0" err="1" smtClean="0">
                <a:latin typeface="メイリオ"/>
                <a:ea typeface="メイリオ"/>
                <a:cs typeface="メイリオ"/>
              </a:rPr>
              <a:t>FooEntity.java</a:t>
            </a:r>
            <a:r>
              <a:rPr kumimoji="1" lang="en-US" altLang="ja-JP" sz="1400" baseline="0" dirty="0" smtClean="0">
                <a:latin typeface="メイリオ"/>
                <a:ea typeface="メイリオ"/>
                <a:cs typeface="メイリオ"/>
              </a:rPr>
              <a:t>: (</a:t>
            </a:r>
            <a:r>
              <a:rPr lang="ja-JP" altLang="en-US" sz="1400" dirty="0" smtClean="0">
                <a:latin typeface="メイリオ"/>
                <a:ea typeface="メイリオ"/>
                <a:cs typeface="メイリオ"/>
              </a:rPr>
              <a:t>テストケースクラス</a:t>
            </a:r>
            <a:r>
              <a:rPr kumimoji="1" lang="en-US" altLang="ja-JP" sz="1400" baseline="0" dirty="0" smtClean="0">
                <a:latin typeface="メイリオ"/>
                <a:ea typeface="メイリオ"/>
                <a:cs typeface="メイリオ"/>
              </a:rPr>
              <a:t>)</a:t>
            </a:r>
            <a:endParaRPr kumimoji="1" lang="ja-JP" altLang="en-US" sz="1400" baseline="0" dirty="0" smtClean="0">
              <a:latin typeface="メイリオ"/>
              <a:ea typeface="メイリオ"/>
              <a:cs typeface="メイリオ"/>
            </a:endParaRPr>
          </a:p>
        </p:txBody>
      </p:sp>
      <p:sp>
        <p:nvSpPr>
          <p:cNvPr id="16" name="角丸四角形吹き出し 15"/>
          <p:cNvSpPr/>
          <p:nvPr/>
        </p:nvSpPr>
        <p:spPr>
          <a:xfrm>
            <a:off x="5796136" y="3481809"/>
            <a:ext cx="3024810" cy="646328"/>
          </a:xfrm>
          <a:prstGeom prst="wedgeRoundRectCallout">
            <a:avLst>
              <a:gd name="adj1" fmla="val -37465"/>
              <a:gd name="adj2" fmla="val -80306"/>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r>
              <a:rPr kumimoji="1" lang="ja-JP" altLang="en-US" sz="1100" baseline="0" dirty="0" smtClean="0">
                <a:solidFill>
                  <a:srgbClr val="FF6600"/>
                </a:solidFill>
                <a:latin typeface="メイリオ"/>
                <a:ea typeface="メイリオ"/>
                <a:cs typeface="メイリオ"/>
              </a:rPr>
              <a:t>トランザクションが必要なテストはそう多くはないので、リソースローカルな</a:t>
            </a:r>
            <a:r>
              <a:rPr kumimoji="1" lang="en-US" altLang="ja-JP" sz="1100" baseline="0" dirty="0" smtClean="0">
                <a:solidFill>
                  <a:srgbClr val="FF6600"/>
                </a:solidFill>
                <a:latin typeface="メイリオ"/>
                <a:ea typeface="メイリオ"/>
                <a:cs typeface="メイリオ"/>
              </a:rPr>
              <a:t>persistence unit</a:t>
            </a:r>
            <a:r>
              <a:rPr kumimoji="1" lang="ja-JP" altLang="en-US" sz="1100" baseline="0" dirty="0" smtClean="0">
                <a:solidFill>
                  <a:srgbClr val="FF6600"/>
                </a:solidFill>
                <a:latin typeface="メイリオ"/>
                <a:ea typeface="メイリオ"/>
                <a:cs typeface="メイリオ"/>
              </a:rPr>
              <a:t>定義で簡易テストを行う。</a:t>
            </a:r>
          </a:p>
        </p:txBody>
      </p:sp>
      <p:sp>
        <p:nvSpPr>
          <p:cNvPr id="17" name="角丸四角形吹き出し 16"/>
          <p:cNvSpPr/>
          <p:nvPr/>
        </p:nvSpPr>
        <p:spPr>
          <a:xfrm>
            <a:off x="4535285" y="5463246"/>
            <a:ext cx="3024810" cy="646328"/>
          </a:xfrm>
          <a:prstGeom prst="wedgeRoundRectCallout">
            <a:avLst>
              <a:gd name="adj1" fmla="val -80651"/>
              <a:gd name="adj2" fmla="val 58061"/>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r>
              <a:rPr kumimoji="1" lang="ja-JP" altLang="en-US" sz="1100" baseline="0" dirty="0" smtClean="0">
                <a:solidFill>
                  <a:srgbClr val="FF6600"/>
                </a:solidFill>
                <a:latin typeface="メイリオ"/>
                <a:ea typeface="メイリオ"/>
                <a:cs typeface="メイリオ"/>
              </a:rPr>
              <a:t>トランザクションが必要な</a:t>
            </a:r>
            <a:r>
              <a:rPr lang="ja-JP" altLang="en-US" sz="1100" dirty="0" smtClean="0">
                <a:solidFill>
                  <a:srgbClr val="FF6600"/>
                </a:solidFill>
                <a:latin typeface="メイリオ"/>
                <a:ea typeface="メイリオ"/>
                <a:cs typeface="メイリオ"/>
              </a:rPr>
              <a:t>場合でもローカルトランザクションで代用。</a:t>
            </a:r>
            <a:endParaRPr kumimoji="1" lang="ja-JP" altLang="en-US" sz="1100" baseline="0" dirty="0" smtClean="0">
              <a:solidFill>
                <a:srgbClr val="FF6600"/>
              </a:solidFill>
              <a:latin typeface="メイリオ"/>
              <a:ea typeface="メイリオ"/>
              <a:cs typeface="メイリオ"/>
            </a:endParaRPr>
          </a:p>
        </p:txBody>
      </p:sp>
    </p:spTree>
    <p:extLst>
      <p:ext uri="{BB962C8B-B14F-4D97-AF65-F5344CB8AC3E}">
        <p14:creationId xmlns:p14="http://schemas.microsoft.com/office/powerpoint/2010/main" val="100729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smtClean="0"/>
              <a:t>デプロイ時にテーブルを自動生成するオプション</a:t>
            </a:r>
            <a:r>
              <a:rPr lang="en-US" altLang="ja-JP" dirty="0"/>
              <a:t/>
            </a:r>
            <a:br>
              <a:rPr lang="en-US" altLang="ja-JP" dirty="0"/>
            </a:br>
            <a:r>
              <a:rPr lang="en-US" altLang="ja-JP" dirty="0" smtClean="0"/>
              <a:t>(※Hibernate</a:t>
            </a:r>
            <a:r>
              <a:rPr lang="ja-JP" altLang="en-US" dirty="0" smtClean="0"/>
              <a:t>固有</a:t>
            </a:r>
            <a:r>
              <a:rPr lang="en-US" altLang="ja-JP" dirty="0" smtClean="0"/>
              <a:t>)</a:t>
            </a:r>
          </a:p>
          <a:p>
            <a:endParaRPr lang="en-US" altLang="ja-JP" dirty="0" smtClean="0"/>
          </a:p>
          <a:p>
            <a:endParaRPr lang="en-US" altLang="ja-JP" dirty="0"/>
          </a:p>
          <a:p>
            <a:endParaRPr lang="en-US" altLang="ja-JP" dirty="0" smtClean="0"/>
          </a:p>
          <a:p>
            <a:pPr lvl="1"/>
            <a:r>
              <a:rPr lang="en-US" altLang="ja-JP" b="1" dirty="0" smtClean="0"/>
              <a:t>validate</a:t>
            </a:r>
            <a:r>
              <a:rPr lang="en-US" altLang="ja-JP" dirty="0" smtClean="0"/>
              <a:t>: </a:t>
            </a:r>
            <a:r>
              <a:rPr lang="ja-JP" altLang="en-US" dirty="0" smtClean="0"/>
              <a:t>デプロイ時にテーブルをチェックし、整合性がなければエラーにする</a:t>
            </a:r>
            <a:endParaRPr lang="en-US" altLang="ja-JP" dirty="0" smtClean="0"/>
          </a:p>
          <a:p>
            <a:pPr lvl="1"/>
            <a:r>
              <a:rPr lang="en-US" altLang="ja-JP" b="1" dirty="0" smtClean="0"/>
              <a:t>update</a:t>
            </a:r>
            <a:r>
              <a:rPr lang="en-US" altLang="ja-JP" dirty="0" smtClean="0"/>
              <a:t>: </a:t>
            </a:r>
            <a:r>
              <a:rPr lang="ja-JP" altLang="en-US" dirty="0" smtClean="0"/>
              <a:t>デプロイ時にテーブルをチェックし、整合性が合うように</a:t>
            </a:r>
            <a:r>
              <a:rPr lang="en-US" altLang="ja-JP" dirty="0" smtClean="0"/>
              <a:t>ALTER TABLE</a:t>
            </a:r>
            <a:r>
              <a:rPr lang="ja-JP" altLang="en-US" dirty="0" smtClean="0"/>
              <a:t>を行う</a:t>
            </a:r>
            <a:endParaRPr lang="en-US" altLang="ja-JP" dirty="0" smtClean="0"/>
          </a:p>
          <a:p>
            <a:pPr lvl="1"/>
            <a:r>
              <a:rPr lang="en-US" altLang="ja-JP" b="1" dirty="0" smtClean="0"/>
              <a:t>create</a:t>
            </a:r>
            <a:r>
              <a:rPr lang="en-US" altLang="ja-JP" dirty="0" smtClean="0"/>
              <a:t>: </a:t>
            </a:r>
            <a:r>
              <a:rPr lang="ja-JP" altLang="en-US" dirty="0" smtClean="0"/>
              <a:t>デプロイ時にテーブルを生成する</a:t>
            </a:r>
            <a:endParaRPr lang="en-US" altLang="ja-JP" dirty="0" smtClean="0"/>
          </a:p>
          <a:p>
            <a:pPr lvl="1"/>
            <a:r>
              <a:rPr lang="en-US" altLang="ja-JP" b="1" dirty="0" smtClean="0"/>
              <a:t>create-drop</a:t>
            </a:r>
            <a:r>
              <a:rPr lang="en-US" altLang="ja-JP" dirty="0" smtClean="0"/>
              <a:t>: </a:t>
            </a:r>
            <a:r>
              <a:rPr lang="ja-JP" altLang="en-US" dirty="0" smtClean="0"/>
              <a:t>デプロイ時にテーブルを生成し、アンデプロイ時にテーブルをドロップする</a:t>
            </a:r>
            <a:endParaRPr lang="en-US" altLang="ja-JP" dirty="0" smtClean="0"/>
          </a:p>
          <a:p>
            <a:endParaRPr lang="en-US" altLang="ja-JP" dirty="0" smtClean="0"/>
          </a:p>
          <a:p>
            <a:r>
              <a:rPr lang="en-US" altLang="ja-JP" dirty="0" smtClean="0"/>
              <a:t>"update"</a:t>
            </a:r>
            <a:r>
              <a:rPr lang="ja-JP" altLang="en-US" dirty="0" smtClean="0"/>
              <a:t>モードの詳細</a:t>
            </a:r>
            <a:endParaRPr lang="en-US" altLang="ja-JP" dirty="0" smtClean="0"/>
          </a:p>
          <a:p>
            <a:pPr lvl="1"/>
            <a:r>
              <a:rPr lang="ja-JP" altLang="en-US" dirty="0" smtClean="0"/>
              <a:t>テーブルがなければ生成。整合性のあるテーブルがあれば何もしない</a:t>
            </a:r>
            <a:endParaRPr lang="en-US" altLang="ja-JP" dirty="0" smtClean="0"/>
          </a:p>
          <a:p>
            <a:pPr lvl="1"/>
            <a:r>
              <a:rPr lang="ja-JP" altLang="en-US" dirty="0" smtClean="0"/>
              <a:t>カラムが増える場合は、</a:t>
            </a:r>
            <a:r>
              <a:rPr lang="en-US" altLang="ja-JP" dirty="0" smtClean="0"/>
              <a:t>ALTER TABLE</a:t>
            </a:r>
            <a:r>
              <a:rPr lang="ja-JP" altLang="en-US" dirty="0" smtClean="0"/>
              <a:t>が発行される</a:t>
            </a:r>
            <a:endParaRPr lang="en-US" altLang="ja-JP" dirty="0" smtClean="0"/>
          </a:p>
          <a:p>
            <a:pPr lvl="1"/>
            <a:r>
              <a:rPr lang="ja-JP" altLang="en-US" dirty="0" smtClean="0"/>
              <a:t>不要になったカラムは自動では削除されない</a:t>
            </a:r>
            <a:endParaRPr lang="en-US" altLang="ja-JP" dirty="0" smtClean="0"/>
          </a:p>
          <a:p>
            <a:pPr lvl="1"/>
            <a:r>
              <a:rPr lang="en-US" altLang="ja-JP" dirty="0"/>
              <a:t>DDL</a:t>
            </a:r>
            <a:r>
              <a:rPr lang="ja-JP" altLang="en-US" dirty="0"/>
              <a:t>発行時のテーブル内のカラム順を気にしないので</a:t>
            </a:r>
            <a:r>
              <a:rPr lang="ja-JP" altLang="en-US" dirty="0" smtClean="0"/>
              <a:t>あれば、モデル変更に伴うテーブル修正やデータ移行作業がほとんど発生しないため、</a:t>
            </a:r>
            <a:r>
              <a:rPr lang="en-US" altLang="ja-JP" dirty="0" smtClean="0"/>
              <a:t>"update</a:t>
            </a:r>
            <a:r>
              <a:rPr lang="en-US" altLang="ja-JP" dirty="0"/>
              <a:t>"</a:t>
            </a:r>
            <a:r>
              <a:rPr lang="ja-JP" altLang="en-US" dirty="0"/>
              <a:t>が一番便利</a:t>
            </a:r>
            <a:endParaRPr lang="en-US" altLang="ja-JP" dirty="0" smtClean="0"/>
          </a:p>
          <a:p>
            <a:pPr lvl="1"/>
            <a:endParaRPr lang="en-US" altLang="ja-JP" dirty="0"/>
          </a:p>
          <a:p>
            <a:pPr lvl="1"/>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テーブルの自動生成</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12</a:t>
            </a:fld>
            <a:endParaRPr lang="ja-JP" altLang="en-US"/>
          </a:p>
        </p:txBody>
      </p:sp>
      <p:sp>
        <p:nvSpPr>
          <p:cNvPr id="10" name="Text Box 5"/>
          <p:cNvSpPr txBox="1">
            <a:spLocks noChangeArrowheads="1"/>
          </p:cNvSpPr>
          <p:nvPr/>
        </p:nvSpPr>
        <p:spPr bwMode="auto">
          <a:xfrm>
            <a:off x="827584" y="2152563"/>
            <a:ext cx="8208912" cy="268325"/>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"hibernate.hbm2ddl.auto"</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"update"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p>
        </p:txBody>
      </p:sp>
      <p:sp>
        <p:nvSpPr>
          <p:cNvPr id="6" name="テキスト ボックス 5"/>
          <p:cNvSpPr txBox="1"/>
          <p:nvPr/>
        </p:nvSpPr>
        <p:spPr>
          <a:xfrm>
            <a:off x="825568" y="1864531"/>
            <a:ext cx="1730208" cy="338554"/>
          </a:xfrm>
          <a:prstGeom prst="rect">
            <a:avLst/>
          </a:prstGeom>
          <a:noFill/>
        </p:spPr>
        <p:txBody>
          <a:bodyPr wrap="none" lIns="36000" rIns="36000" rtlCol="0">
            <a:spAutoFit/>
          </a:bodyPr>
          <a:lstStyle/>
          <a:p>
            <a:r>
              <a:rPr kumimoji="1" lang="en-US" altLang="ja-JP" sz="1600" baseline="0" dirty="0" err="1" smtClean="0">
                <a:latin typeface="メイリオ"/>
                <a:ea typeface="メイリオ"/>
                <a:cs typeface="メイリオ"/>
              </a:rPr>
              <a:t>persistence.xml</a:t>
            </a:r>
            <a:r>
              <a:rPr kumimoji="1" lang="en-US" altLang="ja-JP" sz="1600" baseline="0" dirty="0" smtClean="0">
                <a:latin typeface="メイリオ"/>
                <a:ea typeface="メイリオ"/>
                <a:cs typeface="メイリオ"/>
              </a:rPr>
              <a:t>:</a:t>
            </a:r>
            <a:endParaRPr kumimoji="1" lang="ja-JP" altLang="en-US" sz="1600" baseline="0" dirty="0" smtClean="0">
              <a:latin typeface="メイリオ"/>
              <a:ea typeface="メイリオ"/>
              <a:cs typeface="メイリオ"/>
            </a:endParaRPr>
          </a:p>
        </p:txBody>
      </p:sp>
    </p:spTree>
    <p:extLst>
      <p:ext uri="{BB962C8B-B14F-4D97-AF65-F5344CB8AC3E}">
        <p14:creationId xmlns:p14="http://schemas.microsoft.com/office/powerpoint/2010/main" val="1087719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dirty="0" smtClean="0"/>
              <a:t>デプロイ時にテーブルを自動生成するオプション</a:t>
            </a:r>
            <a:r>
              <a:rPr lang="en-US" altLang="ja-JP" dirty="0"/>
              <a:t/>
            </a:r>
            <a:br>
              <a:rPr lang="en-US" altLang="ja-JP" dirty="0"/>
            </a:br>
            <a:r>
              <a:rPr lang="en-US" altLang="ja-JP" dirty="0" smtClean="0"/>
              <a:t>(※JPA 2.1</a:t>
            </a:r>
            <a:r>
              <a:rPr lang="ja-JP" altLang="en-US" dirty="0" smtClean="0"/>
              <a:t>標準</a:t>
            </a:r>
            <a:r>
              <a:rPr lang="en-US" altLang="ja-JP" dirty="0" smtClean="0"/>
              <a:t>)</a:t>
            </a:r>
          </a:p>
          <a:p>
            <a:endParaRPr lang="en-US" altLang="ja-JP" dirty="0" smtClean="0"/>
          </a:p>
          <a:p>
            <a:endParaRPr lang="en-US" altLang="ja-JP" dirty="0" smtClean="0"/>
          </a:p>
          <a:p>
            <a:endParaRPr lang="en-US" altLang="ja-JP" dirty="0"/>
          </a:p>
          <a:p>
            <a:endParaRPr lang="en-US" altLang="ja-JP" dirty="0"/>
          </a:p>
          <a:p>
            <a:pPr marL="456855" lvl="1" indent="0">
              <a:buNone/>
            </a:pPr>
            <a:r>
              <a:rPr lang="en-US" altLang="ja-JP" dirty="0" err="1" smtClean="0">
                <a:solidFill>
                  <a:srgbClr val="FF0000"/>
                </a:solidFill>
              </a:rPr>
              <a:t>javax.persistence.schema-generation.database.action</a:t>
            </a:r>
            <a:r>
              <a:rPr lang="en-US" altLang="ja-JP" dirty="0" smtClean="0"/>
              <a:t>:</a:t>
            </a:r>
          </a:p>
          <a:p>
            <a:pPr lvl="1"/>
            <a:r>
              <a:rPr lang="en-US" altLang="ja-JP" b="1" dirty="0" smtClean="0"/>
              <a:t>none</a:t>
            </a:r>
            <a:r>
              <a:rPr lang="en-US" altLang="ja-JP" dirty="0" smtClean="0"/>
              <a:t>: </a:t>
            </a:r>
            <a:r>
              <a:rPr lang="ja-JP" altLang="en-US" dirty="0" smtClean="0"/>
              <a:t>何もしない</a:t>
            </a:r>
            <a:endParaRPr lang="en-US" altLang="ja-JP" dirty="0" smtClean="0"/>
          </a:p>
          <a:p>
            <a:pPr lvl="1"/>
            <a:r>
              <a:rPr lang="en-US" altLang="ja-JP" b="1" dirty="0" smtClean="0"/>
              <a:t>create</a:t>
            </a:r>
            <a:r>
              <a:rPr lang="en-US" altLang="ja-JP" dirty="0" smtClean="0"/>
              <a:t>: </a:t>
            </a:r>
            <a:r>
              <a:rPr lang="ja-JP" altLang="en-US" dirty="0" smtClean="0"/>
              <a:t>デプロイ時にテーブルを作成する</a:t>
            </a:r>
            <a:endParaRPr lang="en-US" altLang="ja-JP" dirty="0" smtClean="0"/>
          </a:p>
          <a:p>
            <a:pPr lvl="1"/>
            <a:r>
              <a:rPr lang="en-US" altLang="ja-JP" b="1" dirty="0" smtClean="0"/>
              <a:t>drop-and-create</a:t>
            </a:r>
            <a:r>
              <a:rPr lang="en-US" altLang="ja-JP" dirty="0" smtClean="0"/>
              <a:t>: </a:t>
            </a:r>
            <a:r>
              <a:rPr lang="ja-JP" altLang="en-US" dirty="0"/>
              <a:t>デプロイ時にテーブルを生成し、アンデプロイ時にテーブルをドロップする</a:t>
            </a:r>
            <a:endParaRPr lang="en-US" altLang="ja-JP" dirty="0" smtClean="0"/>
          </a:p>
          <a:p>
            <a:pPr lvl="1"/>
            <a:r>
              <a:rPr lang="en-US" altLang="ja-JP" b="1" dirty="0" smtClean="0"/>
              <a:t>drop</a:t>
            </a:r>
            <a:r>
              <a:rPr lang="en-US" altLang="ja-JP" dirty="0" smtClean="0"/>
              <a:t>: </a:t>
            </a:r>
            <a:r>
              <a:rPr lang="ja-JP" altLang="en-US" dirty="0" smtClean="0"/>
              <a:t>アンデプロイ時にテーブルをドロップする</a:t>
            </a:r>
            <a:endParaRPr lang="en-US" altLang="ja-JP" dirty="0" smtClean="0"/>
          </a:p>
          <a:p>
            <a:pPr marL="456855" lvl="1" indent="0">
              <a:buNone/>
            </a:pPr>
            <a:r>
              <a:rPr lang="en-US" altLang="ja-JP" dirty="0" err="1" smtClean="0">
                <a:solidFill>
                  <a:srgbClr val="FF0000"/>
                </a:solidFill>
              </a:rPr>
              <a:t>javax.persistence.schema</a:t>
            </a:r>
            <a:r>
              <a:rPr lang="en-US" altLang="ja-JP" dirty="0" smtClean="0">
                <a:solidFill>
                  <a:srgbClr val="FF0000"/>
                </a:solidFill>
              </a:rPr>
              <a:t>-</a:t>
            </a:r>
            <a:r>
              <a:rPr lang="en-US" altLang="ja-JP" dirty="0" err="1" smtClean="0">
                <a:solidFill>
                  <a:srgbClr val="FF0000"/>
                </a:solidFill>
              </a:rPr>
              <a:t>generation.create</a:t>
            </a:r>
            <a:r>
              <a:rPr lang="en-US" altLang="ja-JP" dirty="0" smtClean="0">
                <a:solidFill>
                  <a:srgbClr val="FF0000"/>
                </a:solidFill>
              </a:rPr>
              <a:t>-source</a:t>
            </a:r>
            <a:r>
              <a:rPr lang="en-US" altLang="ja-JP" dirty="0" smtClean="0"/>
              <a:t>:</a:t>
            </a:r>
          </a:p>
          <a:p>
            <a:pPr lvl="1"/>
            <a:r>
              <a:rPr lang="en-US" altLang="ja-JP" b="1" dirty="0" smtClean="0"/>
              <a:t>metadata</a:t>
            </a:r>
            <a:r>
              <a:rPr lang="en-US" altLang="ja-JP" dirty="0" smtClean="0"/>
              <a:t>: </a:t>
            </a:r>
            <a:r>
              <a:rPr lang="ja-JP" altLang="en-US" dirty="0" smtClean="0"/>
              <a:t>エンティティのアノテーションを使用</a:t>
            </a:r>
            <a:endParaRPr lang="en-US" altLang="ja-JP" dirty="0" smtClean="0"/>
          </a:p>
          <a:p>
            <a:pPr lvl="1"/>
            <a:r>
              <a:rPr lang="en-US" altLang="ja-JP" b="1" dirty="0" smtClean="0"/>
              <a:t>script</a:t>
            </a:r>
            <a:r>
              <a:rPr lang="en-US" altLang="ja-JP" dirty="0" smtClean="0"/>
              <a:t>: </a:t>
            </a:r>
            <a:r>
              <a:rPr lang="ja-JP" altLang="en-US" dirty="0" smtClean="0"/>
              <a:t>指定した</a:t>
            </a:r>
            <a:r>
              <a:rPr lang="en-US" altLang="ja-JP" dirty="0" smtClean="0"/>
              <a:t>DDL</a:t>
            </a:r>
            <a:r>
              <a:rPr lang="ja-JP" altLang="en-US" dirty="0" smtClean="0"/>
              <a:t>スクリプトファイルを使用</a:t>
            </a:r>
            <a:endParaRPr lang="en-US" altLang="ja-JP" dirty="0"/>
          </a:p>
          <a:p>
            <a:pPr marL="456855" lvl="1" indent="0">
              <a:buNone/>
            </a:pPr>
            <a:r>
              <a:rPr lang="en-US" altLang="ja-JP" dirty="0" err="1" smtClean="0">
                <a:solidFill>
                  <a:srgbClr val="FF0000"/>
                </a:solidFill>
              </a:rPr>
              <a:t>javax.persistence.schema</a:t>
            </a:r>
            <a:r>
              <a:rPr lang="en-US" altLang="ja-JP" dirty="0" smtClean="0">
                <a:solidFill>
                  <a:srgbClr val="FF0000"/>
                </a:solidFill>
              </a:rPr>
              <a:t>-</a:t>
            </a:r>
            <a:r>
              <a:rPr lang="en-US" altLang="ja-JP" dirty="0" err="1" smtClean="0">
                <a:solidFill>
                  <a:srgbClr val="FF0000"/>
                </a:solidFill>
              </a:rPr>
              <a:t>generation.create</a:t>
            </a:r>
            <a:r>
              <a:rPr lang="en-US" altLang="ja-JP" dirty="0" smtClean="0">
                <a:solidFill>
                  <a:srgbClr val="FF0000"/>
                </a:solidFill>
              </a:rPr>
              <a:t>-script-source</a:t>
            </a:r>
            <a:r>
              <a:rPr lang="en-US" altLang="ja-JP" dirty="0" smtClean="0"/>
              <a:t>:</a:t>
            </a:r>
          </a:p>
          <a:p>
            <a:pPr lvl="1"/>
            <a:r>
              <a:rPr lang="en-US" altLang="ja-JP" dirty="0" smtClean="0"/>
              <a:t>DDL</a:t>
            </a:r>
            <a:r>
              <a:rPr lang="ja-JP" altLang="en-US" dirty="0" smtClean="0"/>
              <a:t>ファイルのパス。</a:t>
            </a:r>
            <a:r>
              <a:rPr lang="en-US" altLang="ja-JP" dirty="0" err="1" smtClean="0"/>
              <a:t>persistence.xml</a:t>
            </a:r>
            <a:r>
              <a:rPr lang="ja-JP" altLang="en-US" dirty="0" smtClean="0"/>
              <a:t>が見つかったディレクトリを含むクラスパス</a:t>
            </a:r>
            <a:endParaRPr lang="en-US" altLang="ja-JP" dirty="0" smtClean="0"/>
          </a:p>
          <a:p>
            <a:pPr lvl="1"/>
            <a:endParaRPr lang="en-US" altLang="ja-JP" dirty="0"/>
          </a:p>
          <a:p>
            <a:pPr lvl="1"/>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テーブルの自動生成 </a:t>
            </a:r>
            <a:r>
              <a:rPr lang="en-US" altLang="ja-JP" dirty="0" smtClean="0"/>
              <a:t>(</a:t>
            </a:r>
            <a:r>
              <a:rPr lang="ja-JP" altLang="en-US" dirty="0" smtClean="0"/>
              <a:t>カラム順を重視する場合</a:t>
            </a:r>
            <a:r>
              <a:rPr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13</a:t>
            </a:fld>
            <a:endParaRPr lang="ja-JP" altLang="en-US"/>
          </a:p>
        </p:txBody>
      </p:sp>
      <p:sp>
        <p:nvSpPr>
          <p:cNvPr id="10" name="Text Box 5"/>
          <p:cNvSpPr txBox="1">
            <a:spLocks noChangeArrowheads="1"/>
          </p:cNvSpPr>
          <p:nvPr/>
        </p:nvSpPr>
        <p:spPr bwMode="auto">
          <a:xfrm>
            <a:off x="827584" y="2060848"/>
            <a:ext cx="8208912" cy="100698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javax.persistence.schema-generation.database.action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-script-source"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/create_h2.sql"</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200"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&lt;property</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-script-source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value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/drop_h2.sql"</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6" name="テキスト ボックス 5"/>
          <p:cNvSpPr txBox="1"/>
          <p:nvPr/>
        </p:nvSpPr>
        <p:spPr>
          <a:xfrm>
            <a:off x="825568" y="1825079"/>
            <a:ext cx="1517009"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persistence.xml</a:t>
            </a:r>
            <a:r>
              <a:rPr kumimoji="1" lang="en-US" altLang="ja-JP" sz="1400" baseline="0" dirty="0" smtClean="0">
                <a:latin typeface="メイリオ"/>
                <a:ea typeface="メイリオ"/>
                <a:cs typeface="メイリオ"/>
              </a:rPr>
              <a:t>:</a:t>
            </a:r>
            <a:endParaRPr kumimoji="1" lang="ja-JP" altLang="en-US" sz="1400" baseline="0" dirty="0" smtClean="0">
              <a:latin typeface="メイリオ"/>
              <a:ea typeface="メイリオ"/>
              <a:cs typeface="メイリオ"/>
            </a:endParaRPr>
          </a:p>
        </p:txBody>
      </p:sp>
      <p:sp>
        <p:nvSpPr>
          <p:cNvPr id="9" name="Text Box 5"/>
          <p:cNvSpPr txBox="1">
            <a:spLocks noChangeArrowheads="1"/>
          </p:cNvSpPr>
          <p:nvPr/>
        </p:nvSpPr>
        <p:spPr bwMode="auto">
          <a:xfrm>
            <a:off x="827584" y="6257019"/>
            <a:ext cx="8208912" cy="268325"/>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 table </a:t>
            </a:r>
            <a:r>
              <a:rPr lang="en-US" altLang="ja-JP" sz="12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if not exists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Person (id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integer,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firstName</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varchar(20), ...)</a:t>
            </a:r>
          </a:p>
        </p:txBody>
      </p:sp>
      <p:sp>
        <p:nvSpPr>
          <p:cNvPr id="11" name="テキスト ボックス 10"/>
          <p:cNvSpPr txBox="1"/>
          <p:nvPr/>
        </p:nvSpPr>
        <p:spPr>
          <a:xfrm>
            <a:off x="825568" y="6026931"/>
            <a:ext cx="1670063" cy="307777"/>
          </a:xfrm>
          <a:prstGeom prst="rect">
            <a:avLst/>
          </a:prstGeom>
          <a:noFill/>
        </p:spPr>
        <p:txBody>
          <a:bodyPr wrap="none" lIns="36000" rIns="36000" rtlCol="0">
            <a:spAutoFit/>
          </a:bodyPr>
          <a:lstStyle/>
          <a:p>
            <a:r>
              <a:rPr kumimoji="1" lang="en-US" altLang="ja-JP" sz="1400" baseline="0" dirty="0" err="1" smtClean="0">
                <a:latin typeface="メイリオ"/>
                <a:ea typeface="メイリオ"/>
                <a:cs typeface="メイリオ"/>
              </a:rPr>
              <a:t>sql</a:t>
            </a:r>
            <a:r>
              <a:rPr kumimoji="1" lang="en-US" altLang="ja-JP" sz="1400" baseline="0" dirty="0" smtClean="0">
                <a:latin typeface="メイリオ"/>
                <a:ea typeface="メイリオ"/>
                <a:cs typeface="メイリオ"/>
              </a:rPr>
              <a:t>/create_h2.sql:</a:t>
            </a:r>
            <a:endParaRPr kumimoji="1" lang="ja-JP" altLang="en-US" sz="1400" baseline="0" dirty="0" smtClean="0">
              <a:latin typeface="メイリオ"/>
              <a:ea typeface="メイリオ"/>
              <a:cs typeface="メイリオ"/>
            </a:endParaRPr>
          </a:p>
        </p:txBody>
      </p:sp>
      <p:sp>
        <p:nvSpPr>
          <p:cNvPr id="12" name="角丸四角形吹き出し 11"/>
          <p:cNvSpPr/>
          <p:nvPr/>
        </p:nvSpPr>
        <p:spPr>
          <a:xfrm>
            <a:off x="2495631" y="5924363"/>
            <a:ext cx="3528866" cy="252028"/>
          </a:xfrm>
          <a:prstGeom prst="wedgeRoundRectCallout">
            <a:avLst>
              <a:gd name="adj1" fmla="val -43445"/>
              <a:gd name="adj2" fmla="val 79023"/>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Autofit/>
          </a:bodyPr>
          <a:lstStyle/>
          <a:p>
            <a:pPr algn="ctr"/>
            <a:r>
              <a:rPr kumimoji="1" lang="en-US" altLang="ja-JP" sz="1100" baseline="0" dirty="0" smtClean="0">
                <a:solidFill>
                  <a:srgbClr val="FF6600"/>
                </a:solidFill>
                <a:latin typeface="メイリオ"/>
                <a:ea typeface="メイリオ"/>
                <a:cs typeface="メイリオ"/>
              </a:rPr>
              <a:t>2</a:t>
            </a:r>
            <a:r>
              <a:rPr kumimoji="1" lang="ja-JP" altLang="en-US" sz="1100" baseline="0" dirty="0" smtClean="0">
                <a:solidFill>
                  <a:srgbClr val="FF6600"/>
                </a:solidFill>
                <a:latin typeface="メイリオ"/>
                <a:ea typeface="メイリオ"/>
                <a:cs typeface="メイリオ"/>
              </a:rPr>
              <a:t>回目以降失敗しないよう、</a:t>
            </a:r>
            <a:r>
              <a:rPr kumimoji="1" lang="en-US" altLang="ja-JP" sz="1100" baseline="0" dirty="0" smtClean="0">
                <a:solidFill>
                  <a:srgbClr val="FF6600"/>
                </a:solidFill>
                <a:latin typeface="メイリオ"/>
                <a:ea typeface="メイリオ"/>
                <a:cs typeface="メイリオ"/>
              </a:rPr>
              <a:t>"if not exists"</a:t>
            </a:r>
            <a:r>
              <a:rPr kumimoji="1" lang="ja-JP" altLang="en-US" sz="1100" baseline="0" dirty="0" smtClean="0">
                <a:solidFill>
                  <a:srgbClr val="FF6600"/>
                </a:solidFill>
                <a:latin typeface="メイリオ"/>
                <a:ea typeface="メイリオ"/>
                <a:cs typeface="メイリオ"/>
              </a:rPr>
              <a:t>を挿入</a:t>
            </a:r>
          </a:p>
        </p:txBody>
      </p:sp>
    </p:spTree>
    <p:extLst>
      <p:ext uri="{BB962C8B-B14F-4D97-AF65-F5344CB8AC3E}">
        <p14:creationId xmlns:p14="http://schemas.microsoft.com/office/powerpoint/2010/main" val="30567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en-US" altLang="ja-JP" dirty="0" smtClean="0"/>
              <a:t>JPA</a:t>
            </a:r>
            <a:r>
              <a:rPr lang="ja-JP" altLang="en-US" dirty="0" smtClean="0"/>
              <a:t> </a:t>
            </a:r>
            <a:r>
              <a:rPr lang="en-US" altLang="ja-JP" dirty="0" smtClean="0"/>
              <a:t>2.1</a:t>
            </a:r>
            <a:r>
              <a:rPr lang="ja-JP" altLang="en-US" dirty="0" smtClean="0"/>
              <a:t>より</a:t>
            </a:r>
            <a:r>
              <a:rPr lang="en-US" altLang="ja-JP" dirty="0" smtClean="0"/>
              <a:t>DDL</a:t>
            </a:r>
            <a:r>
              <a:rPr lang="ja-JP" altLang="en-US" dirty="0" smtClean="0"/>
              <a:t>ファイル出力の</a:t>
            </a:r>
            <a:r>
              <a:rPr lang="en-US" altLang="ja-JP" dirty="0" smtClean="0"/>
              <a:t>API</a:t>
            </a:r>
            <a:r>
              <a:rPr lang="ja-JP" altLang="en-US" dirty="0" smtClean="0"/>
              <a:t>が標準で用意された</a:t>
            </a:r>
            <a:endParaRPr lang="en-US" altLang="ja-JP" dirty="0" smtClean="0"/>
          </a:p>
          <a:p>
            <a:endParaRPr lang="en-US" altLang="ja-JP" dirty="0"/>
          </a:p>
          <a:p>
            <a:endParaRPr lang="en-US" altLang="ja-JP" dirty="0" smtClean="0"/>
          </a:p>
          <a:p>
            <a:endParaRPr lang="en-US" altLang="ja-JP" dirty="0" smtClean="0"/>
          </a:p>
          <a:p>
            <a:endParaRPr lang="en-US" altLang="ja-JP" dirty="0" smtClean="0"/>
          </a:p>
          <a:p>
            <a:endParaRPr lang="en-US" altLang="ja-JP" dirty="0" smtClean="0"/>
          </a:p>
          <a:p>
            <a:endParaRPr lang="en-US" altLang="ja-JP" dirty="0"/>
          </a:p>
          <a:p>
            <a:endParaRPr lang="en-US" altLang="ja-JP" dirty="0"/>
          </a:p>
          <a:p>
            <a:pPr lvl="1"/>
            <a:r>
              <a:rPr lang="en-US" altLang="ja-JP" dirty="0" smtClean="0"/>
              <a:t>"</a:t>
            </a:r>
            <a:r>
              <a:rPr lang="en-US" altLang="ja-JP" dirty="0" err="1" smtClean="0"/>
              <a:t>scripts.action</a:t>
            </a:r>
            <a:r>
              <a:rPr lang="en-US" altLang="ja-JP" dirty="0" smtClean="0"/>
              <a:t>"</a:t>
            </a:r>
            <a:r>
              <a:rPr lang="ja-JP" altLang="en-US" dirty="0" smtClean="0"/>
              <a:t>オプションには、</a:t>
            </a:r>
            <a:r>
              <a:rPr lang="en-US" altLang="ja-JP" dirty="0" smtClean="0"/>
              <a:t>"drop-and-create"</a:t>
            </a:r>
            <a:r>
              <a:rPr lang="ja-JP" altLang="en-US" dirty="0" smtClean="0"/>
              <a:t>を指定（</a:t>
            </a:r>
            <a:r>
              <a:rPr lang="en-US" altLang="ja-JP" dirty="0" smtClean="0"/>
              <a:t>create</a:t>
            </a:r>
            <a:r>
              <a:rPr lang="ja-JP" altLang="en-US" dirty="0" smtClean="0"/>
              <a:t>時と</a:t>
            </a:r>
            <a:r>
              <a:rPr lang="en-US" altLang="ja-JP" dirty="0" smtClean="0"/>
              <a:t>drop</a:t>
            </a:r>
            <a:r>
              <a:rPr lang="ja-JP" altLang="en-US" dirty="0" smtClean="0"/>
              <a:t>時の両方の</a:t>
            </a:r>
            <a:r>
              <a:rPr lang="en-US" altLang="ja-JP" dirty="0" smtClean="0"/>
              <a:t>DDL</a:t>
            </a:r>
            <a:r>
              <a:rPr lang="ja-JP" altLang="en-US" dirty="0" smtClean="0"/>
              <a:t>を生成することを指示</a:t>
            </a:r>
            <a:endParaRPr lang="en-US" altLang="ja-JP" dirty="0" smtClean="0"/>
          </a:p>
          <a:p>
            <a:pPr lvl="1"/>
            <a:r>
              <a:rPr lang="en-US" altLang="ja-JP" dirty="0" smtClean="0"/>
              <a:t>"create-source", "drop-source"</a:t>
            </a:r>
            <a:r>
              <a:rPr lang="ja-JP" altLang="en-US" dirty="0" smtClean="0"/>
              <a:t>オプションには</a:t>
            </a:r>
            <a:r>
              <a:rPr lang="en-US" altLang="ja-JP" dirty="0" smtClean="0"/>
              <a:t>"metadata"</a:t>
            </a:r>
            <a:r>
              <a:rPr lang="ja-JP" altLang="en-US" dirty="0" smtClean="0"/>
              <a:t>を指定</a:t>
            </a:r>
            <a:endParaRPr lang="en-US" altLang="ja-JP" dirty="0" smtClean="0"/>
          </a:p>
          <a:p>
            <a:pPr lvl="1"/>
            <a:r>
              <a:rPr lang="en-US" altLang="ja-JP" dirty="0" err="1" smtClean="0"/>
              <a:t>persistence.xml</a:t>
            </a:r>
            <a:r>
              <a:rPr lang="ja-JP" altLang="en-US" dirty="0" smtClean="0"/>
              <a:t>に指定した</a:t>
            </a:r>
            <a:r>
              <a:rPr lang="en-US" altLang="ja-JP" dirty="0" smtClean="0"/>
              <a:t>JDBC</a:t>
            </a:r>
            <a:r>
              <a:rPr lang="ja-JP" altLang="en-US" dirty="0" smtClean="0"/>
              <a:t> </a:t>
            </a:r>
            <a:r>
              <a:rPr lang="en-US" altLang="ja-JP" dirty="0" smtClean="0"/>
              <a:t>URL</a:t>
            </a:r>
            <a:r>
              <a:rPr lang="ja-JP" altLang="en-US" dirty="0" smtClean="0"/>
              <a:t>により、適切な</a:t>
            </a:r>
            <a:r>
              <a:rPr lang="en-US" altLang="ja-JP" dirty="0" smtClean="0"/>
              <a:t>Dialect</a:t>
            </a:r>
            <a:r>
              <a:rPr lang="ja-JP" altLang="en-US" dirty="0" smtClean="0"/>
              <a:t>クラスが特定されること</a:t>
            </a:r>
            <a:endParaRPr lang="en-US" altLang="ja-JP" dirty="0" smtClean="0"/>
          </a:p>
          <a:p>
            <a:pPr lvl="1"/>
            <a:r>
              <a:rPr lang="en-US" altLang="ja-JP" dirty="0" smtClean="0"/>
              <a:t>DDL</a:t>
            </a:r>
            <a:r>
              <a:rPr lang="ja-JP" altLang="en-US" dirty="0" smtClean="0"/>
              <a:t>ファイルが生成されたら、</a:t>
            </a:r>
            <a:r>
              <a:rPr lang="en-US" altLang="ja-JP" dirty="0" smtClean="0"/>
              <a:t>"CREATE TABLE"</a:t>
            </a:r>
            <a:r>
              <a:rPr lang="ja-JP" altLang="en-US" dirty="0" smtClean="0"/>
              <a:t>を</a:t>
            </a:r>
            <a:r>
              <a:rPr lang="en-US" altLang="ja-JP" dirty="0" smtClean="0"/>
              <a:t>"CREATE TABLE IF NOT EXISTS"</a:t>
            </a:r>
            <a:r>
              <a:rPr lang="ja-JP" altLang="en-US" dirty="0" smtClean="0"/>
              <a:t>に変更し、プロダクション側の</a:t>
            </a:r>
            <a:r>
              <a:rPr lang="en-US" altLang="ja-JP" dirty="0" err="1" smtClean="0"/>
              <a:t>persistence.xml</a:t>
            </a:r>
            <a:r>
              <a:rPr lang="ja-JP" altLang="en-US" dirty="0" smtClean="0"/>
              <a:t>に指定している</a:t>
            </a:r>
            <a:r>
              <a:rPr lang="en-US" altLang="ja-JP" dirty="0" smtClean="0"/>
              <a:t>DDL</a:t>
            </a:r>
            <a:r>
              <a:rPr lang="ja-JP" altLang="en-US" dirty="0" smtClean="0"/>
              <a:t>ファイルのパスに配置する</a:t>
            </a:r>
            <a:r>
              <a:rPr lang="en-US" altLang="ja-JP" dirty="0"/>
              <a:t/>
            </a:r>
            <a:br>
              <a:rPr lang="en-US" altLang="ja-JP" dirty="0"/>
            </a:br>
            <a:r>
              <a:rPr lang="en-US" altLang="ja-JP" dirty="0" smtClean="0"/>
              <a:t>(</a:t>
            </a:r>
            <a:r>
              <a:rPr lang="ja-JP" altLang="en-US" dirty="0" smtClean="0"/>
              <a:t>テーブルスキーマに影響するモデル変更を行うたびにこの作業を行う</a:t>
            </a:r>
            <a:r>
              <a:rPr lang="en-US" altLang="ja-JP" dirty="0" smtClean="0"/>
              <a:t>)</a:t>
            </a:r>
          </a:p>
          <a:p>
            <a:pPr lvl="1"/>
            <a:endParaRPr lang="en-US" altLang="ja-JP" dirty="0"/>
          </a:p>
          <a:p>
            <a:pPr lvl="1"/>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テーブルの自動生成 </a:t>
            </a:r>
            <a:r>
              <a:rPr lang="en-US" altLang="ja-JP" dirty="0" smtClean="0"/>
              <a:t>(DDL</a:t>
            </a:r>
            <a:r>
              <a:rPr lang="ja-JP" altLang="en-US" dirty="0" smtClean="0"/>
              <a:t>ファイルの生成</a:t>
            </a:r>
            <a:r>
              <a:rPr lang="en-US" altLang="ja-JP" dirty="0" smtClean="0"/>
              <a:t>)</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14</a:t>
            </a:fld>
            <a:endParaRPr lang="ja-JP" altLang="en-US"/>
          </a:p>
        </p:txBody>
      </p:sp>
      <p:sp>
        <p:nvSpPr>
          <p:cNvPr id="10" name="Text Box 5"/>
          <p:cNvSpPr txBox="1">
            <a:spLocks noChangeArrowheads="1"/>
          </p:cNvSpPr>
          <p:nvPr/>
        </p:nvSpPr>
        <p:spPr bwMode="auto">
          <a:xfrm>
            <a:off x="827584" y="1557915"/>
            <a:ext cx="8208912" cy="211498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DDLUtil</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void</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main(String[]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args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Map&lt;String</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String&gt; </a:t>
            </a:r>
            <a:r>
              <a:rPr lang="en-US" altLang="ja-JP" sz="12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200" dirty="0">
                <a:solidFill>
                  <a:srgbClr val="7030A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HashMap</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&lt;&gt;();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javax.persistence.schema-generation.scripts.action</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"drop-and-create</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"metadata</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generation.scripts.create</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/create_h2.sql</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-source", "metadata</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javax.persistence.schema</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generation.scripts.drop</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"target/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sql</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/drop_h2.sql</a:t>
            </a:r>
            <a:r>
              <a:rPr lang="en-US" altLang="ja-JP" sz="12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DDL</a:t>
            </a:r>
            <a:r>
              <a:rPr lang="ja-JP" altLang="en-US"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ファイルの生成</a:t>
            </a:r>
            <a:endParaRPr lang="en-US" altLang="ja-JP" sz="1200"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Persistence.generateSchema</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TestPU</a:t>
            </a:r>
            <a:r>
              <a:rPr lang="en-US" altLang="ja-JP" sz="12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props</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00695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715000"/>
          </a:xfrm>
        </p:spPr>
        <p:txBody>
          <a:bodyPr>
            <a:normAutofit/>
          </a:bodyPr>
          <a:lstStyle/>
          <a:p>
            <a:r>
              <a:rPr lang="ja-JP" altLang="en-US" sz="1600" dirty="0" smtClean="0"/>
              <a:t>画面に出力する場合は、ページネーションを行う。</a:t>
            </a:r>
            <a:endParaRPr lang="en-US" altLang="ja-JP" sz="1600" dirty="0" smtClean="0"/>
          </a:p>
          <a:p>
            <a:endParaRPr lang="en-US" altLang="ja-JP" sz="1600" dirty="0"/>
          </a:p>
          <a:p>
            <a:endParaRPr lang="en-US" altLang="ja-JP" sz="1600" dirty="0" smtClean="0"/>
          </a:p>
          <a:p>
            <a:endParaRPr lang="en-US" altLang="ja-JP" sz="1600" dirty="0"/>
          </a:p>
          <a:p>
            <a:endParaRPr lang="en-US" altLang="ja-JP" sz="1600" dirty="0" smtClean="0"/>
          </a:p>
          <a:p>
            <a:endParaRPr lang="en-US" altLang="ja-JP" sz="1600" dirty="0" smtClean="0"/>
          </a:p>
          <a:p>
            <a:endParaRPr lang="en-US" altLang="ja-JP" sz="1600" dirty="0"/>
          </a:p>
          <a:p>
            <a:r>
              <a:rPr lang="ja-JP" altLang="en-US" sz="1600" dirty="0" smtClean="0"/>
              <a:t>ページネーションが適さない場合（同一トランザクション上で全てのレコードを処理する必要がある場合）は、</a:t>
            </a:r>
            <a:r>
              <a:rPr lang="en-US" altLang="ja-JP" sz="1600" dirty="0" smtClean="0"/>
              <a:t>JPA</a:t>
            </a:r>
            <a:r>
              <a:rPr lang="ja-JP" altLang="en-US" sz="1600" dirty="0" smtClean="0"/>
              <a:t>標準では適切な</a:t>
            </a:r>
            <a:r>
              <a:rPr lang="en-US" altLang="ja-JP" sz="1600" dirty="0" smtClean="0"/>
              <a:t>API</a:t>
            </a:r>
            <a:r>
              <a:rPr lang="ja-JP" altLang="en-US" sz="1600" dirty="0" smtClean="0"/>
              <a:t>がないため、内部の</a:t>
            </a:r>
            <a:r>
              <a:rPr lang="en-US" altLang="ja-JP" sz="1600" dirty="0" smtClean="0"/>
              <a:t>Hibernate</a:t>
            </a:r>
            <a:r>
              <a:rPr lang="ja-JP" altLang="en-US" sz="1600" dirty="0" smtClean="0"/>
              <a:t>実装を取り出し、イテレーティブに処理することも可能。</a:t>
            </a:r>
            <a:endParaRPr lang="en-US" altLang="ja-JP" sz="1600" dirty="0" smtClean="0"/>
          </a:p>
        </p:txBody>
      </p:sp>
      <p:sp>
        <p:nvSpPr>
          <p:cNvPr id="3" name="タイトル 2"/>
          <p:cNvSpPr>
            <a:spLocks noGrp="1"/>
          </p:cNvSpPr>
          <p:nvPr>
            <p:ph type="title"/>
          </p:nvPr>
        </p:nvSpPr>
        <p:spPr/>
        <p:txBody>
          <a:bodyPr>
            <a:normAutofit/>
          </a:bodyPr>
          <a:lstStyle/>
          <a:p>
            <a:r>
              <a:rPr kumimoji="1" lang="ja-JP" altLang="en-US" dirty="0" smtClean="0"/>
              <a:t>大量の検索結果を扱う場合</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15</a:t>
            </a:fld>
            <a:endParaRPr lang="ja-JP" altLang="en-US"/>
          </a:p>
        </p:txBody>
      </p:sp>
      <p:sp>
        <p:nvSpPr>
          <p:cNvPr id="10" name="Text Box 5"/>
          <p:cNvSpPr txBox="1">
            <a:spLocks noChangeArrowheads="1"/>
          </p:cNvSpPr>
          <p:nvPr/>
        </p:nvSpPr>
        <p:spPr bwMode="auto">
          <a:xfrm>
            <a:off x="827584" y="1556792"/>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AOTemplate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List&lt;R&gt;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findByQuery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pos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int</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.setFirstResult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pos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.setMaxResults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size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827584" y="4077072"/>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AOTemplate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ScrollableResults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findByQueryScrollable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&lt;R&gt;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typedQuery</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.unwrap</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org.hibernate.Query.</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
        <p:nvSpPr>
          <p:cNvPr id="9" name="Text Box 5"/>
          <p:cNvSpPr txBox="1">
            <a:spLocks noChangeArrowheads="1"/>
          </p:cNvSpPr>
          <p:nvPr/>
        </p:nvSpPr>
        <p:spPr bwMode="auto">
          <a:xfrm>
            <a:off x="827584" y="536446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ScrollableResults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dao.findByQueryScrollable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while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.next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Employee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sr</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(0);</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Tree>
    <p:extLst>
      <p:ext uri="{BB962C8B-B14F-4D97-AF65-F5344CB8AC3E}">
        <p14:creationId xmlns:p14="http://schemas.microsoft.com/office/powerpoint/2010/main" val="976842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D</a:t>
            </a:r>
            <a:r>
              <a:rPr lang="en-US" altLang="ja-JP" dirty="0" smtClean="0"/>
              <a:t>AO</a:t>
            </a:r>
            <a:r>
              <a:rPr lang="ja-JP" altLang="en-US" dirty="0" smtClean="0"/>
              <a:t>テンプレートクラスを用意して、</a:t>
            </a:r>
            <a:r>
              <a:rPr lang="en-US" altLang="ja-JP" dirty="0" err="1" smtClean="0"/>
              <a:t>EntityManager</a:t>
            </a:r>
            <a:r>
              <a:rPr lang="ja-JP" altLang="en-US" dirty="0" smtClean="0"/>
              <a:t>のインタフェースをさらに簡略化する</a:t>
            </a:r>
            <a:endParaRPr lang="en-US" altLang="ja-JP" dirty="0" smtClean="0"/>
          </a:p>
          <a:p>
            <a:r>
              <a:rPr lang="en-US" altLang="ja-JP" dirty="0" smtClean="0"/>
              <a:t>JPQL vs. Criteria API</a:t>
            </a:r>
          </a:p>
          <a:p>
            <a:pPr lvl="1"/>
            <a:r>
              <a:rPr lang="ja-JP" altLang="en-US" dirty="0" smtClean="0"/>
              <a:t>業務ロジックなら</a:t>
            </a:r>
            <a:r>
              <a:rPr lang="en-US" altLang="ja-JP" dirty="0" smtClean="0"/>
              <a:t>JPQL</a:t>
            </a:r>
            <a:r>
              <a:rPr lang="ja-JP" altLang="en-US" dirty="0" smtClean="0"/>
              <a:t>を、</a:t>
            </a:r>
            <a:r>
              <a:rPr lang="en-US" altLang="ja-JP" dirty="0" smtClean="0"/>
              <a:t>Generics</a:t>
            </a:r>
            <a:r>
              <a:rPr lang="ja-JP" altLang="en-US" dirty="0" smtClean="0"/>
              <a:t>利用のテンプレートフレームワーク作成するなら</a:t>
            </a:r>
            <a:r>
              <a:rPr lang="en-US" altLang="ja-JP" dirty="0" smtClean="0"/>
              <a:t>Criteria</a:t>
            </a:r>
            <a:r>
              <a:rPr lang="ja-JP" altLang="en-US" dirty="0" smtClean="0"/>
              <a:t>を選択</a:t>
            </a:r>
            <a:endParaRPr lang="en-US" altLang="ja-JP" dirty="0" smtClean="0"/>
          </a:p>
          <a:p>
            <a:r>
              <a:rPr lang="ja-JP" altLang="en-US" dirty="0" smtClean="0"/>
              <a:t>なるべく名前付きクエリを使用する</a:t>
            </a:r>
            <a:endParaRPr lang="en-US" altLang="ja-JP" dirty="0" smtClean="0"/>
          </a:p>
          <a:p>
            <a:r>
              <a:rPr lang="ja-JP" altLang="en-US" dirty="0" smtClean="0"/>
              <a:t>カスタムのカラム型マッピングを使用し、エンティティのインタフェースは、</a:t>
            </a:r>
            <a:r>
              <a:rPr lang="en-US" altLang="ja-JP" dirty="0" smtClean="0"/>
              <a:t>Java</a:t>
            </a:r>
            <a:r>
              <a:rPr lang="ja-JP" altLang="en-US" dirty="0" smtClean="0"/>
              <a:t>の強い型付けの恩恵をできるだけ受けられるようにする</a:t>
            </a:r>
            <a:endParaRPr lang="en-US" altLang="ja-JP" dirty="0" smtClean="0"/>
          </a:p>
          <a:p>
            <a:r>
              <a:rPr lang="ja-JP" altLang="en-US" dirty="0" smtClean="0"/>
              <a:t>大量の検索結果を画面に出力する場合、ページネーションを利用する</a:t>
            </a:r>
            <a:endParaRPr lang="en-US" altLang="ja-JP" dirty="0" smtClean="0"/>
          </a:p>
          <a:p>
            <a:r>
              <a:rPr lang="ja-JP" altLang="en-US" dirty="0" smtClean="0"/>
              <a:t>ページネーションが好ましくない場合は、内部の</a:t>
            </a:r>
            <a:r>
              <a:rPr lang="en-US" altLang="ja-JP" dirty="0" smtClean="0"/>
              <a:t>Hibernate</a:t>
            </a:r>
            <a:r>
              <a:rPr lang="ja-JP" altLang="en-US" dirty="0" smtClean="0"/>
              <a:t>実装を取得し、繰り返し処理が可能</a:t>
            </a:r>
            <a:endParaRPr lang="en-US" altLang="ja-JP" dirty="0" smtClean="0"/>
          </a:p>
          <a:p>
            <a:endParaRPr lang="en-US" altLang="ja-JP" dirty="0"/>
          </a:p>
        </p:txBody>
      </p:sp>
      <p:sp>
        <p:nvSpPr>
          <p:cNvPr id="3" name="タイトル 2"/>
          <p:cNvSpPr>
            <a:spLocks noGrp="1"/>
          </p:cNvSpPr>
          <p:nvPr>
            <p:ph type="title"/>
          </p:nvPr>
        </p:nvSpPr>
        <p:spPr/>
        <p:txBody>
          <a:bodyPr/>
          <a:lstStyle/>
          <a:p>
            <a:r>
              <a:rPr lang="ja-JP" altLang="ja-JP" dirty="0" smtClean="0"/>
              <a:t>J</a:t>
            </a:r>
            <a:r>
              <a:rPr lang="en-US" altLang="ja-JP" dirty="0" smtClean="0"/>
              <a:t>PA</a:t>
            </a:r>
            <a:r>
              <a:rPr kumimoji="1" lang="ja-JP" altLang="en-US" dirty="0" smtClean="0"/>
              <a:t>使いこなし</a:t>
            </a:r>
            <a:r>
              <a:rPr kumimoji="1" lang="ja-JP" altLang="en-US" smtClean="0"/>
              <a:t>のポイント</a:t>
            </a:r>
            <a:r>
              <a:rPr lang="ja-JP" altLang="en-US" smtClean="0"/>
              <a:t>まとめ</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16</a:t>
            </a:fld>
            <a:endParaRPr lang="ja-JP" altLang="en-US"/>
          </a:p>
        </p:txBody>
      </p:sp>
    </p:spTree>
    <p:extLst>
      <p:ext uri="{BB962C8B-B14F-4D97-AF65-F5344CB8AC3E}">
        <p14:creationId xmlns:p14="http://schemas.microsoft.com/office/powerpoint/2010/main" val="3854540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4294967295"/>
          </p:nvPr>
        </p:nvSpPr>
        <p:spPr>
          <a:xfrm>
            <a:off x="0" y="6597650"/>
            <a:ext cx="3889375" cy="220663"/>
          </a:xfrm>
        </p:spPr>
        <p:txBody>
          <a:bodyPr/>
          <a:lstStyle/>
          <a:p>
            <a:r>
              <a:rPr lang="en-US" altLang="ja-JP" smtClean="0"/>
              <a:t>Copyright © 2015 Red Hat K.K. | Confidential</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4294967295"/>
          </p:nvPr>
        </p:nvSpPr>
        <p:spPr>
          <a:xfrm>
            <a:off x="0" y="6597650"/>
            <a:ext cx="503238" cy="258763"/>
          </a:xfrm>
        </p:spPr>
        <p:txBody>
          <a:bodyPr/>
          <a:lstStyle/>
          <a:p>
            <a:fld id="{16C3FB00-A35D-D24F-8C8B-6CDCD09ECB5B}" type="slidenum">
              <a:rPr lang="ja-JP" altLang="en-US" smtClean="0"/>
              <a:pPr/>
              <a:t>17</a:t>
            </a:fld>
            <a:endParaRPr lang="ja-JP" altLang="en-US"/>
          </a:p>
        </p:txBody>
      </p:sp>
    </p:spTree>
    <p:extLst>
      <p:ext uri="{BB962C8B-B14F-4D97-AF65-F5344CB8AC3E}">
        <p14:creationId xmlns:p14="http://schemas.microsoft.com/office/powerpoint/2010/main" val="499178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en-US" altLang="ja-JP" sz="2000" dirty="0" smtClean="0"/>
              <a:t>DAO</a:t>
            </a:r>
            <a:r>
              <a:rPr kumimoji="1" lang="ja-JP" altLang="en-US" sz="2000" dirty="0" smtClean="0"/>
              <a:t>テンプレート</a:t>
            </a:r>
            <a:endParaRPr kumimoji="1" lang="en-US" altLang="ja-JP" sz="2000" dirty="0" smtClean="0"/>
          </a:p>
          <a:p>
            <a:r>
              <a:rPr kumimoji="1" lang="ja-JP" altLang="en-US" sz="2000" dirty="0" smtClean="0"/>
              <a:t>テーブルへのアクセス方法</a:t>
            </a:r>
            <a:endParaRPr kumimoji="1" lang="en-US" altLang="ja-JP" sz="2000" dirty="0" smtClean="0"/>
          </a:p>
          <a:p>
            <a:pPr lvl="1"/>
            <a:r>
              <a:rPr lang="en-US" altLang="ja-JP" sz="1600" dirty="0" smtClean="0"/>
              <a:t>JPQL vs. Criteria API</a:t>
            </a:r>
          </a:p>
          <a:p>
            <a:pPr lvl="1"/>
            <a:r>
              <a:rPr lang="en-US" altLang="ja-JP" sz="1600" dirty="0" smtClean="0"/>
              <a:t>Named Query vs. </a:t>
            </a:r>
            <a:r>
              <a:rPr lang="ja-JP" altLang="en-US" sz="1600" dirty="0" smtClean="0"/>
              <a:t>文字列の</a:t>
            </a:r>
            <a:r>
              <a:rPr lang="en-US" altLang="ja-JP" sz="1600" dirty="0" smtClean="0"/>
              <a:t>Query</a:t>
            </a:r>
          </a:p>
          <a:p>
            <a:r>
              <a:rPr lang="ja-JP" altLang="en-US" sz="2000" dirty="0" smtClean="0"/>
              <a:t>エンティティ定義</a:t>
            </a:r>
            <a:endParaRPr lang="en-US" altLang="ja-JP" sz="2000" dirty="0" smtClean="0"/>
          </a:p>
          <a:p>
            <a:pPr lvl="1"/>
            <a:r>
              <a:rPr lang="ja-JP" altLang="en-US" sz="1600" dirty="0" smtClean="0"/>
              <a:t>複合キー：</a:t>
            </a:r>
            <a:r>
              <a:rPr lang="en-US" altLang="ja-JP" sz="1600" dirty="0" smtClean="0"/>
              <a:t> @Id vs @</a:t>
            </a:r>
            <a:r>
              <a:rPr lang="en-US" altLang="ja-JP" sz="1600" dirty="0" err="1" smtClean="0"/>
              <a:t>EmbeddedId</a:t>
            </a:r>
            <a:endParaRPr lang="en-US" altLang="ja-JP" sz="1600" dirty="0" smtClean="0"/>
          </a:p>
          <a:p>
            <a:pPr lvl="1"/>
            <a:r>
              <a:rPr lang="ja-JP" altLang="en-US" sz="1600" dirty="0"/>
              <a:t>カラム型変換</a:t>
            </a:r>
            <a:endParaRPr lang="en-US" altLang="ja-JP" sz="1600" dirty="0"/>
          </a:p>
          <a:p>
            <a:r>
              <a:rPr kumimoji="1" lang="ja-JP" altLang="en-US" sz="2000" dirty="0" smtClean="0"/>
              <a:t>エンティティと</a:t>
            </a:r>
            <a:r>
              <a:rPr kumimoji="1" lang="en-US" altLang="ja-JP" sz="2000" dirty="0" smtClean="0"/>
              <a:t>DAO</a:t>
            </a:r>
            <a:r>
              <a:rPr kumimoji="1" lang="ja-JP" altLang="en-US" sz="2000" dirty="0" smtClean="0"/>
              <a:t>の単体テスト</a:t>
            </a:r>
            <a:endParaRPr lang="en-US" altLang="ja-JP" sz="2000" dirty="0" smtClean="0"/>
          </a:p>
          <a:p>
            <a:r>
              <a:rPr kumimoji="1" lang="ja-JP" altLang="en-US" sz="2000" dirty="0" smtClean="0"/>
              <a:t>テーブル自動生成と</a:t>
            </a:r>
            <a:r>
              <a:rPr kumimoji="1" lang="en-US" altLang="ja-JP" sz="2000" dirty="0" smtClean="0"/>
              <a:t>DDL</a:t>
            </a:r>
            <a:r>
              <a:rPr kumimoji="1" lang="ja-JP" altLang="en-US" sz="2000" dirty="0" smtClean="0"/>
              <a:t>管理</a:t>
            </a:r>
            <a:endParaRPr kumimoji="1" lang="en-US" altLang="ja-JP" sz="2000" dirty="0" smtClean="0"/>
          </a:p>
          <a:p>
            <a:r>
              <a:rPr lang="ja-JP" altLang="en-US" sz="2000" dirty="0" smtClean="0"/>
              <a:t>大量データ検索の手法</a:t>
            </a:r>
            <a:endParaRPr lang="en-US" altLang="ja-JP" sz="2000" dirty="0" smtClean="0"/>
          </a:p>
          <a:p>
            <a:endParaRPr kumimoji="1" lang="ja-JP" altLang="en-US" sz="2000" dirty="0"/>
          </a:p>
        </p:txBody>
      </p:sp>
      <p:sp>
        <p:nvSpPr>
          <p:cNvPr id="3" name="タイトル 2"/>
          <p:cNvSpPr>
            <a:spLocks noGrp="1"/>
          </p:cNvSpPr>
          <p:nvPr>
            <p:ph type="title"/>
          </p:nvPr>
        </p:nvSpPr>
        <p:spPr/>
        <p:txBody>
          <a:bodyPr/>
          <a:lstStyle/>
          <a:p>
            <a:r>
              <a:rPr lang="ja-JP" altLang="ja-JP" dirty="0" smtClean="0"/>
              <a:t>J</a:t>
            </a:r>
            <a:r>
              <a:rPr lang="en-US" altLang="ja-JP" dirty="0" smtClean="0"/>
              <a:t>PA</a:t>
            </a:r>
            <a:r>
              <a:rPr lang="ja-JP" altLang="en-US" dirty="0" smtClean="0"/>
              <a:t>のテーマ</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2</a:t>
            </a:fld>
            <a:endParaRPr lang="ja-JP" altLang="en-US"/>
          </a:p>
        </p:txBody>
      </p:sp>
    </p:spTree>
    <p:extLst>
      <p:ext uri="{BB962C8B-B14F-4D97-AF65-F5344CB8AC3E}">
        <p14:creationId xmlns:p14="http://schemas.microsoft.com/office/powerpoint/2010/main" val="153497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310336"/>
          </a:xfrm>
        </p:spPr>
        <p:txBody>
          <a:bodyPr/>
          <a:lstStyle/>
          <a:p>
            <a:pPr marL="0" indent="0">
              <a:buNone/>
            </a:pPr>
            <a:r>
              <a:rPr lang="ja-JP" altLang="en-US" dirty="0" smtClean="0"/>
              <a:t>「</a:t>
            </a:r>
            <a:r>
              <a:rPr lang="en-US" altLang="ja-JP" dirty="0" err="1" smtClean="0"/>
              <a:t>EntityManager</a:t>
            </a:r>
            <a:r>
              <a:rPr lang="ja-JP" altLang="en-US" dirty="0" smtClean="0"/>
              <a:t>直接利用」と「</a:t>
            </a:r>
            <a:r>
              <a:rPr lang="en-US" altLang="ja-JP" dirty="0" smtClean="0"/>
              <a:t>DAO</a:t>
            </a:r>
            <a:r>
              <a:rPr lang="ja-JP" altLang="en-US" dirty="0" smtClean="0"/>
              <a:t>クラスでラッピング」のどちらが良いか？</a:t>
            </a:r>
            <a:endParaRPr lang="en-US" altLang="ja-JP" dirty="0" smtClean="0"/>
          </a:p>
          <a:p>
            <a:r>
              <a:rPr lang="en-US" altLang="ja-JP" dirty="0" err="1" smtClean="0"/>
              <a:t>EntityManager</a:t>
            </a:r>
            <a:r>
              <a:rPr lang="ja-JP" altLang="en-US" dirty="0" smtClean="0"/>
              <a:t>直接利用の場合：</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a:t>
            </a:r>
            <a:r>
              <a:rPr lang="en-US" altLang="ja-JP" dirty="0" err="1" smtClean="0"/>
              <a:t>PersistenceUnit</a:t>
            </a:r>
            <a:r>
              <a:rPr lang="ja-JP" altLang="en-US" dirty="0" smtClean="0"/>
              <a:t>アノーテーションの</a:t>
            </a:r>
            <a:r>
              <a:rPr lang="en-US" altLang="ja-JP" dirty="0" err="1" smtClean="0"/>
              <a:t>unitName</a:t>
            </a:r>
            <a:r>
              <a:rPr lang="ja-JP" altLang="en-US" dirty="0" smtClean="0"/>
              <a:t>は文字列指定</a:t>
            </a:r>
            <a:endParaRPr lang="en-US" altLang="ja-JP" dirty="0" smtClean="0"/>
          </a:p>
          <a:p>
            <a:pPr lvl="1"/>
            <a:r>
              <a:rPr lang="ja-JP" altLang="en-US" dirty="0" smtClean="0"/>
              <a:t>複数箇所で使用する場合は記述が煩雑で、タイプミスによるバグを誘発する可能性がある。</a:t>
            </a:r>
            <a:endParaRPr lang="en-US" altLang="ja-JP" dirty="0" smtClean="0"/>
          </a:p>
          <a:p>
            <a:pPr lvl="1"/>
            <a:r>
              <a:rPr lang="ja-JP" altLang="en-US" dirty="0" smtClean="0"/>
              <a:t>ユニット名変更時に</a:t>
            </a:r>
            <a:r>
              <a:rPr lang="en-US" altLang="ja-JP" dirty="0" smtClean="0"/>
              <a:t>IDE</a:t>
            </a:r>
            <a:r>
              <a:rPr lang="ja-JP" altLang="en-US" dirty="0" smtClean="0"/>
              <a:t>のリファクタリング機能が使えない</a:t>
            </a:r>
            <a:endParaRPr lang="en-US" altLang="ja-JP" dirty="0" smtClean="0"/>
          </a:p>
          <a:p>
            <a:r>
              <a:rPr lang="en-US" altLang="ja-JP" dirty="0" err="1" smtClean="0"/>
              <a:t>EntityManager</a:t>
            </a:r>
            <a:r>
              <a:rPr lang="ja-JP" altLang="en-US" dirty="0" smtClean="0"/>
              <a:t>の</a:t>
            </a:r>
            <a:r>
              <a:rPr lang="en-US" altLang="ja-JP" dirty="0" smtClean="0"/>
              <a:t>API</a:t>
            </a:r>
            <a:r>
              <a:rPr lang="ja-JP" altLang="en-US" dirty="0" smtClean="0"/>
              <a:t>は</a:t>
            </a:r>
            <a:r>
              <a:rPr lang="en-US" altLang="ja-JP" dirty="0" smtClean="0"/>
              <a:t>Query, </a:t>
            </a:r>
            <a:r>
              <a:rPr lang="en-US" altLang="ja-JP" dirty="0" err="1" smtClean="0"/>
              <a:t>TypedQuery</a:t>
            </a:r>
            <a:r>
              <a:rPr lang="en-US" altLang="ja-JP" dirty="0" smtClean="0"/>
              <a:t>&lt;X&gt;, </a:t>
            </a:r>
            <a:r>
              <a:rPr lang="en-US" altLang="ja-JP" dirty="0" err="1" smtClean="0"/>
              <a:t>CriteriaQuery</a:t>
            </a:r>
            <a:r>
              <a:rPr lang="en-US" altLang="ja-JP" dirty="0" smtClean="0"/>
              <a:t>&lt;X&gt;</a:t>
            </a:r>
            <a:r>
              <a:rPr lang="ja-JP" altLang="en-US" dirty="0" smtClean="0"/>
              <a:t>と細分化されているため、よく使う</a:t>
            </a:r>
            <a:r>
              <a:rPr lang="en-US" altLang="ja-JP" dirty="0" smtClean="0"/>
              <a:t>API</a:t>
            </a:r>
            <a:r>
              <a:rPr lang="ja-JP" altLang="en-US" dirty="0" smtClean="0"/>
              <a:t>であっても記述量が多い</a:t>
            </a:r>
            <a:endParaRPr lang="en-US" altLang="ja-JP" dirty="0" smtClean="0"/>
          </a:p>
        </p:txBody>
      </p:sp>
      <p:sp>
        <p:nvSpPr>
          <p:cNvPr id="3" name="タイトル 2"/>
          <p:cNvSpPr>
            <a:spLocks noGrp="1"/>
          </p:cNvSpPr>
          <p:nvPr>
            <p:ph type="title"/>
          </p:nvPr>
        </p:nvSpPr>
        <p:spPr/>
        <p:txBody>
          <a:bodyPr>
            <a:normAutofit fontScale="90000"/>
          </a:bodyPr>
          <a:lstStyle/>
          <a:p>
            <a:r>
              <a:rPr kumimoji="1" lang="ja-JP" altLang="en-US" dirty="0" smtClean="0"/>
              <a:t>ビジネスロジックからの</a:t>
            </a:r>
            <a:r>
              <a:rPr kumimoji="1" lang="en-US" altLang="ja-JP" dirty="0" err="1" smtClean="0"/>
              <a:t>EntityManager</a:t>
            </a:r>
            <a:r>
              <a:rPr kumimoji="1" lang="ja-JP" altLang="en-US" dirty="0" smtClean="0"/>
              <a:t>のアクセス </a:t>
            </a:r>
            <a:r>
              <a:rPr kumimoji="1" lang="en-US" altLang="ja-JP" dirty="0" smtClean="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3</a:t>
            </a:fld>
            <a:endParaRPr lang="ja-JP" altLang="en-US"/>
          </a:p>
        </p:txBody>
      </p:sp>
      <p:sp>
        <p:nvSpPr>
          <p:cNvPr id="13" name="Text Box 5"/>
          <p:cNvSpPr txBox="1">
            <a:spLocks noChangeArrowheads="1"/>
          </p:cNvSpPr>
          <p:nvPr/>
        </p:nvSpPr>
        <p:spPr bwMode="auto">
          <a:xfrm>
            <a:off x="971600" y="2420888"/>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DepartmentFacade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7" name="Text Box 5"/>
          <p:cNvSpPr txBox="1">
            <a:spLocks noChangeArrowheads="1"/>
          </p:cNvSpPr>
          <p:nvPr/>
        </p:nvSpPr>
        <p:spPr bwMode="auto">
          <a:xfrm>
            <a:off x="1547664" y="1906922"/>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EmployeeFacade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4" name="Text Box 5"/>
          <p:cNvSpPr txBox="1">
            <a:spLocks noChangeArrowheads="1"/>
          </p:cNvSpPr>
          <p:nvPr/>
        </p:nvSpPr>
        <p:spPr bwMode="auto">
          <a:xfrm>
            <a:off x="1763688" y="3419090"/>
            <a:ext cx="6120680"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ProductFacade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ProductPU</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9" name="Text Box 5"/>
          <p:cNvSpPr txBox="1">
            <a:spLocks noChangeArrowheads="1"/>
          </p:cNvSpPr>
          <p:nvPr/>
        </p:nvSpPr>
        <p:spPr bwMode="auto">
          <a:xfrm>
            <a:off x="971600" y="6010217"/>
            <a:ext cx="748883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List&lt;Employee&gt;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025070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pPr marL="0" indent="0">
              <a:buNone/>
            </a:pPr>
            <a:r>
              <a:rPr lang="ja-JP" altLang="en-US" dirty="0" smtClean="0"/>
              <a:t>ある程度よく使う</a:t>
            </a:r>
            <a:r>
              <a:rPr lang="en-US" altLang="ja-JP" dirty="0" smtClean="0"/>
              <a:t>API</a:t>
            </a:r>
            <a:r>
              <a:rPr lang="ja-JP" altLang="en-US" dirty="0" smtClean="0"/>
              <a:t>は</a:t>
            </a:r>
            <a:r>
              <a:rPr lang="en-US" altLang="ja-JP" dirty="0" smtClean="0"/>
              <a:t>DAO</a:t>
            </a:r>
            <a:r>
              <a:rPr lang="ja-JP" altLang="en-US" dirty="0" smtClean="0"/>
              <a:t>のテンプレートクラスで定義し、１メソッドの呼び出しで目的の結果が得られるようにした方が使い勝手はよい。</a:t>
            </a:r>
            <a:endParaRPr lang="en-US" altLang="ja-JP" dirty="0" smtClean="0"/>
          </a:p>
          <a:p>
            <a:r>
              <a:rPr lang="en-US" altLang="ja-JP" dirty="0" smtClean="0"/>
              <a:t>DAO</a:t>
            </a:r>
            <a:r>
              <a:rPr lang="ja-JP" altLang="en-US" dirty="0" smtClean="0"/>
              <a:t>クラスでラッピングの場合：</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fontScale="90000"/>
          </a:bodyPr>
          <a:lstStyle/>
          <a:p>
            <a:r>
              <a:rPr kumimoji="1" lang="ja-JP" altLang="en-US" dirty="0" smtClean="0"/>
              <a:t>ビジネスロジックからの</a:t>
            </a:r>
            <a:r>
              <a:rPr kumimoji="1" lang="en-US" altLang="ja-JP" dirty="0" err="1" smtClean="0"/>
              <a:t>EntityManager</a:t>
            </a:r>
            <a:r>
              <a:rPr kumimoji="1" lang="ja-JP" altLang="en-US" dirty="0" smtClean="0"/>
              <a:t>のアクセス </a:t>
            </a:r>
            <a:r>
              <a:rPr lang="en-US" altLang="ja-JP" dirty="0" smtClean="0"/>
              <a:t>(</a:t>
            </a:r>
            <a:r>
              <a:rPr lang="ja-JP" altLang="ja-JP" dirty="0" smtClean="0"/>
              <a:t>2</a:t>
            </a:r>
            <a:r>
              <a:rPr lang="en-US" altLang="ja-JP" dirty="0" smtClean="0"/>
              <a:t>/</a:t>
            </a:r>
            <a:r>
              <a:rPr lang="en-US" altLang="ja-JP" dirty="0"/>
              <a:t>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4</a:t>
            </a:fld>
            <a:endParaRPr lang="ja-JP" altLang="en-US"/>
          </a:p>
        </p:txBody>
      </p:sp>
      <p:sp>
        <p:nvSpPr>
          <p:cNvPr id="10" name="Text Box 5"/>
          <p:cNvSpPr txBox="1">
            <a:spLocks noChangeArrowheads="1"/>
          </p:cNvSpPr>
          <p:nvPr/>
        </p:nvSpPr>
        <p:spPr bwMode="auto">
          <a:xfrm>
            <a:off x="1187624" y="2194954"/>
            <a:ext cx="7465194" cy="729990"/>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@Stateless</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FooFacade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@Inject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EmployeeDAO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Text Box 5"/>
          <p:cNvSpPr txBox="1">
            <a:spLocks noChangeArrowheads="1"/>
          </p:cNvSpPr>
          <p:nvPr/>
        </p:nvSpPr>
        <p:spPr bwMode="auto">
          <a:xfrm>
            <a:off x="1187624" y="3068960"/>
            <a:ext cx="7465194"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EmployeeDAO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extends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 String&gt;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PersistenceUnit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unitName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CommonPU</a:t>
            </a:r>
            <a:r>
              <a:rPr lang="en-US" altLang="ja-JP" sz="1400" dirty="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Override</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getEntityManager</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p:txBody>
      </p:sp>
      <p:sp>
        <p:nvSpPr>
          <p:cNvPr id="12" name="Text Box 5"/>
          <p:cNvSpPr txBox="1">
            <a:spLocks noChangeArrowheads="1"/>
          </p:cNvSpPr>
          <p:nvPr/>
        </p:nvSpPr>
        <p:spPr bwMode="auto">
          <a:xfrm>
            <a:off x="1187624" y="4365104"/>
            <a:ext cx="7465194" cy="1807208"/>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a:t>
            </a:r>
            <a:r>
              <a:rPr lang="ja-JP"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：エンティティの型、</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K</a:t>
            </a:r>
            <a:r>
              <a:rPr lang="ja-JP"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：プライマリキーの型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 K&gt;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create(T entity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List&lt;T&gt;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T find(K 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update(T entity</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void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remove(K 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6" name="角丸四角形吹き出し 5"/>
          <p:cNvSpPr/>
          <p:nvPr/>
        </p:nvSpPr>
        <p:spPr>
          <a:xfrm>
            <a:off x="5364088" y="2492896"/>
            <a:ext cx="2808312" cy="504056"/>
          </a:xfrm>
          <a:prstGeom prst="wedgeRoundRectCallout">
            <a:avLst>
              <a:gd name="adj1" fmla="val -43445"/>
              <a:gd name="adj2" fmla="val 79023"/>
              <a:gd name="adj3" fmla="val 16667"/>
            </a:avLst>
          </a:prstGeom>
          <a:solidFill>
            <a:schemeClr val="accent6">
              <a:lumMod val="20000"/>
              <a:lumOff val="80000"/>
            </a:schemeClr>
          </a:solidFill>
          <a:ln w="9525" cmpd="sng">
            <a:solidFill>
              <a:srgbClr val="FF6600"/>
            </a:solidFill>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txBody>
          <a:bodyPr lIns="36000" rIns="36000" rtlCol="0" anchor="ctr">
            <a:normAutofit fontScale="77500" lnSpcReduction="20000"/>
          </a:bodyPr>
          <a:lstStyle/>
          <a:p>
            <a:pPr algn="ctr"/>
            <a:r>
              <a:rPr kumimoji="1" lang="en-US" altLang="ja-JP" baseline="0" dirty="0" smtClean="0">
                <a:solidFill>
                  <a:srgbClr val="FF6600"/>
                </a:solidFill>
                <a:latin typeface="メイリオ"/>
                <a:ea typeface="メイリオ"/>
                <a:cs typeface="メイリオ"/>
              </a:rPr>
              <a:t>DAO</a:t>
            </a:r>
            <a:r>
              <a:rPr kumimoji="1" lang="ja-JP" altLang="en-US" baseline="0" dirty="0" smtClean="0">
                <a:solidFill>
                  <a:srgbClr val="FF6600"/>
                </a:solidFill>
                <a:latin typeface="メイリオ"/>
                <a:ea typeface="メイリオ"/>
                <a:cs typeface="メイリオ"/>
              </a:rPr>
              <a:t>が複数箇所で使用されても、ユニット名の定義は常に１箇所</a:t>
            </a:r>
          </a:p>
        </p:txBody>
      </p:sp>
    </p:spTree>
    <p:extLst>
      <p:ext uri="{BB962C8B-B14F-4D97-AF65-F5344CB8AC3E}">
        <p14:creationId xmlns:p14="http://schemas.microsoft.com/office/powerpoint/2010/main" val="230771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ja-JP" altLang="ja-JP" dirty="0" smtClean="0"/>
              <a:t>J</a:t>
            </a:r>
            <a:r>
              <a:rPr lang="en-US" altLang="ja-JP" dirty="0" smtClean="0"/>
              <a:t>PQL</a:t>
            </a:r>
            <a:r>
              <a:rPr lang="ja-JP" altLang="en-US" dirty="0" smtClean="0"/>
              <a:t>の場合：</a:t>
            </a:r>
            <a:endParaRPr lang="en-US" altLang="ja-JP" dirty="0" smtClean="0"/>
          </a:p>
          <a:p>
            <a:endParaRPr lang="en-US" altLang="ja-JP" dirty="0" smtClean="0"/>
          </a:p>
          <a:p>
            <a:endParaRPr lang="en-US" altLang="ja-JP" dirty="0"/>
          </a:p>
          <a:p>
            <a:pPr marL="0" indent="0">
              <a:buNone/>
            </a:pPr>
            <a:endParaRPr lang="en-US" altLang="ja-JP" dirty="0" smtClean="0"/>
          </a:p>
          <a:p>
            <a:r>
              <a:rPr lang="en-US" altLang="ja-JP" dirty="0" smtClean="0"/>
              <a:t>Criteria</a:t>
            </a:r>
            <a:r>
              <a:rPr lang="ja-JP" altLang="en-US" dirty="0"/>
              <a:t> </a:t>
            </a:r>
            <a:r>
              <a:rPr lang="en-US" altLang="ja-JP" dirty="0" smtClean="0"/>
              <a:t>Query</a:t>
            </a:r>
            <a:r>
              <a:rPr lang="ja-JP" altLang="en-US" dirty="0" smtClean="0"/>
              <a:t>の場合：</a:t>
            </a:r>
            <a:endParaRPr lang="en-US" altLang="ja-JP" dirty="0" smtClean="0"/>
          </a:p>
          <a:p>
            <a:endParaRPr lang="en-US" altLang="ja-JP" dirty="0"/>
          </a:p>
          <a:p>
            <a:endParaRPr lang="en-US" altLang="ja-JP" dirty="0" smtClean="0"/>
          </a:p>
          <a:p>
            <a:endParaRPr lang="en-US" altLang="ja-JP" dirty="0"/>
          </a:p>
          <a:p>
            <a:pPr marL="0" indent="0">
              <a:buNone/>
            </a:pPr>
            <a:endParaRPr lang="en-US" altLang="ja-JP" dirty="0" smtClean="0"/>
          </a:p>
          <a:p>
            <a:pPr lvl="1"/>
            <a:r>
              <a:rPr lang="ja-JP" altLang="en-US" dirty="0" smtClean="0"/>
              <a:t>全件検索のシンプルな場合でも、</a:t>
            </a:r>
            <a:r>
              <a:rPr lang="en-US" altLang="ja-JP" dirty="0" smtClean="0"/>
              <a:t>JPQL</a:t>
            </a:r>
            <a:r>
              <a:rPr lang="ja-JP" altLang="en-US" dirty="0" smtClean="0"/>
              <a:t>より若干記述量が多い。</a:t>
            </a:r>
            <a:endParaRPr lang="en-US" altLang="ja-JP" dirty="0" smtClean="0"/>
          </a:p>
          <a:p>
            <a:pPr lvl="1"/>
            <a:r>
              <a:rPr lang="ja-JP" altLang="en-US" dirty="0" smtClean="0"/>
              <a:t>しかし、</a:t>
            </a:r>
            <a:r>
              <a:rPr lang="en-US" altLang="ja-JP" dirty="0" smtClean="0"/>
              <a:t>DAO</a:t>
            </a:r>
            <a:r>
              <a:rPr lang="ja-JP" altLang="en-US" dirty="0" smtClean="0"/>
              <a:t>テンプレートクラス実装向けには、エンティティが変わっても影響を受けない汎用的なコードにできるため、部分的に採用してもよい。</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J</a:t>
            </a:r>
            <a:r>
              <a:rPr lang="en-US" altLang="ja-JP" dirty="0" smtClean="0"/>
              <a:t>PQL</a:t>
            </a:r>
            <a:r>
              <a:rPr lang="ja-JP" altLang="en-US" dirty="0" smtClean="0"/>
              <a:t> </a:t>
            </a:r>
            <a:r>
              <a:rPr lang="en-US" altLang="ja-JP" dirty="0" smtClean="0"/>
              <a:t>vs.</a:t>
            </a:r>
            <a:r>
              <a:rPr lang="ja-JP" altLang="en-US" dirty="0" smtClean="0"/>
              <a:t> </a:t>
            </a:r>
            <a:r>
              <a:rPr lang="ja-JP" altLang="ja-JP" dirty="0" smtClean="0"/>
              <a:t>C</a:t>
            </a:r>
            <a:r>
              <a:rPr lang="en-US" altLang="ja-JP" dirty="0" err="1" smtClean="0"/>
              <a:t>riteria</a:t>
            </a:r>
            <a:r>
              <a:rPr lang="ja-JP" altLang="en-US" dirty="0" smtClean="0"/>
              <a:t> </a:t>
            </a:r>
            <a:r>
              <a:rPr lang="en-US" altLang="ja-JP" dirty="0" smtClean="0"/>
              <a:t>Query</a:t>
            </a:r>
            <a:r>
              <a:rPr lang="ja-JP" altLang="en-US" dirty="0"/>
              <a:t> </a:t>
            </a:r>
            <a:r>
              <a:rPr lang="en-US" altLang="ja-JP" dirty="0" smtClean="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5</a:t>
            </a:fld>
            <a:endParaRPr lang="ja-JP" altLang="en-US"/>
          </a:p>
        </p:txBody>
      </p:sp>
      <p:sp>
        <p:nvSpPr>
          <p:cNvPr id="10" name="Text Box 5"/>
          <p:cNvSpPr txBox="1">
            <a:spLocks noChangeArrowheads="1"/>
          </p:cNvSpPr>
          <p:nvPr/>
        </p:nvSpPr>
        <p:spPr bwMode="auto">
          <a:xfrm>
            <a:off x="827584" y="1484784"/>
            <a:ext cx="8208912" cy="94543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3" name="Text Box 5"/>
          <p:cNvSpPr txBox="1">
            <a:spLocks noChangeArrowheads="1"/>
          </p:cNvSpPr>
          <p:nvPr/>
        </p:nvSpPr>
        <p:spPr bwMode="auto">
          <a:xfrm>
            <a:off x="827584" y="2852936"/>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4" name="Text Box 5"/>
          <p:cNvSpPr txBox="1">
            <a:spLocks noChangeArrowheads="1"/>
          </p:cNvSpPr>
          <p:nvPr/>
        </p:nvSpPr>
        <p:spPr bwMode="auto">
          <a:xfrm>
            <a:off x="827584" y="4932419"/>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DAOTemplate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 K&gt;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lass&lt;T&gt;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ntityClass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List&lt;T&gt;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findAll</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&lt;T&gt; </a:t>
            </a:r>
            <a:r>
              <a:rPr lang="en-US" altLang="ja-JP" sz="1400" dirty="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ja-JP"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ntityClass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 </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ja-JP"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172433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ja-JP" altLang="ja-JP" dirty="0" smtClean="0"/>
              <a:t>J</a:t>
            </a:r>
            <a:r>
              <a:rPr lang="en-US" altLang="ja-JP" dirty="0" smtClean="0"/>
              <a:t>PQL</a:t>
            </a:r>
            <a:r>
              <a:rPr lang="ja-JP" altLang="en-US" dirty="0" smtClean="0"/>
              <a:t>の場合：</a:t>
            </a:r>
            <a:endParaRPr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Criteria</a:t>
            </a:r>
            <a:r>
              <a:rPr lang="ja-JP" altLang="en-US" dirty="0"/>
              <a:t> </a:t>
            </a:r>
            <a:r>
              <a:rPr lang="en-US" altLang="ja-JP" dirty="0" smtClean="0"/>
              <a:t>Query</a:t>
            </a:r>
            <a:r>
              <a:rPr lang="ja-JP" altLang="en-US" dirty="0" smtClean="0"/>
              <a:t>の場合：</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marL="456855" lvl="1" indent="0">
              <a:buNone/>
            </a:pPr>
            <a:endParaRPr lang="en-US" altLang="ja-JP" dirty="0" smtClean="0"/>
          </a:p>
          <a:p>
            <a:pPr lvl="1"/>
            <a:r>
              <a:rPr lang="en-US" altLang="ja-JP" dirty="0" smtClean="0"/>
              <a:t>Criteria</a:t>
            </a:r>
            <a:r>
              <a:rPr lang="ja-JP" altLang="en-US" dirty="0" smtClean="0"/>
              <a:t>は条件が複雑になると、</a:t>
            </a:r>
            <a:r>
              <a:rPr lang="en-US" altLang="ja-JP" dirty="0" err="1" smtClean="0"/>
              <a:t>CriteriaBuilder</a:t>
            </a:r>
            <a:r>
              <a:rPr lang="ja-JP" altLang="en-US" dirty="0" smtClean="0"/>
              <a:t>、</a:t>
            </a:r>
            <a:r>
              <a:rPr lang="en-US" altLang="ja-JP" dirty="0" err="1" smtClean="0"/>
              <a:t>CriteriaQuery</a:t>
            </a:r>
            <a:r>
              <a:rPr lang="ja-JP" altLang="en-US" dirty="0" smtClean="0"/>
              <a:t>、</a:t>
            </a:r>
            <a:r>
              <a:rPr lang="en-US" altLang="ja-JP" dirty="0" err="1" smtClean="0"/>
              <a:t>EntityType</a:t>
            </a:r>
            <a:r>
              <a:rPr lang="ja-JP" altLang="en-US" dirty="0" smtClean="0"/>
              <a:t>の中間結果の変数定義と参照を必要とするため、流れるような</a:t>
            </a:r>
            <a:r>
              <a:rPr lang="en-US" altLang="ja-JP" dirty="0" smtClean="0"/>
              <a:t>(fluent)</a:t>
            </a:r>
            <a:r>
              <a:rPr lang="ja-JP" altLang="en-US" dirty="0" smtClean="0"/>
              <a:t>使い勝手が失われ、記述が煩雑な上、後からソースを読む時も決して読みやすいとは言えない。</a:t>
            </a:r>
            <a:endParaRPr lang="en-US" altLang="ja-JP" dirty="0" smtClean="0"/>
          </a:p>
          <a:p>
            <a:pPr lvl="1"/>
            <a:r>
              <a:rPr lang="ja-JP" altLang="en-US" dirty="0" smtClean="0"/>
              <a:t>メタモデルクラス</a:t>
            </a:r>
            <a:r>
              <a:rPr lang="en-US" altLang="ja-JP" dirty="0" smtClean="0"/>
              <a:t>Employee_</a:t>
            </a:r>
            <a:r>
              <a:rPr lang="ja-JP" altLang="en-US" dirty="0" smtClean="0"/>
              <a:t>は別途生成するか、手動で定義する必要がある。</a:t>
            </a:r>
            <a:endParaRPr lang="en-US" altLang="ja-JP" dirty="0" smtClean="0"/>
          </a:p>
          <a:p>
            <a:pPr lvl="1"/>
            <a:r>
              <a:rPr lang="ja-JP" altLang="en-US" dirty="0" smtClean="0"/>
              <a:t>代わりに</a:t>
            </a:r>
            <a:r>
              <a:rPr lang="en-US" altLang="ja-JP" dirty="0" err="1" smtClean="0"/>
              <a:t>query.from</a:t>
            </a:r>
            <a:r>
              <a:rPr lang="en-US" altLang="ja-JP" dirty="0" smtClean="0"/>
              <a:t>(</a:t>
            </a:r>
            <a:r>
              <a:rPr lang="en-US" altLang="ja-JP" dirty="0" err="1" smtClean="0"/>
              <a:t>Employee.class</a:t>
            </a:r>
            <a:r>
              <a:rPr lang="en-US" altLang="ja-JP" dirty="0" smtClean="0"/>
              <a:t>).get("</a:t>
            </a:r>
            <a:r>
              <a:rPr lang="en-US" altLang="ja-JP" dirty="0" err="1" smtClean="0"/>
              <a:t>startDate</a:t>
            </a:r>
            <a:r>
              <a:rPr lang="en-US" altLang="ja-JP" dirty="0" smtClean="0"/>
              <a:t>")</a:t>
            </a:r>
            <a:r>
              <a:rPr lang="ja-JP" altLang="en-US" dirty="0" smtClean="0"/>
              <a:t>のように記述することも可能。</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J</a:t>
            </a:r>
            <a:r>
              <a:rPr lang="en-US" altLang="ja-JP" dirty="0" smtClean="0"/>
              <a:t>PQL</a:t>
            </a:r>
            <a:r>
              <a:rPr lang="ja-JP" altLang="en-US" dirty="0" smtClean="0"/>
              <a:t> </a:t>
            </a:r>
            <a:r>
              <a:rPr lang="en-US" altLang="ja-JP" dirty="0" smtClean="0"/>
              <a:t>vs.</a:t>
            </a:r>
            <a:r>
              <a:rPr lang="ja-JP" altLang="en-US" dirty="0" smtClean="0"/>
              <a:t> </a:t>
            </a:r>
            <a:r>
              <a:rPr lang="ja-JP" altLang="ja-JP" dirty="0" smtClean="0"/>
              <a:t>C</a:t>
            </a:r>
            <a:r>
              <a:rPr lang="en-US" altLang="ja-JP" dirty="0" err="1" smtClean="0"/>
              <a:t>riteria</a:t>
            </a:r>
            <a:r>
              <a:rPr lang="ja-JP" altLang="en-US" dirty="0" smtClean="0"/>
              <a:t> </a:t>
            </a:r>
            <a:r>
              <a:rPr lang="en-US" altLang="ja-JP" dirty="0" smtClean="0"/>
              <a:t>Query</a:t>
            </a:r>
            <a:r>
              <a:rPr lang="ja-JP" altLang="en-US" dirty="0" smtClean="0"/>
              <a:t> </a:t>
            </a:r>
            <a:r>
              <a:rPr lang="en-US" altLang="ja-JP" dirty="0" smtClean="0"/>
              <a:t>(2/2)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6</a:t>
            </a:fld>
            <a:endParaRPr lang="ja-JP" altLang="en-US"/>
          </a:p>
        </p:txBody>
      </p:sp>
      <p:sp>
        <p:nvSpPr>
          <p:cNvPr id="10" name="Text Box 5"/>
          <p:cNvSpPr txBox="1">
            <a:spLocks noChangeArrowheads="1"/>
          </p:cNvSpPr>
          <p:nvPr/>
        </p:nvSpPr>
        <p:spPr bwMode="auto">
          <a:xfrm>
            <a:off x="827584" y="1484784"/>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ja-JP"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WHERE</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 BETWEEN</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e.startDate</a:t>
            </a:r>
            <a:r>
              <a:rPr lang="ja-JP" altLang="en-US"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AND</a:t>
            </a:r>
            <a:r>
              <a:rPr lang="en-US"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e.endDate</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setParameter</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new Date())</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3" name="Text Box 5"/>
          <p:cNvSpPr txBox="1">
            <a:spLocks noChangeArrowheads="1"/>
          </p:cNvSpPr>
          <p:nvPr/>
        </p:nvSpPr>
        <p:spPr bwMode="auto">
          <a:xfrm>
            <a:off x="827584" y="3492259"/>
            <a:ext cx="8208912" cy="1591764"/>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CriteriaBuilder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.getCriteriaBuilder</a:t>
            </a:r>
            <a:r>
              <a:rPr lang="en-US" altLang="ja-JP"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CriteriaQuery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&lt;Employee&gt;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 </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return </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query</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.where(</a:t>
            </a:r>
            <a:r>
              <a:rPr lang="en-US" altLang="en-US" sz="1400" dirty="0" err="1"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builder</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.between</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(new Date(), </a:t>
            </a:r>
            <a:r>
              <a:rPr lang="en-US"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Employee_</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startDate</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Employee_</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endDate</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171850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smtClean="0"/>
              <a:t>@</a:t>
            </a:r>
            <a:r>
              <a:rPr lang="en-US" altLang="ja-JP" dirty="0" err="1" smtClean="0"/>
              <a:t>NamedQuery</a:t>
            </a:r>
            <a:r>
              <a:rPr lang="ja-JP" altLang="en-US" dirty="0" smtClean="0"/>
              <a:t>を使用した方が、</a:t>
            </a:r>
            <a:r>
              <a:rPr lang="en-US" altLang="ja-JP" dirty="0" smtClean="0"/>
              <a:t>IDE</a:t>
            </a:r>
            <a:r>
              <a:rPr lang="ja-JP" altLang="en-US" dirty="0" smtClean="0"/>
              <a:t>による</a:t>
            </a:r>
            <a:r>
              <a:rPr lang="en-US" altLang="ja-JP" dirty="0" smtClean="0"/>
              <a:t>JPQL</a:t>
            </a:r>
            <a:r>
              <a:rPr lang="ja-JP" altLang="en-US" dirty="0" smtClean="0"/>
              <a:t>のバリデーション、およびコンプリーション機能の恩恵を受けられるため、なるべく</a:t>
            </a:r>
            <a:r>
              <a:rPr lang="en-US" altLang="ja-JP" dirty="0" err="1" smtClean="0"/>
              <a:t>NamedQuery</a:t>
            </a:r>
            <a:r>
              <a:rPr lang="ja-JP" altLang="en-US" dirty="0" smtClean="0"/>
              <a:t>を使用することを推奨。</a:t>
            </a:r>
            <a:endParaRPr lang="en-US" altLang="ja-JP" dirty="0" smtClean="0"/>
          </a:p>
          <a:p>
            <a:r>
              <a:rPr lang="ja-JP" altLang="en-US" dirty="0" smtClean="0"/>
              <a:t>さらに、クエリの名前を定数宣言しておくと、クエリ名の参照時にタイプミスを防ぐことができる。</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kumimoji="1" lang="en-US" altLang="ja-JP" dirty="0" err="1" smtClean="0"/>
              <a:t>NamedQuery</a:t>
            </a:r>
            <a:r>
              <a:rPr kumimoji="1" lang="en-US" altLang="ja-JP" dirty="0" smtClean="0"/>
              <a:t> vs. </a:t>
            </a:r>
            <a:r>
              <a:rPr kumimoji="1" lang="ja-JP" altLang="en-US" dirty="0" smtClean="0"/>
              <a:t>単純文字列の</a:t>
            </a:r>
            <a:r>
              <a:rPr kumimoji="1" lang="en-US" altLang="ja-JP" dirty="0" smtClean="0"/>
              <a:t>Query</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7</a:t>
            </a:fld>
            <a:endParaRPr lang="ja-JP" altLang="en-US"/>
          </a:p>
        </p:txBody>
      </p:sp>
      <p:sp>
        <p:nvSpPr>
          <p:cNvPr id="10" name="Text Box 5"/>
          <p:cNvSpPr txBox="1">
            <a:spLocks noChangeArrowheads="1"/>
          </p:cNvSpPr>
          <p:nvPr/>
        </p:nvSpPr>
        <p:spPr bwMode="auto">
          <a:xfrm>
            <a:off x="827584" y="2780928"/>
            <a:ext cx="8208912"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NamedQueries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NamedQuery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(name =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EFECTIVES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query =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"SELECT</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FROM</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WHERE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 BETWEEN</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e.startDate</a:t>
            </a:r>
            <a:r>
              <a:rPr lang="ja-JP"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AND</a:t>
            </a:r>
            <a:r>
              <a:rPr lang="en-US" altLang="en-US"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e.endDate</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final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PREFIX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31859C"/>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final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PREFIX</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3366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827584" y="536446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List&lt;Employee&gt;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findEffectives</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return</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.createNamedQuery</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en-US"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EFFECTIVES</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.class</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setParameter</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en-US" sz="1400" dirty="0" smtClean="0">
                <a:solidFill>
                  <a:schemeClr val="accent5">
                    <a:lumMod val="75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"now"</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new Date())</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en-US"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getResultList</a:t>
            </a:r>
            <a:r>
              <a:rPr lang="en-US" altLang="en-US"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154992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smtClean="0"/>
              <a:t>@</a:t>
            </a:r>
            <a:r>
              <a:rPr lang="en-US" altLang="en-US" dirty="0" smtClean="0"/>
              <a:t>Id</a:t>
            </a:r>
            <a:r>
              <a:rPr lang="ja-JP" altLang="en-US" dirty="0" smtClean="0"/>
              <a:t>列挙の場合：</a:t>
            </a:r>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smtClean="0"/>
              <a:t>PK</a:t>
            </a:r>
            <a:r>
              <a:rPr lang="ja-JP" altLang="en-US" dirty="0" smtClean="0"/>
              <a:t>クラスの埋め込み：</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pPr lvl="1"/>
            <a:r>
              <a:rPr lang="en-US" altLang="ja-JP" dirty="0" smtClean="0"/>
              <a:t>PK</a:t>
            </a:r>
            <a:r>
              <a:rPr lang="ja-JP" altLang="en-US" dirty="0" smtClean="0"/>
              <a:t>クラスはインナークラスとして定義するのがお勧め。</a:t>
            </a:r>
            <a:endParaRPr lang="en-US" altLang="ja-JP" dirty="0" smtClean="0"/>
          </a:p>
          <a:p>
            <a:pPr lvl="1"/>
            <a:r>
              <a:rPr lang="en-US" altLang="ja-JP" dirty="0" smtClean="0"/>
              <a:t>DAO</a:t>
            </a:r>
            <a:r>
              <a:rPr lang="ja-JP" altLang="en-US" dirty="0" smtClean="0"/>
              <a:t>テンプレートにも</a:t>
            </a:r>
            <a:r>
              <a:rPr lang="en-US" altLang="ja-JP" dirty="0" err="1" smtClean="0"/>
              <a:t>DAOTemplate</a:t>
            </a:r>
            <a:r>
              <a:rPr lang="en-US" altLang="ja-JP" dirty="0" smtClean="0"/>
              <a:t>&lt;Employee, </a:t>
            </a:r>
            <a:r>
              <a:rPr lang="en-US" altLang="ja-JP" dirty="0" err="1" smtClean="0"/>
              <a:t>Employee.PK</a:t>
            </a:r>
            <a:r>
              <a:rPr lang="en-US" altLang="ja-JP" dirty="0" smtClean="0"/>
              <a:t>&gt;</a:t>
            </a:r>
            <a:r>
              <a:rPr lang="ja-JP" altLang="en-US" dirty="0" smtClean="0"/>
              <a:t>でそのまま適用可能。前者の</a:t>
            </a:r>
            <a:r>
              <a:rPr lang="en-US" altLang="ja-JP" dirty="0" smtClean="0"/>
              <a:t>@Id</a:t>
            </a:r>
            <a:r>
              <a:rPr lang="ja-JP" altLang="en-US" dirty="0" smtClean="0"/>
              <a:t>列挙方式では</a:t>
            </a:r>
            <a:r>
              <a:rPr lang="en-US" altLang="ja-JP" dirty="0" smtClean="0"/>
              <a:t>DAO</a:t>
            </a:r>
            <a:r>
              <a:rPr lang="ja-JP" altLang="en-US" dirty="0" smtClean="0"/>
              <a:t>テンプレートへの適用ができないことに注意。</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複合キー：</a:t>
            </a:r>
            <a:r>
              <a:rPr lang="en-US" altLang="ja-JP" dirty="0" smtClean="0"/>
              <a:t>@Id</a:t>
            </a:r>
            <a:r>
              <a:rPr lang="ja-JP" altLang="en-US" dirty="0" smtClean="0"/>
              <a:t>の列挙 </a:t>
            </a:r>
            <a:r>
              <a:rPr lang="en-US" altLang="ja-JP" dirty="0" smtClean="0"/>
              <a:t>vs.</a:t>
            </a:r>
            <a:r>
              <a:rPr lang="ja-JP" altLang="en-US" dirty="0" smtClean="0"/>
              <a:t> </a:t>
            </a:r>
            <a:r>
              <a:rPr lang="en-US" altLang="ja-JP" dirty="0" smtClean="0"/>
              <a:t>PK</a:t>
            </a:r>
            <a:r>
              <a:rPr lang="ja-JP" altLang="en-US" dirty="0" smtClean="0"/>
              <a:t>クラスの埋め込み</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8</a:t>
            </a:fld>
            <a:endParaRPr lang="ja-JP" altLang="en-US"/>
          </a:p>
        </p:txBody>
      </p:sp>
      <p:sp>
        <p:nvSpPr>
          <p:cNvPr id="10" name="Text Box 5"/>
          <p:cNvSpPr txBox="1">
            <a:spLocks noChangeArrowheads="1"/>
          </p:cNvSpPr>
          <p:nvPr/>
        </p:nvSpPr>
        <p:spPr bwMode="auto">
          <a:xfrm>
            <a:off x="827584" y="1556792"/>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long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9" name="Text Box 5"/>
          <p:cNvSpPr txBox="1">
            <a:spLocks noChangeArrowheads="1"/>
          </p:cNvSpPr>
          <p:nvPr/>
        </p:nvSpPr>
        <p:spPr bwMode="auto">
          <a:xfrm>
            <a:off x="827584" y="3140968"/>
            <a:ext cx="8208912" cy="2453539"/>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EmbeddedId</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 </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@Embeddable</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static class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PK implements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Serializable</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String </a:t>
            </a:r>
            <a:r>
              <a:rPr lang="en-US" altLang="ja-JP" sz="14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id</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long</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boolean</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equals(Object </a:t>
            </a:r>
            <a:r>
              <a:rPr lang="en-US" altLang="ja-JP" sz="1400" dirty="0" smtClean="0">
                <a:solidFill>
                  <a:srgbClr val="8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o</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 PK</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クラスには必ず</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equals()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メソッドを定義すること</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Tree>
    <p:extLst>
      <p:ext uri="{BB962C8B-B14F-4D97-AF65-F5344CB8AC3E}">
        <p14:creationId xmlns:p14="http://schemas.microsoft.com/office/powerpoint/2010/main" val="416185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143000"/>
            <a:ext cx="8507288" cy="5598368"/>
          </a:xfrm>
        </p:spPr>
        <p:txBody>
          <a:bodyPr>
            <a:normAutofit/>
          </a:bodyPr>
          <a:lstStyle/>
          <a:p>
            <a:r>
              <a:rPr lang="en-US" altLang="ja-JP" dirty="0" err="1"/>
              <a:t>java.util.Date</a:t>
            </a:r>
            <a:r>
              <a:rPr lang="en-US" altLang="ja-JP" dirty="0"/>
              <a:t> → DATE</a:t>
            </a:r>
            <a:r>
              <a:rPr lang="ja-JP" altLang="en-US" dirty="0"/>
              <a:t>カラム</a:t>
            </a:r>
            <a:endParaRPr lang="en-US" altLang="ja-JP" dirty="0" smtClean="0"/>
          </a:p>
          <a:p>
            <a:pPr lvl="1"/>
            <a:r>
              <a:rPr lang="ja-JP" altLang="en-US" dirty="0" smtClean="0"/>
              <a:t>エンティティのフィールド型を</a:t>
            </a:r>
            <a:r>
              <a:rPr lang="en-US" altLang="ja-JP" dirty="0" err="1" smtClean="0"/>
              <a:t>java.util.Date</a:t>
            </a:r>
            <a:r>
              <a:rPr lang="ja-JP" altLang="en-US" dirty="0" smtClean="0"/>
              <a:t>で定義した場合、デフォルトのテーブルカラムマッピングは</a:t>
            </a:r>
            <a:r>
              <a:rPr lang="en-US" altLang="ja-JP" dirty="0" smtClean="0"/>
              <a:t>TIMESTAMP</a:t>
            </a:r>
            <a:r>
              <a:rPr lang="ja-JP" altLang="en-US" dirty="0" smtClean="0"/>
              <a:t>型カラムとなる。</a:t>
            </a:r>
            <a:endParaRPr lang="en-US" altLang="ja-JP" dirty="0" smtClean="0"/>
          </a:p>
          <a:p>
            <a:pPr lvl="1"/>
            <a:r>
              <a:rPr lang="en-US" altLang="ja-JP" dirty="0" smtClean="0"/>
              <a:t>TIMESTAMP</a:t>
            </a:r>
            <a:r>
              <a:rPr lang="ja-JP" altLang="en-US" dirty="0" smtClean="0"/>
              <a:t>ではなく、</a:t>
            </a:r>
            <a:r>
              <a:rPr lang="en-US" altLang="ja-JP" dirty="0" smtClean="0"/>
              <a:t>DATE</a:t>
            </a:r>
            <a:r>
              <a:rPr lang="ja-JP" altLang="en-US" dirty="0" smtClean="0"/>
              <a:t>型カラムにマッピングしたい場合は、</a:t>
            </a:r>
            <a:r>
              <a:rPr lang="en-US" altLang="ja-JP" dirty="0" smtClean="0"/>
              <a:t>@Temporal</a:t>
            </a:r>
            <a:r>
              <a:rPr lang="ja-JP" altLang="en-US" dirty="0" smtClean="0"/>
              <a:t>アノーテーションを定義して解決</a:t>
            </a:r>
            <a:endParaRPr lang="en-US" altLang="ja-JP" dirty="0" smtClean="0"/>
          </a:p>
          <a:p>
            <a:endParaRPr lang="en-US" altLang="ja-JP" dirty="0"/>
          </a:p>
          <a:p>
            <a:endParaRPr lang="en-US" altLang="ja-JP" dirty="0" smtClean="0"/>
          </a:p>
          <a:p>
            <a:endParaRPr lang="en-US" altLang="ja-JP" dirty="0"/>
          </a:p>
          <a:p>
            <a:endParaRPr lang="en-US" altLang="ja-JP" dirty="0" smtClean="0"/>
          </a:p>
          <a:p>
            <a:r>
              <a:rPr lang="en-US" altLang="ja-JP" dirty="0" err="1" smtClean="0"/>
              <a:t>enum</a:t>
            </a:r>
            <a:r>
              <a:rPr lang="ja-JP" altLang="en-US" dirty="0" smtClean="0"/>
              <a:t>型 </a:t>
            </a:r>
            <a:r>
              <a:rPr lang="en-US" altLang="ja-JP" dirty="0" smtClean="0"/>
              <a:t>→</a:t>
            </a:r>
            <a:r>
              <a:rPr lang="ja-JP" altLang="en-US" dirty="0" smtClean="0"/>
              <a:t> </a:t>
            </a:r>
            <a:r>
              <a:rPr lang="en-US" altLang="ja-JP" dirty="0" smtClean="0"/>
              <a:t>VARCHAR</a:t>
            </a:r>
            <a:r>
              <a:rPr lang="ja-JP" altLang="en-US" dirty="0" smtClean="0"/>
              <a:t>カラム</a:t>
            </a:r>
            <a:endParaRPr lang="en-US" altLang="ja-JP" dirty="0" smtClean="0"/>
          </a:p>
          <a:p>
            <a:pPr lvl="1"/>
            <a:r>
              <a:rPr lang="en-US" altLang="ja-JP" dirty="0" err="1" smtClean="0"/>
              <a:t>enum</a:t>
            </a:r>
            <a:r>
              <a:rPr lang="ja-JP" altLang="en-US" dirty="0" smtClean="0"/>
              <a:t>型をその文字列表現としてカラムに保存したい場合、</a:t>
            </a:r>
            <a:r>
              <a:rPr lang="en-US" altLang="ja-JP" dirty="0" smtClean="0"/>
              <a:t>@Enumerated(</a:t>
            </a:r>
            <a:r>
              <a:rPr lang="en-US" altLang="ja-JP" dirty="0" err="1"/>
              <a:t>EnumType.String</a:t>
            </a:r>
            <a:r>
              <a:rPr lang="en-US" altLang="ja-JP" dirty="0" smtClean="0"/>
              <a:t>)</a:t>
            </a:r>
            <a:r>
              <a:rPr lang="ja-JP" altLang="en-US" dirty="0" smtClean="0"/>
              <a:t>アノーテーションを付与する。</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r>
              <a:rPr lang="en-US" altLang="ja-JP" dirty="0" err="1" smtClean="0"/>
              <a:t>enum</a:t>
            </a:r>
            <a:r>
              <a:rPr lang="ja-JP" altLang="en-US" dirty="0" smtClean="0"/>
              <a:t>の要素番号</a:t>
            </a:r>
            <a:r>
              <a:rPr lang="en-US" altLang="ja-JP" dirty="0" smtClean="0"/>
              <a:t>(ordinal())</a:t>
            </a:r>
            <a:r>
              <a:rPr lang="ja-JP" altLang="en-US" dirty="0" smtClean="0"/>
              <a:t>を保存したい場合、</a:t>
            </a:r>
            <a:r>
              <a:rPr lang="en-US" altLang="ja-JP" dirty="0" err="1" smtClean="0"/>
              <a:t>EnumType.ORDINAL</a:t>
            </a:r>
            <a:r>
              <a:rPr lang="ja-JP" altLang="en-US" dirty="0" smtClean="0"/>
              <a:t>を指定する。</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3" name="タイトル 2"/>
          <p:cNvSpPr>
            <a:spLocks noGrp="1"/>
          </p:cNvSpPr>
          <p:nvPr>
            <p:ph type="title"/>
          </p:nvPr>
        </p:nvSpPr>
        <p:spPr/>
        <p:txBody>
          <a:bodyPr>
            <a:normAutofit/>
          </a:bodyPr>
          <a:lstStyle/>
          <a:p>
            <a:r>
              <a:rPr lang="ja-JP" altLang="en-US" dirty="0" smtClean="0"/>
              <a:t>カラム型マッピングのカスタマイズ </a:t>
            </a:r>
            <a:r>
              <a:rPr lang="en-US" altLang="ja-JP" dirty="0" smtClean="0"/>
              <a:t>(1/2)</a:t>
            </a:r>
            <a:endParaRPr kumimoji="1" lang="ja-JP" altLang="en-US" dirty="0"/>
          </a:p>
        </p:txBody>
      </p:sp>
      <p:sp>
        <p:nvSpPr>
          <p:cNvPr id="4" name="フッター プレースホルダー 3"/>
          <p:cNvSpPr>
            <a:spLocks noGrp="1"/>
          </p:cNvSpPr>
          <p:nvPr>
            <p:ph type="ftr" sz="quarter" idx="10"/>
          </p:nvPr>
        </p:nvSpPr>
        <p:spPr/>
        <p:txBody>
          <a:bodyPr/>
          <a:lstStyle/>
          <a:p>
            <a:r>
              <a:rPr lang="en-US" altLang="ja-JP" smtClean="0"/>
              <a:t>Copyright © 2015 Red Hat K.K.</a:t>
            </a:r>
            <a:endParaRPr lang="ja-JP" altLang="en-US" dirty="0">
              <a:latin typeface="Arial" charset="0"/>
              <a:ea typeface="ＭＳ ゴシック" charset="0"/>
              <a:cs typeface="ＭＳ ゴシック" charset="0"/>
            </a:endParaRPr>
          </a:p>
        </p:txBody>
      </p:sp>
      <p:sp>
        <p:nvSpPr>
          <p:cNvPr id="5" name="スライド番号プレースホルダー 4"/>
          <p:cNvSpPr>
            <a:spLocks noGrp="1"/>
          </p:cNvSpPr>
          <p:nvPr>
            <p:ph type="sldNum" sz="quarter" idx="11"/>
          </p:nvPr>
        </p:nvSpPr>
        <p:spPr/>
        <p:txBody>
          <a:bodyPr/>
          <a:lstStyle/>
          <a:p>
            <a:fld id="{16C3FB00-A35D-D24F-8C8B-6CDCD09ECB5B}" type="slidenum">
              <a:rPr lang="ja-JP" altLang="en-US" smtClean="0"/>
              <a:pPr/>
              <a:t>9</a:t>
            </a:fld>
            <a:endParaRPr lang="ja-JP" altLang="en-US"/>
          </a:p>
        </p:txBody>
      </p:sp>
      <p:sp>
        <p:nvSpPr>
          <p:cNvPr id="10" name="Text Box 5"/>
          <p:cNvSpPr txBox="1">
            <a:spLocks noChangeArrowheads="1"/>
          </p:cNvSpPr>
          <p:nvPr/>
        </p:nvSpPr>
        <p:spPr bwMode="auto">
          <a:xfrm>
            <a:off x="827584" y="248414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Temporal</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TemporalType.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DATE</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Date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version</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8" name="Text Box 5"/>
          <p:cNvSpPr txBox="1">
            <a:spLocks noChangeArrowheads="1"/>
          </p:cNvSpPr>
          <p:nvPr/>
        </p:nvSpPr>
        <p:spPr bwMode="auto">
          <a:xfrm>
            <a:off x="827584" y="4644387"/>
            <a:ext cx="8208912" cy="1160877"/>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chemeClr val="tx1">
                    <a:lumMod val="50000"/>
                    <a:lumOff val="50000"/>
                  </a:schemeClr>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@Entity</a:t>
            </a:r>
          </a:p>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class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Employee {</a:t>
            </a:r>
          </a:p>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smtClean="0">
                <a:solidFill>
                  <a:srgbClr val="7F7F7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Enumerated</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EnumType.</a:t>
            </a:r>
            <a:r>
              <a:rPr lang="en-US" altLang="ja-JP" sz="1400" dirty="0" err="1"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STRING</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GenderType</a:t>
            </a:r>
            <a:r>
              <a:rPr lang="en-US" altLang="ja-JP" sz="14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p>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endParaRPr>
          </a:p>
        </p:txBody>
      </p:sp>
      <p:sp>
        <p:nvSpPr>
          <p:cNvPr id="11" name="Text Box 5"/>
          <p:cNvSpPr txBox="1">
            <a:spLocks noChangeArrowheads="1"/>
          </p:cNvSpPr>
          <p:nvPr/>
        </p:nvSpPr>
        <p:spPr bwMode="auto">
          <a:xfrm>
            <a:off x="827584" y="5938209"/>
            <a:ext cx="8208912" cy="299103"/>
          </a:xfrm>
          <a:prstGeom prst="rect">
            <a:avLst/>
          </a:prstGeom>
          <a:solidFill>
            <a:schemeClr val="bg1"/>
          </a:solidFill>
          <a:ln w="9525">
            <a:solidFill>
              <a:srgbClr val="000000"/>
            </a:solidFill>
            <a:miter lim="800000"/>
            <a:headEnd/>
            <a:tailEnd/>
          </a:ln>
          <a:effectLst>
            <a:outerShdw dist="35921" dir="2700000" algn="ctr" rotWithShape="0">
              <a:srgbClr val="808080">
                <a:alpha val="74997"/>
              </a:srgbClr>
            </a:outerShdw>
          </a:effectLst>
          <a:extLst/>
        </p:spPr>
        <p:txBody>
          <a:bodyPr wrap="square" lIns="82849" tIns="41425" rIns="82849" bIns="41425">
            <a:spAutoFit/>
          </a:bodyPr>
          <a:lstStyle>
            <a:lvl1pPr defTabSz="404813">
              <a:defRPr kumimoji="1" sz="2400">
                <a:solidFill>
                  <a:schemeClr val="tx1"/>
                </a:solidFill>
                <a:latin typeface="Calibri" panose="020F0502020204030204" pitchFamily="34" charset="0"/>
                <a:ea typeface="ＭＳ Ｐゴシック" panose="020B0600070205080204" pitchFamily="50" charset="-128"/>
              </a:defRPr>
            </a:lvl1pPr>
            <a:lvl2pPr marL="742950" indent="-285750" defTabSz="404813">
              <a:defRPr kumimoji="1" sz="2400">
                <a:solidFill>
                  <a:schemeClr val="tx1"/>
                </a:solidFill>
                <a:latin typeface="Calibri" panose="020F0502020204030204" pitchFamily="34" charset="0"/>
                <a:ea typeface="ＭＳ Ｐゴシック" panose="020B0600070205080204" pitchFamily="50" charset="-128"/>
              </a:defRPr>
            </a:lvl2pPr>
            <a:lvl3pPr marL="1143000" indent="-228600" defTabSz="404813">
              <a:defRPr kumimoji="1" sz="2400">
                <a:solidFill>
                  <a:schemeClr val="tx1"/>
                </a:solidFill>
                <a:latin typeface="Calibri" panose="020F0502020204030204" pitchFamily="34" charset="0"/>
                <a:ea typeface="ＭＳ Ｐゴシック" panose="020B0600070205080204" pitchFamily="50" charset="-128"/>
              </a:defRPr>
            </a:lvl3pPr>
            <a:lvl4pPr marL="1600200" indent="-228600" defTabSz="404813">
              <a:defRPr kumimoji="1" sz="2400">
                <a:solidFill>
                  <a:schemeClr val="tx1"/>
                </a:solidFill>
                <a:latin typeface="Calibri" panose="020F0502020204030204" pitchFamily="34" charset="0"/>
                <a:ea typeface="ＭＳ Ｐゴシック" panose="020B0600070205080204" pitchFamily="50" charset="-128"/>
              </a:defRPr>
            </a:lvl4pPr>
            <a:lvl5pPr marL="2057400" indent="-228600" defTabSz="404813">
              <a:defRPr kumimoji="1" sz="2400">
                <a:solidFill>
                  <a:schemeClr val="tx1"/>
                </a:solidFill>
                <a:latin typeface="Calibri" panose="020F0502020204030204" pitchFamily="34" charset="0"/>
                <a:ea typeface="ＭＳ Ｐゴシック" panose="020B0600070205080204" pitchFamily="50" charset="-128"/>
              </a:defRPr>
            </a:lvl5pPr>
            <a:lvl6pPr marL="25146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6pPr>
            <a:lvl7pPr marL="29718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7pPr>
            <a:lvl8pPr marL="34290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8pPr>
            <a:lvl9pPr marL="3886200" indent="-228600" defTabSz="404813" fontAlgn="base">
              <a:spcBef>
                <a:spcPct val="0"/>
              </a:spcBef>
              <a:spcAft>
                <a:spcPct val="0"/>
              </a:spcAft>
              <a:defRPr kumimoji="1" sz="2400">
                <a:solidFill>
                  <a:schemeClr val="tx1"/>
                </a:solidFill>
                <a:latin typeface="Calibri" panose="020F0502020204030204" pitchFamily="34" charset="0"/>
                <a:ea typeface="ＭＳ Ｐゴシック" panose="020B0600070205080204" pitchFamily="50" charset="-128"/>
              </a:defRPr>
            </a:lvl9pPr>
          </a:lstStyle>
          <a:p>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public </a:t>
            </a:r>
            <a:r>
              <a:rPr lang="en-US" altLang="ja-JP" sz="1400" dirty="0" err="1"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enum</a:t>
            </a:r>
            <a:r>
              <a:rPr lang="en-US" altLang="ja-JP" sz="1400" dirty="0" smtClean="0">
                <a:solidFill>
                  <a:srgbClr val="660066"/>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err="1"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GenderType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MALE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r>
              <a:rPr lang="en-US" altLang="ja-JP" sz="14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FEMALE</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sym typeface="Arial" panose="020B0604020202020204" pitchFamily="34" charset="0"/>
              </a:rPr>
              <a:t> }</a:t>
            </a:r>
          </a:p>
        </p:txBody>
      </p:sp>
    </p:spTree>
    <p:extLst>
      <p:ext uri="{BB962C8B-B14F-4D97-AF65-F5344CB8AC3E}">
        <p14:creationId xmlns:p14="http://schemas.microsoft.com/office/powerpoint/2010/main" val="3711292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JBoss_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9525" cmpd="sng">
          <a:solidFill>
            <a:schemeClr val="tx1"/>
          </a:solidFill>
        </a:ln>
        <a:effectLst>
          <a:outerShdw blurRad="50800" dist="38100" dir="2700000" algn="tl" rotWithShape="0">
            <a:srgbClr val="000000">
              <a:alpha val="43000"/>
            </a:srgbClr>
          </a:outerShdw>
        </a:effectLst>
      </a:spPr>
      <a:bodyPr lIns="36000" rIns="36000" rtlCol="0" anchor="ctr">
        <a:normAutofit/>
      </a:bodyPr>
      <a:lstStyle>
        <a:defPPr algn="ctr">
          <a:defRPr kumimoji="1" baseline="0" dirty="0" smtClean="0">
            <a:latin typeface="メイリオ"/>
            <a:ea typeface="メイリオ"/>
            <a:cs typeface="メイリオ"/>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ln>
        <a:effectLst>
          <a:outerShdw blurRad="50800" dist="38100" dir="2700000" algn="tl" rotWithShape="0">
            <a:srgbClr val="000000">
              <a:alpha val="43000"/>
            </a:srgbClr>
          </a:outerShdw>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36000" rIns="36000" rtlCol="0">
        <a:spAutoFit/>
      </a:bodyPr>
      <a:lstStyle>
        <a:defPPr>
          <a:defRPr kumimoji="1" baseline="0" dirty="0" smtClean="0">
            <a:latin typeface="メイリオ"/>
            <a:ea typeface="メイリオ"/>
            <a:cs typeface="メイリオ"/>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19184</TotalTime>
  <Words>2148</Words>
  <Application>Microsoft Macintosh PowerPoint</Application>
  <PresentationFormat>画面に合わせる (4:3)</PresentationFormat>
  <Paragraphs>497</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Calibri</vt:lpstr>
      <vt:lpstr>ＭＳ Ｐゴシック</vt:lpstr>
      <vt:lpstr>ＭＳ ゴシック</vt:lpstr>
      <vt:lpstr>Wingdings</vt:lpstr>
      <vt:lpstr>メイリオ</vt:lpstr>
      <vt:lpstr>Arial</vt:lpstr>
      <vt:lpstr>JBoss_2013</vt:lpstr>
      <vt:lpstr>EAPデベロッパー向け カスタムトレーニング#4 JPA (Part 1)</vt:lpstr>
      <vt:lpstr>JPAのテーマ</vt:lpstr>
      <vt:lpstr>ビジネスロジックからのEntityManagerのアクセス (1/2)</vt:lpstr>
      <vt:lpstr>ビジネスロジックからのEntityManagerのアクセス (2/2)</vt:lpstr>
      <vt:lpstr>JPQL vs. Criteria Query (1/2)</vt:lpstr>
      <vt:lpstr>JPQL vs. Criteria Query (2/2)</vt:lpstr>
      <vt:lpstr>NamedQuery vs. 単純文字列のQuery</vt:lpstr>
      <vt:lpstr>複合キー：@Idの列挙 vs. PKクラスの埋め込み</vt:lpstr>
      <vt:lpstr>カラム型マッピングのカスタマイズ (1/2)</vt:lpstr>
      <vt:lpstr>カラム型マッピングのカスタマイズ (2/2)</vt:lpstr>
      <vt:lpstr>エンティティ、DAOのJUnitテスト</vt:lpstr>
      <vt:lpstr>テーブルの自動生成</vt:lpstr>
      <vt:lpstr>テーブルの自動生成 (カラム順を重視する場合)</vt:lpstr>
      <vt:lpstr>テーブルの自動生成 (DDLファイルの生成)</vt:lpstr>
      <vt:lpstr>大量の検索結果を扱う場合</vt:lpstr>
      <vt:lpstr>JPA使いこなしのポイントまとめ</vt:lpstr>
      <vt:lpstr>PowerPoint プレゼンテーション</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subject/>
  <dc:creator/>
  <cp:keywords/>
  <dc:description/>
  <cp:lastModifiedBy>西ヶ谷岳</cp:lastModifiedBy>
  <cp:revision>1512</cp:revision>
  <cp:lastPrinted>2017-03-13T02:57:58Z</cp:lastPrinted>
  <dcterms:created xsi:type="dcterms:W3CDTF">2014-03-25T08:58:00Z</dcterms:created>
  <dcterms:modified xsi:type="dcterms:W3CDTF">2017-03-30T09:05:44Z</dcterms:modified>
  <cp:category/>
</cp:coreProperties>
</file>