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  <p:sldId id="266" r:id="rId6"/>
    <p:sldId id="265" r:id="rId7"/>
    <p:sldId id="264" r:id="rId8"/>
    <p:sldId id="263" r:id="rId9"/>
    <p:sldId id="26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BCB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90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475" y="30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6A4C7-7E1A-4A6A-BF73-3D1DBD6453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7EEAD7-D9C3-4470-A7DE-45F3767A38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EC685C-5216-4AF6-9641-2E60740D2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8779D-A283-45B8-834A-DCD53D069C4B}" type="datetimeFigureOut">
              <a:rPr lang="en-IN" smtClean="0"/>
              <a:t>16-03-2021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265666-3C77-4685-BF34-FCFAD5BDF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19388C-46A9-49A5-B376-1145FCCC7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10E00-8093-4604-9F2F-12738687DA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487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1295E-9BD8-44D8-9459-703EE357D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0D86E5-9498-4F70-A011-704B046E03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5FA2DD-C50B-4B05-839A-CFB887650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8779D-A283-45B8-834A-DCD53D069C4B}" type="datetimeFigureOut">
              <a:rPr lang="en-IN" smtClean="0"/>
              <a:t>16-03-2021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2623C7-618A-4AB7-A9A8-A1D39D110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F8469-488A-42B3-8290-F27758762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10E00-8093-4604-9F2F-12738687DA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3030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F2B72D-E935-412E-95FD-89FE2223F8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B40928-38C3-4597-92CE-5C3191E56C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AD4A5C-32B4-4CFA-B374-47640C7E2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8779D-A283-45B8-834A-DCD53D069C4B}" type="datetimeFigureOut">
              <a:rPr lang="en-IN" smtClean="0"/>
              <a:t>16-03-2021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534F44-BC27-4278-880E-46294BEC0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B9FF2-B00D-462F-AAF8-8AA05DEF8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10E00-8093-4604-9F2F-12738687DA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7126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7C544-EB5F-425A-A0BD-A13199CA7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43FB9-7B51-4342-9F0B-949FC12919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F6B1BD-75F7-469B-A579-E00D57516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8779D-A283-45B8-834A-DCD53D069C4B}" type="datetimeFigureOut">
              <a:rPr lang="en-IN" smtClean="0"/>
              <a:t>16-03-2021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BCEDC9-11B9-4D12-9F7C-D9930FA3D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BA4A33-8F8F-4F72-8B8B-DCD96E187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10E00-8093-4604-9F2F-12738687DA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949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88761-6A82-47C9-955B-1530FF53C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8799E0-0B78-4415-AFAB-6C6394642C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0E4DFE-77AF-42B1-A08E-B79FFA479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8779D-A283-45B8-834A-DCD53D069C4B}" type="datetimeFigureOut">
              <a:rPr lang="en-IN" smtClean="0"/>
              <a:t>16-03-2021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01D1D3-3CC8-4FA8-8573-5A3D85A32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40ACD8-8896-40B9-9D2F-E83E1B957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10E00-8093-4604-9F2F-12738687DA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8758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458C7-2E3C-4A3E-8FD7-69453916D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82827-6217-4747-94FB-5C10F55BAB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A7E4B0-CA0C-4EB2-80A7-F38C4A0E70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FEA7B5-233A-401E-956A-8E022B601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8779D-A283-45B8-834A-DCD53D069C4B}" type="datetimeFigureOut">
              <a:rPr lang="en-IN" smtClean="0"/>
              <a:t>16-03-2021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B34963-FC05-42C6-85BC-CF03C30F2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E368D8-F75C-485E-ABC8-C7D731141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10E00-8093-4604-9F2F-12738687DA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3746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28958-86B3-4953-B231-F719B3CB4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6FB68C-A2F6-4F80-98B6-D4226F181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3E99CA-1CA2-43C0-B81C-BCC90C49E7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E541A1-3BAF-4708-B7A0-C741883531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4E6C57-C1A9-4948-AF06-1D47B13646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60D23A-3E4E-4D96-BC2A-15233ECA3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8779D-A283-45B8-834A-DCD53D069C4B}" type="datetimeFigureOut">
              <a:rPr lang="en-IN" smtClean="0"/>
              <a:t>16-03-2021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97F47B-3EEC-41E3-B47D-31C4D260F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B21B1D-A093-4AE1-98CF-B544015D4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10E00-8093-4604-9F2F-12738687DA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3907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CBB1C-F7F2-489D-A4B4-F76FD55DF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02DD87-A9AE-471D-89BD-5BC64CC76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8779D-A283-45B8-834A-DCD53D069C4B}" type="datetimeFigureOut">
              <a:rPr lang="en-IN" smtClean="0"/>
              <a:t>16-03-2021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A0FB49-AF13-48B7-A080-1FD0C8175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AB8A2C-352E-48BD-9260-F4CD76E60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10E00-8093-4604-9F2F-12738687DA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0040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D0C643-3FD6-491B-B21E-AEC1BD9E6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8779D-A283-45B8-834A-DCD53D069C4B}" type="datetimeFigureOut">
              <a:rPr lang="en-IN" smtClean="0"/>
              <a:t>16-03-2021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896B2F-3567-42F9-9715-2D6EFD44A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7FB3BC-2B3E-4B57-B037-9F497C948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10E00-8093-4604-9F2F-12738687DA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977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45702-9936-487D-A92A-3F94E8CC3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1A8E8-F1B1-47AC-BF31-1508CE412B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F47879-45C5-469E-B446-D69B6B76F4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57A97E-22A4-469E-92A4-F18D4E93E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8779D-A283-45B8-834A-DCD53D069C4B}" type="datetimeFigureOut">
              <a:rPr lang="en-IN" smtClean="0"/>
              <a:t>16-03-2021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E5DC0A-CB30-4C37-A4BD-833F9C05C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0EB188-6F8C-46FA-ADE9-7982A4B60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10E00-8093-4604-9F2F-12738687DA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5035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87608-2493-4475-8F68-8B6796489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AE4C65-95E2-412B-81F9-52F348638F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7DFCC8-020C-4A1F-9C4B-396082EDFA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7AA159-ED95-49AA-82EA-2C6BEA56C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8779D-A283-45B8-834A-DCD53D069C4B}" type="datetimeFigureOut">
              <a:rPr lang="en-IN" smtClean="0"/>
              <a:t>16-03-2021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F604FB-7A30-44A1-8E7E-A68F21CE7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B573C8-85E0-4EE1-8F63-9E43D2921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10E00-8093-4604-9F2F-12738687DA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9337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8E31C3-95E4-41E8-82BB-9857CB7A1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57444B-EC07-48FF-B996-960946052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1604DD-CA5C-4F05-B8E9-63B5D12B72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28779D-A283-45B8-834A-DCD53D069C4B}" type="datetimeFigureOut">
              <a:rPr lang="en-IN" smtClean="0"/>
              <a:t>16-03-2021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4466A-301A-4152-8B44-27D213AF97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FEC41A-FF7C-4FD8-B101-5E10D26B9F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E10E00-8093-4604-9F2F-12738687DA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9207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c/titanic/data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RISM-Home">
            <a:extLst>
              <a:ext uri="{FF2B5EF4-FFF2-40B4-BE49-F238E27FC236}">
                <a16:creationId xmlns:a16="http://schemas.microsoft.com/office/drawing/2014/main" id="{2B8EF041-7D9E-4121-B564-FF3D528953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3753" y="-476620"/>
            <a:ext cx="6205490" cy="3490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7087AC1-092D-459D-B132-AFD45AF68519}"/>
              </a:ext>
            </a:extLst>
          </p:cNvPr>
          <p:cNvSpPr txBox="1"/>
          <p:nvPr/>
        </p:nvSpPr>
        <p:spPr>
          <a:xfrm>
            <a:off x="976542" y="833925"/>
            <a:ext cx="42967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SAMSUNG PRISM</a:t>
            </a:r>
            <a:endParaRPr lang="en-IN" sz="40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E01292-9C52-4F65-A29B-F2EE462E537B}"/>
              </a:ext>
            </a:extLst>
          </p:cNvPr>
          <p:cNvSpPr txBox="1"/>
          <p:nvPr/>
        </p:nvSpPr>
        <p:spPr>
          <a:xfrm>
            <a:off x="976543" y="1409822"/>
            <a:ext cx="34001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u="sng" dirty="0"/>
              <a:t>Mid Review Report</a:t>
            </a:r>
            <a:endParaRPr lang="en-IN" sz="3200" u="sn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5181F5-F2BC-469F-8623-FA912D1D28F9}"/>
              </a:ext>
            </a:extLst>
          </p:cNvPr>
          <p:cNvSpPr txBox="1"/>
          <p:nvPr/>
        </p:nvSpPr>
        <p:spPr>
          <a:xfrm>
            <a:off x="2438400" y="2758868"/>
            <a:ext cx="7315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i="0" dirty="0">
                <a:solidFill>
                  <a:srgbClr val="000000"/>
                </a:solidFill>
                <a:effectLst/>
                <a:latin typeface="calibri light" panose="020F0302020204030204" pitchFamily="34" charset="0"/>
              </a:rPr>
              <a:t>OD81CIT</a:t>
            </a:r>
            <a:endParaRPr lang="en-US" b="1" i="0" dirty="0">
              <a:solidFill>
                <a:srgbClr val="000000"/>
              </a:solidFill>
              <a:effectLst/>
              <a:latin typeface="calibri light" panose="020F0302020204030204" pitchFamily="34" charset="0"/>
            </a:endParaRPr>
          </a:p>
          <a:p>
            <a:pPr algn="ctr"/>
            <a:r>
              <a:rPr lang="en-US" sz="2400" b="1" u="sng" dirty="0">
                <a:solidFill>
                  <a:srgbClr val="000000"/>
                </a:solidFill>
                <a:effectLst/>
                <a:latin typeface="calibri light" panose="020F0302020204030204" pitchFamily="34" charset="0"/>
              </a:rPr>
              <a:t>Principal Component Analysis (Shallow Learning Algorithm)</a:t>
            </a:r>
            <a:endParaRPr lang="en-IN" sz="2400" b="1" u="sng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6070B0-39C1-479F-882D-B7E20A40EA02}"/>
              </a:ext>
            </a:extLst>
          </p:cNvPr>
          <p:cNvSpPr txBox="1"/>
          <p:nvPr/>
        </p:nvSpPr>
        <p:spPr>
          <a:xfrm>
            <a:off x="4876800" y="3698340"/>
            <a:ext cx="24384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/>
              <a:t>Under the guidance of</a:t>
            </a:r>
          </a:p>
          <a:p>
            <a:pPr algn="ctr"/>
            <a:r>
              <a:rPr lang="en-US" sz="1400" dirty="0"/>
              <a:t>Dr N K Karthikeyan</a:t>
            </a:r>
          </a:p>
          <a:p>
            <a:pPr algn="ctr"/>
            <a:r>
              <a:rPr lang="en-US" sz="1400" dirty="0"/>
              <a:t>Dr E Arul</a:t>
            </a:r>
          </a:p>
          <a:p>
            <a:pPr algn="ctr"/>
            <a:r>
              <a:rPr lang="en-US" sz="1400" dirty="0"/>
              <a:t>Himanshu Arora</a:t>
            </a:r>
          </a:p>
          <a:p>
            <a:pPr algn="ctr"/>
            <a:r>
              <a:rPr lang="en-US" sz="1400" dirty="0"/>
              <a:t>Sourav Ghosh</a:t>
            </a:r>
          </a:p>
          <a:p>
            <a:pPr algn="ctr"/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765125D-562C-4B5A-8E21-BA79E06DCE44}"/>
              </a:ext>
            </a:extLst>
          </p:cNvPr>
          <p:cNvSpPr txBox="1"/>
          <p:nvPr/>
        </p:nvSpPr>
        <p:spPr>
          <a:xfrm>
            <a:off x="8982722" y="4847208"/>
            <a:ext cx="43234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Team</a:t>
            </a:r>
            <a:r>
              <a:rPr lang="en-US" b="1" dirty="0"/>
              <a:t> :</a:t>
            </a:r>
          </a:p>
          <a:p>
            <a:r>
              <a:rPr lang="en-US" dirty="0" err="1"/>
              <a:t>Yogapriya</a:t>
            </a:r>
            <a:r>
              <a:rPr lang="en-US" dirty="0"/>
              <a:t> H</a:t>
            </a:r>
          </a:p>
          <a:p>
            <a:r>
              <a:rPr lang="en-US" dirty="0"/>
              <a:t>Prasanna R</a:t>
            </a:r>
          </a:p>
          <a:p>
            <a:r>
              <a:rPr lang="en-IN" dirty="0"/>
              <a:t>Laleth I N</a:t>
            </a:r>
          </a:p>
          <a:p>
            <a:r>
              <a:rPr lang="en-IN" dirty="0" err="1"/>
              <a:t>Javagar</a:t>
            </a:r>
            <a:r>
              <a:rPr lang="en-IN" dirty="0"/>
              <a:t> 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350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47EFCD4-3EB2-4A0B-884E-4B8D17520051}"/>
              </a:ext>
            </a:extLst>
          </p:cNvPr>
          <p:cNvCxnSpPr/>
          <p:nvPr/>
        </p:nvCxnSpPr>
        <p:spPr>
          <a:xfrm>
            <a:off x="1793289" y="2707689"/>
            <a:ext cx="0" cy="2167632"/>
          </a:xfrm>
          <a:prstGeom prst="line">
            <a:avLst/>
          </a:prstGeom>
          <a:ln w="19050"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29A1B59-C0F3-458C-A5E2-1D853DCD488C}"/>
              </a:ext>
            </a:extLst>
          </p:cNvPr>
          <p:cNvCxnSpPr/>
          <p:nvPr/>
        </p:nvCxnSpPr>
        <p:spPr>
          <a:xfrm>
            <a:off x="337351" y="541538"/>
            <a:ext cx="0" cy="14470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C319228-A3DC-4D29-A357-A301B9657722}"/>
              </a:ext>
            </a:extLst>
          </p:cNvPr>
          <p:cNvCxnSpPr/>
          <p:nvPr/>
        </p:nvCxnSpPr>
        <p:spPr>
          <a:xfrm>
            <a:off x="346229" y="559293"/>
            <a:ext cx="145593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F287295-733B-476E-AE8F-E8F1AA24978F}"/>
              </a:ext>
            </a:extLst>
          </p:cNvPr>
          <p:cNvCxnSpPr>
            <a:cxnSpLocks/>
          </p:cNvCxnSpPr>
          <p:nvPr/>
        </p:nvCxnSpPr>
        <p:spPr>
          <a:xfrm flipH="1">
            <a:off x="10423864" y="6304625"/>
            <a:ext cx="146333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706FA16-2CC9-4ECE-ACDC-E15B4BA473FF}"/>
              </a:ext>
            </a:extLst>
          </p:cNvPr>
          <p:cNvCxnSpPr>
            <a:cxnSpLocks/>
          </p:cNvCxnSpPr>
          <p:nvPr/>
        </p:nvCxnSpPr>
        <p:spPr>
          <a:xfrm flipV="1">
            <a:off x="11888680" y="4875321"/>
            <a:ext cx="0" cy="143670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F8C5D02B-02CE-485D-BDE7-9E222F61313C}"/>
              </a:ext>
            </a:extLst>
          </p:cNvPr>
          <p:cNvSpPr txBox="1"/>
          <p:nvPr/>
        </p:nvSpPr>
        <p:spPr>
          <a:xfrm>
            <a:off x="443884" y="1065013"/>
            <a:ext cx="3870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PRINCIPLE COMPONENT ANALYSIS</a:t>
            </a:r>
            <a:endParaRPr lang="en-IN" sz="20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F695055-EE39-407B-B12F-733558C5DC5A}"/>
              </a:ext>
            </a:extLst>
          </p:cNvPr>
          <p:cNvCxnSpPr>
            <a:cxnSpLocks/>
          </p:cNvCxnSpPr>
          <p:nvPr/>
        </p:nvCxnSpPr>
        <p:spPr>
          <a:xfrm flipV="1">
            <a:off x="443884" y="1465123"/>
            <a:ext cx="3657599" cy="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33326A3-EDBF-4240-BDDB-2FC7864D6439}"/>
              </a:ext>
            </a:extLst>
          </p:cNvPr>
          <p:cNvSpPr txBox="1"/>
          <p:nvPr/>
        </p:nvSpPr>
        <p:spPr>
          <a:xfrm>
            <a:off x="443884" y="1634400"/>
            <a:ext cx="26544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/>
              <a:t>Problem Statement</a:t>
            </a:r>
            <a:endParaRPr lang="en-IN" sz="2400" u="sng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9ECC029-2C47-4390-8044-816DD3246263}"/>
              </a:ext>
            </a:extLst>
          </p:cNvPr>
          <p:cNvSpPr txBox="1"/>
          <p:nvPr/>
        </p:nvSpPr>
        <p:spPr>
          <a:xfrm>
            <a:off x="1666043" y="2530555"/>
            <a:ext cx="885991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Principal component analysis (PCA) is a technique for reducing the dimensionality of datasets, in order to increase its interpretability and at the same time minimizing information loss.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ML algorithms in order to train them require large amount of data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There are often difficult to interpret and takes more resources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PCA reduces a d dimensional data set to fewer dimensions and identifies the principle components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26571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29A1B59-C0F3-458C-A5E2-1D853DCD488C}"/>
              </a:ext>
            </a:extLst>
          </p:cNvPr>
          <p:cNvCxnSpPr/>
          <p:nvPr/>
        </p:nvCxnSpPr>
        <p:spPr>
          <a:xfrm>
            <a:off x="337351" y="541538"/>
            <a:ext cx="0" cy="14470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C319228-A3DC-4D29-A357-A301B9657722}"/>
              </a:ext>
            </a:extLst>
          </p:cNvPr>
          <p:cNvCxnSpPr/>
          <p:nvPr/>
        </p:nvCxnSpPr>
        <p:spPr>
          <a:xfrm>
            <a:off x="346229" y="559293"/>
            <a:ext cx="145593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F287295-733B-476E-AE8F-E8F1AA24978F}"/>
              </a:ext>
            </a:extLst>
          </p:cNvPr>
          <p:cNvCxnSpPr>
            <a:cxnSpLocks/>
          </p:cNvCxnSpPr>
          <p:nvPr/>
        </p:nvCxnSpPr>
        <p:spPr>
          <a:xfrm flipH="1">
            <a:off x="10423864" y="6304625"/>
            <a:ext cx="146333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706FA16-2CC9-4ECE-ACDC-E15B4BA473FF}"/>
              </a:ext>
            </a:extLst>
          </p:cNvPr>
          <p:cNvCxnSpPr>
            <a:cxnSpLocks/>
          </p:cNvCxnSpPr>
          <p:nvPr/>
        </p:nvCxnSpPr>
        <p:spPr>
          <a:xfrm flipV="1">
            <a:off x="11888680" y="4875321"/>
            <a:ext cx="0" cy="143670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F8C5D02B-02CE-485D-BDE7-9E222F61313C}"/>
              </a:ext>
            </a:extLst>
          </p:cNvPr>
          <p:cNvSpPr txBox="1"/>
          <p:nvPr/>
        </p:nvSpPr>
        <p:spPr>
          <a:xfrm>
            <a:off x="443884" y="1065013"/>
            <a:ext cx="3870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EXPECTED KPI’s</a:t>
            </a:r>
            <a:endParaRPr lang="en-IN" sz="20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F695055-EE39-407B-B12F-733558C5DC5A}"/>
              </a:ext>
            </a:extLst>
          </p:cNvPr>
          <p:cNvCxnSpPr>
            <a:cxnSpLocks/>
          </p:cNvCxnSpPr>
          <p:nvPr/>
        </p:nvCxnSpPr>
        <p:spPr>
          <a:xfrm flipV="1">
            <a:off x="443884" y="1465125"/>
            <a:ext cx="1713390" cy="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A305A34-35DE-4292-9B57-2203AAED42AB}"/>
              </a:ext>
            </a:extLst>
          </p:cNvPr>
          <p:cNvCxnSpPr>
            <a:cxnSpLocks/>
          </p:cNvCxnSpPr>
          <p:nvPr/>
        </p:nvCxnSpPr>
        <p:spPr>
          <a:xfrm>
            <a:off x="1944210" y="2441358"/>
            <a:ext cx="0" cy="2201663"/>
          </a:xfrm>
          <a:prstGeom prst="line">
            <a:avLst/>
          </a:prstGeom>
          <a:ln w="19050"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8D13DC2-51BA-42F2-8515-ED77B1EBFC62}"/>
              </a:ext>
            </a:extLst>
          </p:cNvPr>
          <p:cNvSpPr txBox="1"/>
          <p:nvPr/>
        </p:nvSpPr>
        <p:spPr>
          <a:xfrm>
            <a:off x="1802167" y="2203012"/>
            <a:ext cx="1012942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Implementing PCA in C++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Implement an API to receive requests for dimensionality reduction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Applying PCA for the provided data when request is received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To reduces the dimensions  of the given data, without considering the origin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879451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29A1B59-C0F3-458C-A5E2-1D853DCD488C}"/>
              </a:ext>
            </a:extLst>
          </p:cNvPr>
          <p:cNvCxnSpPr/>
          <p:nvPr/>
        </p:nvCxnSpPr>
        <p:spPr>
          <a:xfrm>
            <a:off x="337351" y="541538"/>
            <a:ext cx="0" cy="14470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C319228-A3DC-4D29-A357-A301B9657722}"/>
              </a:ext>
            </a:extLst>
          </p:cNvPr>
          <p:cNvCxnSpPr/>
          <p:nvPr/>
        </p:nvCxnSpPr>
        <p:spPr>
          <a:xfrm>
            <a:off x="346229" y="559293"/>
            <a:ext cx="145593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F287295-733B-476E-AE8F-E8F1AA24978F}"/>
              </a:ext>
            </a:extLst>
          </p:cNvPr>
          <p:cNvCxnSpPr>
            <a:cxnSpLocks/>
          </p:cNvCxnSpPr>
          <p:nvPr/>
        </p:nvCxnSpPr>
        <p:spPr>
          <a:xfrm flipH="1">
            <a:off x="10423864" y="6304625"/>
            <a:ext cx="146333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706FA16-2CC9-4ECE-ACDC-E15B4BA473FF}"/>
              </a:ext>
            </a:extLst>
          </p:cNvPr>
          <p:cNvCxnSpPr>
            <a:cxnSpLocks/>
          </p:cNvCxnSpPr>
          <p:nvPr/>
        </p:nvCxnSpPr>
        <p:spPr>
          <a:xfrm flipV="1">
            <a:off x="11888680" y="4875321"/>
            <a:ext cx="0" cy="143670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F8C5D02B-02CE-485D-BDE7-9E222F61313C}"/>
              </a:ext>
            </a:extLst>
          </p:cNvPr>
          <p:cNvSpPr txBox="1"/>
          <p:nvPr/>
        </p:nvSpPr>
        <p:spPr>
          <a:xfrm>
            <a:off x="443884" y="1065013"/>
            <a:ext cx="3870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KPI’s ACHIEVED</a:t>
            </a:r>
            <a:endParaRPr lang="en-IN" sz="20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F695055-EE39-407B-B12F-733558C5DC5A}"/>
              </a:ext>
            </a:extLst>
          </p:cNvPr>
          <p:cNvCxnSpPr>
            <a:cxnSpLocks/>
          </p:cNvCxnSpPr>
          <p:nvPr/>
        </p:nvCxnSpPr>
        <p:spPr>
          <a:xfrm flipV="1">
            <a:off x="443884" y="1465123"/>
            <a:ext cx="1731145" cy="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D9B0F3C-BA92-4027-BD15-01A17430D924}"/>
              </a:ext>
            </a:extLst>
          </p:cNvPr>
          <p:cNvSpPr txBox="1"/>
          <p:nvPr/>
        </p:nvSpPr>
        <p:spPr>
          <a:xfrm>
            <a:off x="1802167" y="1865233"/>
            <a:ext cx="8043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Implementation of PCA using C++</a:t>
            </a:r>
            <a:endParaRPr lang="en-IN" dirty="0"/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FCFCB2FD-F963-4F39-8BBD-1333FECD65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7686807"/>
              </p:ext>
            </p:extLst>
          </p:nvPr>
        </p:nvGraphicFramePr>
        <p:xfrm>
          <a:off x="2032000" y="2872740"/>
          <a:ext cx="8128000" cy="2204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11656745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9529024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Parameter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Details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4922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Lines of code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87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4112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Algorithm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Gets a csv file as input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Converts it into eigen matrix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Computes the feature matrix 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Modifies the original data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Saves the output matrix as a csv file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447669"/>
                  </a:ext>
                </a:extLst>
              </a:tr>
            </a:tbl>
          </a:graphicData>
        </a:graphic>
      </p:graphicFrame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9642AD71-0F82-4AE9-9E37-0223817C0F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4752808"/>
              </p:ext>
            </p:extLst>
          </p:nvPr>
        </p:nvGraphicFramePr>
        <p:xfrm>
          <a:off x="2032000" y="5077460"/>
          <a:ext cx="8127996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063998">
                  <a:extLst>
                    <a:ext uri="{9D8B030D-6E8A-4147-A177-3AD203B41FA5}">
                      <a16:colId xmlns:a16="http://schemas.microsoft.com/office/drawing/2014/main" val="2098703721"/>
                    </a:ext>
                  </a:extLst>
                </a:gridCol>
                <a:gridCol w="4063998">
                  <a:extLst>
                    <a:ext uri="{9D8B030D-6E8A-4147-A177-3AD203B41FA5}">
                      <a16:colId xmlns:a16="http://schemas.microsoft.com/office/drawing/2014/main" val="17952634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Data sets used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IN" sz="1600" b="0" dirty="0">
                          <a:solidFill>
                            <a:schemeClr val="tx1"/>
                          </a:solidFill>
                        </a:rPr>
                        <a:t>https://www.kaggle.com/c/titanic/data</a:t>
                      </a:r>
                    </a:p>
                  </a:txBody>
                  <a:tcP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48817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8136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A42C11C-09A4-497D-ADA0-5B12E680E4E3}"/>
              </a:ext>
            </a:extLst>
          </p:cNvPr>
          <p:cNvCxnSpPr/>
          <p:nvPr/>
        </p:nvCxnSpPr>
        <p:spPr>
          <a:xfrm>
            <a:off x="1171853" y="5140171"/>
            <a:ext cx="0" cy="832299"/>
          </a:xfrm>
          <a:prstGeom prst="line">
            <a:avLst/>
          </a:prstGeom>
          <a:ln w="19050"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827D385-F0CF-42FC-BF00-9306FD50CFCB}"/>
              </a:ext>
            </a:extLst>
          </p:cNvPr>
          <p:cNvCxnSpPr/>
          <p:nvPr/>
        </p:nvCxnSpPr>
        <p:spPr>
          <a:xfrm>
            <a:off x="1171851" y="3613212"/>
            <a:ext cx="0" cy="559293"/>
          </a:xfrm>
          <a:prstGeom prst="line">
            <a:avLst/>
          </a:prstGeom>
          <a:ln w="19050"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6E1B246-EBCF-415B-B249-935CFFD4B270}"/>
              </a:ext>
            </a:extLst>
          </p:cNvPr>
          <p:cNvCxnSpPr/>
          <p:nvPr/>
        </p:nvCxnSpPr>
        <p:spPr>
          <a:xfrm>
            <a:off x="1180730" y="1988598"/>
            <a:ext cx="0" cy="594804"/>
          </a:xfrm>
          <a:prstGeom prst="line">
            <a:avLst/>
          </a:prstGeom>
          <a:ln w="19050"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C7B1E79-6982-43AD-A4A5-7AE25B36267F}"/>
              </a:ext>
            </a:extLst>
          </p:cNvPr>
          <p:cNvCxnSpPr/>
          <p:nvPr/>
        </p:nvCxnSpPr>
        <p:spPr>
          <a:xfrm>
            <a:off x="417251" y="585926"/>
            <a:ext cx="0" cy="14470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0E8AC23-1F7B-4156-9B88-5425DC38545C}"/>
              </a:ext>
            </a:extLst>
          </p:cNvPr>
          <p:cNvCxnSpPr/>
          <p:nvPr/>
        </p:nvCxnSpPr>
        <p:spPr>
          <a:xfrm>
            <a:off x="346229" y="559293"/>
            <a:ext cx="145593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BBDC6DE-8CBF-46E0-A4CA-B1EEDE238B3F}"/>
              </a:ext>
            </a:extLst>
          </p:cNvPr>
          <p:cNvCxnSpPr>
            <a:cxnSpLocks/>
          </p:cNvCxnSpPr>
          <p:nvPr/>
        </p:nvCxnSpPr>
        <p:spPr>
          <a:xfrm flipH="1">
            <a:off x="10423864" y="6304625"/>
            <a:ext cx="146333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201DAA3-1323-47A0-87BB-082922F4F2EF}"/>
              </a:ext>
            </a:extLst>
          </p:cNvPr>
          <p:cNvCxnSpPr>
            <a:cxnSpLocks/>
          </p:cNvCxnSpPr>
          <p:nvPr/>
        </p:nvCxnSpPr>
        <p:spPr>
          <a:xfrm flipV="1">
            <a:off x="11888680" y="4875321"/>
            <a:ext cx="0" cy="143670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362432F-170B-47D2-87BA-CD5A027E0E27}"/>
              </a:ext>
            </a:extLst>
          </p:cNvPr>
          <p:cNvSpPr txBox="1"/>
          <p:nvPr/>
        </p:nvSpPr>
        <p:spPr>
          <a:xfrm>
            <a:off x="443884" y="1065013"/>
            <a:ext cx="3870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DATA SET</a:t>
            </a:r>
            <a:endParaRPr lang="en-IN" sz="200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4C8B523-C648-44FC-BA00-DEBE8FFF049F}"/>
              </a:ext>
            </a:extLst>
          </p:cNvPr>
          <p:cNvCxnSpPr>
            <a:cxnSpLocks/>
          </p:cNvCxnSpPr>
          <p:nvPr/>
        </p:nvCxnSpPr>
        <p:spPr>
          <a:xfrm flipV="1">
            <a:off x="443884" y="1465123"/>
            <a:ext cx="1189607" cy="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94EFB3D-01A7-4BBB-8016-2205B947DBC6}"/>
              </a:ext>
            </a:extLst>
          </p:cNvPr>
          <p:cNvSpPr txBox="1"/>
          <p:nvPr/>
        </p:nvSpPr>
        <p:spPr>
          <a:xfrm>
            <a:off x="1047564" y="1828800"/>
            <a:ext cx="88155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Titanic dataset was obtained from </a:t>
            </a:r>
            <a:r>
              <a:rPr lang="en-US" sz="2000" dirty="0">
                <a:hlinkClick r:id="rId2"/>
              </a:rPr>
              <a:t>https://www.kaggle.com/c/titanic/data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It has dimension of 889 X 16 </a:t>
            </a:r>
            <a:r>
              <a:rPr lang="en-US" sz="2000" dirty="0" err="1"/>
              <a:t>ie</a:t>
            </a:r>
            <a:r>
              <a:rPr lang="en-US" sz="2000" dirty="0"/>
              <a:t>. 16 variables and 889 entries</a:t>
            </a:r>
            <a:endParaRPr lang="en-IN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9E1D12B-ADEE-4146-A9E6-C41420D5D6E8}"/>
              </a:ext>
            </a:extLst>
          </p:cNvPr>
          <p:cNvSpPr txBox="1"/>
          <p:nvPr/>
        </p:nvSpPr>
        <p:spPr>
          <a:xfrm>
            <a:off x="443884" y="2844463"/>
            <a:ext cx="2636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UNDERSTANDING</a:t>
            </a:r>
            <a:endParaRPr lang="en-IN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F939F3F-92F5-49F8-9EE0-B2E63EDC4372}"/>
              </a:ext>
            </a:extLst>
          </p:cNvPr>
          <p:cNvCxnSpPr>
            <a:cxnSpLocks/>
          </p:cNvCxnSpPr>
          <p:nvPr/>
        </p:nvCxnSpPr>
        <p:spPr>
          <a:xfrm>
            <a:off x="479394" y="3213795"/>
            <a:ext cx="2219418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CB0AD47-4CAA-4D28-BAB8-E2B5DB5DE9DB}"/>
              </a:ext>
            </a:extLst>
          </p:cNvPr>
          <p:cNvSpPr txBox="1"/>
          <p:nvPr/>
        </p:nvSpPr>
        <p:spPr>
          <a:xfrm>
            <a:off x="1047564" y="3429000"/>
            <a:ext cx="92431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dataset has the details about the passengers of Titanic, like name, age, gender,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is generally used to test algorithms the result is to find who survived</a:t>
            </a:r>
            <a:endParaRPr lang="en-IN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C800BA9-AEBC-4A82-97C6-9F0A167D3F88}"/>
              </a:ext>
            </a:extLst>
          </p:cNvPr>
          <p:cNvSpPr txBox="1"/>
          <p:nvPr/>
        </p:nvSpPr>
        <p:spPr>
          <a:xfrm>
            <a:off x="443884" y="4408467"/>
            <a:ext cx="4021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PRE-PROCESSING CHALLENGES</a:t>
            </a:r>
            <a:endParaRPr lang="en-IN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9660A6E-BC74-4C4E-8272-9901B68ED0AB}"/>
              </a:ext>
            </a:extLst>
          </p:cNvPr>
          <p:cNvCxnSpPr>
            <a:cxnSpLocks/>
          </p:cNvCxnSpPr>
          <p:nvPr/>
        </p:nvCxnSpPr>
        <p:spPr>
          <a:xfrm>
            <a:off x="523782" y="4814868"/>
            <a:ext cx="349780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3ACBD7F-2E19-4EF5-80BB-4ED1F71E0555}"/>
              </a:ext>
            </a:extLst>
          </p:cNvPr>
          <p:cNvSpPr txBox="1"/>
          <p:nvPr/>
        </p:nvSpPr>
        <p:spPr>
          <a:xfrm>
            <a:off x="1047564" y="4971495"/>
            <a:ext cx="90463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process the data in such a way that it does not contain any character or labels, since the PCA algorithm can only work with numbers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 processed the data using python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03255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7C3E798-7AAC-42B8-B689-315F2D472722}"/>
              </a:ext>
            </a:extLst>
          </p:cNvPr>
          <p:cNvSpPr txBox="1"/>
          <p:nvPr/>
        </p:nvSpPr>
        <p:spPr>
          <a:xfrm>
            <a:off x="346229" y="372862"/>
            <a:ext cx="43323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IMPLEMENTATION ON TITANIC DATASET</a:t>
            </a:r>
            <a:endParaRPr lang="en-IN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93007F-E613-4683-98AC-B2D128F019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095" y="818531"/>
            <a:ext cx="4436171" cy="2572739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4475CF5-E1E9-4895-B48A-F7ED178F0294}"/>
              </a:ext>
            </a:extLst>
          </p:cNvPr>
          <p:cNvCxnSpPr/>
          <p:nvPr/>
        </p:nvCxnSpPr>
        <p:spPr>
          <a:xfrm>
            <a:off x="6096000" y="0"/>
            <a:ext cx="0" cy="678254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704787C-83BC-4217-AD09-672C9C0CCE69}"/>
              </a:ext>
            </a:extLst>
          </p:cNvPr>
          <p:cNvCxnSpPr/>
          <p:nvPr/>
        </p:nvCxnSpPr>
        <p:spPr>
          <a:xfrm>
            <a:off x="346229" y="3429000"/>
            <a:ext cx="11540971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61676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A63D589-ABEA-4438-8E06-66CBEE1F263B}"/>
              </a:ext>
            </a:extLst>
          </p:cNvPr>
          <p:cNvCxnSpPr/>
          <p:nvPr/>
        </p:nvCxnSpPr>
        <p:spPr>
          <a:xfrm>
            <a:off x="1922017" y="3988780"/>
            <a:ext cx="0" cy="672897"/>
          </a:xfrm>
          <a:prstGeom prst="line">
            <a:avLst/>
          </a:prstGeom>
          <a:ln w="19050"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18C2193-D2DE-4836-BCFE-C5D4087A3AC0}"/>
              </a:ext>
            </a:extLst>
          </p:cNvPr>
          <p:cNvCxnSpPr/>
          <p:nvPr/>
        </p:nvCxnSpPr>
        <p:spPr>
          <a:xfrm>
            <a:off x="1922017" y="1988598"/>
            <a:ext cx="0" cy="672897"/>
          </a:xfrm>
          <a:prstGeom prst="line">
            <a:avLst/>
          </a:prstGeom>
          <a:ln w="19050"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354056D0-A3E3-41E8-9EA4-A38C17897776}"/>
              </a:ext>
            </a:extLst>
          </p:cNvPr>
          <p:cNvCxnSpPr/>
          <p:nvPr/>
        </p:nvCxnSpPr>
        <p:spPr>
          <a:xfrm>
            <a:off x="337351" y="541538"/>
            <a:ext cx="0" cy="14470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82C262A-65BD-422F-B9F5-3B6BD03EC551}"/>
              </a:ext>
            </a:extLst>
          </p:cNvPr>
          <p:cNvCxnSpPr/>
          <p:nvPr/>
        </p:nvCxnSpPr>
        <p:spPr>
          <a:xfrm>
            <a:off x="346229" y="559293"/>
            <a:ext cx="145593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4D4C581-CDB6-4903-A450-C1EC77DC8C68}"/>
              </a:ext>
            </a:extLst>
          </p:cNvPr>
          <p:cNvCxnSpPr>
            <a:cxnSpLocks/>
          </p:cNvCxnSpPr>
          <p:nvPr/>
        </p:nvCxnSpPr>
        <p:spPr>
          <a:xfrm flipH="1">
            <a:off x="10423864" y="6304625"/>
            <a:ext cx="146333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FDDD804-F92F-4113-92C7-A3BBED13AF1B}"/>
              </a:ext>
            </a:extLst>
          </p:cNvPr>
          <p:cNvCxnSpPr>
            <a:cxnSpLocks/>
          </p:cNvCxnSpPr>
          <p:nvPr/>
        </p:nvCxnSpPr>
        <p:spPr>
          <a:xfrm flipV="1">
            <a:off x="11888680" y="4875321"/>
            <a:ext cx="0" cy="143670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C85ECA5-ECA8-42B8-92A3-FB8B3852451F}"/>
              </a:ext>
            </a:extLst>
          </p:cNvPr>
          <p:cNvSpPr txBox="1"/>
          <p:nvPr/>
        </p:nvSpPr>
        <p:spPr>
          <a:xfrm>
            <a:off x="443884" y="1065013"/>
            <a:ext cx="3870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TECHINICAL CHALLENGES</a:t>
            </a:r>
            <a:endParaRPr lang="en-IN" sz="20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121BA95-CCE5-4CE3-AD99-D159F7D57CC7}"/>
              </a:ext>
            </a:extLst>
          </p:cNvPr>
          <p:cNvCxnSpPr>
            <a:cxnSpLocks/>
          </p:cNvCxnSpPr>
          <p:nvPr/>
        </p:nvCxnSpPr>
        <p:spPr>
          <a:xfrm flipV="1">
            <a:off x="443884" y="1465123"/>
            <a:ext cx="2698811" cy="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9BE1449-615A-495A-8439-09A40C4C9EF2}"/>
              </a:ext>
            </a:extLst>
          </p:cNvPr>
          <p:cNvSpPr txBox="1"/>
          <p:nvPr/>
        </p:nvSpPr>
        <p:spPr>
          <a:xfrm>
            <a:off x="1793288" y="1845887"/>
            <a:ext cx="707550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Programming in C++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Converting a csv data file into an workable Eigen Matrix and vice versa</a:t>
            </a:r>
            <a:endParaRPr lang="en-IN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4E31B6E-E4CE-4A44-BBCA-034AB03C58E7}"/>
              </a:ext>
            </a:extLst>
          </p:cNvPr>
          <p:cNvSpPr txBox="1"/>
          <p:nvPr/>
        </p:nvSpPr>
        <p:spPr>
          <a:xfrm>
            <a:off x="443884" y="3169328"/>
            <a:ext cx="2902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SOLVED BY</a:t>
            </a:r>
            <a:endParaRPr lang="en-IN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2282D79-926C-4652-A15D-A20E4C4A5FAC}"/>
              </a:ext>
            </a:extLst>
          </p:cNvPr>
          <p:cNvCxnSpPr>
            <a:cxnSpLocks/>
          </p:cNvCxnSpPr>
          <p:nvPr/>
        </p:nvCxnSpPr>
        <p:spPr>
          <a:xfrm>
            <a:off x="501588" y="3538660"/>
            <a:ext cx="114522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311D85E-89A0-4229-BB77-C8C5474F1CD8}"/>
              </a:ext>
            </a:extLst>
          </p:cNvPr>
          <p:cNvSpPr txBox="1"/>
          <p:nvPr/>
        </p:nvSpPr>
        <p:spPr>
          <a:xfrm>
            <a:off x="1802167" y="3817398"/>
            <a:ext cx="71465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Learning C++  programming language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Refiring to eigen library documentations and tutorials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4816665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29A1B59-C0F3-458C-A5E2-1D853DCD488C}"/>
              </a:ext>
            </a:extLst>
          </p:cNvPr>
          <p:cNvCxnSpPr/>
          <p:nvPr/>
        </p:nvCxnSpPr>
        <p:spPr>
          <a:xfrm>
            <a:off x="337351" y="541538"/>
            <a:ext cx="0" cy="14470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C319228-A3DC-4D29-A357-A301B9657722}"/>
              </a:ext>
            </a:extLst>
          </p:cNvPr>
          <p:cNvCxnSpPr/>
          <p:nvPr/>
        </p:nvCxnSpPr>
        <p:spPr>
          <a:xfrm>
            <a:off x="346229" y="559293"/>
            <a:ext cx="145593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F287295-733B-476E-AE8F-E8F1AA24978F}"/>
              </a:ext>
            </a:extLst>
          </p:cNvPr>
          <p:cNvCxnSpPr>
            <a:cxnSpLocks/>
          </p:cNvCxnSpPr>
          <p:nvPr/>
        </p:nvCxnSpPr>
        <p:spPr>
          <a:xfrm flipH="1">
            <a:off x="10423864" y="6304625"/>
            <a:ext cx="146333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706FA16-2CC9-4ECE-ACDC-E15B4BA473FF}"/>
              </a:ext>
            </a:extLst>
          </p:cNvPr>
          <p:cNvCxnSpPr>
            <a:cxnSpLocks/>
          </p:cNvCxnSpPr>
          <p:nvPr/>
        </p:nvCxnSpPr>
        <p:spPr>
          <a:xfrm flipV="1">
            <a:off x="11888680" y="4875321"/>
            <a:ext cx="0" cy="143670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F8C5D02B-02CE-485D-BDE7-9E222F61313C}"/>
              </a:ext>
            </a:extLst>
          </p:cNvPr>
          <p:cNvSpPr txBox="1"/>
          <p:nvPr/>
        </p:nvSpPr>
        <p:spPr>
          <a:xfrm>
            <a:off x="443884" y="1065013"/>
            <a:ext cx="3870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NEW EXPECTATIONS</a:t>
            </a:r>
            <a:endParaRPr lang="en-IN" sz="20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F695055-EE39-407B-B12F-733558C5DC5A}"/>
              </a:ext>
            </a:extLst>
          </p:cNvPr>
          <p:cNvCxnSpPr>
            <a:cxnSpLocks/>
          </p:cNvCxnSpPr>
          <p:nvPr/>
        </p:nvCxnSpPr>
        <p:spPr>
          <a:xfrm>
            <a:off x="532660" y="1465123"/>
            <a:ext cx="2086253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7CD31F0-E89B-425D-A8BA-6711A9E47CD4}"/>
              </a:ext>
            </a:extLst>
          </p:cNvPr>
          <p:cNvCxnSpPr/>
          <p:nvPr/>
        </p:nvCxnSpPr>
        <p:spPr>
          <a:xfrm>
            <a:off x="1944209" y="2432482"/>
            <a:ext cx="0" cy="996518"/>
          </a:xfrm>
          <a:prstGeom prst="line">
            <a:avLst/>
          </a:prstGeom>
          <a:ln w="19050"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8E52E2D-EDF0-41D8-ADDC-C2133FA6DE9A}"/>
              </a:ext>
            </a:extLst>
          </p:cNvPr>
          <p:cNvSpPr txBox="1"/>
          <p:nvPr/>
        </p:nvSpPr>
        <p:spPr>
          <a:xfrm>
            <a:off x="1349406" y="2197893"/>
            <a:ext cx="8229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N" sz="2400" dirty="0"/>
              <a:t>Design C++ and Java wrappers: train(..) and predict(..) APIs</a:t>
            </a:r>
          </a:p>
          <a:p>
            <a:pPr marL="742950" lvl="1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742950" lvl="1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N" sz="2400" dirty="0"/>
              <a:t>Unit tests (C++), Instrumentation Tests (Java)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994763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446FC5A-DB87-4F48-9788-45254C38F26F}"/>
              </a:ext>
            </a:extLst>
          </p:cNvPr>
          <p:cNvSpPr/>
          <p:nvPr/>
        </p:nvSpPr>
        <p:spPr>
          <a:xfrm rot="18887530">
            <a:off x="4500470" y="1098139"/>
            <a:ext cx="2174032" cy="213671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6171F41-9929-478C-B51F-E3C3CD1C8A5D}"/>
              </a:ext>
            </a:extLst>
          </p:cNvPr>
          <p:cNvSpPr/>
          <p:nvPr/>
        </p:nvSpPr>
        <p:spPr>
          <a:xfrm rot="18887530">
            <a:off x="6018726" y="2920482"/>
            <a:ext cx="2174032" cy="213671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CF23A8A-FF8D-4304-9C99-CA7E9D8A2FD9}"/>
              </a:ext>
            </a:extLst>
          </p:cNvPr>
          <p:cNvSpPr/>
          <p:nvPr/>
        </p:nvSpPr>
        <p:spPr>
          <a:xfrm rot="18887530">
            <a:off x="4741653" y="3792487"/>
            <a:ext cx="1061187" cy="91999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AD7D776-E612-41C2-A6E5-9EF0BC5CD240}"/>
              </a:ext>
            </a:extLst>
          </p:cNvPr>
          <p:cNvSpPr/>
          <p:nvPr/>
        </p:nvSpPr>
        <p:spPr>
          <a:xfrm rot="18887530">
            <a:off x="5008983" y="2360645"/>
            <a:ext cx="2174032" cy="2136710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1DB957-1C18-47FB-9B44-220E0B1312C2}"/>
              </a:ext>
            </a:extLst>
          </p:cNvPr>
          <p:cNvSpPr txBox="1"/>
          <p:nvPr/>
        </p:nvSpPr>
        <p:spPr>
          <a:xfrm>
            <a:off x="5073209" y="3167390"/>
            <a:ext cx="2546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Lucida Console" panose="020B0609040504020204" pitchFamily="49" charset="0"/>
              </a:rPr>
              <a:t>Thank you</a:t>
            </a:r>
            <a:endParaRPr lang="en-IN" sz="2800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95801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381</Words>
  <Application>Microsoft Office PowerPoint</Application>
  <PresentationFormat>Widescreen</PresentationFormat>
  <Paragraphs>72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Calibri Light</vt:lpstr>
      <vt:lpstr>Lucida Console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Laleth Kumar</dc:creator>
  <cp:lastModifiedBy>Laleth Kumar</cp:lastModifiedBy>
  <cp:revision>13</cp:revision>
  <dcterms:created xsi:type="dcterms:W3CDTF">2021-03-16T14:37:41Z</dcterms:created>
  <dcterms:modified xsi:type="dcterms:W3CDTF">2021-03-16T17:25:36Z</dcterms:modified>
</cp:coreProperties>
</file>