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261" r:id="rId4"/>
    <p:sldId id="266" r:id="rId5"/>
    <p:sldId id="267" r:id="rId6"/>
    <p:sldId id="265" r:id="rId7"/>
    <p:sldId id="256" r:id="rId8"/>
    <p:sldId id="257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51F36-F9A6-408A-9B18-E0BA1E73890A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DDAD-B074-48BA-8893-BA3446A0E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3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DDAD-B074-48BA-8893-BA3446A0E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2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DDAD-B074-48BA-8893-BA3446A0EF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5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DDAD-B074-48BA-8893-BA3446A0EF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B9C4-1797-4231-AF26-B7D152EE8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8A9F-E08A-49A9-8869-7DF7D33C2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A1ED-7672-49B0-BE8A-8F995C0F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4828-90A4-4262-95C6-2C9C78F9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B253-D6F1-41C4-AE8A-AAD13A9C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2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8CD4-93F3-4D55-9ADA-D4799EBD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3CEC3-2216-4556-9E95-F0196406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B254-C849-4009-BCC8-2C0FFE2B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6AC3-A57C-46C3-9A40-6EB85F46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355B-5624-4C28-B7AF-BF2858AC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4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AA156-BB12-4EC5-B9E5-74DD994B9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81109-9549-4E96-A2C6-D41FD7323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02DB-529F-443F-9DD3-4F226D6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E5E9-1C00-46F3-91FB-108BE37C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E602-C94E-40E0-A62F-72453CE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C11-2154-49C2-A9CD-570CD9E5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7688-BD8C-40BF-B307-5271397D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FC2D-2C60-4057-A373-6FDD2E4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B75E-549F-4FB6-8412-87E7ED9D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FF3F-D715-4D4B-9CA9-BAF84F1D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7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CC10-F565-44FF-991B-3D5AA270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DE7C-1662-451A-A1E7-466116D2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93D5-FB57-4914-83BE-B5770287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FFA1-EBAD-4519-8C2E-7377CA33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3469-B7B6-440E-B94A-FAA201E7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78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9108-00CC-4103-A0FD-58A26F2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E2D6-8D3F-4822-A8F7-36FB034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145FA-712A-4FCF-A33A-B31FDFCC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A1335-A314-4554-A202-12CD5318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D05B-5F07-4439-A273-5FC1B6A1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FC75-AF4F-4FD4-89C3-5E649A19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98BD-937F-4E59-BAAE-26480E8F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4DBE6-0747-44BC-BA0C-35680CBB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9BD25-F4CF-4196-8E23-8E49C51E2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D297F-62B5-4A02-A688-A8264A67A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6EFA6-77D4-42C3-8370-54A99077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AAA70-561A-4CE2-9A66-2A312430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A17B4-2292-49B8-A7DF-90879F4A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49E1E-3E78-4C06-8826-8B66BAD5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6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CB04-5DCD-44E9-B4DB-33F7D165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E7C08-B3E7-4C7F-8765-69691F39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FED3-A81B-49BB-B3E9-0DDA1BEA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4DD8C-9022-4106-921C-AC00BB5A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B2D41-7F0C-4EBD-8CB3-08671CC1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4541E-B3D1-48F1-B939-2D8559FF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DF27-185A-43D6-A6D7-87DE740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5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01C2-7634-4780-BE50-D4983922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FA1B-4CDC-420A-90A8-2B2EB592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EE45-5455-4E01-A0B0-897F3CC9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00442-2B74-4A10-BF44-28A12FA9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1534E-CD80-4396-AD91-56D71AE9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15F5-042A-4906-88CA-29C2BB09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C8C0-E39A-4B3A-9023-2994D242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01106-38F7-44FC-A0E2-2C34A6E8D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948E-1EB0-4B86-8DB6-80A39E6D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226E2-E94E-42E1-A1ED-F3A0AED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1A1D-BB25-4A79-AD40-80346C5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50345-E429-4494-8062-D484B9B3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BEBD3-CCA1-401A-BD60-3E39F7A7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903F-82CD-4489-9EA6-64FF41A9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10D0-7A19-404B-AE27-FE48D71BD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0139-D9DC-46D7-B396-4466D67B7463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8905-9902-496A-BADE-B2D3D9507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C05A-BD32-44E0-9245-07168947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1E28-1B5B-4B06-9F48-2A18A2E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8B1573A-26D3-4563-A178-4950F0AF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6512D-7201-4C13-9665-EB33573A1D8D}"/>
              </a:ext>
            </a:extLst>
          </p:cNvPr>
          <p:cNvSpPr txBox="1"/>
          <p:nvPr/>
        </p:nvSpPr>
        <p:spPr>
          <a:xfrm>
            <a:off x="1430784" y="576665"/>
            <a:ext cx="93304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Intelligent Traffic Signal Control System for Emergency Vehicles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D125A-1B50-4BA3-95DF-A1C42946210B}"/>
              </a:ext>
            </a:extLst>
          </p:cNvPr>
          <p:cNvSpPr txBox="1"/>
          <p:nvPr/>
        </p:nvSpPr>
        <p:spPr>
          <a:xfrm>
            <a:off x="4508374" y="4838193"/>
            <a:ext cx="317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Abhishek </a:t>
            </a:r>
            <a:r>
              <a:rPr lang="en-IN" dirty="0" err="1"/>
              <a:t>Shivram</a:t>
            </a:r>
            <a:r>
              <a:rPr lang="en-IN" dirty="0"/>
              <a:t> A  -  1803002</a:t>
            </a:r>
          </a:p>
          <a:p>
            <a:r>
              <a:rPr lang="en-IN" dirty="0"/>
              <a:t>Laleth I N		  -  1803031</a:t>
            </a:r>
          </a:p>
          <a:p>
            <a:r>
              <a:rPr lang="en-IN" dirty="0"/>
              <a:t>Shaik </a:t>
            </a:r>
            <a:r>
              <a:rPr lang="en-IN" dirty="0" err="1"/>
              <a:t>Azamathulla</a:t>
            </a:r>
            <a:r>
              <a:rPr lang="en-IN" dirty="0"/>
              <a:t>	  -  1803055</a:t>
            </a:r>
          </a:p>
          <a:p>
            <a:r>
              <a:rPr lang="en-IN" dirty="0" err="1">
                <a:solidFill>
                  <a:srgbClr val="202124"/>
                </a:solidFill>
              </a:rPr>
              <a:t>Sivnandhini</a:t>
            </a:r>
            <a:r>
              <a:rPr lang="en-IN" b="0" i="0" dirty="0">
                <a:solidFill>
                  <a:srgbClr val="202124"/>
                </a:solidFill>
                <a:effectLst/>
              </a:rPr>
              <a:t> S R 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	  - </a:t>
            </a:r>
            <a:r>
              <a:rPr lang="en-IN" b="0" i="0" dirty="0">
                <a:solidFill>
                  <a:srgbClr val="202124"/>
                </a:solidFill>
                <a:effectLst/>
              </a:rPr>
              <a:t>1803056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A3C12-6E17-4F00-A872-735F1A32D76B}"/>
              </a:ext>
            </a:extLst>
          </p:cNvPr>
          <p:cNvSpPr txBox="1"/>
          <p:nvPr/>
        </p:nvSpPr>
        <p:spPr>
          <a:xfrm>
            <a:off x="3934287" y="2967335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UNDER THE GUIDANCE OF</a:t>
            </a:r>
          </a:p>
          <a:p>
            <a:pPr algn="ctr"/>
            <a:r>
              <a:rPr lang="en-IN" dirty="0" err="1"/>
              <a:t>Dr.</a:t>
            </a:r>
            <a:r>
              <a:rPr lang="en-IN" dirty="0"/>
              <a:t> S </a:t>
            </a:r>
            <a:r>
              <a:rPr lang="en-IN" dirty="0" err="1"/>
              <a:t>Vasantharathna</a:t>
            </a:r>
            <a:endParaRPr lang="en-IN" dirty="0"/>
          </a:p>
          <a:p>
            <a:pPr algn="ctr"/>
            <a:r>
              <a:rPr lang="en-US" dirty="0"/>
              <a:t>Professor &amp; Head of the Department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EEE84-F0F6-4D81-AA15-11B39F2B432E}"/>
              </a:ext>
            </a:extLst>
          </p:cNvPr>
          <p:cNvSpPr txBox="1"/>
          <p:nvPr/>
        </p:nvSpPr>
        <p:spPr>
          <a:xfrm>
            <a:off x="1779972" y="1419642"/>
            <a:ext cx="862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ELECTRONICS ENGINEERING</a:t>
            </a:r>
          </a:p>
          <a:p>
            <a:pPr algn="ctr"/>
            <a:r>
              <a:rPr lang="en-US" dirty="0"/>
              <a:t>COIMBATORE INSTITUTE OF TECHNOLOGY</a:t>
            </a:r>
          </a:p>
          <a:p>
            <a:pPr algn="ctr"/>
            <a:r>
              <a:rPr lang="en-US" dirty="0"/>
              <a:t>COIMBATORE.</a:t>
            </a:r>
            <a:endParaRPr lang="en-IN" dirty="0"/>
          </a:p>
        </p:txBody>
      </p:sp>
      <p:pic>
        <p:nvPicPr>
          <p:cNvPr id="1026" name="Picture 2" descr="Coimbatore Institute of Technology - Wikipedia">
            <a:extLst>
              <a:ext uri="{FF2B5EF4-FFF2-40B4-BE49-F238E27FC236}">
                <a16:creationId xmlns:a16="http://schemas.microsoft.com/office/drawing/2014/main" id="{311D1133-AE13-43BB-AED8-8F59C78D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55" y="1319822"/>
            <a:ext cx="1013932" cy="102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7264A-9D95-4EFA-A179-87510254D84C}"/>
              </a:ext>
            </a:extLst>
          </p:cNvPr>
          <p:cNvSpPr txBox="1"/>
          <p:nvPr/>
        </p:nvSpPr>
        <p:spPr>
          <a:xfrm>
            <a:off x="783775" y="386522"/>
            <a:ext cx="27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57257D"/>
                </a:solidFill>
              </a:rPr>
              <a:t>SUMMARY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824322-02A7-4C3D-977C-26DA60411346}"/>
              </a:ext>
            </a:extLst>
          </p:cNvPr>
          <p:cNvCxnSpPr>
            <a:cxnSpLocks/>
          </p:cNvCxnSpPr>
          <p:nvPr/>
        </p:nvCxnSpPr>
        <p:spPr>
          <a:xfrm>
            <a:off x="783775" y="848187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64F06A-5596-4435-BF99-56BC9BEAA7A8}"/>
              </a:ext>
            </a:extLst>
          </p:cNvPr>
          <p:cNvCxnSpPr>
            <a:cxnSpLocks/>
            <a:endCxn id="16" idx="4"/>
          </p:cNvCxnSpPr>
          <p:nvPr/>
        </p:nvCxnSpPr>
        <p:spPr>
          <a:xfrm>
            <a:off x="5002568" y="1521401"/>
            <a:ext cx="0" cy="2654205"/>
          </a:xfrm>
          <a:prstGeom prst="line">
            <a:avLst/>
          </a:prstGeom>
          <a:ln w="19050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F0586B-DE0B-40C4-80C1-586EB2CDBCB7}"/>
              </a:ext>
            </a:extLst>
          </p:cNvPr>
          <p:cNvSpPr txBox="1"/>
          <p:nvPr/>
        </p:nvSpPr>
        <p:spPr>
          <a:xfrm>
            <a:off x="6344575" y="538639"/>
            <a:ext cx="343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57257D"/>
                </a:solidFill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929D5-C998-4D36-99EE-0D55E541D57E}"/>
              </a:ext>
            </a:extLst>
          </p:cNvPr>
          <p:cNvSpPr txBox="1"/>
          <p:nvPr/>
        </p:nvSpPr>
        <p:spPr>
          <a:xfrm>
            <a:off x="5237826" y="1402098"/>
            <a:ext cx="599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https://ieeexplore.ieee.org/stamp/stamp.jsp?arnumber=8523674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D1CA2-43D8-42D5-9786-5C08AF51E3BD}"/>
              </a:ext>
            </a:extLst>
          </p:cNvPr>
          <p:cNvSpPr txBox="1"/>
          <p:nvPr/>
        </p:nvSpPr>
        <p:spPr>
          <a:xfrm>
            <a:off x="5237826" y="2356007"/>
            <a:ext cx="58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Predicting Ambulance Demand: Challenges and Methods</a:t>
            </a:r>
            <a:endParaRPr lang="en-IN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9BAD5-BA54-4758-AC71-D17ABAC3D82A}"/>
              </a:ext>
            </a:extLst>
          </p:cNvPr>
          <p:cNvSpPr txBox="1"/>
          <p:nvPr/>
        </p:nvSpPr>
        <p:spPr>
          <a:xfrm>
            <a:off x="5237826" y="3032917"/>
            <a:ext cx="592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A COMPREHENSIVE SURVEY ON THE AMBULANCE ROUTING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AND LOCATION PROBLEMS</a:t>
            </a:r>
            <a:endParaRPr lang="en-IN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93EFE-8AC5-449E-B435-F56E32B228EC}"/>
              </a:ext>
            </a:extLst>
          </p:cNvPr>
          <p:cNvSpPr/>
          <p:nvPr/>
        </p:nvSpPr>
        <p:spPr>
          <a:xfrm>
            <a:off x="4940424" y="1521401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6A463-1120-46CB-8A83-9B24B7F22ED5}"/>
              </a:ext>
            </a:extLst>
          </p:cNvPr>
          <p:cNvSpPr/>
          <p:nvPr/>
        </p:nvSpPr>
        <p:spPr>
          <a:xfrm>
            <a:off x="4940424" y="2474090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1BEC7-DCB6-4C6E-97F5-A41B77F641F9}"/>
              </a:ext>
            </a:extLst>
          </p:cNvPr>
          <p:cNvSpPr/>
          <p:nvPr/>
        </p:nvSpPr>
        <p:spPr>
          <a:xfrm>
            <a:off x="4940424" y="3222917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D3407-EAE2-42BB-94B1-F323C9726255}"/>
              </a:ext>
            </a:extLst>
          </p:cNvPr>
          <p:cNvSpPr txBox="1"/>
          <p:nvPr/>
        </p:nvSpPr>
        <p:spPr>
          <a:xfrm>
            <a:off x="5237826" y="3885069"/>
            <a:ext cx="624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>
                <a:solidFill>
                  <a:srgbClr val="000000"/>
                </a:solidFill>
                <a:effectLst/>
                <a:latin typeface="+mj-lt"/>
              </a:rPr>
              <a:t>Analysis of Low Cost Communication Technologies for V2I Applications</a:t>
            </a:r>
            <a:endParaRPr lang="en-IN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6F07F-9926-4E5C-9E46-20218D09DAD7}"/>
              </a:ext>
            </a:extLst>
          </p:cNvPr>
          <p:cNvSpPr/>
          <p:nvPr/>
        </p:nvSpPr>
        <p:spPr>
          <a:xfrm>
            <a:off x="4940424" y="4042441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BD58B4-32F1-4CDC-AE0A-59A84AEC3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8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9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E6F48-6ADE-4BB7-B632-9B02D8F2BE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144"/>
            <a:ext cx="12192000" cy="229708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8876B19-BD94-4C71-851F-65FC3F620C82}"/>
              </a:ext>
            </a:extLst>
          </p:cNvPr>
          <p:cNvGrpSpPr/>
          <p:nvPr/>
        </p:nvGrpSpPr>
        <p:grpSpPr>
          <a:xfrm>
            <a:off x="1629041" y="3249228"/>
            <a:ext cx="9053742" cy="2317070"/>
            <a:chOff x="945471" y="3249228"/>
            <a:chExt cx="9053742" cy="23170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7B3D256-2209-4F4B-AFE7-9C615D5E040C}"/>
                </a:ext>
              </a:extLst>
            </p:cNvPr>
            <p:cNvCxnSpPr/>
            <p:nvPr/>
          </p:nvCxnSpPr>
          <p:spPr>
            <a:xfrm>
              <a:off x="1686757" y="3249228"/>
              <a:ext cx="0" cy="852255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97C81F44-FC45-4989-80BE-B928B8BC67BE}"/>
                </a:ext>
              </a:extLst>
            </p:cNvPr>
            <p:cNvSpPr/>
            <p:nvPr/>
          </p:nvSpPr>
          <p:spPr>
            <a:xfrm>
              <a:off x="945471" y="4081497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708DD1-CDCC-43D0-93D5-64D62F9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360415" y="3249228"/>
              <a:ext cx="0" cy="379531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DDE1418D-7056-4936-93F2-48F7EE906207}"/>
                </a:ext>
              </a:extLst>
            </p:cNvPr>
            <p:cNvSpPr/>
            <p:nvPr/>
          </p:nvSpPr>
          <p:spPr>
            <a:xfrm>
              <a:off x="3619129" y="3608773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D99ECD-2D5A-4D6A-A99A-1234CFF25839}"/>
                </a:ext>
              </a:extLst>
            </p:cNvPr>
            <p:cNvCxnSpPr/>
            <p:nvPr/>
          </p:nvCxnSpPr>
          <p:spPr>
            <a:xfrm>
              <a:off x="7034071" y="3269214"/>
              <a:ext cx="0" cy="852255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2CF93578-E0AC-47B6-9D15-9139CBB982F4}"/>
                </a:ext>
              </a:extLst>
            </p:cNvPr>
            <p:cNvSpPr/>
            <p:nvPr/>
          </p:nvSpPr>
          <p:spPr>
            <a:xfrm>
              <a:off x="6292785" y="4101483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9BC39B-6D7F-45EA-AFC8-47B195C705A2}"/>
                </a:ext>
              </a:extLst>
            </p:cNvPr>
            <p:cNvCxnSpPr>
              <a:cxnSpLocks/>
            </p:cNvCxnSpPr>
            <p:nvPr/>
          </p:nvCxnSpPr>
          <p:spPr>
            <a:xfrm>
              <a:off x="9257928" y="3249228"/>
              <a:ext cx="0" cy="379531"/>
            </a:xfrm>
            <a:prstGeom prst="line">
              <a:avLst/>
            </a:prstGeom>
            <a:ln>
              <a:solidFill>
                <a:srgbClr val="E0B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790D0F47-8309-44BD-AFE3-F8E067283645}"/>
                </a:ext>
              </a:extLst>
            </p:cNvPr>
            <p:cNvSpPr/>
            <p:nvPr/>
          </p:nvSpPr>
          <p:spPr>
            <a:xfrm>
              <a:off x="8516642" y="3608773"/>
              <a:ext cx="1482571" cy="1464815"/>
            </a:xfrm>
            <a:prstGeom prst="flowChartDecision">
              <a:avLst/>
            </a:prstGeom>
            <a:solidFill>
              <a:srgbClr val="E0B751"/>
            </a:solidFill>
            <a:ln>
              <a:solidFill>
                <a:srgbClr val="E0B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Graphic 12" descr="Business Growth">
            <a:extLst>
              <a:ext uri="{FF2B5EF4-FFF2-40B4-BE49-F238E27FC236}">
                <a16:creationId xmlns:a16="http://schemas.microsoft.com/office/drawing/2014/main" id="{86D25BFE-65F4-4FE6-8831-59B47BC5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3091" y="4376690"/>
            <a:ext cx="914400" cy="914400"/>
          </a:xfrm>
          <a:prstGeom prst="rect">
            <a:avLst/>
          </a:prstGeom>
        </p:spPr>
      </p:pic>
      <p:pic>
        <p:nvPicPr>
          <p:cNvPr id="14" name="Graphic 13" descr="Ambulance">
            <a:extLst>
              <a:ext uri="{FF2B5EF4-FFF2-40B4-BE49-F238E27FC236}">
                <a16:creationId xmlns:a16="http://schemas.microsoft.com/office/drawing/2014/main" id="{1E5FC0E4-9915-491E-8270-3761D38CA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8570" y="3899504"/>
            <a:ext cx="914400" cy="914400"/>
          </a:xfrm>
          <a:prstGeom prst="rect">
            <a:avLst/>
          </a:prstGeom>
        </p:spPr>
      </p:pic>
      <p:pic>
        <p:nvPicPr>
          <p:cNvPr id="15" name="Graphic 14" descr="Heart organ">
            <a:extLst>
              <a:ext uri="{FF2B5EF4-FFF2-40B4-BE49-F238E27FC236}">
                <a16:creationId xmlns:a16="http://schemas.microsoft.com/office/drawing/2014/main" id="{EDF7F081-A314-4F43-B353-79558E9DA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0440" y="4335637"/>
            <a:ext cx="914400" cy="914400"/>
          </a:xfrm>
          <a:prstGeom prst="rect">
            <a:avLst/>
          </a:prstGeom>
        </p:spPr>
      </p:pic>
      <p:pic>
        <p:nvPicPr>
          <p:cNvPr id="16" name="Graphic 15" descr="Presentation with checklist RTL">
            <a:extLst>
              <a:ext uri="{FF2B5EF4-FFF2-40B4-BE49-F238E27FC236}">
                <a16:creationId xmlns:a16="http://schemas.microsoft.com/office/drawing/2014/main" id="{DFD8AC09-8A57-42CD-9A53-52FBD53509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4296" y="394613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7DFE0E-99F1-445C-B56B-E944AFF6CCF7}"/>
              </a:ext>
            </a:extLst>
          </p:cNvPr>
          <p:cNvSpPr txBox="1"/>
          <p:nvPr/>
        </p:nvSpPr>
        <p:spPr>
          <a:xfrm>
            <a:off x="1047565" y="5566298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Increase In Vehicle Density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061AA-9063-4FD9-B90E-53A02FBAB7F8}"/>
              </a:ext>
            </a:extLst>
          </p:cNvPr>
          <p:cNvSpPr txBox="1"/>
          <p:nvPr/>
        </p:nvSpPr>
        <p:spPr>
          <a:xfrm>
            <a:off x="3707920" y="5041153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Issues Related To Emergency Transport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569C7-3F9D-4948-BD0B-BEC33C23829B}"/>
              </a:ext>
            </a:extLst>
          </p:cNvPr>
          <p:cNvSpPr txBox="1"/>
          <p:nvPr/>
        </p:nvSpPr>
        <p:spPr>
          <a:xfrm>
            <a:off x="6526559" y="5687484"/>
            <a:ext cx="238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Deaths due to Delay In 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76D88-32D3-4481-97B3-ADF59E7210CF}"/>
              </a:ext>
            </a:extLst>
          </p:cNvPr>
          <p:cNvSpPr txBox="1"/>
          <p:nvPr/>
        </p:nvSpPr>
        <p:spPr>
          <a:xfrm>
            <a:off x="8696392" y="5109967"/>
            <a:ext cx="249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Reports On Response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B16C56-8EB7-4AC2-9ADE-898B330C1830}"/>
              </a:ext>
            </a:extLst>
          </p:cNvPr>
          <p:cNvCxnSpPr>
            <a:cxnSpLocks/>
          </p:cNvCxnSpPr>
          <p:nvPr/>
        </p:nvCxnSpPr>
        <p:spPr>
          <a:xfrm>
            <a:off x="499541" y="905535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3414A3-E2AA-4975-9906-F560F040A653}"/>
              </a:ext>
            </a:extLst>
          </p:cNvPr>
          <p:cNvSpPr txBox="1"/>
          <p:nvPr/>
        </p:nvSpPr>
        <p:spPr>
          <a:xfrm>
            <a:off x="499541" y="40793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7095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753076-C260-41E9-826E-1D104850376D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4653378" y="2092923"/>
            <a:ext cx="0" cy="3631116"/>
          </a:xfrm>
          <a:prstGeom prst="line">
            <a:avLst/>
          </a:prstGeom>
          <a:ln w="19050">
            <a:solidFill>
              <a:srgbClr val="57257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3EA28B-7FEB-4BF7-9278-E2EB0B114077}"/>
              </a:ext>
            </a:extLst>
          </p:cNvPr>
          <p:cNvSpPr txBox="1"/>
          <p:nvPr/>
        </p:nvSpPr>
        <p:spPr>
          <a:xfrm>
            <a:off x="5045476" y="5539373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Improvising the traffic signal for the next generation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7585BE-2D5D-480E-8613-C2A4FDE2C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7034" y="1467034"/>
            <a:ext cx="6857998" cy="3923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57FE03-2CE4-43D5-87D7-496F5620A0FF}"/>
              </a:ext>
            </a:extLst>
          </p:cNvPr>
          <p:cNvSpPr txBox="1"/>
          <p:nvPr/>
        </p:nvSpPr>
        <p:spPr>
          <a:xfrm>
            <a:off x="5400582" y="532529"/>
            <a:ext cx="433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57257D"/>
                </a:solidFill>
              </a:rPr>
              <a:t>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03777-76BD-4C22-A7EA-CF342F9580C4}"/>
              </a:ext>
            </a:extLst>
          </p:cNvPr>
          <p:cNvSpPr txBox="1"/>
          <p:nvPr/>
        </p:nvSpPr>
        <p:spPr>
          <a:xfrm>
            <a:off x="5033640" y="1841674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To provide a ‘Green Corridor’ for Emergency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095D92-A84A-41A3-B208-06FCFCD8B5D8}"/>
              </a:ext>
            </a:extLst>
          </p:cNvPr>
          <p:cNvSpPr txBox="1"/>
          <p:nvPr/>
        </p:nvSpPr>
        <p:spPr>
          <a:xfrm>
            <a:off x="5045476" y="2566236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Improving the response time of Emergency vehicles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6370-0B33-43BD-A441-8B085872E059}"/>
              </a:ext>
            </a:extLst>
          </p:cNvPr>
          <p:cNvSpPr txBox="1"/>
          <p:nvPr/>
        </p:nvSpPr>
        <p:spPr>
          <a:xfrm>
            <a:off x="5033640" y="3428998"/>
            <a:ext cx="662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To provide a way for the emergency vehicle without affecting the normal traffic 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3F2EF-CBD0-4B80-8476-11DD30ED8B1B}"/>
              </a:ext>
            </a:extLst>
          </p:cNvPr>
          <p:cNvSpPr txBox="1"/>
          <p:nvPr/>
        </p:nvSpPr>
        <p:spPr>
          <a:xfrm>
            <a:off x="5033640" y="4568759"/>
            <a:ext cx="599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ea typeface="Calibri" panose="020F0502020204030204" pitchFamily="34" charset="0"/>
              </a:rPr>
              <a:t>To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ensure that they reach in time and also </a:t>
            </a:r>
            <a:r>
              <a:rPr lang="en-US" dirty="0">
                <a:latin typeface="+mj-lt"/>
                <a:ea typeface="Calibri" panose="020F0502020204030204" pitchFamily="34" charset="0"/>
              </a:rPr>
              <a:t>to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reduce the fuel consumption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06DC54-573A-4568-AE3F-5EF6032FFC85}"/>
              </a:ext>
            </a:extLst>
          </p:cNvPr>
          <p:cNvSpPr/>
          <p:nvPr/>
        </p:nvSpPr>
        <p:spPr>
          <a:xfrm>
            <a:off x="4591234" y="1959758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B66D76-BF71-4A44-B336-6D8BA0EA273E}"/>
              </a:ext>
            </a:extLst>
          </p:cNvPr>
          <p:cNvSpPr/>
          <p:nvPr/>
        </p:nvSpPr>
        <p:spPr>
          <a:xfrm>
            <a:off x="4591234" y="2684319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E5943-780D-4AB9-9428-2E0A2DBEE9E6}"/>
              </a:ext>
            </a:extLst>
          </p:cNvPr>
          <p:cNvSpPr/>
          <p:nvPr/>
        </p:nvSpPr>
        <p:spPr>
          <a:xfrm>
            <a:off x="4591234" y="3559392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10D64B-CCC8-4EC9-8DA5-12CF9EA8634F}"/>
              </a:ext>
            </a:extLst>
          </p:cNvPr>
          <p:cNvSpPr/>
          <p:nvPr/>
        </p:nvSpPr>
        <p:spPr>
          <a:xfrm>
            <a:off x="4591234" y="4678507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A95317-F214-44B9-A436-294489EBC138}"/>
              </a:ext>
            </a:extLst>
          </p:cNvPr>
          <p:cNvSpPr/>
          <p:nvPr/>
        </p:nvSpPr>
        <p:spPr>
          <a:xfrm>
            <a:off x="4591234" y="5724039"/>
            <a:ext cx="124288" cy="133165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7E2499-90AF-44E8-9F70-C87E8DF24B76}"/>
              </a:ext>
            </a:extLst>
          </p:cNvPr>
          <p:cNvCxnSpPr>
            <a:cxnSpLocks/>
          </p:cNvCxnSpPr>
          <p:nvPr/>
        </p:nvCxnSpPr>
        <p:spPr>
          <a:xfrm>
            <a:off x="5695947" y="1073512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4DFE7-C31B-4C45-A3F7-43ABD1D7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2FEEC-C3FD-48E7-B3BD-D4631F01DA9F}"/>
              </a:ext>
            </a:extLst>
          </p:cNvPr>
          <p:cNvSpPr txBox="1"/>
          <p:nvPr/>
        </p:nvSpPr>
        <p:spPr>
          <a:xfrm>
            <a:off x="1698171" y="5617029"/>
            <a:ext cx="7651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serves</a:t>
            </a:r>
          </a:p>
        </p:txBody>
      </p:sp>
    </p:spTree>
    <p:extLst>
      <p:ext uri="{BB962C8B-B14F-4D97-AF65-F5344CB8AC3E}">
        <p14:creationId xmlns:p14="http://schemas.microsoft.com/office/powerpoint/2010/main" val="76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C6F7F-9DFB-415B-841A-FDEFFB73F1D0}"/>
              </a:ext>
            </a:extLst>
          </p:cNvPr>
          <p:cNvSpPr txBox="1"/>
          <p:nvPr/>
        </p:nvSpPr>
        <p:spPr>
          <a:xfrm>
            <a:off x="587829" y="335902"/>
            <a:ext cx="375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57257D"/>
                </a:solidFill>
              </a:rPr>
              <a:t>LITERATURE SURVEY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C72CA5-4F7A-4326-A461-5BC534E9368A}"/>
              </a:ext>
            </a:extLst>
          </p:cNvPr>
          <p:cNvCxnSpPr>
            <a:cxnSpLocks/>
          </p:cNvCxnSpPr>
          <p:nvPr/>
        </p:nvCxnSpPr>
        <p:spPr>
          <a:xfrm>
            <a:off x="709130" y="941493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668D65-F649-4642-844C-B81AED416129}"/>
              </a:ext>
            </a:extLst>
          </p:cNvPr>
          <p:cNvSpPr txBox="1"/>
          <p:nvPr/>
        </p:nvSpPr>
        <p:spPr>
          <a:xfrm>
            <a:off x="139959" y="1946189"/>
            <a:ext cx="4170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V. </a:t>
            </a:r>
            <a:r>
              <a:rPr lang="en-IN" dirty="0" err="1">
                <a:latin typeface="+mj-lt"/>
              </a:rPr>
              <a:t>Paruchuri</a:t>
            </a:r>
            <a:r>
              <a:rPr lang="en-IN" dirty="0">
                <a:latin typeface="+mj-lt"/>
              </a:rPr>
              <a:t>, S. </a:t>
            </a:r>
            <a:r>
              <a:rPr lang="en-IN" dirty="0" err="1">
                <a:latin typeface="+mj-lt"/>
              </a:rPr>
              <a:t>Chellappan</a:t>
            </a:r>
            <a:r>
              <a:rPr lang="en-IN" dirty="0">
                <a:latin typeface="+mj-lt"/>
              </a:rPr>
              <a:t>, and R. B. Lenin, ‘‘Arrival time based traffic signal optimization for intelligent transportation systems,’’ in Proc. AINA, Barcelona, Spain, Mar. 2013, pp. 703–709.</a:t>
            </a:r>
          </a:p>
          <a:p>
            <a:endParaRPr lang="en-IN" dirty="0">
              <a:latin typeface="+mj-lt"/>
            </a:endParaRPr>
          </a:p>
          <a:p>
            <a:r>
              <a:rPr lang="en-US" dirty="0">
                <a:latin typeface="+mj-lt"/>
              </a:rPr>
              <a:t>K. Nellore and G. Hancke, ‘‘Traffic management for emergency vehicle priority based on visual sensing,’’ Sensors, vol. 16, no. 11, p. 1892, Oct. 2016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996DE9-9A8D-40A4-85B9-E2104619872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7DBC4-B019-4AD6-9FCF-A8817DA2EC74}"/>
              </a:ext>
            </a:extLst>
          </p:cNvPr>
          <p:cNvCxnSpPr>
            <a:cxnSpLocks/>
          </p:cNvCxnSpPr>
          <p:nvPr/>
        </p:nvCxnSpPr>
        <p:spPr>
          <a:xfrm>
            <a:off x="4450702" y="1203649"/>
            <a:ext cx="0" cy="4452257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5782AB-383A-4E6D-8249-3F990760E97B}"/>
              </a:ext>
            </a:extLst>
          </p:cNvPr>
          <p:cNvCxnSpPr>
            <a:cxnSpLocks/>
          </p:cNvCxnSpPr>
          <p:nvPr/>
        </p:nvCxnSpPr>
        <p:spPr>
          <a:xfrm>
            <a:off x="0" y="1660849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21267A-139F-4B87-816E-86C3900FF4D7}"/>
              </a:ext>
            </a:extLst>
          </p:cNvPr>
          <p:cNvCxnSpPr>
            <a:cxnSpLocks/>
          </p:cNvCxnSpPr>
          <p:nvPr/>
        </p:nvCxnSpPr>
        <p:spPr>
          <a:xfrm>
            <a:off x="0" y="1202094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A1242-426D-47DE-980E-E3AD9E616843}"/>
              </a:ext>
            </a:extLst>
          </p:cNvPr>
          <p:cNvCxnSpPr>
            <a:cxnSpLocks/>
          </p:cNvCxnSpPr>
          <p:nvPr/>
        </p:nvCxnSpPr>
        <p:spPr>
          <a:xfrm>
            <a:off x="0" y="5673012"/>
            <a:ext cx="12192000" cy="0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272129-A17B-4851-AB74-736453E959A4}"/>
              </a:ext>
            </a:extLst>
          </p:cNvPr>
          <p:cNvCxnSpPr/>
          <p:nvPr/>
        </p:nvCxnSpPr>
        <p:spPr>
          <a:xfrm>
            <a:off x="8388220" y="1202094"/>
            <a:ext cx="0" cy="4470918"/>
          </a:xfrm>
          <a:prstGeom prst="line">
            <a:avLst/>
          </a:prstGeom>
          <a:ln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F7F23D-0CA9-4EC5-8E44-F450EF2E039D}"/>
              </a:ext>
            </a:extLst>
          </p:cNvPr>
          <p:cNvSpPr txBox="1"/>
          <p:nvPr/>
        </p:nvSpPr>
        <p:spPr>
          <a:xfrm>
            <a:off x="1215313" y="1284466"/>
            <a:ext cx="207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57257D"/>
                </a:solidFill>
              </a:rPr>
              <a:t>AUTHOR/TITLE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EBB0A-7172-46D9-B22C-868F6C23DB83}"/>
              </a:ext>
            </a:extLst>
          </p:cNvPr>
          <p:cNvSpPr txBox="1"/>
          <p:nvPr/>
        </p:nvSpPr>
        <p:spPr>
          <a:xfrm>
            <a:off x="5381431" y="1284466"/>
            <a:ext cx="207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57257D"/>
                </a:solidFill>
              </a:rPr>
              <a:t>METHOD USED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550B0-70F9-44A5-932D-288D80DDFEAC}"/>
              </a:ext>
            </a:extLst>
          </p:cNvPr>
          <p:cNvSpPr txBox="1"/>
          <p:nvPr/>
        </p:nvSpPr>
        <p:spPr>
          <a:xfrm>
            <a:off x="9105901" y="1290638"/>
            <a:ext cx="268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57257D"/>
                </a:solidFill>
              </a:rPr>
              <a:t>MERITS AND DEMERITS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A1CA89-5482-4FED-A057-4263F2A43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809" y="75865"/>
            <a:ext cx="1096121" cy="10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54B2628-98CD-476F-BEDF-3D42FC3EED37}"/>
              </a:ext>
            </a:extLst>
          </p:cNvPr>
          <p:cNvSpPr/>
          <p:nvPr/>
        </p:nvSpPr>
        <p:spPr>
          <a:xfrm>
            <a:off x="6260847" y="1520890"/>
            <a:ext cx="4335624" cy="369492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C9042-E0A7-491C-8607-B0919D27E7CD}"/>
              </a:ext>
            </a:extLst>
          </p:cNvPr>
          <p:cNvSpPr txBox="1"/>
          <p:nvPr/>
        </p:nvSpPr>
        <p:spPr>
          <a:xfrm>
            <a:off x="6763144" y="3368351"/>
            <a:ext cx="333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HARDWARE COMPONENTS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F846DC-FC78-4B0B-8D31-8A4FDD6E9DC3}"/>
              </a:ext>
            </a:extLst>
          </p:cNvPr>
          <p:cNvSpPr txBox="1"/>
          <p:nvPr/>
        </p:nvSpPr>
        <p:spPr>
          <a:xfrm>
            <a:off x="7343197" y="1059225"/>
            <a:ext cx="217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ARDUINO UNO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5B0F2-0FC7-4935-B20C-6140433D3063}"/>
              </a:ext>
            </a:extLst>
          </p:cNvPr>
          <p:cNvSpPr txBox="1"/>
          <p:nvPr/>
        </p:nvSpPr>
        <p:spPr>
          <a:xfrm>
            <a:off x="5047868" y="5152444"/>
            <a:ext cx="161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NRF24L01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35DE4-BAB0-4191-800D-7737700C287F}"/>
              </a:ext>
            </a:extLst>
          </p:cNvPr>
          <p:cNvSpPr txBox="1"/>
          <p:nvPr/>
        </p:nvSpPr>
        <p:spPr>
          <a:xfrm>
            <a:off x="10094173" y="5080232"/>
            <a:ext cx="184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2"/>
                </a:solidFill>
              </a:rPr>
              <a:t>WI-FI MODULE</a:t>
            </a:r>
          </a:p>
          <a:p>
            <a:pPr algn="ctr"/>
            <a:r>
              <a:rPr lang="en-IN" sz="2400" b="1" dirty="0">
                <a:solidFill>
                  <a:schemeClr val="accent2"/>
                </a:solidFill>
              </a:rPr>
              <a:t>ESP8266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02D6E28-A677-4779-9B39-5DCCC168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05067" y="905062"/>
            <a:ext cx="6858001" cy="50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48E355-DAAD-4030-B318-F2A802C1D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81087"/>
            <a:ext cx="8334375" cy="469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A7382-B204-4E01-9874-F6781E5F1633}"/>
              </a:ext>
            </a:extLst>
          </p:cNvPr>
          <p:cNvSpPr txBox="1"/>
          <p:nvPr/>
        </p:nvSpPr>
        <p:spPr>
          <a:xfrm>
            <a:off x="699796" y="317241"/>
            <a:ext cx="379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57257D"/>
                </a:solidFill>
              </a:rPr>
              <a:t>ARDUINO PIN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83A83-D563-4E6D-BD9D-74B5C5A00D88}"/>
              </a:ext>
            </a:extLst>
          </p:cNvPr>
          <p:cNvCxnSpPr>
            <a:cxnSpLocks/>
          </p:cNvCxnSpPr>
          <p:nvPr/>
        </p:nvCxnSpPr>
        <p:spPr>
          <a:xfrm>
            <a:off x="755783" y="839749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AB166-3374-4646-A6DC-B99C81A2F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07" y="0"/>
            <a:ext cx="738099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BF676-6CFC-456B-9B56-5756AB5C279A}"/>
              </a:ext>
            </a:extLst>
          </p:cNvPr>
          <p:cNvSpPr txBox="1"/>
          <p:nvPr/>
        </p:nvSpPr>
        <p:spPr>
          <a:xfrm>
            <a:off x="3870415" y="270588"/>
            <a:ext cx="18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NRF24L01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58D66-7C6B-4352-B514-6633B4A2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87626" y="1287624"/>
            <a:ext cx="6858001" cy="42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3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1761B-ED25-41C8-80EA-58AC9B967A44}"/>
              </a:ext>
            </a:extLst>
          </p:cNvPr>
          <p:cNvSpPr txBox="1"/>
          <p:nvPr/>
        </p:nvSpPr>
        <p:spPr>
          <a:xfrm>
            <a:off x="681135" y="317241"/>
            <a:ext cx="362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57257D"/>
                </a:solidFill>
              </a:rPr>
              <a:t>SOCIO-ECONOMIC IMPACT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497D2-3335-4FC9-A027-3699CE3CAEAC}"/>
              </a:ext>
            </a:extLst>
          </p:cNvPr>
          <p:cNvCxnSpPr>
            <a:cxnSpLocks/>
          </p:cNvCxnSpPr>
          <p:nvPr/>
        </p:nvCxnSpPr>
        <p:spPr>
          <a:xfrm>
            <a:off x="783775" y="848187"/>
            <a:ext cx="3741572" cy="0"/>
          </a:xfrm>
          <a:prstGeom prst="line">
            <a:avLst/>
          </a:prstGeom>
          <a:ln w="12700">
            <a:solidFill>
              <a:srgbClr val="572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EDD6126-ACC2-4681-AF02-08204A885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1329508"/>
            <a:ext cx="10150720" cy="419898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881B95F-E2C2-4A28-9C57-7518CD4366DF}"/>
              </a:ext>
            </a:extLst>
          </p:cNvPr>
          <p:cNvSpPr/>
          <p:nvPr/>
        </p:nvSpPr>
        <p:spPr>
          <a:xfrm>
            <a:off x="2211355" y="2850502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871184-090B-4ACC-9A9A-BFBD4A266362}"/>
              </a:ext>
            </a:extLst>
          </p:cNvPr>
          <p:cNvSpPr/>
          <p:nvPr/>
        </p:nvSpPr>
        <p:spPr>
          <a:xfrm>
            <a:off x="6590523" y="2850502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5C9C14-1AF4-46B1-A406-72B5E446607A}"/>
              </a:ext>
            </a:extLst>
          </p:cNvPr>
          <p:cNvSpPr/>
          <p:nvPr/>
        </p:nvSpPr>
        <p:spPr>
          <a:xfrm>
            <a:off x="4400939" y="2676331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F53976-0824-40C0-BEEE-DC70811ED403}"/>
              </a:ext>
            </a:extLst>
          </p:cNvPr>
          <p:cNvSpPr/>
          <p:nvPr/>
        </p:nvSpPr>
        <p:spPr>
          <a:xfrm>
            <a:off x="8780107" y="2750975"/>
            <a:ext cx="1278294" cy="1156996"/>
          </a:xfrm>
          <a:prstGeom prst="ellipse">
            <a:avLst/>
          </a:prstGeom>
          <a:solidFill>
            <a:srgbClr val="57257D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289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</dc:creator>
  <cp:lastModifiedBy>Siv</cp:lastModifiedBy>
  <cp:revision>17</cp:revision>
  <dcterms:created xsi:type="dcterms:W3CDTF">2021-03-11T04:03:42Z</dcterms:created>
  <dcterms:modified xsi:type="dcterms:W3CDTF">2021-03-11T06:08:32Z</dcterms:modified>
</cp:coreProperties>
</file>