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6" r:id="rId3"/>
    <p:sldId id="320" r:id="rId4"/>
    <p:sldId id="326" r:id="rId5"/>
    <p:sldId id="324" r:id="rId6"/>
    <p:sldId id="329" r:id="rId7"/>
    <p:sldId id="293" r:id="rId8"/>
    <p:sldId id="317" r:id="rId9"/>
    <p:sldId id="318" r:id="rId10"/>
    <p:sldId id="289" r:id="rId11"/>
    <p:sldId id="291" r:id="rId12"/>
    <p:sldId id="311" r:id="rId13"/>
    <p:sldId id="312" r:id="rId14"/>
    <p:sldId id="292" r:id="rId15"/>
    <p:sldId id="316" r:id="rId16"/>
    <p:sldId id="287" r:id="rId17"/>
    <p:sldId id="330" r:id="rId18"/>
    <p:sldId id="319" r:id="rId19"/>
    <p:sldId id="308" r:id="rId20"/>
    <p:sldId id="309" r:id="rId21"/>
    <p:sldId id="310" r:id="rId22"/>
    <p:sldId id="313" r:id="rId23"/>
    <p:sldId id="314" r:id="rId24"/>
    <p:sldId id="315" r:id="rId25"/>
    <p:sldId id="32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a Tsveigoren" initials="DT" lastIdx="1" clrIdx="0">
    <p:extLst>
      <p:ext uri="{19B8F6BF-5375-455C-9EA6-DF929625EA0E}">
        <p15:presenceInfo xmlns:p15="http://schemas.microsoft.com/office/powerpoint/2012/main" userId="Dina Tsveigor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3" autoAdjust="0"/>
    <p:restoredTop sz="75558" autoAdjust="0"/>
  </p:normalViewPr>
  <p:slideViewPr>
    <p:cSldViewPr snapToGrid="0">
      <p:cViewPr varScale="1">
        <p:scale>
          <a:sx n="86" d="100"/>
          <a:sy n="86" d="100"/>
        </p:scale>
        <p:origin x="1590" y="84"/>
      </p:cViewPr>
      <p:guideLst/>
    </p:cSldViewPr>
  </p:slideViewPr>
  <p:notesTextViewPr>
    <p:cViewPr>
      <p:scale>
        <a:sx n="1" d="1"/>
        <a:sy n="1" d="1"/>
      </p:scale>
      <p:origin x="0" y="-2448"/>
    </p:cViewPr>
  </p:notesTextViewPr>
  <p:notesViewPr>
    <p:cSldViewPr snapToGrid="0">
      <p:cViewPr varScale="1">
        <p:scale>
          <a:sx n="90" d="100"/>
          <a:sy n="90" d="100"/>
        </p:scale>
        <p:origin x="378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E3B12-F2B8-4DE9-BFE0-1653C79EAA0F}" type="datetimeFigureOut">
              <a:rPr lang="en-GB" smtClean="0"/>
              <a:t>25/06/2020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0933C-2E03-4408-8635-4A900961B6E5}" type="slidenum">
              <a:rPr lang="en-GB" smtClean="0"/>
              <a:t>‹#›</a:t>
            </a:fld>
            <a:endParaRPr lang="en-GB"/>
          </a:p>
        </p:txBody>
      </p:sp>
    </p:spTree>
    <p:extLst>
      <p:ext uri="{BB962C8B-B14F-4D97-AF65-F5344CB8AC3E}">
        <p14:creationId xmlns:p14="http://schemas.microsoft.com/office/powerpoint/2010/main" val="28578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oftwaretestinghelp.com/what-is-pairwise-testing/"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www.softwaretestinghelp.com/what-is-boundary-value-analysis-and-equivalence-partitioning/" TargetMode="External"/><Relationship Id="rId4" Type="http://schemas.openxmlformats.org/officeDocument/2006/relationships/hyperlink" Target="https://www.softwaretestinghelp.com/black-box-test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2</a:t>
            </a:fld>
            <a:endParaRPr lang="en-GB"/>
          </a:p>
        </p:txBody>
      </p:sp>
    </p:spTree>
    <p:extLst>
      <p:ext uri="{BB962C8B-B14F-4D97-AF65-F5344CB8AC3E}">
        <p14:creationId xmlns:p14="http://schemas.microsoft.com/office/powerpoint/2010/main" val="371156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p>
          <a:p>
            <a:endParaRPr lang="en-GB" dirty="0"/>
          </a:p>
          <a:p>
            <a:pPr marL="171450" indent="-171450">
              <a:buFontTx/>
              <a:buChar char="-"/>
            </a:pPr>
            <a:r>
              <a:rPr lang="en-GB" dirty="0"/>
              <a:t>Functional and non-functional</a:t>
            </a:r>
          </a:p>
          <a:p>
            <a:pPr marL="171450" indent="-171450">
              <a:buFontTx/>
              <a:buChar char="-"/>
            </a:pPr>
            <a:r>
              <a:rPr lang="en-GB" dirty="0"/>
              <a:t>Detailed</a:t>
            </a:r>
          </a:p>
          <a:p>
            <a:pPr marL="171450" indent="-171450">
              <a:buFontTx/>
              <a:buChar char="-"/>
            </a:pPr>
            <a:r>
              <a:rPr lang="en-GB" dirty="0"/>
              <a:t>Cover important cases</a:t>
            </a:r>
          </a:p>
          <a:p>
            <a:pPr marL="171450" indent="-171450">
              <a:buFontTx/>
              <a:buChar char="-"/>
            </a:pPr>
            <a:r>
              <a:rPr lang="en-GB" dirty="0"/>
              <a:t>Negative cases (error messages)</a:t>
            </a:r>
          </a:p>
          <a:p>
            <a:pPr marL="171450" indent="-171450">
              <a:buFontTx/>
              <a:buChar char="-"/>
            </a:pPr>
            <a:r>
              <a:rPr lang="en-GB" dirty="0"/>
              <a:t>Testable</a:t>
            </a:r>
          </a:p>
        </p:txBody>
      </p:sp>
      <p:sp>
        <p:nvSpPr>
          <p:cNvPr id="4" name="Slide Number Placeholder 3"/>
          <p:cNvSpPr>
            <a:spLocks noGrp="1"/>
          </p:cNvSpPr>
          <p:nvPr>
            <p:ph type="sldNum" sz="quarter" idx="10"/>
          </p:nvPr>
        </p:nvSpPr>
        <p:spPr/>
        <p:txBody>
          <a:bodyPr/>
          <a:lstStyle/>
          <a:p>
            <a:fld id="{F590933C-2E03-4408-8635-4A900961B6E5}" type="slidenum">
              <a:rPr lang="en-GB" smtClean="0"/>
              <a:t>14</a:t>
            </a:fld>
            <a:endParaRPr lang="en-GB"/>
          </a:p>
        </p:txBody>
      </p:sp>
    </p:spTree>
    <p:extLst>
      <p:ext uri="{BB962C8B-B14F-4D97-AF65-F5344CB8AC3E}">
        <p14:creationId xmlns:p14="http://schemas.microsoft.com/office/powerpoint/2010/main" val="3924166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Перерыв!2!</a:t>
            </a:r>
            <a:endParaRPr lang="en-US" dirty="0"/>
          </a:p>
        </p:txBody>
      </p:sp>
      <p:sp>
        <p:nvSpPr>
          <p:cNvPr id="4" name="Slide Number Placeholder 3"/>
          <p:cNvSpPr>
            <a:spLocks noGrp="1"/>
          </p:cNvSpPr>
          <p:nvPr>
            <p:ph type="sldNum" sz="quarter" idx="5"/>
          </p:nvPr>
        </p:nvSpPr>
        <p:spPr/>
        <p:txBody>
          <a:bodyPr/>
          <a:lstStyle/>
          <a:p>
            <a:fld id="{F590933C-2E03-4408-8635-4A900961B6E5}" type="slidenum">
              <a:rPr lang="en-GB" smtClean="0"/>
              <a:t>15</a:t>
            </a:fld>
            <a:endParaRPr lang="en-GB"/>
          </a:p>
        </p:txBody>
      </p:sp>
    </p:spTree>
    <p:extLst>
      <p:ext uri="{BB962C8B-B14F-4D97-AF65-F5344CB8AC3E}">
        <p14:creationId xmlns:p14="http://schemas.microsoft.com/office/powerpoint/2010/main" val="4051679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можно уточнить:</a:t>
            </a:r>
            <a:endParaRPr lang="en-US" dirty="0"/>
          </a:p>
          <a:p>
            <a:endParaRPr lang="en-US" dirty="0"/>
          </a:p>
          <a:p>
            <a:r>
              <a:rPr lang="ru-RU" dirty="0"/>
              <a:t>17 лет включительно?</a:t>
            </a:r>
          </a:p>
          <a:p>
            <a:r>
              <a:rPr lang="ru-RU" dirty="0"/>
              <a:t>А какие трассы могут использовать 17-летние?</a:t>
            </a:r>
          </a:p>
          <a:p>
            <a:r>
              <a:rPr lang="ru-RU" dirty="0"/>
              <a:t>Взрослые – со </a:t>
            </a:r>
            <a:r>
              <a:rPr lang="ru-RU" dirty="0" err="1"/>
              <a:t>скольки</a:t>
            </a:r>
            <a:r>
              <a:rPr lang="ru-RU" dirty="0"/>
              <a:t> лет считается?</a:t>
            </a:r>
          </a:p>
          <a:p>
            <a:r>
              <a:rPr lang="en-US" dirty="0"/>
              <a:t>C</a:t>
            </a:r>
            <a:r>
              <a:rPr lang="ru-RU" dirty="0"/>
              <a:t> такого-то роста -  включая или нет?</a:t>
            </a:r>
          </a:p>
          <a:p>
            <a:r>
              <a:rPr lang="ru-RU" dirty="0"/>
              <a:t>А взрослым какую трассу можно?</a:t>
            </a:r>
          </a:p>
          <a:p>
            <a:r>
              <a:rPr lang="ru-RU" dirty="0"/>
              <a:t>Начинающий и ребёнок? А если взрослый начинающий или ребёнок выше ростом?</a:t>
            </a:r>
          </a:p>
          <a:p>
            <a:r>
              <a:rPr lang="ru-RU" dirty="0"/>
              <a:t>Вес человека важен?</a:t>
            </a:r>
          </a:p>
          <a:p>
            <a:r>
              <a:rPr lang="ru-RU" dirty="0"/>
              <a:t>Физическая подготовка?</a:t>
            </a:r>
          </a:p>
          <a:p>
            <a:r>
              <a:rPr lang="ru-RU" dirty="0"/>
              <a:t>Оплата наличными или картой?</a:t>
            </a:r>
          </a:p>
          <a:p>
            <a:r>
              <a:rPr lang="ru-RU" dirty="0"/>
              <a:t>Мак</a:t>
            </a:r>
            <a:r>
              <a:rPr lang="en-US" dirty="0"/>
              <a:t>c</a:t>
            </a:r>
            <a:r>
              <a:rPr lang="ru-RU" dirty="0" err="1"/>
              <a:t>имальное</a:t>
            </a:r>
            <a:r>
              <a:rPr lang="ru-RU" dirty="0"/>
              <a:t> кол-во людей одновременно на 1 трассе? Максимальное кол-во людей всего в парке одновременно?</a:t>
            </a:r>
          </a:p>
          <a:p>
            <a:r>
              <a:rPr lang="ru-RU" dirty="0"/>
              <a:t>Рост в обуви или без?</a:t>
            </a:r>
          </a:p>
          <a:p>
            <a:r>
              <a:rPr lang="ru-RU" dirty="0"/>
              <a:t>Состояние здоровья?</a:t>
            </a:r>
          </a:p>
          <a:p>
            <a:r>
              <a:rPr lang="ru-RU" dirty="0"/>
              <a:t>...</a:t>
            </a:r>
          </a:p>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16</a:t>
            </a:fld>
            <a:endParaRPr lang="en-GB"/>
          </a:p>
        </p:txBody>
      </p:sp>
    </p:spTree>
    <p:extLst>
      <p:ext uri="{BB962C8B-B14F-4D97-AF65-F5344CB8AC3E}">
        <p14:creationId xmlns:p14="http://schemas.microsoft.com/office/powerpoint/2010/main" val="2772814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17</a:t>
            </a:fld>
            <a:endParaRPr lang="en-GB"/>
          </a:p>
        </p:txBody>
      </p:sp>
    </p:spTree>
    <p:extLst>
      <p:ext uri="{BB962C8B-B14F-4D97-AF65-F5344CB8AC3E}">
        <p14:creationId xmlns:p14="http://schemas.microsoft.com/office/powerpoint/2010/main" val="2250242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19</a:t>
            </a:fld>
            <a:endParaRPr lang="en-GB"/>
          </a:p>
        </p:txBody>
      </p:sp>
    </p:spTree>
    <p:extLst>
      <p:ext uri="{BB962C8B-B14F-4D97-AF65-F5344CB8AC3E}">
        <p14:creationId xmlns:p14="http://schemas.microsoft.com/office/powerpoint/2010/main" val="2822571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20</a:t>
            </a:fld>
            <a:endParaRPr lang="en-GB"/>
          </a:p>
        </p:txBody>
      </p:sp>
    </p:spTree>
    <p:extLst>
      <p:ext uri="{BB962C8B-B14F-4D97-AF65-F5344CB8AC3E}">
        <p14:creationId xmlns:p14="http://schemas.microsoft.com/office/powerpoint/2010/main" val="2953287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21</a:t>
            </a:fld>
            <a:endParaRPr lang="en-GB"/>
          </a:p>
        </p:txBody>
      </p:sp>
    </p:spTree>
    <p:extLst>
      <p:ext uri="{BB962C8B-B14F-4D97-AF65-F5344CB8AC3E}">
        <p14:creationId xmlns:p14="http://schemas.microsoft.com/office/powerpoint/2010/main" val="4261555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22</a:t>
            </a:fld>
            <a:endParaRPr lang="en-GB"/>
          </a:p>
        </p:txBody>
      </p:sp>
    </p:spTree>
    <p:extLst>
      <p:ext uri="{BB962C8B-B14F-4D97-AF65-F5344CB8AC3E}">
        <p14:creationId xmlns:p14="http://schemas.microsoft.com/office/powerpoint/2010/main" val="1902648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23</a:t>
            </a:fld>
            <a:endParaRPr lang="en-GB"/>
          </a:p>
        </p:txBody>
      </p:sp>
    </p:spTree>
    <p:extLst>
      <p:ext uri="{BB962C8B-B14F-4D97-AF65-F5344CB8AC3E}">
        <p14:creationId xmlns:p14="http://schemas.microsoft.com/office/powerpoint/2010/main" val="840015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24</a:t>
            </a:fld>
            <a:endParaRPr lang="en-GB"/>
          </a:p>
        </p:txBody>
      </p:sp>
    </p:spTree>
    <p:extLst>
      <p:ext uri="{BB962C8B-B14F-4D97-AF65-F5344CB8AC3E}">
        <p14:creationId xmlns:p14="http://schemas.microsoft.com/office/powerpoint/2010/main" val="2368592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0933C-2E03-4408-8635-4A900961B6E5}" type="slidenum">
              <a:rPr lang="en-GB" smtClean="0"/>
              <a:t>3</a:t>
            </a:fld>
            <a:endParaRPr lang="en-GB"/>
          </a:p>
        </p:txBody>
      </p:sp>
    </p:spTree>
    <p:extLst>
      <p:ext uri="{BB962C8B-B14F-4D97-AF65-F5344CB8AC3E}">
        <p14:creationId xmlns:p14="http://schemas.microsoft.com/office/powerpoint/2010/main" val="384772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Возможные вопросы:</a:t>
            </a:r>
          </a:p>
          <a:p>
            <a:endParaRPr lang="ru-RU" dirty="0"/>
          </a:p>
          <a:p>
            <a:pPr marL="171450" indent="-171450">
              <a:buFontTx/>
              <a:buChar char="-"/>
            </a:pPr>
            <a:r>
              <a:rPr lang="ru-RU" dirty="0"/>
              <a:t>Различия в наименованиях полей (</a:t>
            </a:r>
            <a:r>
              <a:rPr lang="en-US" dirty="0"/>
              <a:t>last name</a:t>
            </a:r>
            <a:r>
              <a:rPr lang="ru-RU" dirty="0"/>
              <a:t>)</a:t>
            </a:r>
            <a:endParaRPr lang="en-US" dirty="0"/>
          </a:p>
          <a:p>
            <a:pPr marL="171450" indent="-171450">
              <a:buFontTx/>
              <a:buChar char="-"/>
            </a:pPr>
            <a:r>
              <a:rPr lang="ru-RU" dirty="0"/>
              <a:t>Неописаны какие поля обязательны для регистрации</a:t>
            </a:r>
          </a:p>
          <a:p>
            <a:pPr marL="171450" indent="-171450">
              <a:buFontTx/>
              <a:buChar char="-"/>
            </a:pPr>
            <a:r>
              <a:rPr lang="ru-RU" dirty="0"/>
              <a:t>Нет требований к полю </a:t>
            </a:r>
            <a:r>
              <a:rPr lang="en-US" dirty="0"/>
              <a:t>“Confirm Password”</a:t>
            </a:r>
          </a:p>
          <a:p>
            <a:pPr marL="171450" indent="-171450">
              <a:buFontTx/>
              <a:buChar char="-"/>
            </a:pPr>
            <a:r>
              <a:rPr lang="ru-RU" dirty="0"/>
              <a:t>Нет требований к чекбоксу</a:t>
            </a:r>
          </a:p>
          <a:p>
            <a:pPr marL="171450" indent="-171450">
              <a:buFontTx/>
              <a:buChar char="-"/>
            </a:pPr>
            <a:r>
              <a:rPr lang="ru-RU" dirty="0"/>
              <a:t>Нет требований к ссылке </a:t>
            </a:r>
            <a:r>
              <a:rPr lang="en-US" dirty="0"/>
              <a:t>Terms</a:t>
            </a:r>
          </a:p>
          <a:p>
            <a:pPr marL="171450" indent="-171450">
              <a:buFontTx/>
              <a:buChar char="-"/>
            </a:pPr>
            <a:r>
              <a:rPr lang="ru-RU" dirty="0"/>
              <a:t>Нет описания валидаций, если юзер вводит неверные данные</a:t>
            </a:r>
          </a:p>
          <a:p>
            <a:pPr marL="171450" indent="-171450">
              <a:buFontTx/>
              <a:buChar char="-"/>
            </a:pPr>
            <a:r>
              <a:rPr lang="ru-RU" dirty="0"/>
              <a:t>Нет описания формата Имейла</a:t>
            </a:r>
          </a:p>
          <a:p>
            <a:pPr marL="171450" indent="-171450">
              <a:buFontTx/>
              <a:buChar char="-"/>
            </a:pPr>
            <a:r>
              <a:rPr lang="ru-RU" dirty="0"/>
              <a:t>Неясны границы полей Имя\Фамилия (неточное равенство)</a:t>
            </a:r>
          </a:p>
          <a:p>
            <a:pPr marL="171450" indent="-171450">
              <a:buFontTx/>
              <a:buChar char="-"/>
            </a:pPr>
            <a:r>
              <a:rPr lang="ru-RU" dirty="0"/>
              <a:t>Не указаны разрегенные символы для имейла</a:t>
            </a:r>
          </a:p>
          <a:p>
            <a:pPr marL="171450" indent="-171450">
              <a:buFontTx/>
              <a:buChar char="-"/>
            </a:pPr>
            <a:r>
              <a:rPr lang="ru-RU" dirty="0"/>
              <a:t>Не указана длина Имейл поля</a:t>
            </a:r>
          </a:p>
          <a:p>
            <a:pPr marL="171450" indent="-171450">
              <a:buFontTx/>
              <a:buChar char="-"/>
            </a:pPr>
            <a:r>
              <a:rPr lang="ru-RU" dirty="0"/>
              <a:t>Нет требований к </a:t>
            </a:r>
            <a:r>
              <a:rPr lang="en-US" dirty="0" err="1"/>
              <a:t>SignIn</a:t>
            </a:r>
            <a:endParaRPr lang="en-US" dirty="0"/>
          </a:p>
          <a:p>
            <a:pPr marL="171450" indent="-171450">
              <a:buFontTx/>
              <a:buChar char="-"/>
            </a:pPr>
            <a:endParaRPr lang="en-US" dirty="0"/>
          </a:p>
          <a:p>
            <a:pPr marL="0" indent="0">
              <a:buFontTx/>
              <a:buNone/>
            </a:pPr>
            <a:r>
              <a:rPr lang="ru-RU" dirty="0"/>
              <a:t>ДОП задание – «представьте что по требованиям разраб создает форму, какие места будут наиболее рискованными и могут содержать дефекты.  Эти проверки и будут наиболее приоритетными»</a:t>
            </a:r>
          </a:p>
          <a:p>
            <a:pPr marL="171450" indent="-171450">
              <a:buFontTx/>
              <a:buChar char="-"/>
            </a:pPr>
            <a:endParaRPr lang="ru-RU" dirty="0"/>
          </a:p>
        </p:txBody>
      </p:sp>
      <p:sp>
        <p:nvSpPr>
          <p:cNvPr id="4" name="Slide Number Placeholder 3"/>
          <p:cNvSpPr>
            <a:spLocks noGrp="1"/>
          </p:cNvSpPr>
          <p:nvPr>
            <p:ph type="sldNum" sz="quarter" idx="5"/>
          </p:nvPr>
        </p:nvSpPr>
        <p:spPr/>
        <p:txBody>
          <a:bodyPr/>
          <a:lstStyle/>
          <a:p>
            <a:fld id="{F590933C-2E03-4408-8635-4A900961B6E5}" type="slidenum">
              <a:rPr lang="en-GB" smtClean="0"/>
              <a:t>25</a:t>
            </a:fld>
            <a:endParaRPr lang="en-GB"/>
          </a:p>
        </p:txBody>
      </p:sp>
    </p:spTree>
    <p:extLst>
      <p:ext uri="{BB962C8B-B14F-4D97-AF65-F5344CB8AC3E}">
        <p14:creationId xmlns:p14="http://schemas.microsoft.com/office/powerpoint/2010/main" val="259791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from the 2</a:t>
            </a:r>
            <a:r>
              <a:rPr lang="en-US" baseline="30000" dirty="0"/>
              <a:t>nd</a:t>
            </a:r>
            <a:r>
              <a:rPr lang="en-US" baseline="0" dirty="0"/>
              <a:t> lecture:</a:t>
            </a:r>
          </a:p>
          <a:p>
            <a:endParaRPr lang="en-US" dirty="0"/>
          </a:p>
          <a:p>
            <a:r>
              <a:rPr lang="en-US" dirty="0"/>
              <a:t>1. Structure-based: </a:t>
            </a:r>
            <a:r>
              <a:rPr lang="en-IN" altLang="en-US" dirty="0">
                <a:latin typeface="Arial" panose="020B0604020202020204" pitchFamily="34" charset="0"/>
              </a:rPr>
              <a:t>Unit testing, integration testing</a:t>
            </a:r>
          </a:p>
          <a:p>
            <a:r>
              <a:rPr lang="en-IN" dirty="0">
                <a:latin typeface="Arial" panose="020B0604020202020204" pitchFamily="34" charset="0"/>
              </a:rPr>
              <a:t>2. </a:t>
            </a:r>
            <a:r>
              <a:rPr lang="en-IN" b="1" dirty="0">
                <a:latin typeface="Arial" panose="020B0604020202020204" pitchFamily="34" charset="0"/>
              </a:rPr>
              <a:t>Specification-based: </a:t>
            </a:r>
            <a:r>
              <a:rPr lang="en-IN" dirty="0">
                <a:latin typeface="Arial" panose="020B0604020202020204" pitchFamily="34" charset="0"/>
              </a:rPr>
              <a:t>based on requirements documentation</a:t>
            </a:r>
          </a:p>
          <a:p>
            <a:r>
              <a:rPr lang="en-IN" dirty="0">
                <a:latin typeface="Arial" panose="020B0604020202020204" pitchFamily="34" charset="0"/>
              </a:rPr>
              <a:t>3. Experience-based: no documentation, just exploratory</a:t>
            </a:r>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4</a:t>
            </a:fld>
            <a:endParaRPr lang="en-GB"/>
          </a:p>
        </p:txBody>
      </p:sp>
    </p:spTree>
    <p:extLst>
      <p:ext uri="{BB962C8B-B14F-4D97-AF65-F5344CB8AC3E}">
        <p14:creationId xmlns:p14="http://schemas.microsoft.com/office/powerpoint/2010/main" val="1236239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Техники тест-дизайна 1-го уровня достаточно просты и понятны. Я думаю, вы скажете, да это легко, но зачем досконально проверять каждый элемент. И будете правы!..</a:t>
            </a:r>
            <a:br>
              <a:rPr lang="ru-RU" dirty="0"/>
            </a:br>
            <a:br>
              <a:rPr lang="ru-RU" dirty="0"/>
            </a:br>
            <a:r>
              <a:rPr lang="ru-RU" sz="1200" b="0" i="0" kern="1200" dirty="0">
                <a:solidFill>
                  <a:schemeClr val="tx1"/>
                </a:solidFill>
                <a:effectLst/>
                <a:latin typeface="+mn-lt"/>
                <a:ea typeface="+mn-ea"/>
                <a:cs typeface="+mn-cs"/>
              </a:rPr>
              <a:t>Чаще всего их применяют при разработке нового ПО, потому что единожды после проверки элементов системы при разработке они в дальнейшем не часто подлежат изменению на уровне работы элемента. Не нужно постоянно проверять каждое значение элемента в каждом экране вашей программы, но имейте ввиду, что если изменяется логика обработки данных в элементах программы, необходимо повторно убедиться в правильности обработки значений элемента.</a:t>
            </a:r>
            <a:br>
              <a:rPr lang="ru-RU" dirty="0"/>
            </a:br>
            <a:br>
              <a:rPr lang="ru-RU" dirty="0"/>
            </a:br>
            <a:r>
              <a:rPr lang="ru-RU" sz="1200" b="0" i="0" kern="1200" dirty="0">
                <a:solidFill>
                  <a:schemeClr val="tx1"/>
                </a:solidFill>
                <a:effectLst/>
                <a:latin typeface="+mn-lt"/>
                <a:ea typeface="+mn-ea"/>
                <a:cs typeface="+mn-cs"/>
              </a:rPr>
              <a:t>Техники тест-дизайна 2-го уровня отвечают за вариативность и комбинаторику данных при проверке ПО.</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Помимо </a:t>
            </a:r>
            <a:r>
              <a:rPr lang="en-US" sz="1200" b="0" i="0" kern="1200" dirty="0">
                <a:solidFill>
                  <a:schemeClr val="tx1"/>
                </a:solidFill>
                <a:effectLst/>
                <a:latin typeface="+mn-lt"/>
                <a:ea typeface="+mn-ea"/>
                <a:cs typeface="+mn-cs"/>
              </a:rPr>
              <a:t>“State Transition Diagram” </a:t>
            </a:r>
            <a:r>
              <a:rPr lang="ru-RU" sz="1200" b="0" i="0" kern="1200" dirty="0">
                <a:solidFill>
                  <a:schemeClr val="tx1"/>
                </a:solidFill>
                <a:effectLst/>
                <a:latin typeface="+mn-lt"/>
                <a:ea typeface="+mn-ea"/>
                <a:cs typeface="+mn-cs"/>
              </a:rPr>
              <a:t>Еще бывают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Specification based (Black 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rPr>
              <a:t>Decision Table </a:t>
            </a:r>
            <a:r>
              <a:rPr lang="en-US" sz="1200" b="0" i="0"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матрица принятия решений или таблица причин следствий)</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Decision Table is aka Cause-Effect Table. This test technique is appropriate for functionalities which has logical relationships between inputs (if-else logic). In Decision table technique, we deal with combinations of inputs. To identify the test cases with decision table, we consider conditions and actions. We take conditions as inputs and actions as outputs.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Таблицы решений являются хорошим способом описания требований, когда существует несколько бизнес-правил, взаимодействующих друг с другом. Используя данный метод, специалисту становится проще написать требования, которые включают все доступные условия. Применение этой техники помогает лучше проанализировать тестируемый продукт, систематизировать все знания по нему. В итоге становится легче писать полные тестовые примеры, охватить все возможные комбинации.</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err="1">
                <a:solidFill>
                  <a:schemeClr val="tx1"/>
                </a:solidFill>
                <a:effectLst/>
                <a:latin typeface="+mn-lt"/>
                <a:ea typeface="+mn-ea"/>
                <a:cs typeface="+mn-cs"/>
              </a:rPr>
              <a:t>PairWise</a:t>
            </a:r>
            <a:r>
              <a:rPr lang="en-US" sz="1200" b="0" i="0" u="sng" kern="1200" dirty="0">
                <a:solidFill>
                  <a:schemeClr val="tx1"/>
                </a:solidFill>
                <a:effectLst/>
                <a:latin typeface="+mn-lt"/>
                <a:ea typeface="+mn-ea"/>
                <a:cs typeface="+mn-cs"/>
              </a:rPr>
              <a:t> testing</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https://www.softwaretestinghelp.com/what-is-pairwise-testing/</a:t>
            </a:r>
            <a:endParaRPr lang="en-US" dirty="0"/>
          </a:p>
          <a:p>
            <a:r>
              <a:rPr lang="en-US" sz="1200" b="0" i="1" kern="1200" dirty="0">
                <a:solidFill>
                  <a:schemeClr val="tx1"/>
                </a:solidFill>
                <a:effectLst/>
                <a:latin typeface="+mn-lt"/>
                <a:ea typeface="+mn-ea"/>
                <a:cs typeface="+mn-cs"/>
              </a:rPr>
              <a:t>ISTQB defines All-Pairs Testing (or Pairwise Testing) as </a:t>
            </a:r>
            <a:r>
              <a:rPr lang="en-US" sz="1200" b="0" i="1" u="none" strike="noStrike" kern="1200" dirty="0">
                <a:solidFill>
                  <a:schemeClr val="tx1"/>
                </a:solidFill>
                <a:effectLst/>
                <a:latin typeface="+mn-lt"/>
                <a:ea typeface="+mn-ea"/>
                <a:cs typeface="+mn-cs"/>
                <a:hlinkClick r:id="rId4"/>
              </a:rPr>
              <a:t>A black-box test design technique</a:t>
            </a:r>
            <a:r>
              <a:rPr lang="en-US" sz="1200" b="0" i="1" kern="1200" dirty="0">
                <a:solidFill>
                  <a:schemeClr val="tx1"/>
                </a:solidFill>
                <a:effectLst/>
                <a:latin typeface="+mn-lt"/>
                <a:ea typeface="+mn-ea"/>
                <a:cs typeface="+mn-cs"/>
              </a:rPr>
              <a:t> in which test cases are designed to execute all possible discrete combinations of each pair of input parameters.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output of a software application depends on many factors e.g. input parameters, state variables and environment configurations. Techniques like </a:t>
            </a:r>
            <a:r>
              <a:rPr lang="en-US" sz="1200" b="0" i="0" u="none" strike="noStrike" kern="1200" dirty="0">
                <a:solidFill>
                  <a:schemeClr val="tx1"/>
                </a:solidFill>
                <a:effectLst/>
                <a:latin typeface="+mn-lt"/>
                <a:ea typeface="+mn-ea"/>
                <a:cs typeface="+mn-cs"/>
                <a:hlinkClick r:id="rId5"/>
              </a:rPr>
              <a:t>boundary value analysis and equivalence partitioning</a:t>
            </a:r>
            <a:r>
              <a:rPr lang="en-US" sz="1200" b="0" i="0" kern="1200" dirty="0">
                <a:solidFill>
                  <a:schemeClr val="tx1"/>
                </a:solidFill>
                <a:effectLst/>
                <a:latin typeface="+mn-lt"/>
                <a:ea typeface="+mn-ea"/>
                <a:cs typeface="+mn-cs"/>
              </a:rPr>
              <a:t> can be useful to identify the possible values for individual factors. But it is impractical to test all possible combinations of values for all those factors. </a:t>
            </a:r>
          </a:p>
          <a:p>
            <a:r>
              <a:rPr lang="en-US" sz="1200" b="0" i="0" kern="1200" dirty="0">
                <a:solidFill>
                  <a:schemeClr val="tx1"/>
                </a:solidFill>
                <a:effectLst/>
                <a:latin typeface="+mn-lt"/>
                <a:ea typeface="+mn-ea"/>
                <a:cs typeface="+mn-cs"/>
              </a:rPr>
              <a:t>So instead </a:t>
            </a:r>
            <a:r>
              <a:rPr lang="en-US" sz="1200" b="1" i="0" kern="1200" dirty="0">
                <a:solidFill>
                  <a:schemeClr val="tx1"/>
                </a:solidFill>
                <a:effectLst/>
                <a:latin typeface="+mn-lt"/>
                <a:ea typeface="+mn-ea"/>
                <a:cs typeface="+mn-cs"/>
              </a:rPr>
              <a:t>a subset of combinations is generated</a:t>
            </a:r>
            <a:r>
              <a:rPr lang="en-US" sz="1200" b="0" i="0" kern="1200" dirty="0">
                <a:solidFill>
                  <a:schemeClr val="tx1"/>
                </a:solidFill>
                <a:effectLst/>
                <a:latin typeface="+mn-lt"/>
                <a:ea typeface="+mn-ea"/>
                <a:cs typeface="+mn-cs"/>
              </a:rPr>
              <a:t> to satisfy all factors.</a:t>
            </a: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Сформулировать суть попарного тестирования можно следующим образом: формирование таких наборов данных, в которых каждое тестируемое значение каждого из проверяемых параметров хотя бы единожды сочетается с каждым тестируемым значением всех остальных проверяемых параметров.</a:t>
            </a:r>
          </a:p>
          <a:p>
            <a:endParaRPr lang="ru-R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Experience based: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Exploratory</a:t>
            </a:r>
          </a:p>
          <a:p>
            <a:r>
              <a:rPr lang="en-US" dirty="0"/>
              <a:t>Error guessing</a:t>
            </a:r>
          </a:p>
          <a:p>
            <a:r>
              <a:rPr lang="en-US" dirty="0"/>
              <a:t>Fault Attack</a:t>
            </a:r>
          </a:p>
          <a:p>
            <a:endParaRPr lang="en-US" dirty="0"/>
          </a:p>
          <a:p>
            <a:r>
              <a:rPr lang="en-US" b="1" dirty="0"/>
              <a:t>Structure based (White BOX)</a:t>
            </a:r>
          </a:p>
          <a:p>
            <a:r>
              <a:rPr lang="en-US" sz="1200" b="0" i="0" kern="1200" dirty="0">
                <a:solidFill>
                  <a:schemeClr val="tx1"/>
                </a:solidFill>
                <a:effectLst/>
                <a:latin typeface="+mn-lt"/>
                <a:ea typeface="+mn-ea"/>
                <a:cs typeface="+mn-cs"/>
              </a:rPr>
              <a:t>The exact opposite of the black box test design technique, white box test design technique necessitates knowledge of the internal structure of a program. Some of the methods implemented in this type of technique are:</a:t>
            </a:r>
          </a:p>
          <a:p>
            <a:endParaRPr lang="en-US" dirty="0"/>
          </a:p>
          <a:p>
            <a:r>
              <a:rPr lang="en-US" dirty="0"/>
              <a:t>Decision table</a:t>
            </a:r>
          </a:p>
          <a:p>
            <a:r>
              <a:rPr lang="en-US" dirty="0"/>
              <a:t>Condition</a:t>
            </a:r>
          </a:p>
          <a:p>
            <a:r>
              <a:rPr lang="en-US" dirty="0"/>
              <a:t>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590933C-2E03-4408-8635-4A900961B6E5}" type="slidenum">
              <a:rPr lang="en-GB" smtClean="0"/>
              <a:t>5</a:t>
            </a:fld>
            <a:endParaRPr lang="en-GB"/>
          </a:p>
        </p:txBody>
      </p:sp>
    </p:spTree>
    <p:extLst>
      <p:ext uri="{BB962C8B-B14F-4D97-AF65-F5344CB8AC3E}">
        <p14:creationId xmlns:p14="http://schemas.microsoft.com/office/powerpoint/2010/main" val="1459083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6</a:t>
            </a:fld>
            <a:endParaRPr lang="en-GB"/>
          </a:p>
        </p:txBody>
      </p:sp>
    </p:spTree>
    <p:extLst>
      <p:ext uri="{BB962C8B-B14F-4D97-AF65-F5344CB8AC3E}">
        <p14:creationId xmlns:p14="http://schemas.microsoft.com/office/powerpoint/2010/main" val="82561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ru-RU" dirty="0"/>
              <a:t>Общее пояснение требований, для чего, кем пишется, кратко - структура</a:t>
            </a:r>
          </a:p>
          <a:p>
            <a:pPr marL="171450" indent="-171450">
              <a:buFontTx/>
              <a:buChar char="-"/>
            </a:pPr>
            <a:r>
              <a:rPr lang="ru-RU" dirty="0"/>
              <a:t>Виды: Документация, Дизайны, Гайдлайны, Юзергайды, Юзер Стори, Технические диаграммы, Модели данных, Стори и Таски.</a:t>
            </a:r>
          </a:p>
          <a:p>
            <a:pPr marL="171450" indent="-171450">
              <a:buFontTx/>
              <a:buChar char="-"/>
            </a:pPr>
            <a:r>
              <a:rPr lang="ru-RU" dirty="0"/>
              <a:t>Флоу обработки документации. От Идеи до Саб-Таски.</a:t>
            </a:r>
          </a:p>
        </p:txBody>
      </p:sp>
      <p:sp>
        <p:nvSpPr>
          <p:cNvPr id="4" name="Slide Number Placeholder 3"/>
          <p:cNvSpPr>
            <a:spLocks noGrp="1"/>
          </p:cNvSpPr>
          <p:nvPr>
            <p:ph type="sldNum" sz="quarter" idx="5"/>
          </p:nvPr>
        </p:nvSpPr>
        <p:spPr/>
        <p:txBody>
          <a:bodyPr/>
          <a:lstStyle/>
          <a:p>
            <a:fld id="{F590933C-2E03-4408-8635-4A900961B6E5}" type="slidenum">
              <a:rPr lang="en-GB" smtClean="0"/>
              <a:t>7</a:t>
            </a:fld>
            <a:endParaRPr lang="en-GB"/>
          </a:p>
        </p:txBody>
      </p:sp>
    </p:spTree>
    <p:extLst>
      <p:ext uri="{BB962C8B-B14F-4D97-AF65-F5344CB8AC3E}">
        <p14:creationId xmlns:p14="http://schemas.microsoft.com/office/powerpoint/2010/main" val="3993821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Чаще всего встречается для джуна.</a:t>
            </a:r>
          </a:p>
          <a:p>
            <a:endParaRPr lang="ru-RU" dirty="0"/>
          </a:p>
          <a:p>
            <a:r>
              <a:rPr lang="ru-RU" dirty="0"/>
              <a:t>ОТ юзера, </a:t>
            </a:r>
            <a:endParaRPr lang="en-US" dirty="0"/>
          </a:p>
          <a:p>
            <a:endParaRPr lang="en-US" dirty="0"/>
          </a:p>
          <a:p>
            <a:r>
              <a:rPr lang="ru-RU" dirty="0"/>
              <a:t>Структура Юзер Стори</a:t>
            </a:r>
            <a:endParaRPr lang="en-US" dirty="0"/>
          </a:p>
          <a:p>
            <a:pPr marL="171450" indent="-171450">
              <a:buFontTx/>
              <a:buChar char="-"/>
            </a:pPr>
            <a:r>
              <a:rPr lang="en-US" dirty="0"/>
              <a:t>Description</a:t>
            </a:r>
          </a:p>
          <a:p>
            <a:pPr marL="171450" indent="-171450">
              <a:buFontTx/>
              <a:buChar char="-"/>
            </a:pPr>
            <a:r>
              <a:rPr lang="en-US" dirty="0"/>
              <a:t>Use cases</a:t>
            </a:r>
          </a:p>
          <a:p>
            <a:pPr marL="171450" indent="-171450">
              <a:buFontTx/>
              <a:buChar char="-"/>
            </a:pPr>
            <a:r>
              <a:rPr lang="en-US" dirty="0"/>
              <a:t>Tech details</a:t>
            </a:r>
          </a:p>
          <a:p>
            <a:pPr marL="171450" indent="-171450">
              <a:buFontTx/>
              <a:buChar char="-"/>
            </a:pPr>
            <a:r>
              <a:rPr lang="en-US" dirty="0"/>
              <a:t>Acceptance Criteria</a:t>
            </a:r>
          </a:p>
          <a:p>
            <a:pPr marL="171450" indent="-171450">
              <a:buFontTx/>
              <a:buChar char="-"/>
            </a:pPr>
            <a:r>
              <a:rPr lang="en-US" dirty="0"/>
              <a:t>Attachments ( designs, mockups, etc.)</a:t>
            </a:r>
          </a:p>
        </p:txBody>
      </p:sp>
      <p:sp>
        <p:nvSpPr>
          <p:cNvPr id="4" name="Slide Number Placeholder 3"/>
          <p:cNvSpPr>
            <a:spLocks noGrp="1"/>
          </p:cNvSpPr>
          <p:nvPr>
            <p:ph type="sldNum" sz="quarter" idx="5"/>
          </p:nvPr>
        </p:nvSpPr>
        <p:spPr/>
        <p:txBody>
          <a:bodyPr/>
          <a:lstStyle/>
          <a:p>
            <a:fld id="{F590933C-2E03-4408-8635-4A900961B6E5}" type="slidenum">
              <a:rPr lang="en-GB" smtClean="0"/>
              <a:t>10</a:t>
            </a:fld>
            <a:endParaRPr lang="en-GB"/>
          </a:p>
        </p:txBody>
      </p:sp>
    </p:spTree>
    <p:extLst>
      <p:ext uri="{BB962C8B-B14F-4D97-AF65-F5344CB8AC3E}">
        <p14:creationId xmlns:p14="http://schemas.microsoft.com/office/powerpoint/2010/main" val="161962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12</a:t>
            </a:fld>
            <a:endParaRPr lang="en-GB"/>
          </a:p>
        </p:txBody>
      </p:sp>
    </p:spTree>
    <p:extLst>
      <p:ext uri="{BB962C8B-B14F-4D97-AF65-F5344CB8AC3E}">
        <p14:creationId xmlns:p14="http://schemas.microsoft.com/office/powerpoint/2010/main" val="171547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13</a:t>
            </a:fld>
            <a:endParaRPr lang="en-GB"/>
          </a:p>
        </p:txBody>
      </p:sp>
    </p:spTree>
    <p:extLst>
      <p:ext uri="{BB962C8B-B14F-4D97-AF65-F5344CB8AC3E}">
        <p14:creationId xmlns:p14="http://schemas.microsoft.com/office/powerpoint/2010/main" val="827159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8FB351E-703A-4B24-9EE6-04DCB700029B}"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389793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8FB351E-703A-4B24-9EE6-04DCB700029B}"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246605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8FB351E-703A-4B24-9EE6-04DCB700029B}"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190383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8FB351E-703A-4B24-9EE6-04DCB700029B}"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226765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FB351E-703A-4B24-9EE6-04DCB700029B}"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167652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8FB351E-703A-4B24-9EE6-04DCB700029B}" type="datetimeFigureOut">
              <a:rPr lang="en-GB" smtClean="0"/>
              <a:t>25/06/2020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186027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8FB351E-703A-4B24-9EE6-04DCB700029B}" type="datetimeFigureOut">
              <a:rPr lang="en-GB" smtClean="0"/>
              <a:t>25/06/2020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223074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8FB351E-703A-4B24-9EE6-04DCB700029B}" type="datetimeFigureOut">
              <a:rPr lang="en-GB" smtClean="0"/>
              <a:t>25/06/2020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209793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B351E-703A-4B24-9EE6-04DCB700029B}" type="datetimeFigureOut">
              <a:rPr lang="en-GB" smtClean="0"/>
              <a:t>25/06/2020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336509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FB351E-703A-4B24-9EE6-04DCB700029B}" type="datetimeFigureOut">
              <a:rPr lang="en-GB" smtClean="0"/>
              <a:t>25/06/2020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174361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FB351E-703A-4B24-9EE6-04DCB700029B}" type="datetimeFigureOut">
              <a:rPr lang="en-GB" smtClean="0"/>
              <a:t>25/06/2020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418595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B351E-703A-4B24-9EE6-04DCB700029B}" type="datetimeFigureOut">
              <a:rPr lang="en-GB" smtClean="0"/>
              <a:t>25/06/2020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2F00E-3FD9-44D9-A0A4-F9598234C197}" type="slidenum">
              <a:rPr lang="en-GB" smtClean="0"/>
              <a:t>‹#›</a:t>
            </a:fld>
            <a:endParaRPr lang="en-GB"/>
          </a:p>
        </p:txBody>
      </p:sp>
    </p:spTree>
    <p:extLst>
      <p:ext uri="{BB962C8B-B14F-4D97-AF65-F5344CB8AC3E}">
        <p14:creationId xmlns:p14="http://schemas.microsoft.com/office/powerpoint/2010/main" val="1907137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9841"/>
          </a:xfrm>
          <a:prstGeom prst="rect">
            <a:avLst/>
          </a:prstGeom>
          <a:effectLst>
            <a:reflection stA="12000" endPos="0" dist="50800" dir="5400000" sy="-100000" algn="bl" rotWithShape="0"/>
          </a:effectLst>
        </p:spPr>
      </p:pic>
      <p:sp>
        <p:nvSpPr>
          <p:cNvPr id="2" name="Title 1"/>
          <p:cNvSpPr>
            <a:spLocks noGrp="1"/>
          </p:cNvSpPr>
          <p:nvPr>
            <p:ph type="ctrTitle"/>
          </p:nvPr>
        </p:nvSpPr>
        <p:spPr>
          <a:xfrm>
            <a:off x="820132" y="336883"/>
            <a:ext cx="1781666" cy="940018"/>
          </a:xfrm>
        </p:spPr>
        <p:txBody>
          <a:bodyPr/>
          <a:lstStyle/>
          <a:p>
            <a:r>
              <a:rPr lang="lv-LV" b="1" dirty="0"/>
              <a:t>4</a:t>
            </a:r>
            <a:r>
              <a:rPr lang="en-US" b="1" dirty="0"/>
              <a:t>.</a:t>
            </a:r>
            <a:endParaRPr lang="en-GB" b="1" dirty="0"/>
          </a:p>
        </p:txBody>
      </p:sp>
    </p:spTree>
    <p:extLst>
      <p:ext uri="{BB962C8B-B14F-4D97-AF65-F5344CB8AC3E}">
        <p14:creationId xmlns:p14="http://schemas.microsoft.com/office/powerpoint/2010/main" val="124267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User Story: Example</a:t>
            </a:r>
            <a:endParaRPr lang="en-GB" b="1" dirty="0">
              <a:solidFill>
                <a:schemeClr val="accent2">
                  <a:lumMod val="75000"/>
                </a:schemeClr>
              </a:solidFill>
            </a:endParaRPr>
          </a:p>
        </p:txBody>
      </p:sp>
      <p:sp>
        <p:nvSpPr>
          <p:cNvPr id="4" name="TextBox 3"/>
          <p:cNvSpPr txBox="1"/>
          <p:nvPr/>
        </p:nvSpPr>
        <p:spPr>
          <a:xfrm>
            <a:off x="965770" y="1366463"/>
            <a:ext cx="10294706" cy="523220"/>
          </a:xfrm>
          <a:prstGeom prst="rect">
            <a:avLst/>
          </a:prstGeom>
          <a:noFill/>
        </p:spPr>
        <p:txBody>
          <a:bodyPr wrap="square" rtlCol="0">
            <a:spAutoFit/>
          </a:bodyPr>
          <a:lstStyle/>
          <a:p>
            <a:r>
              <a:rPr lang="en-US" sz="2800" b="1" dirty="0"/>
              <a:t>As a &lt;user role&gt; I want to &lt; goal &gt; so that I can &lt;reason of the goal&gt;.</a:t>
            </a:r>
            <a:endParaRPr lang="en-GB" sz="2800" b="1" dirty="0"/>
          </a:p>
        </p:txBody>
      </p:sp>
      <p:sp>
        <p:nvSpPr>
          <p:cNvPr id="5" name="Rectangle 4"/>
          <p:cNvSpPr/>
          <p:nvPr/>
        </p:nvSpPr>
        <p:spPr>
          <a:xfrm>
            <a:off x="965770" y="4288933"/>
            <a:ext cx="10878672" cy="1754326"/>
          </a:xfrm>
          <a:prstGeom prst="rect">
            <a:avLst/>
          </a:prstGeom>
        </p:spPr>
        <p:txBody>
          <a:bodyPr wrap="square">
            <a:spAutoFit/>
          </a:bodyPr>
          <a:lstStyle/>
          <a:p>
            <a:r>
              <a:rPr lang="en-US" sz="3600" dirty="0"/>
              <a:t>As a WhatsApp user, I want a camera icon in the chat write box to capture and send pictures so that I can click and share my pictures simultaneously with all my friends.</a:t>
            </a:r>
            <a:endParaRPr lang="en-GB" sz="3600" dirty="0"/>
          </a:p>
        </p:txBody>
      </p:sp>
      <p:pic>
        <p:nvPicPr>
          <p:cNvPr id="6" name="Picture 5"/>
          <p:cNvPicPr>
            <a:picLocks noChangeAspect="1"/>
          </p:cNvPicPr>
          <p:nvPr/>
        </p:nvPicPr>
        <p:blipFill>
          <a:blip r:embed="rId3"/>
          <a:stretch>
            <a:fillRect/>
          </a:stretch>
        </p:blipFill>
        <p:spPr>
          <a:xfrm>
            <a:off x="2897633" y="2021869"/>
            <a:ext cx="5958691" cy="2273470"/>
          </a:xfrm>
          <a:prstGeom prst="rect">
            <a:avLst/>
          </a:prstGeom>
        </p:spPr>
      </p:pic>
    </p:spTree>
    <p:extLst>
      <p:ext uri="{BB962C8B-B14F-4D97-AF65-F5344CB8AC3E}">
        <p14:creationId xmlns:p14="http://schemas.microsoft.com/office/powerpoint/2010/main" val="2120765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User Story: Acceptance Criteria</a:t>
            </a:r>
            <a:endParaRPr lang="en-GB" b="1" dirty="0">
              <a:solidFill>
                <a:schemeClr val="accent2">
                  <a:lumMod val="75000"/>
                </a:schemeClr>
              </a:solidFill>
            </a:endParaRPr>
          </a:p>
        </p:txBody>
      </p:sp>
      <p:sp>
        <p:nvSpPr>
          <p:cNvPr id="2" name="Rectangle 1"/>
          <p:cNvSpPr/>
          <p:nvPr/>
        </p:nvSpPr>
        <p:spPr>
          <a:xfrm>
            <a:off x="2728681" y="1974726"/>
            <a:ext cx="9798069" cy="2616101"/>
          </a:xfrm>
          <a:prstGeom prst="rect">
            <a:avLst/>
          </a:prstGeom>
        </p:spPr>
        <p:txBody>
          <a:bodyPr wrap="square">
            <a:spAutoFit/>
          </a:bodyPr>
          <a:lstStyle/>
          <a:p>
            <a:r>
              <a:rPr lang="en-US" sz="4000" b="1" dirty="0">
                <a:solidFill>
                  <a:srgbClr val="3A3A3A"/>
                </a:solidFill>
              </a:rPr>
              <a:t>Acceptance criteria </a:t>
            </a:r>
            <a:r>
              <a:rPr lang="en-US" sz="4000" dirty="0">
                <a:solidFill>
                  <a:srgbClr val="3A3A3A"/>
                </a:solidFill>
              </a:rPr>
              <a:t>is a set of accepted conditions or business rules which the functionality or feature should satisfy and meet, in order to be accepted</a:t>
            </a:r>
            <a:r>
              <a:rPr lang="lv-LV" sz="4400" dirty="0">
                <a:solidFill>
                  <a:srgbClr val="3A3A3A"/>
                </a:solidFill>
              </a:rPr>
              <a:t>.</a:t>
            </a:r>
            <a:endParaRPr lang="en-GB" sz="44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2" y="1820613"/>
            <a:ext cx="24923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404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pPr lvl="1"/>
            <a:r>
              <a:rPr lang="en-US" dirty="0"/>
              <a:t>Acceptance criteria are a formalized list of requirements items that ensure that the task/enhancement specification completed and all test cases are taken into account. We put acceptance criteria specifying conditions under each task/ enhancement. </a:t>
            </a:r>
          </a:p>
          <a:p>
            <a:pPr lvl="1"/>
            <a:endParaRPr lang="en-US" dirty="0"/>
          </a:p>
          <a:p>
            <a:pPr lvl="1"/>
            <a:r>
              <a:rPr lang="en-US" dirty="0"/>
              <a:t>It’s natural that different people see the same problem from different angles. Clearly written criteria introduce a single solution to the functionality you intend to implement supporting task/ enhancement specification. </a:t>
            </a:r>
          </a:p>
          <a:p>
            <a:pPr marL="457200" lvl="1" indent="0">
              <a:buNone/>
            </a:pPr>
            <a:endParaRPr lang="en-US" dirty="0"/>
          </a:p>
        </p:txBody>
      </p:sp>
      <p:sp>
        <p:nvSpPr>
          <p:cNvPr id="4" name="Title 1"/>
          <p:cNvSpPr txBox="1">
            <a:spLocks/>
          </p:cNvSpPr>
          <p:nvPr/>
        </p:nvSpPr>
        <p:spPr>
          <a:xfrm>
            <a:off x="381804" y="491067"/>
            <a:ext cx="10515600" cy="1100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2">
                    <a:lumMod val="75000"/>
                  </a:schemeClr>
                </a:solidFill>
              </a:rPr>
              <a:t>Acceptance criteria</a:t>
            </a:r>
            <a:r>
              <a:rPr lang="en-US" dirty="0"/>
              <a:t> </a:t>
            </a:r>
          </a:p>
          <a:p>
            <a:pPr algn="ctr"/>
            <a:endParaRPr lang="en-GB" b="1" dirty="0">
              <a:solidFill>
                <a:schemeClr val="accent2">
                  <a:lumMod val="75000"/>
                </a:schemeClr>
              </a:solidFill>
            </a:endParaRPr>
          </a:p>
        </p:txBody>
      </p:sp>
    </p:spTree>
    <p:extLst>
      <p:ext uri="{BB962C8B-B14F-4D97-AF65-F5344CB8AC3E}">
        <p14:creationId xmlns:p14="http://schemas.microsoft.com/office/powerpoint/2010/main" val="4078440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457200" lvl="1" indent="0">
              <a:buNone/>
            </a:pPr>
            <a:endParaRPr lang="en-US" dirty="0"/>
          </a:p>
          <a:p>
            <a:pPr lvl="1"/>
            <a:r>
              <a:rPr lang="en-US" dirty="0"/>
              <a:t>To define boundaries. Acceptance criteria help development teams define the boundaries of tasks/ enhancements. In other words, acceptance criteria help you confirm when the application functions as desired, meaning that a user story is completed. To reach consensus. Having acceptance criteria synchronizes the development team with the client. The team knows exactly what conditions should be met, just as the client knows what to expect from the app.</a:t>
            </a:r>
          </a:p>
          <a:p>
            <a:pPr lvl="1"/>
            <a:endParaRPr lang="en-US" dirty="0"/>
          </a:p>
          <a:p>
            <a:pPr lvl="1"/>
            <a:r>
              <a:rPr lang="en-US" dirty="0"/>
              <a:t>To serve as a basis for tests. Last but not least, acceptance criteria are a cornerstone of positive and negative testing aimed at checking if a system works as expected.</a:t>
            </a:r>
          </a:p>
          <a:p>
            <a:pPr lvl="1"/>
            <a:endParaRPr lang="en-US" dirty="0"/>
          </a:p>
          <a:p>
            <a:pPr lvl="1"/>
            <a:r>
              <a:rPr lang="en-US" dirty="0"/>
              <a:t>To allow for accurate planning and estimation. Acceptance criteria scenarios allow for the correct division of tasks/ enhancements into tasks/ enhancements so they are correctly estimated and planned.</a:t>
            </a:r>
            <a:endParaRPr lang="ru-RU" dirty="0"/>
          </a:p>
          <a:p>
            <a:pPr marL="457200" lvl="1" indent="0">
              <a:buNone/>
            </a:pPr>
            <a:endParaRPr lang="en-US" dirty="0"/>
          </a:p>
        </p:txBody>
      </p:sp>
      <p:sp>
        <p:nvSpPr>
          <p:cNvPr id="4" name="Title 1"/>
          <p:cNvSpPr txBox="1">
            <a:spLocks/>
          </p:cNvSpPr>
          <p:nvPr/>
        </p:nvSpPr>
        <p:spPr>
          <a:xfrm>
            <a:off x="381804" y="491067"/>
            <a:ext cx="10515600" cy="110066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2">
                    <a:lumMod val="75000"/>
                  </a:schemeClr>
                </a:solidFill>
              </a:rPr>
              <a:t>Acceptance criteria: What are Acceptance Criteria Used For?</a:t>
            </a:r>
          </a:p>
          <a:p>
            <a:pPr algn="ctr"/>
            <a:r>
              <a:rPr lang="en-US" dirty="0"/>
              <a:t> </a:t>
            </a:r>
          </a:p>
          <a:p>
            <a:pPr algn="ctr"/>
            <a:endParaRPr lang="en-GB" b="1" dirty="0">
              <a:solidFill>
                <a:schemeClr val="accent2">
                  <a:lumMod val="75000"/>
                </a:schemeClr>
              </a:solidFill>
            </a:endParaRPr>
          </a:p>
        </p:txBody>
      </p:sp>
    </p:spTree>
    <p:extLst>
      <p:ext uri="{BB962C8B-B14F-4D97-AF65-F5344CB8AC3E}">
        <p14:creationId xmlns:p14="http://schemas.microsoft.com/office/powerpoint/2010/main" val="111030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Acceptance Criteria</a:t>
            </a:r>
            <a:r>
              <a:rPr lang="lv-LV" b="1" dirty="0">
                <a:solidFill>
                  <a:schemeClr val="accent2">
                    <a:lumMod val="75000"/>
                  </a:schemeClr>
                </a:solidFill>
              </a:rPr>
              <a:t> </a:t>
            </a:r>
            <a:r>
              <a:rPr lang="en-US" b="1" dirty="0">
                <a:solidFill>
                  <a:schemeClr val="accent2">
                    <a:lumMod val="75000"/>
                  </a:schemeClr>
                </a:solidFill>
              </a:rPr>
              <a:t>Example</a:t>
            </a:r>
            <a:endParaRPr lang="en-GB" b="1" dirty="0">
              <a:solidFill>
                <a:schemeClr val="accent2">
                  <a:lumMod val="75000"/>
                </a:schemeClr>
              </a:solidFill>
            </a:endParaRPr>
          </a:p>
        </p:txBody>
      </p:sp>
      <p:pic>
        <p:nvPicPr>
          <p:cNvPr id="5" name="Picture 4"/>
          <p:cNvPicPr>
            <a:picLocks noChangeAspect="1"/>
          </p:cNvPicPr>
          <p:nvPr/>
        </p:nvPicPr>
        <p:blipFill>
          <a:blip r:embed="rId3"/>
          <a:stretch>
            <a:fillRect/>
          </a:stretch>
        </p:blipFill>
        <p:spPr>
          <a:xfrm>
            <a:off x="3322942" y="1310175"/>
            <a:ext cx="4633324" cy="1767791"/>
          </a:xfrm>
          <a:prstGeom prst="rect">
            <a:avLst/>
          </a:prstGeom>
        </p:spPr>
      </p:pic>
      <p:sp>
        <p:nvSpPr>
          <p:cNvPr id="6" name="Rectangle 5"/>
          <p:cNvSpPr/>
          <p:nvPr/>
        </p:nvSpPr>
        <p:spPr>
          <a:xfrm>
            <a:off x="1335641" y="3245141"/>
            <a:ext cx="9822093" cy="3046988"/>
          </a:xfrm>
          <a:prstGeom prst="rect">
            <a:avLst/>
          </a:prstGeom>
        </p:spPr>
        <p:txBody>
          <a:bodyPr wrap="square">
            <a:spAutoFit/>
          </a:bodyPr>
          <a:lstStyle/>
          <a:p>
            <a:pPr>
              <a:buFont typeface="Arial" panose="020B0604020202020204" pitchFamily="34" charset="0"/>
              <a:buChar char="•"/>
            </a:pPr>
            <a:r>
              <a:rPr lang="en-US" sz="3200" dirty="0">
                <a:solidFill>
                  <a:srgbClr val="3A3A3A"/>
                </a:solidFill>
              </a:rPr>
              <a:t> When I click on a picture, I should be able to add a caption to the image before sending it.</a:t>
            </a:r>
          </a:p>
          <a:p>
            <a:pPr>
              <a:buFont typeface="Arial" panose="020B0604020202020204" pitchFamily="34" charset="0"/>
              <a:buChar char="•"/>
            </a:pPr>
            <a:r>
              <a:rPr lang="en-US" sz="3200" dirty="0">
                <a:solidFill>
                  <a:srgbClr val="3A3A3A"/>
                </a:solidFill>
              </a:rPr>
              <a:t> If there is some problem with starting my phone camera, an error message like ‘Camera could not be started’ should be shown accordingly.</a:t>
            </a:r>
            <a:endParaRPr lang="en-US" sz="3200" dirty="0">
              <a:solidFill>
                <a:srgbClr val="3A3A3A"/>
              </a:solidFill>
              <a:effectLst/>
            </a:endParaRPr>
          </a:p>
          <a:p>
            <a:pPr>
              <a:buFont typeface="Arial" panose="020B0604020202020204" pitchFamily="34" charset="0"/>
              <a:buChar char="•"/>
            </a:pPr>
            <a:r>
              <a:rPr lang="en-US" sz="3200" dirty="0">
                <a:solidFill>
                  <a:srgbClr val="3A3A3A"/>
                </a:solidFill>
                <a:effectLst/>
              </a:rPr>
              <a:t> …</a:t>
            </a:r>
          </a:p>
        </p:txBody>
      </p:sp>
    </p:spTree>
    <p:extLst>
      <p:ext uri="{BB962C8B-B14F-4D97-AF65-F5344CB8AC3E}">
        <p14:creationId xmlns:p14="http://schemas.microsoft.com/office/powerpoint/2010/main" val="1616023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531CC6A-B7C0-44E7-9B83-315ED05B7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957" y="643467"/>
            <a:ext cx="7428086"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486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Requirements specification: Practice</a:t>
            </a:r>
            <a:endParaRPr lang="en-GB" b="1" dirty="0">
              <a:solidFill>
                <a:schemeClr val="accent2">
                  <a:lumMod val="75000"/>
                </a:schemeClr>
              </a:solidFill>
            </a:endParaRPr>
          </a:p>
        </p:txBody>
      </p:sp>
      <p:pic>
        <p:nvPicPr>
          <p:cNvPr id="3" name="Picture 2"/>
          <p:cNvPicPr>
            <a:picLocks noChangeAspect="1"/>
          </p:cNvPicPr>
          <p:nvPr/>
        </p:nvPicPr>
        <p:blipFill>
          <a:blip r:embed="rId3"/>
          <a:stretch>
            <a:fillRect/>
          </a:stretch>
        </p:blipFill>
        <p:spPr>
          <a:xfrm>
            <a:off x="655172" y="2753101"/>
            <a:ext cx="2742131" cy="1704189"/>
          </a:xfrm>
          <a:prstGeom prst="rect">
            <a:avLst/>
          </a:prstGeom>
        </p:spPr>
      </p:pic>
      <p:sp>
        <p:nvSpPr>
          <p:cNvPr id="5" name="TextBox 4"/>
          <p:cNvSpPr txBox="1"/>
          <p:nvPr/>
        </p:nvSpPr>
        <p:spPr>
          <a:xfrm>
            <a:off x="863029" y="1350095"/>
            <a:ext cx="9775474" cy="1477328"/>
          </a:xfrm>
          <a:prstGeom prst="rect">
            <a:avLst/>
          </a:prstGeom>
          <a:noFill/>
        </p:spPr>
        <p:txBody>
          <a:bodyPr wrap="square" rtlCol="0">
            <a:spAutoFit/>
          </a:bodyPr>
          <a:lstStyle/>
          <a:p>
            <a:r>
              <a:rPr lang="en-US" dirty="0"/>
              <a:t>Adventure park provides routes of different complexity levels for children and adults. To apply please consider below information.</a:t>
            </a:r>
            <a:endParaRPr lang="ru-RU" dirty="0"/>
          </a:p>
          <a:p>
            <a:pPr algn="ctr"/>
            <a:endParaRPr lang="ru-RU" altLang="en-US" dirty="0"/>
          </a:p>
          <a:p>
            <a:r>
              <a:rPr lang="en-US" altLang="en-US" dirty="0"/>
              <a:t>Task: Find out a questions to the specification of Adventure park</a:t>
            </a:r>
            <a:endParaRPr lang="ru-RU" altLang="en-US" dirty="0"/>
          </a:p>
          <a:p>
            <a:pPr algn="ctr"/>
            <a:endParaRPr lang="en-GB" dirty="0"/>
          </a:p>
        </p:txBody>
      </p:sp>
      <p:sp>
        <p:nvSpPr>
          <p:cNvPr id="6" name="TextBox 5"/>
          <p:cNvSpPr txBox="1"/>
          <p:nvPr/>
        </p:nvSpPr>
        <p:spPr>
          <a:xfrm>
            <a:off x="4263777" y="2606214"/>
            <a:ext cx="5676950" cy="1785104"/>
          </a:xfrm>
          <a:prstGeom prst="rect">
            <a:avLst/>
          </a:prstGeom>
          <a:noFill/>
        </p:spPr>
        <p:txBody>
          <a:bodyPr wrap="square" rtlCol="0">
            <a:spAutoFit/>
          </a:bodyPr>
          <a:lstStyle/>
          <a:p>
            <a:pPr algn="ctr"/>
            <a:r>
              <a:rPr lang="en-US" sz="2200" b="1" u="sng" dirty="0"/>
              <a:t>Prices:</a:t>
            </a:r>
          </a:p>
          <a:p>
            <a:r>
              <a:rPr lang="en-US" sz="2200" dirty="0"/>
              <a:t>Kids who can use only </a:t>
            </a:r>
            <a:r>
              <a:rPr lang="en-US" sz="2200" b="1" dirty="0">
                <a:solidFill>
                  <a:srgbClr val="FFC000"/>
                </a:solidFill>
              </a:rPr>
              <a:t>yellow</a:t>
            </a:r>
            <a:r>
              <a:rPr lang="en-US" sz="2200" dirty="0"/>
              <a:t> routes = 5.00 EUR</a:t>
            </a:r>
          </a:p>
          <a:p>
            <a:r>
              <a:rPr lang="en-US" sz="2200" dirty="0"/>
              <a:t>Kids who can use </a:t>
            </a:r>
            <a:r>
              <a:rPr lang="en-US" sz="2200" b="1" dirty="0">
                <a:solidFill>
                  <a:srgbClr val="00B050"/>
                </a:solidFill>
              </a:rPr>
              <a:t>green</a:t>
            </a:r>
            <a:r>
              <a:rPr lang="en-US" sz="2200" dirty="0"/>
              <a:t> routes = 8.00 EUR</a:t>
            </a:r>
          </a:p>
          <a:p>
            <a:r>
              <a:rPr lang="en-US" sz="2200" dirty="0"/>
              <a:t>Kids (up to 17 years old) = 12.00 EUR</a:t>
            </a:r>
          </a:p>
          <a:p>
            <a:r>
              <a:rPr lang="en-US" sz="2200" dirty="0"/>
              <a:t>Adults = 18.00 EUR</a:t>
            </a:r>
            <a:endParaRPr lang="en-GB" sz="2200" dirty="0"/>
          </a:p>
        </p:txBody>
      </p:sp>
      <p:sp>
        <p:nvSpPr>
          <p:cNvPr id="7" name="TextBox 6"/>
          <p:cNvSpPr txBox="1"/>
          <p:nvPr/>
        </p:nvSpPr>
        <p:spPr>
          <a:xfrm>
            <a:off x="1017142" y="4717106"/>
            <a:ext cx="11003622" cy="1446550"/>
          </a:xfrm>
          <a:prstGeom prst="rect">
            <a:avLst/>
          </a:prstGeom>
          <a:noFill/>
        </p:spPr>
        <p:txBody>
          <a:bodyPr wrap="square" rtlCol="0">
            <a:spAutoFit/>
          </a:bodyPr>
          <a:lstStyle/>
          <a:p>
            <a:r>
              <a:rPr lang="en-US" sz="2200" dirty="0"/>
              <a:t>- </a:t>
            </a:r>
            <a:r>
              <a:rPr lang="en-US" sz="2200" b="1" dirty="0">
                <a:solidFill>
                  <a:srgbClr val="FFC000"/>
                </a:solidFill>
              </a:rPr>
              <a:t>Yellow</a:t>
            </a:r>
            <a:r>
              <a:rPr lang="en-US" sz="2200" dirty="0"/>
              <a:t> route is allowed for</a:t>
            </a:r>
            <a:r>
              <a:rPr lang="lv-LV" sz="2200" dirty="0"/>
              <a:t> </a:t>
            </a:r>
            <a:r>
              <a:rPr lang="en-US" sz="2200" dirty="0"/>
              <a:t>beginners and kids from 110 cm height</a:t>
            </a:r>
          </a:p>
          <a:p>
            <a:r>
              <a:rPr lang="en-US" sz="2200" dirty="0"/>
              <a:t>- </a:t>
            </a:r>
            <a:r>
              <a:rPr lang="en-US" sz="2200" b="1" dirty="0">
                <a:solidFill>
                  <a:srgbClr val="00B050"/>
                </a:solidFill>
              </a:rPr>
              <a:t>Green</a:t>
            </a:r>
            <a:r>
              <a:rPr lang="en-US" sz="2200" dirty="0"/>
              <a:t> route is higher than yellow, more complex and allowed for kids from 140 cm height</a:t>
            </a:r>
          </a:p>
          <a:p>
            <a:r>
              <a:rPr lang="en-US" sz="2200" dirty="0"/>
              <a:t>- </a:t>
            </a:r>
            <a:r>
              <a:rPr lang="en-US" sz="2200" b="1" dirty="0">
                <a:solidFill>
                  <a:srgbClr val="0070C0"/>
                </a:solidFill>
              </a:rPr>
              <a:t>Blue</a:t>
            </a:r>
            <a:r>
              <a:rPr lang="en-US" sz="2200" dirty="0"/>
              <a:t> route is higher than green and allowed for kids from 160 cm height</a:t>
            </a:r>
          </a:p>
          <a:p>
            <a:r>
              <a:rPr lang="en-US" sz="2200" dirty="0"/>
              <a:t>- </a:t>
            </a:r>
            <a:r>
              <a:rPr lang="en-US" sz="2200" b="1" dirty="0"/>
              <a:t>Black</a:t>
            </a:r>
            <a:r>
              <a:rPr lang="en-US" sz="2200" dirty="0"/>
              <a:t> route is more complex than previous ones and allowed for sports people</a:t>
            </a:r>
          </a:p>
        </p:txBody>
      </p:sp>
    </p:spTree>
    <p:extLst>
      <p:ext uri="{BB962C8B-B14F-4D97-AF65-F5344CB8AC3E}">
        <p14:creationId xmlns:p14="http://schemas.microsoft.com/office/powerpoint/2010/main" val="290222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8026"/>
            <a:ext cx="10515600" cy="4888937"/>
          </a:xfrm>
        </p:spPr>
        <p:txBody>
          <a:bodyPr>
            <a:normAutofit fontScale="92500" lnSpcReduction="20000"/>
          </a:bodyPr>
          <a:lstStyle/>
          <a:p>
            <a:pPr>
              <a:lnSpc>
                <a:spcPct val="150000"/>
              </a:lnSpc>
              <a:spcBef>
                <a:spcPct val="0"/>
              </a:spcBef>
            </a:pPr>
            <a:r>
              <a:rPr lang="en-US" altLang="en-US" dirty="0"/>
              <a:t>Test design techniques. EP and BVA. </a:t>
            </a:r>
          </a:p>
          <a:p>
            <a:pPr lvl="1">
              <a:lnSpc>
                <a:spcPct val="150000"/>
              </a:lnSpc>
              <a:spcBef>
                <a:spcPct val="0"/>
              </a:spcBef>
            </a:pPr>
            <a:r>
              <a:rPr lang="en-US" altLang="en-US" dirty="0"/>
              <a:t>Test Design Techniques lvl2. State Transition and others.</a:t>
            </a:r>
          </a:p>
          <a:p>
            <a:pPr>
              <a:lnSpc>
                <a:spcPct val="150000"/>
              </a:lnSpc>
              <a:spcBef>
                <a:spcPct val="0"/>
              </a:spcBef>
            </a:pPr>
            <a:r>
              <a:rPr lang="en-US" altLang="en-US" dirty="0"/>
              <a:t>Specification. What is it? </a:t>
            </a:r>
          </a:p>
          <a:p>
            <a:pPr lvl="1">
              <a:lnSpc>
                <a:spcPct val="150000"/>
              </a:lnSpc>
              <a:spcBef>
                <a:spcPct val="0"/>
              </a:spcBef>
            </a:pPr>
            <a:r>
              <a:rPr lang="en-US" altLang="en-US" dirty="0"/>
              <a:t>Specification Types. User Story. Acceptance Criteria.</a:t>
            </a:r>
          </a:p>
          <a:p>
            <a:pPr lvl="1">
              <a:lnSpc>
                <a:spcPct val="150000"/>
              </a:lnSpc>
              <a:spcBef>
                <a:spcPct val="0"/>
              </a:spcBef>
            </a:pPr>
            <a:r>
              <a:rPr lang="en-US" altLang="en-US" dirty="0"/>
              <a:t>Practice “Adventure Park”.</a:t>
            </a:r>
          </a:p>
          <a:p>
            <a:pPr>
              <a:lnSpc>
                <a:spcPct val="150000"/>
              </a:lnSpc>
              <a:spcBef>
                <a:spcPct val="0"/>
              </a:spcBef>
            </a:pPr>
            <a:r>
              <a:rPr lang="en-US" altLang="en-US" u="sng" dirty="0"/>
              <a:t>Project Documentation.</a:t>
            </a:r>
          </a:p>
          <a:p>
            <a:pPr lvl="1">
              <a:lnSpc>
                <a:spcPct val="150000"/>
              </a:lnSpc>
              <a:spcBef>
                <a:spcPct val="0"/>
              </a:spcBef>
            </a:pPr>
            <a:r>
              <a:rPr lang="en-US" altLang="en-US" dirty="0"/>
              <a:t>Agile Documentation</a:t>
            </a:r>
          </a:p>
          <a:p>
            <a:pPr lvl="1">
              <a:lnSpc>
                <a:spcPct val="150000"/>
              </a:lnSpc>
              <a:spcBef>
                <a:spcPct val="0"/>
              </a:spcBef>
            </a:pPr>
            <a:r>
              <a:rPr lang="en-US" altLang="en-US" dirty="0"/>
              <a:t>DOD</a:t>
            </a:r>
          </a:p>
          <a:p>
            <a:pPr lvl="1">
              <a:lnSpc>
                <a:spcPct val="150000"/>
              </a:lnSpc>
              <a:spcBef>
                <a:spcPct val="0"/>
              </a:spcBef>
            </a:pPr>
            <a:r>
              <a:rPr lang="en-US" altLang="en-US" dirty="0"/>
              <a:t>DOR</a:t>
            </a:r>
          </a:p>
          <a:p>
            <a:pPr lvl="1">
              <a:lnSpc>
                <a:spcPct val="150000"/>
              </a:lnSpc>
              <a:spcBef>
                <a:spcPct val="0"/>
              </a:spcBef>
            </a:pPr>
            <a:r>
              <a:rPr lang="en-US" altLang="en-US" dirty="0"/>
              <a:t>Grooming session. Goals. Estimation.</a:t>
            </a:r>
          </a:p>
          <a:p>
            <a:pPr marL="0" indent="0">
              <a:lnSpc>
                <a:spcPct val="150000"/>
              </a:lnSpc>
              <a:spcBef>
                <a:spcPct val="0"/>
              </a:spcBef>
              <a:buNone/>
            </a:pPr>
            <a:endParaRPr lang="en-US" altLang="en-US" dirty="0"/>
          </a:p>
        </p:txBody>
      </p:sp>
      <p:sp>
        <p:nvSpPr>
          <p:cNvPr id="4"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a:t>
            </a:r>
            <a:endParaRPr lang="en-GB" b="1" dirty="0">
              <a:solidFill>
                <a:schemeClr val="accent2">
                  <a:lumMod val="75000"/>
                </a:schemeClr>
              </a:solidFill>
            </a:endParaRPr>
          </a:p>
        </p:txBody>
      </p:sp>
    </p:spTree>
    <p:extLst>
      <p:ext uri="{BB962C8B-B14F-4D97-AF65-F5344CB8AC3E}">
        <p14:creationId xmlns:p14="http://schemas.microsoft.com/office/powerpoint/2010/main" val="1102125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7" descr="A screenshot of a cell phone&#10;&#10;Description automatically generated">
            <a:extLst>
              <a:ext uri="{FF2B5EF4-FFF2-40B4-BE49-F238E27FC236}">
                <a16:creationId xmlns:a16="http://schemas.microsoft.com/office/drawing/2014/main" id="{FBA0FE4C-3ED1-4C5B-A11D-90B577F92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2"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597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1913468" y="645113"/>
            <a:ext cx="9440332" cy="765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dirty="0">
                <a:solidFill>
                  <a:schemeClr val="accent2">
                    <a:lumMod val="75000"/>
                  </a:schemeClr>
                </a:solidFill>
              </a:rPr>
              <a:t>Agile Project usual documents list</a:t>
            </a:r>
          </a:p>
        </p:txBody>
      </p:sp>
      <p:sp>
        <p:nvSpPr>
          <p:cNvPr id="62" name="Rectangle 61">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9" name="Graphic 58" descr="Presentation with Checklist">
            <a:extLst>
              <a:ext uri="{FF2B5EF4-FFF2-40B4-BE49-F238E27FC236}">
                <a16:creationId xmlns:a16="http://schemas.microsoft.com/office/drawing/2014/main" id="{1748FEB1-E78F-4E9F-8CEA-BEC4A04270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3" name="Content Placeholder 2"/>
          <p:cNvSpPr>
            <a:spLocks noGrp="1"/>
          </p:cNvSpPr>
          <p:nvPr>
            <p:ph idx="1"/>
          </p:nvPr>
        </p:nvSpPr>
        <p:spPr>
          <a:xfrm>
            <a:off x="838200" y="1825625"/>
            <a:ext cx="10515600" cy="4351338"/>
          </a:xfrm>
        </p:spPr>
        <p:txBody>
          <a:bodyPr vert="horz" lIns="91440" tIns="45720" rIns="91440" bIns="45720" rtlCol="0">
            <a:normAutofit/>
          </a:bodyPr>
          <a:lstStyle/>
          <a:p>
            <a:pPr lvl="1"/>
            <a:r>
              <a:rPr lang="en-US" dirty="0"/>
              <a:t>Project Scope</a:t>
            </a:r>
          </a:p>
          <a:p>
            <a:pPr lvl="1"/>
            <a:r>
              <a:rPr lang="en-US" dirty="0"/>
              <a:t>Product Backlog Items</a:t>
            </a:r>
          </a:p>
          <a:p>
            <a:pPr lvl="1"/>
            <a:r>
              <a:rPr lang="en-US" dirty="0"/>
              <a:t>Coding policy or Coding guidelines</a:t>
            </a:r>
          </a:p>
          <a:p>
            <a:pPr lvl="1"/>
            <a:r>
              <a:rPr lang="en-US" dirty="0"/>
              <a:t>UX guideline</a:t>
            </a:r>
          </a:p>
          <a:p>
            <a:pPr lvl="1"/>
            <a:r>
              <a:rPr lang="en-US" dirty="0"/>
              <a:t>DoD</a:t>
            </a:r>
          </a:p>
          <a:p>
            <a:pPr lvl="1"/>
            <a:r>
              <a:rPr lang="en-US" dirty="0" err="1"/>
              <a:t>DoR</a:t>
            </a:r>
            <a:endParaRPr lang="en-US" dirty="0"/>
          </a:p>
          <a:p>
            <a:pPr lvl="1"/>
            <a:r>
              <a:rPr lang="en-US" dirty="0"/>
              <a:t>Templates: Bug, test case</a:t>
            </a:r>
          </a:p>
          <a:p>
            <a:pPr lvl="1"/>
            <a:r>
              <a:rPr lang="en-US" dirty="0"/>
              <a:t>RTM (traceability matrix)</a:t>
            </a:r>
          </a:p>
          <a:p>
            <a:pPr lvl="1"/>
            <a:r>
              <a:rPr lang="en-US" dirty="0"/>
              <a:t>Test report(s)</a:t>
            </a:r>
          </a:p>
        </p:txBody>
      </p:sp>
    </p:spTree>
    <p:extLst>
      <p:ext uri="{BB962C8B-B14F-4D97-AF65-F5344CB8AC3E}">
        <p14:creationId xmlns:p14="http://schemas.microsoft.com/office/powerpoint/2010/main" val="404588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8026"/>
            <a:ext cx="10515600" cy="4888937"/>
          </a:xfrm>
        </p:spPr>
        <p:txBody>
          <a:bodyPr>
            <a:normAutofit fontScale="92500" lnSpcReduction="20000"/>
          </a:bodyPr>
          <a:lstStyle/>
          <a:p>
            <a:pPr>
              <a:lnSpc>
                <a:spcPct val="150000"/>
              </a:lnSpc>
              <a:spcBef>
                <a:spcPct val="0"/>
              </a:spcBef>
            </a:pPr>
            <a:r>
              <a:rPr lang="en-US" altLang="en-US" u="sng" dirty="0"/>
              <a:t>Test design techniques. EP and BVA. </a:t>
            </a:r>
          </a:p>
          <a:p>
            <a:pPr lvl="1">
              <a:lnSpc>
                <a:spcPct val="150000"/>
              </a:lnSpc>
              <a:spcBef>
                <a:spcPct val="0"/>
              </a:spcBef>
            </a:pPr>
            <a:r>
              <a:rPr lang="en-US" altLang="en-US" dirty="0"/>
              <a:t>Test Design Techniques lvl2. State Transition and others.</a:t>
            </a:r>
          </a:p>
          <a:p>
            <a:pPr>
              <a:lnSpc>
                <a:spcPct val="150000"/>
              </a:lnSpc>
              <a:spcBef>
                <a:spcPct val="0"/>
              </a:spcBef>
            </a:pPr>
            <a:r>
              <a:rPr lang="en-US" altLang="en-US" dirty="0"/>
              <a:t>Specification. What is it? </a:t>
            </a:r>
          </a:p>
          <a:p>
            <a:pPr lvl="1">
              <a:lnSpc>
                <a:spcPct val="150000"/>
              </a:lnSpc>
              <a:spcBef>
                <a:spcPct val="0"/>
              </a:spcBef>
            </a:pPr>
            <a:r>
              <a:rPr lang="en-US" altLang="en-US" dirty="0"/>
              <a:t>Specification Types. User Story. Acceptance Criteria.</a:t>
            </a:r>
          </a:p>
          <a:p>
            <a:pPr lvl="1">
              <a:lnSpc>
                <a:spcPct val="150000"/>
              </a:lnSpc>
              <a:spcBef>
                <a:spcPct val="0"/>
              </a:spcBef>
            </a:pPr>
            <a:r>
              <a:rPr lang="en-US" altLang="en-US" dirty="0"/>
              <a:t>Practice “Adventure Park”.</a:t>
            </a:r>
          </a:p>
          <a:p>
            <a:pPr>
              <a:lnSpc>
                <a:spcPct val="150000"/>
              </a:lnSpc>
              <a:spcBef>
                <a:spcPct val="0"/>
              </a:spcBef>
            </a:pPr>
            <a:r>
              <a:rPr lang="en-US" altLang="en-US" dirty="0"/>
              <a:t>Project Documentation.</a:t>
            </a:r>
          </a:p>
          <a:p>
            <a:pPr lvl="1">
              <a:lnSpc>
                <a:spcPct val="150000"/>
              </a:lnSpc>
              <a:spcBef>
                <a:spcPct val="0"/>
              </a:spcBef>
            </a:pPr>
            <a:r>
              <a:rPr lang="en-US" altLang="en-US" dirty="0"/>
              <a:t>Agile Documentation</a:t>
            </a:r>
          </a:p>
          <a:p>
            <a:pPr lvl="1">
              <a:lnSpc>
                <a:spcPct val="150000"/>
              </a:lnSpc>
              <a:spcBef>
                <a:spcPct val="0"/>
              </a:spcBef>
            </a:pPr>
            <a:r>
              <a:rPr lang="en-US" altLang="en-US" dirty="0"/>
              <a:t>DOD</a:t>
            </a:r>
          </a:p>
          <a:p>
            <a:pPr lvl="1">
              <a:lnSpc>
                <a:spcPct val="150000"/>
              </a:lnSpc>
              <a:spcBef>
                <a:spcPct val="0"/>
              </a:spcBef>
            </a:pPr>
            <a:r>
              <a:rPr lang="en-US" altLang="en-US" dirty="0"/>
              <a:t>DOR</a:t>
            </a:r>
          </a:p>
          <a:p>
            <a:pPr lvl="1">
              <a:lnSpc>
                <a:spcPct val="150000"/>
              </a:lnSpc>
              <a:spcBef>
                <a:spcPct val="0"/>
              </a:spcBef>
            </a:pPr>
            <a:r>
              <a:rPr lang="en-US" altLang="en-US" dirty="0"/>
              <a:t>Grooming session. Goals. Estimation.</a:t>
            </a:r>
          </a:p>
          <a:p>
            <a:pPr marL="0" indent="0">
              <a:lnSpc>
                <a:spcPct val="150000"/>
              </a:lnSpc>
              <a:spcBef>
                <a:spcPct val="0"/>
              </a:spcBef>
              <a:buNone/>
            </a:pPr>
            <a:endParaRPr lang="en-US" altLang="en-US" dirty="0"/>
          </a:p>
        </p:txBody>
      </p:sp>
      <p:sp>
        <p:nvSpPr>
          <p:cNvPr id="4"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a:t>
            </a:r>
            <a:endParaRPr lang="en-GB" b="1" dirty="0">
              <a:solidFill>
                <a:schemeClr val="accent2">
                  <a:lumMod val="75000"/>
                </a:schemeClr>
              </a:solidFill>
            </a:endParaRPr>
          </a:p>
        </p:txBody>
      </p:sp>
    </p:spTree>
    <p:extLst>
      <p:ext uri="{BB962C8B-B14F-4D97-AF65-F5344CB8AC3E}">
        <p14:creationId xmlns:p14="http://schemas.microsoft.com/office/powerpoint/2010/main" val="143767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3509"/>
            <a:ext cx="10515600" cy="4351338"/>
          </a:xfrm>
        </p:spPr>
        <p:txBody>
          <a:bodyPr>
            <a:normAutofit fontScale="62500" lnSpcReduction="20000"/>
          </a:bodyPr>
          <a:lstStyle/>
          <a:p>
            <a:endParaRPr lang="en-US" dirty="0"/>
          </a:p>
          <a:p>
            <a:pPr lvl="1"/>
            <a:r>
              <a:rPr lang="en-US" dirty="0"/>
              <a:t>These considerations are often summarized as the "</a:t>
            </a:r>
            <a:r>
              <a:rPr lang="en-US" b="1" dirty="0"/>
              <a:t>INVEST</a:t>
            </a:r>
            <a:r>
              <a:rPr lang="en-US" dirty="0"/>
              <a:t> criteria", and they provide us with a useful </a:t>
            </a:r>
            <a:r>
              <a:rPr lang="en-US" b="1" dirty="0"/>
              <a:t>Definition of Ready </a:t>
            </a:r>
            <a:r>
              <a:rPr lang="en-US" dirty="0"/>
              <a:t>which can be applied to Task. By actively participating in Product Backlog refinement, a good Development Team will collaborate with the Product Owner in making sure that a standard such as this is observed.</a:t>
            </a:r>
          </a:p>
          <a:p>
            <a:pPr marL="457200" lvl="1" indent="0">
              <a:buNone/>
            </a:pPr>
            <a:endParaRPr lang="en-US" dirty="0"/>
          </a:p>
          <a:p>
            <a:pPr lvl="1"/>
            <a:endParaRPr lang="en-US" dirty="0"/>
          </a:p>
          <a:p>
            <a:pPr lvl="1"/>
            <a:r>
              <a:rPr lang="en-US" b="1" dirty="0"/>
              <a:t>I (Independent). </a:t>
            </a:r>
            <a:r>
              <a:rPr lang="en-US" dirty="0"/>
              <a:t>The Task should be self-contained and it should be possible to bring it into progress without a dependency upon another Task or an external resource.</a:t>
            </a:r>
          </a:p>
          <a:p>
            <a:pPr lvl="1"/>
            <a:endParaRPr lang="en-US" dirty="0"/>
          </a:p>
          <a:p>
            <a:pPr lvl="1"/>
            <a:r>
              <a:rPr lang="en-US" b="1" dirty="0"/>
              <a:t>N (Negotiable). </a:t>
            </a:r>
            <a:r>
              <a:rPr lang="en-US" dirty="0"/>
              <a:t>A good Task should leave room for discussion regarding its optimal implementation.</a:t>
            </a:r>
          </a:p>
          <a:p>
            <a:pPr lvl="1"/>
            <a:endParaRPr lang="en-US" dirty="0"/>
          </a:p>
          <a:p>
            <a:pPr lvl="1"/>
            <a:r>
              <a:rPr lang="en-US" b="1" dirty="0"/>
              <a:t>V (Valuable). </a:t>
            </a:r>
            <a:r>
              <a:rPr lang="en-US" dirty="0"/>
              <a:t>The value a Task delivers to stakeholders should be clear.</a:t>
            </a:r>
          </a:p>
          <a:p>
            <a:pPr lvl="1"/>
            <a:endParaRPr lang="en-US" dirty="0"/>
          </a:p>
          <a:p>
            <a:pPr lvl="1"/>
            <a:r>
              <a:rPr lang="en-US" b="1" dirty="0"/>
              <a:t>E (Estimable). </a:t>
            </a:r>
            <a:r>
              <a:rPr lang="en-US" dirty="0"/>
              <a:t>A Task must have a size relative to other Tasks.</a:t>
            </a:r>
          </a:p>
          <a:p>
            <a:pPr lvl="1"/>
            <a:endParaRPr lang="en-US" dirty="0"/>
          </a:p>
          <a:p>
            <a:pPr lvl="1"/>
            <a:r>
              <a:rPr lang="en-US" b="1" dirty="0"/>
              <a:t>S (Small)</a:t>
            </a:r>
            <a:r>
              <a:rPr lang="en-US" dirty="0"/>
              <a:t>. Tasks should be small enough to estimate with reasonable accuracy and to plan into a time-box such as a Sprint.</a:t>
            </a:r>
          </a:p>
          <a:p>
            <a:pPr lvl="1"/>
            <a:endParaRPr lang="en-US" dirty="0"/>
          </a:p>
          <a:p>
            <a:pPr lvl="1"/>
            <a:r>
              <a:rPr lang="en-US" b="1" dirty="0"/>
              <a:t>T (Testable). </a:t>
            </a:r>
            <a:r>
              <a:rPr lang="en-US" dirty="0"/>
              <a:t>Each Task should have clear acceptance criteria which allow its satisfaction to be tested.</a:t>
            </a:r>
            <a:endParaRPr lang="ru-RU" dirty="0"/>
          </a:p>
        </p:txBody>
      </p:sp>
      <p:sp>
        <p:nvSpPr>
          <p:cNvPr id="4" name="Title 1"/>
          <p:cNvSpPr txBox="1">
            <a:spLocks/>
          </p:cNvSpPr>
          <p:nvPr/>
        </p:nvSpPr>
        <p:spPr>
          <a:xfrm>
            <a:off x="381804" y="491067"/>
            <a:ext cx="10515600" cy="1100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2">
                    <a:lumMod val="75000"/>
                  </a:schemeClr>
                </a:solidFill>
              </a:rPr>
              <a:t>Definition of Ready</a:t>
            </a:r>
            <a:r>
              <a:rPr lang="en-US" dirty="0"/>
              <a:t> </a:t>
            </a:r>
          </a:p>
          <a:p>
            <a:pPr algn="ctr"/>
            <a:endParaRPr lang="en-GB" b="1" dirty="0">
              <a:solidFill>
                <a:schemeClr val="accent2">
                  <a:lumMod val="75000"/>
                </a:schemeClr>
              </a:solidFill>
            </a:endParaRPr>
          </a:p>
        </p:txBody>
      </p:sp>
    </p:spTree>
    <p:extLst>
      <p:ext uri="{BB962C8B-B14F-4D97-AF65-F5344CB8AC3E}">
        <p14:creationId xmlns:p14="http://schemas.microsoft.com/office/powerpoint/2010/main" val="2149982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normAutofit fontScale="92500"/>
          </a:bodyPr>
          <a:lstStyle/>
          <a:p>
            <a:endParaRPr lang="en-US" dirty="0"/>
          </a:p>
          <a:p>
            <a:pPr lvl="1"/>
            <a:r>
              <a:rPr lang="en-US" dirty="0"/>
              <a:t>For scrum teams, it’s really important to have a solid definition of what “done” means. They work in sprints and need some way of deciding whether a user story is actually finished. It’s no good ending a sprint with a user story that meets all its acceptance criteria, but had no code review, hasn’t been tested and isn’t deployable. Such a story is clearly not done. Scrum teams solve this by strictly defining “done”.</a:t>
            </a:r>
          </a:p>
          <a:p>
            <a:pPr lvl="1"/>
            <a:endParaRPr lang="en-US" dirty="0"/>
          </a:p>
          <a:p>
            <a:pPr lvl="1"/>
            <a:r>
              <a:rPr lang="en-US" dirty="0"/>
              <a:t>The definition of done (DoD) is when all conditions, or acceptance criteria, that a software product must satisfy are met and ready to be accepted by a user, customer, team, or consuming system. We must meet the definition of done to ensure quality. It lowers rework, by preventing user stories that don’t meet the definition from being promoted to higher level environments. It will prevent features that don’t meet the definition from being delivered to the customer or user.</a:t>
            </a:r>
          </a:p>
        </p:txBody>
      </p:sp>
      <p:sp>
        <p:nvSpPr>
          <p:cNvPr id="4" name="Title 1"/>
          <p:cNvSpPr txBox="1">
            <a:spLocks/>
          </p:cNvSpPr>
          <p:nvPr/>
        </p:nvSpPr>
        <p:spPr>
          <a:xfrm>
            <a:off x="381804" y="491067"/>
            <a:ext cx="10515600" cy="7772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2">
                    <a:lumMod val="75000"/>
                  </a:schemeClr>
                </a:solidFill>
              </a:rPr>
              <a:t>Definition of Done</a:t>
            </a:r>
            <a:r>
              <a:rPr lang="en-US" dirty="0"/>
              <a:t> </a:t>
            </a:r>
          </a:p>
        </p:txBody>
      </p:sp>
    </p:spTree>
    <p:extLst>
      <p:ext uri="{BB962C8B-B14F-4D97-AF65-F5344CB8AC3E}">
        <p14:creationId xmlns:p14="http://schemas.microsoft.com/office/powerpoint/2010/main" val="4131005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i="1" dirty="0"/>
              <a:t>Grooming sessions(  Pre-review of the Feature Specifications</a:t>
            </a:r>
            <a:r>
              <a:rPr lang="en-US" b="1" dirty="0"/>
              <a:t>.)</a:t>
            </a:r>
            <a:r>
              <a:rPr lang="en-US" dirty="0"/>
              <a:t> This activity should introduce testing team at  the very beginning of the feature implementation, allowing to perform documentation testing, improving documentation and feature with testers feedback. </a:t>
            </a:r>
          </a:p>
        </p:txBody>
      </p:sp>
      <p:sp>
        <p:nvSpPr>
          <p:cNvPr id="4" name="Title 1"/>
          <p:cNvSpPr txBox="1">
            <a:spLocks/>
          </p:cNvSpPr>
          <p:nvPr/>
        </p:nvSpPr>
        <p:spPr>
          <a:xfrm>
            <a:off x="483404" y="758826"/>
            <a:ext cx="10515600" cy="110066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2">
                    <a:lumMod val="75000"/>
                  </a:schemeClr>
                </a:solidFill>
              </a:rPr>
              <a:t>Grooming session</a:t>
            </a:r>
          </a:p>
          <a:p>
            <a:pPr algn="ctr"/>
            <a:r>
              <a:rPr lang="en-US" dirty="0"/>
              <a:t> </a:t>
            </a:r>
          </a:p>
          <a:p>
            <a:pPr algn="ctr"/>
            <a:endParaRPr lang="en-GB" b="1" dirty="0">
              <a:solidFill>
                <a:schemeClr val="accent2">
                  <a:lumMod val="75000"/>
                </a:schemeClr>
              </a:solidFill>
            </a:endParaRPr>
          </a:p>
        </p:txBody>
      </p:sp>
    </p:spTree>
    <p:extLst>
      <p:ext uri="{BB962C8B-B14F-4D97-AF65-F5344CB8AC3E}">
        <p14:creationId xmlns:p14="http://schemas.microsoft.com/office/powerpoint/2010/main" val="1996900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Testing team on their side should concentrate on specification review from testing perspective to:</a:t>
            </a:r>
          </a:p>
          <a:p>
            <a:r>
              <a:rPr lang="en-US" dirty="0"/>
              <a:t>Gain clear understanding about the planned feature.</a:t>
            </a:r>
            <a:br>
              <a:rPr lang="en-US" dirty="0"/>
            </a:br>
            <a:endParaRPr lang="en-US" dirty="0"/>
          </a:p>
          <a:p>
            <a:r>
              <a:rPr lang="en-US" dirty="0"/>
              <a:t>Ensure the feature is testable, all possible business cases are discussed and covered in documentation, possible impact/dependencies on other features/3rd parties are taken into account, negative cases like error handling was discussed, etc.</a:t>
            </a:r>
            <a:br>
              <a:rPr lang="en-US" dirty="0"/>
            </a:br>
            <a:endParaRPr lang="en-US" dirty="0"/>
          </a:p>
          <a:p>
            <a:r>
              <a:rPr lang="en-US" dirty="0"/>
              <a:t>Ensure each involved person have same understanding of the feature and its purpose.</a:t>
            </a:r>
            <a:br>
              <a:rPr lang="en-US" dirty="0"/>
            </a:br>
            <a:endParaRPr lang="en-US" dirty="0"/>
          </a:p>
          <a:p>
            <a:r>
              <a:rPr lang="en-US" dirty="0"/>
              <a:t>Which additional testing types should be included. (like Security testing, Performance testing, UI/UX testing, etc.)</a:t>
            </a:r>
            <a:br>
              <a:rPr lang="en-US" dirty="0"/>
            </a:br>
            <a:endParaRPr lang="en-US" dirty="0"/>
          </a:p>
          <a:p>
            <a:r>
              <a:rPr lang="en-US" dirty="0"/>
              <a:t>Subjective feature estimation is provided in agreed way (if planned).</a:t>
            </a:r>
            <a:br>
              <a:rPr lang="en-US" dirty="0"/>
            </a:br>
            <a:endParaRPr lang="en-US" dirty="0"/>
          </a:p>
        </p:txBody>
      </p:sp>
      <p:sp>
        <p:nvSpPr>
          <p:cNvPr id="4" name="Title 1"/>
          <p:cNvSpPr txBox="1">
            <a:spLocks/>
          </p:cNvSpPr>
          <p:nvPr/>
        </p:nvSpPr>
        <p:spPr>
          <a:xfrm>
            <a:off x="483404" y="609600"/>
            <a:ext cx="10515600" cy="124989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2">
                    <a:lumMod val="75000"/>
                  </a:schemeClr>
                </a:solidFill>
              </a:rPr>
              <a:t>Grooming session: Main goals.</a:t>
            </a:r>
          </a:p>
          <a:p>
            <a:pPr algn="ctr"/>
            <a:r>
              <a:rPr lang="en-US" dirty="0"/>
              <a:t> </a:t>
            </a:r>
          </a:p>
          <a:p>
            <a:pPr algn="ctr"/>
            <a:endParaRPr lang="en-GB" b="1" dirty="0">
              <a:solidFill>
                <a:schemeClr val="accent2">
                  <a:lumMod val="75000"/>
                </a:schemeClr>
              </a:solidFill>
            </a:endParaRPr>
          </a:p>
        </p:txBody>
      </p:sp>
    </p:spTree>
    <p:extLst>
      <p:ext uri="{BB962C8B-B14F-4D97-AF65-F5344CB8AC3E}">
        <p14:creationId xmlns:p14="http://schemas.microsoft.com/office/powerpoint/2010/main" val="3492711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sz="2800" dirty="0"/>
              <a:t>Estimate of story</a:t>
            </a:r>
          </a:p>
          <a:p>
            <a:pPr lvl="2"/>
            <a:r>
              <a:rPr lang="en-US" sz="2400" dirty="0"/>
              <a:t>T-shirts estimation</a:t>
            </a:r>
          </a:p>
          <a:p>
            <a:pPr lvl="2"/>
            <a:r>
              <a:rPr lang="en-US" sz="2400" dirty="0"/>
              <a:t>Human Hours estimation (Tasks or sub-tasks)</a:t>
            </a:r>
          </a:p>
          <a:p>
            <a:pPr lvl="2"/>
            <a:r>
              <a:rPr lang="en-US" sz="2400" dirty="0"/>
              <a:t>Story point estimation (effort, uncertainties, complexity)</a:t>
            </a:r>
          </a:p>
          <a:p>
            <a:pPr marL="0" indent="0">
              <a:buNone/>
            </a:pPr>
            <a:br>
              <a:rPr lang="en-US" dirty="0"/>
            </a:br>
            <a:endParaRPr lang="en-US" dirty="0"/>
          </a:p>
        </p:txBody>
      </p:sp>
      <p:sp>
        <p:nvSpPr>
          <p:cNvPr id="4" name="Title 1"/>
          <p:cNvSpPr txBox="1">
            <a:spLocks/>
          </p:cNvSpPr>
          <p:nvPr/>
        </p:nvSpPr>
        <p:spPr>
          <a:xfrm>
            <a:off x="483404" y="609600"/>
            <a:ext cx="10515600" cy="124989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2">
                    <a:lumMod val="75000"/>
                  </a:schemeClr>
                </a:solidFill>
              </a:rPr>
              <a:t>Grooming session: Estimation.</a:t>
            </a:r>
          </a:p>
          <a:p>
            <a:pPr algn="ctr"/>
            <a:r>
              <a:rPr lang="en-US" dirty="0"/>
              <a:t> </a:t>
            </a:r>
          </a:p>
          <a:p>
            <a:pPr algn="ctr"/>
            <a:endParaRPr lang="en-GB" b="1" dirty="0">
              <a:solidFill>
                <a:schemeClr val="accent2">
                  <a:lumMod val="75000"/>
                </a:schemeClr>
              </a:solidFill>
            </a:endParaRPr>
          </a:p>
        </p:txBody>
      </p:sp>
    </p:spTree>
    <p:extLst>
      <p:ext uri="{BB962C8B-B14F-4D97-AF65-F5344CB8AC3E}">
        <p14:creationId xmlns:p14="http://schemas.microsoft.com/office/powerpoint/2010/main" val="1564536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2B2ABF-4FA5-43D5-A8D7-225B5DFB5DEB}"/>
              </a:ext>
            </a:extLst>
          </p:cNvPr>
          <p:cNvPicPr>
            <a:picLocks noChangeAspect="1"/>
          </p:cNvPicPr>
          <p:nvPr/>
        </p:nvPicPr>
        <p:blipFill>
          <a:blip r:embed="rId3"/>
          <a:stretch>
            <a:fillRect/>
          </a:stretch>
        </p:blipFill>
        <p:spPr>
          <a:xfrm>
            <a:off x="7413207" y="1143000"/>
            <a:ext cx="4396989" cy="4674694"/>
          </a:xfrm>
          <a:prstGeom prst="rect">
            <a:avLst/>
          </a:prstGeom>
        </p:spPr>
      </p:pic>
      <p:sp>
        <p:nvSpPr>
          <p:cNvPr id="3" name="Title 1">
            <a:extLst>
              <a:ext uri="{FF2B5EF4-FFF2-40B4-BE49-F238E27FC236}">
                <a16:creationId xmlns:a16="http://schemas.microsoft.com/office/drawing/2014/main" id="{98E078F1-70D1-409B-8C47-71BBA63F85C5}"/>
              </a:ext>
            </a:extLst>
          </p:cNvPr>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solidFill>
                  <a:schemeClr val="accent2">
                    <a:lumMod val="75000"/>
                  </a:schemeClr>
                </a:solidFill>
              </a:rPr>
              <a:t>HomeWork</a:t>
            </a:r>
            <a:r>
              <a:rPr lang="en-US" b="1" dirty="0">
                <a:solidFill>
                  <a:schemeClr val="accent2">
                    <a:lumMod val="75000"/>
                  </a:schemeClr>
                </a:solidFill>
              </a:rPr>
              <a:t> 4 (“Real Story testing”)</a:t>
            </a:r>
            <a:endParaRPr lang="en-GB" b="1" dirty="0">
              <a:solidFill>
                <a:schemeClr val="accent2">
                  <a:lumMod val="75000"/>
                </a:schemeClr>
              </a:solidFill>
            </a:endParaRPr>
          </a:p>
        </p:txBody>
      </p:sp>
      <p:sp>
        <p:nvSpPr>
          <p:cNvPr id="4" name="Rectangle 3">
            <a:extLst>
              <a:ext uri="{FF2B5EF4-FFF2-40B4-BE49-F238E27FC236}">
                <a16:creationId xmlns:a16="http://schemas.microsoft.com/office/drawing/2014/main" id="{1525E26C-4BFA-44AC-A597-9C7465A70581}"/>
              </a:ext>
            </a:extLst>
          </p:cNvPr>
          <p:cNvSpPr/>
          <p:nvPr/>
        </p:nvSpPr>
        <p:spPr>
          <a:xfrm>
            <a:off x="717754" y="1305341"/>
            <a:ext cx="6096000" cy="4893647"/>
          </a:xfrm>
          <a:prstGeom prst="rect">
            <a:avLst/>
          </a:prstGeom>
        </p:spPr>
        <p:txBody>
          <a:bodyPr>
            <a:spAutoFit/>
          </a:bodyPr>
          <a:lstStyle/>
          <a:p>
            <a:r>
              <a:rPr lang="en-US" sz="1200" b="1" dirty="0"/>
              <a:t>Description:</a:t>
            </a:r>
          </a:p>
          <a:p>
            <a:r>
              <a:rPr lang="en-US" sz="1200" dirty="0"/>
              <a:t>As a User, I want to be able to Register into the system, using my user data. User data: Name/Surname, email and Password.</a:t>
            </a:r>
          </a:p>
          <a:p>
            <a:r>
              <a:rPr lang="en-US" sz="1200" dirty="0"/>
              <a:t>Upon adding correct data User should be registered.</a:t>
            </a:r>
          </a:p>
          <a:p>
            <a:endParaRPr lang="en-US" sz="1200" dirty="0"/>
          </a:p>
          <a:p>
            <a:r>
              <a:rPr lang="en-US" sz="1200" b="1" dirty="0"/>
              <a:t>Acceptance Criteria:</a:t>
            </a:r>
          </a:p>
          <a:p>
            <a:pPr marL="342900" indent="-342900">
              <a:buAutoNum type="arabicPeriod"/>
            </a:pPr>
            <a:r>
              <a:rPr lang="en-US" sz="1200" dirty="0"/>
              <a:t>Fields “First Name” and “Surname” -</a:t>
            </a:r>
          </a:p>
          <a:p>
            <a:pPr marL="800100" lvl="1" indent="-342900">
              <a:buFont typeface="Arial" panose="020B0604020202020204" pitchFamily="34" charset="0"/>
              <a:buChar char="•"/>
            </a:pPr>
            <a:r>
              <a:rPr lang="en-US" sz="1200" dirty="0"/>
              <a:t>allowed: Latin characters</a:t>
            </a:r>
          </a:p>
          <a:p>
            <a:pPr marL="800100" lvl="1" indent="-342900">
              <a:buFont typeface="Arial" panose="020B0604020202020204" pitchFamily="34" charset="0"/>
              <a:buChar char="•"/>
            </a:pPr>
            <a:r>
              <a:rPr lang="en-US" sz="1200" dirty="0"/>
              <a:t>filed length 2-15</a:t>
            </a:r>
          </a:p>
          <a:p>
            <a:pPr marL="800100" lvl="1" indent="-342900">
              <a:buFont typeface="Arial" panose="020B0604020202020204" pitchFamily="34" charset="0"/>
              <a:buChar char="•"/>
            </a:pPr>
            <a:r>
              <a:rPr lang="en-US" sz="1200" dirty="0"/>
              <a:t>Special characters are not allowed</a:t>
            </a:r>
          </a:p>
          <a:p>
            <a:r>
              <a:rPr lang="en-US" sz="1200" dirty="0"/>
              <a:t>2. E-mail field</a:t>
            </a:r>
          </a:p>
          <a:p>
            <a:pPr marL="742950" lvl="1" indent="-285750">
              <a:buFont typeface="Arial" panose="020B0604020202020204" pitchFamily="34" charset="0"/>
              <a:buChar char="•"/>
            </a:pPr>
            <a:r>
              <a:rPr lang="en-US" sz="1200" dirty="0"/>
              <a:t>Mandatory to use @ symbol</a:t>
            </a:r>
          </a:p>
          <a:p>
            <a:pPr marL="742950" lvl="1" indent="-285750">
              <a:buFont typeface="Arial" panose="020B0604020202020204" pitchFamily="34" charset="0"/>
              <a:buChar char="•"/>
            </a:pPr>
            <a:r>
              <a:rPr lang="en-US" sz="1200" dirty="0"/>
              <a:t>No Spaces</a:t>
            </a:r>
          </a:p>
          <a:p>
            <a:r>
              <a:rPr lang="en-US" sz="1200" dirty="0"/>
              <a:t>3. Password Field – </a:t>
            </a:r>
          </a:p>
          <a:p>
            <a:pPr marL="742950" lvl="1" indent="-285750">
              <a:buFont typeface="Arial" panose="020B0604020202020204" pitchFamily="34" charset="0"/>
              <a:buChar char="•"/>
            </a:pPr>
            <a:r>
              <a:rPr lang="en-US" sz="1200" dirty="0"/>
              <a:t>Minimum 6 characters, maximum 20, </a:t>
            </a:r>
          </a:p>
          <a:p>
            <a:pPr marL="742950" lvl="1" indent="-285750">
              <a:buFont typeface="Arial" panose="020B0604020202020204" pitchFamily="34" charset="0"/>
              <a:buChar char="•"/>
            </a:pPr>
            <a:r>
              <a:rPr lang="en-US" sz="1200" dirty="0"/>
              <a:t>Allowed: Latin characters, numbers, special symbols, </a:t>
            </a:r>
          </a:p>
          <a:p>
            <a:pPr marL="742950" lvl="1" indent="-285750">
              <a:buFont typeface="Arial" panose="020B0604020202020204" pitchFamily="34" charset="0"/>
              <a:buChar char="•"/>
            </a:pPr>
            <a:r>
              <a:rPr lang="en-US" sz="1200" dirty="0"/>
              <a:t>Spaces are not allowed</a:t>
            </a:r>
          </a:p>
          <a:p>
            <a:pPr marL="285750" indent="-285750">
              <a:buFont typeface="Arial" panose="020B0604020202020204" pitchFamily="34" charset="0"/>
              <a:buChar char="•"/>
            </a:pPr>
            <a:endParaRPr lang="en-US" sz="1200" dirty="0"/>
          </a:p>
          <a:p>
            <a:r>
              <a:rPr lang="en-US" sz="1200" b="1" dirty="0"/>
              <a:t>HW Task:</a:t>
            </a:r>
          </a:p>
          <a:p>
            <a:r>
              <a:rPr lang="en-US" sz="1200" dirty="0"/>
              <a:t>Review and analyze the story description from the Testing perspective, using different test design techniques. Try to find out missed requirements, uncertainties, mistakes. Create a set of questions to solve them.</a:t>
            </a:r>
            <a:endParaRPr lang="ru-RU" sz="1200" dirty="0"/>
          </a:p>
          <a:p>
            <a:endParaRPr lang="ru-RU" sz="1200" dirty="0"/>
          </a:p>
          <a:p>
            <a:r>
              <a:rPr lang="en-US" sz="1200" b="1" dirty="0"/>
              <a:t>Additional task: </a:t>
            </a:r>
          </a:p>
          <a:p>
            <a:pPr marL="171450" indent="-171450">
              <a:buFont typeface="Arial" panose="020B0604020202020204" pitchFamily="34" charset="0"/>
              <a:buChar char="•"/>
            </a:pPr>
            <a:r>
              <a:rPr lang="en-US" sz="1200" dirty="0"/>
              <a:t>Create checklist to test the Form (~ 10 – 15 checks )</a:t>
            </a:r>
          </a:p>
        </p:txBody>
      </p:sp>
    </p:spTree>
    <p:extLst>
      <p:ext uri="{BB962C8B-B14F-4D97-AF65-F5344CB8AC3E}">
        <p14:creationId xmlns:p14="http://schemas.microsoft.com/office/powerpoint/2010/main" val="980317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54689C8E-8B4C-4582-BDD7-2613EC50BECE}"/>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kern="1200" dirty="0">
                <a:solidFill>
                  <a:srgbClr val="FFFFFF"/>
                </a:solidFill>
                <a:latin typeface="+mj-lt"/>
                <a:ea typeface="+mj-ea"/>
                <a:cs typeface="+mj-cs"/>
              </a:rPr>
              <a:t>BVA and EP. Test design techniques.</a:t>
            </a:r>
          </a:p>
        </p:txBody>
      </p:sp>
      <p:pic>
        <p:nvPicPr>
          <p:cNvPr id="1026" name="Picture 2" descr="Testing Club: What is Boundary Value Analysis ?">
            <a:extLst>
              <a:ext uri="{FF2B5EF4-FFF2-40B4-BE49-F238E27FC236}">
                <a16:creationId xmlns:a16="http://schemas.microsoft.com/office/drawing/2014/main" id="{A86069C9-8DB0-481A-A7C2-7F1DDC23CC6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77316" y="656224"/>
            <a:ext cx="6780700" cy="554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45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3201"/>
            <a:ext cx="10515600" cy="92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Reminder: Test design techniques</a:t>
            </a:r>
            <a:endParaRPr lang="en-GB" b="1" dirty="0">
              <a:solidFill>
                <a:schemeClr val="accent2">
                  <a:lumMod val="75000"/>
                </a:schemeClr>
              </a:solidFill>
            </a:endParaRPr>
          </a:p>
        </p:txBody>
      </p:sp>
      <p:cxnSp>
        <p:nvCxnSpPr>
          <p:cNvPr id="37" name="Straight Arrow Connector 36"/>
          <p:cNvCxnSpPr/>
          <p:nvPr/>
        </p:nvCxnSpPr>
        <p:spPr>
          <a:xfrm flipH="1">
            <a:off x="3329609" y="1410511"/>
            <a:ext cx="1699593" cy="55743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329465" y="1410511"/>
            <a:ext cx="1701352" cy="55743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114930" y="2056868"/>
            <a:ext cx="4647396" cy="2160196"/>
            <a:chOff x="770911" y="3030903"/>
            <a:chExt cx="4647396" cy="2160196"/>
          </a:xfrm>
        </p:grpSpPr>
        <p:sp>
          <p:nvSpPr>
            <p:cNvPr id="39" name="TextBox 38"/>
            <p:cNvSpPr txBox="1"/>
            <p:nvPr/>
          </p:nvSpPr>
          <p:spPr>
            <a:xfrm>
              <a:off x="2682510" y="3030903"/>
              <a:ext cx="1556426" cy="646331"/>
            </a:xfrm>
            <a:prstGeom prst="rect">
              <a:avLst/>
            </a:prstGeom>
            <a:noFill/>
          </p:spPr>
          <p:txBody>
            <a:bodyPr wrap="square" rtlCol="0">
              <a:spAutoFit/>
            </a:bodyPr>
            <a:lstStyle/>
            <a:p>
              <a:r>
                <a:rPr lang="en-US" sz="3600" dirty="0"/>
                <a:t>Static</a:t>
              </a:r>
              <a:endParaRPr lang="en-GB" sz="3600" dirty="0"/>
            </a:p>
          </p:txBody>
        </p:sp>
        <p:sp>
          <p:nvSpPr>
            <p:cNvPr id="41" name="TextBox 40"/>
            <p:cNvSpPr txBox="1"/>
            <p:nvPr/>
          </p:nvSpPr>
          <p:spPr>
            <a:xfrm>
              <a:off x="770911" y="3867660"/>
              <a:ext cx="4647396" cy="1323439"/>
            </a:xfrm>
            <a:prstGeom prst="rect">
              <a:avLst/>
            </a:prstGeom>
            <a:noFill/>
          </p:spPr>
          <p:txBody>
            <a:bodyPr wrap="square" rtlCol="0">
              <a:spAutoFit/>
            </a:bodyPr>
            <a:lstStyle/>
            <a:p>
              <a:pPr algn="ctr"/>
              <a:r>
                <a:rPr lang="en-US" altLang="en-US" sz="2000" dirty="0"/>
                <a:t>testing of a component or system at specification or implementation level </a:t>
              </a:r>
              <a:r>
                <a:rPr lang="en-US" altLang="en-US" sz="2000" b="1" dirty="0"/>
                <a:t>without execution </a:t>
              </a:r>
              <a:r>
                <a:rPr lang="en-US" altLang="en-US" sz="2000" dirty="0"/>
                <a:t>of that software, e.g. reviews or static code analysis</a:t>
              </a:r>
              <a:endParaRPr lang="en-US" altLang="en-US" sz="2000" u="sng" dirty="0"/>
            </a:p>
          </p:txBody>
        </p:sp>
      </p:grpSp>
      <p:grpSp>
        <p:nvGrpSpPr>
          <p:cNvPr id="47" name="Group 46"/>
          <p:cNvGrpSpPr/>
          <p:nvPr/>
        </p:nvGrpSpPr>
        <p:grpSpPr>
          <a:xfrm>
            <a:off x="7629897" y="2056868"/>
            <a:ext cx="4309353" cy="1544644"/>
            <a:chOff x="6588051" y="3030902"/>
            <a:chExt cx="4309353" cy="1544644"/>
          </a:xfrm>
        </p:grpSpPr>
        <p:sp>
          <p:nvSpPr>
            <p:cNvPr id="40" name="TextBox 39"/>
            <p:cNvSpPr txBox="1"/>
            <p:nvPr/>
          </p:nvSpPr>
          <p:spPr>
            <a:xfrm>
              <a:off x="7319150" y="3030902"/>
              <a:ext cx="1894425" cy="646331"/>
            </a:xfrm>
            <a:prstGeom prst="rect">
              <a:avLst/>
            </a:prstGeom>
            <a:noFill/>
          </p:spPr>
          <p:txBody>
            <a:bodyPr wrap="square" rtlCol="0">
              <a:spAutoFit/>
            </a:bodyPr>
            <a:lstStyle/>
            <a:p>
              <a:r>
                <a:rPr lang="en-US" sz="3600" dirty="0"/>
                <a:t>Dynamic</a:t>
              </a:r>
              <a:endParaRPr lang="en-GB" sz="3600" dirty="0"/>
            </a:p>
          </p:txBody>
        </p:sp>
        <p:sp>
          <p:nvSpPr>
            <p:cNvPr id="42" name="TextBox 41"/>
            <p:cNvSpPr txBox="1"/>
            <p:nvPr/>
          </p:nvSpPr>
          <p:spPr>
            <a:xfrm>
              <a:off x="6588051" y="3867660"/>
              <a:ext cx="4309353" cy="707886"/>
            </a:xfrm>
            <a:prstGeom prst="rect">
              <a:avLst/>
            </a:prstGeom>
            <a:noFill/>
          </p:spPr>
          <p:txBody>
            <a:bodyPr wrap="square" rtlCol="0">
              <a:spAutoFit/>
            </a:bodyPr>
            <a:lstStyle/>
            <a:p>
              <a:pPr algn="ctr"/>
              <a:r>
                <a:rPr lang="en-US" altLang="en-US" sz="2000" dirty="0"/>
                <a:t>testing that involves the </a:t>
              </a:r>
              <a:r>
                <a:rPr lang="en-US" altLang="en-US" sz="2000" b="1" dirty="0"/>
                <a:t>execution</a:t>
              </a:r>
              <a:r>
                <a:rPr lang="en-US" altLang="en-US" sz="2000" dirty="0"/>
                <a:t> of the software of a component or system</a:t>
              </a:r>
            </a:p>
          </p:txBody>
        </p:sp>
      </p:grpSp>
      <p:cxnSp>
        <p:nvCxnSpPr>
          <p:cNvPr id="48" name="Straight Arrow Connector 47"/>
          <p:cNvCxnSpPr/>
          <p:nvPr/>
        </p:nvCxnSpPr>
        <p:spPr>
          <a:xfrm flipH="1">
            <a:off x="2607787" y="3633071"/>
            <a:ext cx="5022112" cy="129187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147371" y="3601512"/>
            <a:ext cx="1930373" cy="9841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9784573" y="3628877"/>
            <a:ext cx="989446" cy="121148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55983" y="4956510"/>
            <a:ext cx="2673626" cy="523220"/>
          </a:xfrm>
          <a:prstGeom prst="rect">
            <a:avLst/>
          </a:prstGeom>
          <a:noFill/>
        </p:spPr>
        <p:txBody>
          <a:bodyPr wrap="square" rtlCol="0">
            <a:spAutoFit/>
          </a:bodyPr>
          <a:lstStyle/>
          <a:p>
            <a:r>
              <a:rPr lang="en-US" sz="2800" dirty="0"/>
              <a:t>structure-based</a:t>
            </a:r>
            <a:endParaRPr lang="en-GB" sz="2800" dirty="0"/>
          </a:p>
        </p:txBody>
      </p:sp>
      <p:sp>
        <p:nvSpPr>
          <p:cNvPr id="58" name="TextBox 57"/>
          <p:cNvSpPr txBox="1"/>
          <p:nvPr/>
        </p:nvSpPr>
        <p:spPr>
          <a:xfrm>
            <a:off x="4701209" y="4956510"/>
            <a:ext cx="2991678" cy="523220"/>
          </a:xfrm>
          <a:prstGeom prst="rect">
            <a:avLst/>
          </a:prstGeom>
          <a:noFill/>
        </p:spPr>
        <p:txBody>
          <a:bodyPr wrap="square" rtlCol="0">
            <a:spAutoFit/>
          </a:bodyPr>
          <a:lstStyle/>
          <a:p>
            <a:r>
              <a:rPr lang="en-US" sz="2800" dirty="0"/>
              <a:t>specification-based</a:t>
            </a:r>
            <a:endParaRPr lang="en-GB" sz="2800" dirty="0"/>
          </a:p>
        </p:txBody>
      </p:sp>
      <p:sp>
        <p:nvSpPr>
          <p:cNvPr id="59" name="TextBox 58"/>
          <p:cNvSpPr txBox="1"/>
          <p:nvPr/>
        </p:nvSpPr>
        <p:spPr>
          <a:xfrm>
            <a:off x="8596846" y="4956510"/>
            <a:ext cx="2952423" cy="523220"/>
          </a:xfrm>
          <a:prstGeom prst="rect">
            <a:avLst/>
          </a:prstGeom>
          <a:noFill/>
        </p:spPr>
        <p:txBody>
          <a:bodyPr wrap="square" rtlCol="0">
            <a:spAutoFit/>
          </a:bodyPr>
          <a:lstStyle/>
          <a:p>
            <a:r>
              <a:rPr lang="en-US" sz="2800" dirty="0"/>
              <a:t>experience-based</a:t>
            </a:r>
            <a:endParaRPr lang="en-GB" sz="2800" dirty="0"/>
          </a:p>
        </p:txBody>
      </p:sp>
      <p:sp>
        <p:nvSpPr>
          <p:cNvPr id="3" name="Oval 2"/>
          <p:cNvSpPr/>
          <p:nvPr/>
        </p:nvSpPr>
        <p:spPr>
          <a:xfrm>
            <a:off x="4377462" y="4620123"/>
            <a:ext cx="3619073" cy="123050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34285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8124AA4-3F19-42FC-84FB-EF291F6FEEAC}"/>
              </a:ext>
            </a:extLst>
          </p:cNvPr>
          <p:cNvSpPr txBox="1">
            <a:spLocks/>
          </p:cNvSpPr>
          <p:nvPr/>
        </p:nvSpPr>
        <p:spPr>
          <a:xfrm>
            <a:off x="643467" y="321734"/>
            <a:ext cx="8271933"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dirty="0"/>
              <a:t>Test design techniques lvl2</a:t>
            </a:r>
            <a:r>
              <a:rPr lang="ru-RU" sz="3600" b="1" dirty="0"/>
              <a:t> (</a:t>
            </a:r>
            <a:r>
              <a:rPr lang="en-US" sz="3600" b="1" dirty="0"/>
              <a:t>Spec based.</a:t>
            </a:r>
            <a:r>
              <a:rPr lang="ru-RU" sz="3600" b="1" dirty="0"/>
              <a:t>)</a:t>
            </a:r>
            <a:endParaRPr lang="en-US" sz="3600" b="1" dirty="0"/>
          </a:p>
        </p:txBody>
      </p:sp>
      <p:sp>
        <p:nvSpPr>
          <p:cNvPr id="3" name="Content Placeholder 2">
            <a:extLst>
              <a:ext uri="{FF2B5EF4-FFF2-40B4-BE49-F238E27FC236}">
                <a16:creationId xmlns:a16="http://schemas.microsoft.com/office/drawing/2014/main" id="{C2974296-0BB5-4C1A-8066-F397B4BFB414}"/>
              </a:ext>
            </a:extLst>
          </p:cNvPr>
          <p:cNvSpPr>
            <a:spLocks noGrp="1"/>
          </p:cNvSpPr>
          <p:nvPr>
            <p:ph idx="1"/>
          </p:nvPr>
        </p:nvSpPr>
        <p:spPr>
          <a:xfrm>
            <a:off x="643469" y="1776440"/>
            <a:ext cx="4655896" cy="2951424"/>
          </a:xfrm>
        </p:spPr>
        <p:txBody>
          <a:bodyPr vert="horz" lIns="91440" tIns="45720" rIns="91440" bIns="45720" rtlCol="0">
            <a:normAutofit/>
          </a:bodyPr>
          <a:lstStyle/>
          <a:p>
            <a:pPr marL="0" indent="0">
              <a:buNone/>
            </a:pPr>
            <a:r>
              <a:rPr lang="en-US" sz="2600" i="1" dirty="0"/>
              <a:t>State Transition Diagrams:</a:t>
            </a:r>
          </a:p>
          <a:p>
            <a:pPr marL="0" indent="0">
              <a:buNone/>
            </a:pPr>
            <a:r>
              <a:rPr lang="en-US" sz="1300" dirty="0"/>
              <a:t>State Transition testing is defined as the software testing technique in which changes in input conditions cause's state changes in the Application under Test (AUT).</a:t>
            </a:r>
          </a:p>
          <a:p>
            <a:pPr marL="0" indent="0">
              <a:buNone/>
            </a:pPr>
            <a:r>
              <a:rPr lang="en-US" sz="1300" dirty="0"/>
              <a:t>It is a black box testing technique in which the tester analyzes the behavior of an application under test for different input conditions in a sequence. In this technique, tester provides both positive and negative input test values and record the system behavior.</a:t>
            </a:r>
          </a:p>
          <a:p>
            <a:pPr marL="0" indent="0">
              <a:buNone/>
            </a:pPr>
            <a:r>
              <a:rPr lang="en-US" sz="1300" b="1" dirty="0"/>
              <a:t>Example</a:t>
            </a:r>
            <a:r>
              <a:rPr lang="en-US" sz="1300" dirty="0"/>
              <a:t>: Let's consider an ATM system function where if the user enters the invalid password three times the account will be locked.</a:t>
            </a:r>
          </a:p>
        </p:txBody>
      </p:sp>
      <p:grpSp>
        <p:nvGrpSpPr>
          <p:cNvPr id="73" name="Group 7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FFE73848-112A-4D0D-B9A5-87AA0A15E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380" y="2660072"/>
            <a:ext cx="6312564" cy="358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78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8026"/>
            <a:ext cx="10515600" cy="4888937"/>
          </a:xfrm>
        </p:spPr>
        <p:txBody>
          <a:bodyPr>
            <a:normAutofit fontScale="92500" lnSpcReduction="20000"/>
          </a:bodyPr>
          <a:lstStyle/>
          <a:p>
            <a:pPr>
              <a:lnSpc>
                <a:spcPct val="150000"/>
              </a:lnSpc>
              <a:spcBef>
                <a:spcPct val="0"/>
              </a:spcBef>
            </a:pPr>
            <a:r>
              <a:rPr lang="en-US" altLang="en-US" dirty="0"/>
              <a:t>Test design techniques. EP and BVA. </a:t>
            </a:r>
          </a:p>
          <a:p>
            <a:pPr lvl="1">
              <a:lnSpc>
                <a:spcPct val="150000"/>
              </a:lnSpc>
              <a:spcBef>
                <a:spcPct val="0"/>
              </a:spcBef>
            </a:pPr>
            <a:r>
              <a:rPr lang="en-US" altLang="en-US" dirty="0"/>
              <a:t>Test Design Techniques lvl2. State Transition and others.</a:t>
            </a:r>
          </a:p>
          <a:p>
            <a:pPr>
              <a:lnSpc>
                <a:spcPct val="150000"/>
              </a:lnSpc>
              <a:spcBef>
                <a:spcPct val="0"/>
              </a:spcBef>
            </a:pPr>
            <a:r>
              <a:rPr lang="en-US" altLang="en-US" u="sng" dirty="0"/>
              <a:t>Specification. What is it? </a:t>
            </a:r>
          </a:p>
          <a:p>
            <a:pPr lvl="1">
              <a:lnSpc>
                <a:spcPct val="150000"/>
              </a:lnSpc>
              <a:spcBef>
                <a:spcPct val="0"/>
              </a:spcBef>
            </a:pPr>
            <a:r>
              <a:rPr lang="en-US" altLang="en-US" dirty="0"/>
              <a:t>Specification Types. User Story. Acceptance Criteria.</a:t>
            </a:r>
          </a:p>
          <a:p>
            <a:pPr lvl="1">
              <a:lnSpc>
                <a:spcPct val="150000"/>
              </a:lnSpc>
              <a:spcBef>
                <a:spcPct val="0"/>
              </a:spcBef>
            </a:pPr>
            <a:r>
              <a:rPr lang="en-US" altLang="en-US" dirty="0"/>
              <a:t>Practice “Adventure Park”.</a:t>
            </a:r>
          </a:p>
          <a:p>
            <a:pPr>
              <a:lnSpc>
                <a:spcPct val="150000"/>
              </a:lnSpc>
              <a:spcBef>
                <a:spcPct val="0"/>
              </a:spcBef>
            </a:pPr>
            <a:r>
              <a:rPr lang="en-US" altLang="en-US" dirty="0"/>
              <a:t>Project Documentation.</a:t>
            </a:r>
          </a:p>
          <a:p>
            <a:pPr lvl="1">
              <a:lnSpc>
                <a:spcPct val="150000"/>
              </a:lnSpc>
              <a:spcBef>
                <a:spcPct val="0"/>
              </a:spcBef>
            </a:pPr>
            <a:r>
              <a:rPr lang="en-US" altLang="en-US" dirty="0"/>
              <a:t>Agile Documentation</a:t>
            </a:r>
          </a:p>
          <a:p>
            <a:pPr lvl="1">
              <a:lnSpc>
                <a:spcPct val="150000"/>
              </a:lnSpc>
              <a:spcBef>
                <a:spcPct val="0"/>
              </a:spcBef>
            </a:pPr>
            <a:r>
              <a:rPr lang="en-US" altLang="en-US" dirty="0"/>
              <a:t>DOD</a:t>
            </a:r>
          </a:p>
          <a:p>
            <a:pPr lvl="1">
              <a:lnSpc>
                <a:spcPct val="150000"/>
              </a:lnSpc>
              <a:spcBef>
                <a:spcPct val="0"/>
              </a:spcBef>
            </a:pPr>
            <a:r>
              <a:rPr lang="en-US" altLang="en-US" dirty="0"/>
              <a:t>DOR</a:t>
            </a:r>
          </a:p>
          <a:p>
            <a:pPr lvl="1">
              <a:lnSpc>
                <a:spcPct val="150000"/>
              </a:lnSpc>
              <a:spcBef>
                <a:spcPct val="0"/>
              </a:spcBef>
            </a:pPr>
            <a:r>
              <a:rPr lang="en-US" altLang="en-US" dirty="0"/>
              <a:t>Grooming session. Goals. Estimation.</a:t>
            </a:r>
          </a:p>
          <a:p>
            <a:pPr marL="0" indent="0">
              <a:lnSpc>
                <a:spcPct val="150000"/>
              </a:lnSpc>
              <a:spcBef>
                <a:spcPct val="0"/>
              </a:spcBef>
              <a:buNone/>
            </a:pPr>
            <a:endParaRPr lang="en-US" altLang="en-US" dirty="0"/>
          </a:p>
        </p:txBody>
      </p:sp>
      <p:sp>
        <p:nvSpPr>
          <p:cNvPr id="4"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a:t>
            </a:r>
            <a:endParaRPr lang="en-GB" b="1" dirty="0">
              <a:solidFill>
                <a:schemeClr val="accent2">
                  <a:lumMod val="75000"/>
                </a:schemeClr>
              </a:solidFill>
            </a:endParaRPr>
          </a:p>
        </p:txBody>
      </p:sp>
    </p:spTree>
    <p:extLst>
      <p:ext uri="{BB962C8B-B14F-4D97-AF65-F5344CB8AC3E}">
        <p14:creationId xmlns:p14="http://schemas.microsoft.com/office/powerpoint/2010/main" val="363488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98678" y="2119919"/>
            <a:ext cx="9003587" cy="2862322"/>
          </a:xfrm>
          <a:prstGeom prst="rect">
            <a:avLst/>
          </a:prstGeom>
        </p:spPr>
        <p:txBody>
          <a:bodyPr wrap="square">
            <a:spAutoFit/>
          </a:bodyPr>
          <a:lstStyle/>
          <a:p>
            <a:r>
              <a:rPr lang="en-GB" sz="3600" dirty="0"/>
              <a:t>The </a:t>
            </a:r>
            <a:r>
              <a:rPr lang="en-GB" sz="3600" b="1" dirty="0"/>
              <a:t>software requirements specification </a:t>
            </a:r>
            <a:r>
              <a:rPr lang="en-GB" sz="3600" dirty="0"/>
              <a:t>(SRS) lays out </a:t>
            </a:r>
            <a:r>
              <a:rPr lang="en-GB" sz="3600" u="sng" dirty="0"/>
              <a:t>functional </a:t>
            </a:r>
            <a:r>
              <a:rPr lang="en-GB" sz="3600" dirty="0"/>
              <a:t>and </a:t>
            </a:r>
            <a:r>
              <a:rPr lang="en-GB" sz="3600" u="sng" dirty="0"/>
              <a:t>non-functional</a:t>
            </a:r>
            <a:r>
              <a:rPr lang="en-GB" sz="3600" dirty="0"/>
              <a:t> requirements, and it may include a set of use cases that describe user interactions that the software must provide.</a:t>
            </a:r>
          </a:p>
        </p:txBody>
      </p:sp>
      <p:sp>
        <p:nvSpPr>
          <p:cNvPr id="4"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What is specification?</a:t>
            </a:r>
            <a:endParaRPr lang="en-GB" b="1" dirty="0">
              <a:solidFill>
                <a:schemeClr val="accent2">
                  <a:lumMod val="75000"/>
                </a:schemeClr>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26097"/>
            <a:ext cx="24923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4037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text&#10;&#10;Description automatically generated">
            <a:extLst>
              <a:ext uri="{FF2B5EF4-FFF2-40B4-BE49-F238E27FC236}">
                <a16:creationId xmlns:a16="http://schemas.microsoft.com/office/drawing/2014/main" id="{A2C3C698-FD25-4B45-9D74-998925C19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23" y="643467"/>
            <a:ext cx="10611553"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042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9B73A2F8-0DF4-4408-B45D-29CB8D8EE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759" y="643467"/>
            <a:ext cx="9442482" cy="5571065"/>
          </a:xfrm>
          <a:prstGeom prst="rect">
            <a:avLst/>
          </a:prstGeom>
          <a:ln>
            <a:noFill/>
          </a:ln>
        </p:spPr>
      </p:pic>
    </p:spTree>
    <p:extLst>
      <p:ext uri="{BB962C8B-B14F-4D97-AF65-F5344CB8AC3E}">
        <p14:creationId xmlns:p14="http://schemas.microsoft.com/office/powerpoint/2010/main" val="1600768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10313</TotalTime>
  <Words>2440</Words>
  <Application>Microsoft Office PowerPoint</Application>
  <PresentationFormat>Widescreen</PresentationFormat>
  <Paragraphs>263</Paragraphs>
  <Slides>25</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dc:title>
  <dc:creator>Oleh Ivashchenko</dc:creator>
  <cp:lastModifiedBy>Svitlana Makarova</cp:lastModifiedBy>
  <cp:revision>21</cp:revision>
  <dcterms:created xsi:type="dcterms:W3CDTF">2020-04-13T15:26:13Z</dcterms:created>
  <dcterms:modified xsi:type="dcterms:W3CDTF">2020-06-25T19:09:10Z</dcterms:modified>
</cp:coreProperties>
</file>