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60" r:id="rId2"/>
    <p:sldId id="258" r:id="rId3"/>
    <p:sldId id="347" r:id="rId4"/>
    <p:sldId id="392" r:id="rId5"/>
    <p:sldId id="393" r:id="rId6"/>
    <p:sldId id="394" r:id="rId7"/>
    <p:sldId id="358" r:id="rId8"/>
    <p:sldId id="359" r:id="rId9"/>
    <p:sldId id="362" r:id="rId10"/>
    <p:sldId id="361" r:id="rId11"/>
    <p:sldId id="353" r:id="rId12"/>
    <p:sldId id="396" r:id="rId13"/>
    <p:sldId id="397" r:id="rId14"/>
    <p:sldId id="364" r:id="rId15"/>
    <p:sldId id="374" r:id="rId16"/>
    <p:sldId id="365" r:id="rId17"/>
    <p:sldId id="398" r:id="rId18"/>
    <p:sldId id="368" r:id="rId19"/>
    <p:sldId id="369" r:id="rId20"/>
    <p:sldId id="370" r:id="rId21"/>
    <p:sldId id="399" r:id="rId22"/>
    <p:sldId id="363" r:id="rId23"/>
    <p:sldId id="401" r:id="rId24"/>
    <p:sldId id="400" r:id="rId25"/>
    <p:sldId id="366" r:id="rId26"/>
    <p:sldId id="367" r:id="rId27"/>
    <p:sldId id="371" r:id="rId28"/>
    <p:sldId id="391" r:id="rId29"/>
    <p:sldId id="373" r:id="rId30"/>
    <p:sldId id="40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eh Ivashchenko" initials="OI" lastIdx="1" clrIdx="0">
    <p:extLst>
      <p:ext uri="{19B8F6BF-5375-455C-9EA6-DF929625EA0E}">
        <p15:presenceInfo xmlns:p15="http://schemas.microsoft.com/office/powerpoint/2012/main" userId="637d71dbe5589b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14" autoAdjust="0"/>
  </p:normalViewPr>
  <p:slideViewPr>
    <p:cSldViewPr snapToGrid="0">
      <p:cViewPr varScale="1">
        <p:scale>
          <a:sx n="100" d="100"/>
          <a:sy n="100" d="100"/>
        </p:scale>
        <p:origin x="2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04T18:06:42.907"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E10E5-F2FA-44D4-8FB6-2DF46A2C6ED9}" type="datetimeFigureOut">
              <a:rPr lang="en-GB" smtClean="0"/>
              <a:t>08/07/2020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8927A-9D78-45F2-BC0F-1E2268F4736F}" type="slidenum">
              <a:rPr lang="en-GB" smtClean="0"/>
              <a:t>‹#›</a:t>
            </a:fld>
            <a:endParaRPr lang="en-GB"/>
          </a:p>
        </p:txBody>
      </p:sp>
    </p:spTree>
    <p:extLst>
      <p:ext uri="{BB962C8B-B14F-4D97-AF65-F5344CB8AC3E}">
        <p14:creationId xmlns:p14="http://schemas.microsoft.com/office/powerpoint/2010/main" val="1954441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Harvard_Mark_II" TargetMode="External"/><Relationship Id="rId3" Type="http://schemas.openxmlformats.org/officeDocument/2006/relationships/hyperlink" Target="https://interestingengineering.com/a-brief-history-of-the-web-from-17th-century-computers-to-todays-digital-empires" TargetMode="External"/><Relationship Id="rId7" Type="http://schemas.openxmlformats.org/officeDocument/2006/relationships/hyperlink" Target="https://en.wikipedia.org/wiki/Software_bug#cite_note-9"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Grace_Hopper" TargetMode="External"/><Relationship Id="rId11" Type="http://schemas.openxmlformats.org/officeDocument/2006/relationships/hyperlink" Target="https://en.wikipedia.org/wiki/Software_bug#cite_note-10" TargetMode="External"/><Relationship Id="rId5" Type="http://schemas.openxmlformats.org/officeDocument/2006/relationships/hyperlink" Target="https://www.atlasobscura.com/articles/who-coined-term-bug-thomas-edison" TargetMode="External"/><Relationship Id="rId10" Type="http://schemas.openxmlformats.org/officeDocument/2006/relationships/hyperlink" Target="https://en.wikipedia.org/wiki/Moth" TargetMode="External"/><Relationship Id="rId4" Type="http://schemas.openxmlformats.org/officeDocument/2006/relationships/hyperlink" Target="https://www.patracompany.com/blog/the-history-of-the-computer-bug" TargetMode="External"/><Relationship Id="rId9" Type="http://schemas.openxmlformats.org/officeDocument/2006/relationships/hyperlink" Target="https://en.wikipedia.org/wiki/Harvard_Mark_III"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log.qatestlab.com/2016/08/30/most-unusual-bug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log.qatestlab.com/2017/06/27/most-expensive-bugs/"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ww.urbandictionary.com/define.php?term=overview" TargetMode="External"/><Relationship Id="rId13" Type="http://schemas.openxmlformats.org/officeDocument/2006/relationships/hyperlink" Target="https://ru.wikipedia.org/wiki/Control-Alt-Delete_(%D0%BA%D0%BE%D0%BC%D0%B1%D0%B8%D0%BD%D0%B0%D1%86%D0%B8%D1%8F)#cite_note-2" TargetMode="External"/><Relationship Id="rId18" Type="http://schemas.openxmlformats.org/officeDocument/2006/relationships/hyperlink" Target="https://ru.wikipedia.org/wiki/Control-Alt-Delete_(%D0%BA%D0%BE%D0%BC%D0%B1%D0%B8%D0%BD%D0%B0%D1%86%D0%B8%D1%8F)#cite_note-4" TargetMode="External"/><Relationship Id="rId3" Type="http://schemas.openxmlformats.org/officeDocument/2006/relationships/hyperlink" Target="https://www.urbandictionary.com/define.php?term=It%27s%20not%20a%20bug%2C%20it%27s%20a%20feature" TargetMode="External"/><Relationship Id="rId7" Type="http://schemas.openxmlformats.org/officeDocument/2006/relationships/hyperlink" Target="https://www.urbandictionary.com/define.php?term=delete%20this" TargetMode="External"/><Relationship Id="rId12" Type="http://schemas.openxmlformats.org/officeDocument/2006/relationships/hyperlink" Target="https://ru.wikipedia.org/wiki/%D0%9A%D0%BE%D0%BC%D0%BF%D1%8C%D1%8E%D1%82%D0%B5%D1%80%D0%BD%D0%B0%D1%8F_%D0%BA%D0%BB%D0%B0%D0%B2%D0%B8%D0%B0%D1%82%D1%83%D1%80%D0%B0" TargetMode="External"/><Relationship Id="rId17" Type="http://schemas.openxmlformats.org/officeDocument/2006/relationships/hyperlink" Target="https://ru.wikipedia.org/wiki/Microsoft" TargetMode="External"/><Relationship Id="rId2" Type="http://schemas.openxmlformats.org/officeDocument/2006/relationships/slide" Target="../slides/slide5.xml"/><Relationship Id="rId16" Type="http://schemas.openxmlformats.org/officeDocument/2006/relationships/hyperlink" Target="https://ru.wikipedia.org/wiki/%D0%93%D0%B5%D0%B9%D1%82%D1%81,_%D0%91%D0%B8%D0%BB%D0%BB" TargetMode="External"/><Relationship Id="rId20" Type="http://schemas.openxmlformats.org/officeDocument/2006/relationships/hyperlink" Target="https://ru.wikipedia.org/wiki/%D0%9F%D0%B5%D1%80%D1%81%D0%BE%D0%BD%D0%B0%D0%BB%D1%8C%D0%BD%D1%8B%D0%B9_%D0%BA%D0%BE%D0%BC%D0%BF%D1%8C%D1%8E%D1%82%D0%B5%D1%80" TargetMode="External"/><Relationship Id="rId1" Type="http://schemas.openxmlformats.org/officeDocument/2006/relationships/notesMaster" Target="../notesMasters/notesMaster1.xml"/><Relationship Id="rId6" Type="http://schemas.openxmlformats.org/officeDocument/2006/relationships/hyperlink" Target="https://www.urbandictionary.com/define.php?term=flaw" TargetMode="External"/><Relationship Id="rId11" Type="http://schemas.openxmlformats.org/officeDocument/2006/relationships/hyperlink" Target="https://ru.wikipedia.org/wiki/IBM_PC" TargetMode="External"/><Relationship Id="rId5" Type="http://schemas.openxmlformats.org/officeDocument/2006/relationships/hyperlink" Target="https://www.urbandictionary.com/define.php?term=convince" TargetMode="External"/><Relationship Id="rId15" Type="http://schemas.openxmlformats.org/officeDocument/2006/relationships/hyperlink" Target="https://ru.wikipedia.org/wiki/%D0%9F%D0%B0%D1%81%D1%85%D0%B0%D0%BB%D1%8C%D0%BD%D0%BE%D0%B5_%D1%8F%D0%B9%D1%86%D0%BE_(%D0%B2%D0%B8%D1%80%D1%82%D1%83%D0%B0%D0%BB%D1%8C%D0%BD%D0%BE%D0%B5)" TargetMode="External"/><Relationship Id="rId10" Type="http://schemas.openxmlformats.org/officeDocument/2006/relationships/hyperlink" Target="https://ru.wikipedia.org/wiki/Control-Alt-Delete_(%D0%BA%D0%BE%D0%BC%D0%B1%D0%B8%D0%BD%D0%B0%D1%86%D0%B8%D1%8F)#cite_note-1" TargetMode="External"/><Relationship Id="rId19" Type="http://schemas.openxmlformats.org/officeDocument/2006/relationships/hyperlink" Target="https://ru.wikipedia.org/wiki/IBM" TargetMode="External"/><Relationship Id="rId4" Type="http://schemas.openxmlformats.org/officeDocument/2006/relationships/hyperlink" Target="https://www.urbandictionary.com/define.php?term=developers" TargetMode="External"/><Relationship Id="rId9" Type="http://schemas.openxmlformats.org/officeDocument/2006/relationships/hyperlink" Target="https://www.urbandictionary.com/define.php?term=allow%20you" TargetMode="External"/><Relationship Id="rId14" Type="http://schemas.openxmlformats.org/officeDocument/2006/relationships/hyperlink" Target="https://ru.wikipedia.org/wiki/Control-Alt-Delete_(%D0%BA%D0%BE%D0%BC%D0%B1%D0%B8%D0%BD%D0%B0%D1%86%D0%B8%D1%8F)#cite_note-:1-3"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software-has-bugs.com/2018/04/04/analyse-the-root-cause-of-software-bugs/"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iancos.wordpress.com/2013/01/18/is-but-is-not-method/" TargetMode="External"/><Relationship Id="rId4" Type="http://schemas.openxmlformats.org/officeDocument/2006/relationships/hyperlink" Target="https://en.wikipedia.org/wiki/Five_why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2</a:t>
            </a:fld>
            <a:endParaRPr lang="en-GB"/>
          </a:p>
        </p:txBody>
      </p:sp>
    </p:spTree>
    <p:extLst>
      <p:ext uri="{BB962C8B-B14F-4D97-AF65-F5344CB8AC3E}">
        <p14:creationId xmlns:p14="http://schemas.microsoft.com/office/powerpoint/2010/main" val="1394037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13</a:t>
            </a:fld>
            <a:endParaRPr lang="en-GB"/>
          </a:p>
        </p:txBody>
      </p:sp>
    </p:spTree>
    <p:extLst>
      <p:ext uri="{BB962C8B-B14F-4D97-AF65-F5344CB8AC3E}">
        <p14:creationId xmlns:p14="http://schemas.microsoft.com/office/powerpoint/2010/main" val="297528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17</a:t>
            </a:fld>
            <a:endParaRPr lang="en-GB"/>
          </a:p>
        </p:txBody>
      </p:sp>
    </p:spTree>
    <p:extLst>
      <p:ext uri="{BB962C8B-B14F-4D97-AF65-F5344CB8AC3E}">
        <p14:creationId xmlns:p14="http://schemas.microsoft.com/office/powerpoint/2010/main" val="424311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defect should be reported in efficient way &amp; use of words such that the programmer or team members reading the report cannot get confused or rejected the defect the reason “Not Reproducible”.</a:t>
            </a:r>
          </a:p>
          <a:p>
            <a:r>
              <a:rPr lang="en-US" sz="1200" b="0" i="0" kern="1200" dirty="0">
                <a:solidFill>
                  <a:schemeClr val="tx1"/>
                </a:solidFill>
                <a:effectLst/>
                <a:latin typeface="+mn-lt"/>
                <a:ea typeface="+mn-ea"/>
                <a:cs typeface="+mn-cs"/>
              </a:rPr>
              <a:t>If your bug report is effective, chances are higher that it will get fixed. So fixing a bug depends on how effectively you report it. Reporting a bug is nothing but a skill.</a:t>
            </a:r>
            <a:endParaRPr lang="lv-LV" sz="1200" b="0" i="0" kern="1200" dirty="0">
              <a:solidFill>
                <a:schemeClr val="tx1"/>
              </a:solidFill>
              <a:effectLst/>
              <a:latin typeface="+mn-lt"/>
              <a:ea typeface="+mn-ea"/>
              <a:cs typeface="+mn-cs"/>
            </a:endParaRPr>
          </a:p>
          <a:p>
            <a:endParaRPr lang="lv-LV" sz="1200" b="0" i="0" kern="1200" dirty="0">
              <a:solidFill>
                <a:schemeClr val="tx1"/>
              </a:solidFill>
              <a:effectLst/>
              <a:latin typeface="+mn-lt"/>
              <a:ea typeface="+mn-ea"/>
              <a:cs typeface="+mn-cs"/>
            </a:endParaRPr>
          </a:p>
          <a:p>
            <a:r>
              <a:rPr lang="lv-LV" sz="1200" b="0" i="0" kern="1200" dirty="0" err="1">
                <a:solidFill>
                  <a:schemeClr val="tx1"/>
                </a:solidFill>
                <a:effectLst/>
                <a:latin typeface="+mn-lt"/>
                <a:ea typeface="+mn-ea"/>
                <a:cs typeface="+mn-cs"/>
              </a:rPr>
              <a:t>convey</a:t>
            </a:r>
            <a:r>
              <a:rPr lang="lv-LV" sz="1200" b="0" i="0" kern="1200" dirty="0">
                <a:solidFill>
                  <a:schemeClr val="tx1"/>
                </a:solidFill>
                <a:effectLst/>
                <a:latin typeface="+mn-lt"/>
                <a:ea typeface="+mn-ea"/>
                <a:cs typeface="+mn-cs"/>
              </a:rPr>
              <a:t> - </a:t>
            </a:r>
            <a:r>
              <a:rPr lang="ru-RU" sz="1200" b="0" i="0" kern="1200">
                <a:solidFill>
                  <a:schemeClr val="tx1"/>
                </a:solidFill>
                <a:effectLst/>
                <a:latin typeface="+mn-lt"/>
                <a:ea typeface="+mn-ea"/>
                <a:cs typeface="+mn-cs"/>
              </a:rPr>
              <a:t>передавать</a:t>
            </a:r>
            <a:endParaRPr lang="en-US"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72F8927A-9D78-45F2-BC0F-1E2268F4736F}" type="slidenum">
              <a:rPr lang="en-GB" smtClean="0"/>
              <a:t>18</a:t>
            </a:fld>
            <a:endParaRPr lang="en-GB"/>
          </a:p>
        </p:txBody>
      </p:sp>
    </p:spTree>
    <p:extLst>
      <p:ext uri="{BB962C8B-B14F-4D97-AF65-F5344CB8AC3E}">
        <p14:creationId xmlns:p14="http://schemas.microsoft.com/office/powerpoint/2010/main" val="641713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21</a:t>
            </a:fld>
            <a:endParaRPr lang="en-GB"/>
          </a:p>
        </p:txBody>
      </p:sp>
    </p:spTree>
    <p:extLst>
      <p:ext uri="{BB962C8B-B14F-4D97-AF65-F5344CB8AC3E}">
        <p14:creationId xmlns:p14="http://schemas.microsoft.com/office/powerpoint/2010/main" val="1914930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Fixed defect </a:t>
            </a:r>
            <a:r>
              <a:rPr lang="lv-LV" dirty="0" err="1"/>
              <a:t>should</a:t>
            </a:r>
            <a:r>
              <a:rPr lang="lv-LV" dirty="0"/>
              <a:t> </a:t>
            </a:r>
            <a:r>
              <a:rPr lang="lv-LV" dirty="0" err="1"/>
              <a:t>be</a:t>
            </a:r>
            <a:r>
              <a:rPr lang="lv-LV" dirty="0"/>
              <a:t> </a:t>
            </a:r>
            <a:r>
              <a:rPr lang="en-US" dirty="0"/>
              <a:t>re-</a:t>
            </a:r>
            <a:r>
              <a:rPr lang="lv-LV" dirty="0" err="1"/>
              <a:t>tested</a:t>
            </a:r>
            <a:r>
              <a:rPr lang="lv-LV" dirty="0"/>
              <a:t> </a:t>
            </a:r>
            <a:r>
              <a:rPr lang="lv-LV" dirty="0" err="1"/>
              <a:t>on</a:t>
            </a:r>
            <a:r>
              <a:rPr lang="lv-LV" dirty="0"/>
              <a:t> </a:t>
            </a:r>
            <a:r>
              <a:rPr lang="lv-LV" dirty="0" err="1"/>
              <a:t>correct</a:t>
            </a:r>
            <a:r>
              <a:rPr lang="lv-LV" dirty="0"/>
              <a:t> </a:t>
            </a:r>
            <a:r>
              <a:rPr lang="lv-LV" dirty="0" err="1"/>
              <a:t>version</a:t>
            </a:r>
            <a:r>
              <a:rPr lang="en-US" dirty="0"/>
              <a:t> and </a:t>
            </a:r>
            <a:r>
              <a:rPr lang="lv-LV" dirty="0" err="1"/>
              <a:t>its</a:t>
            </a:r>
            <a:r>
              <a:rPr lang="lv-LV" dirty="0"/>
              <a:t> </a:t>
            </a:r>
            <a:r>
              <a:rPr lang="lv-LV" dirty="0" err="1"/>
              <a:t>functionality</a:t>
            </a:r>
            <a:r>
              <a:rPr lang="lv-LV" dirty="0"/>
              <a:t> </a:t>
            </a:r>
            <a:r>
              <a:rPr lang="lv-LV" dirty="0" err="1"/>
              <a:t>should</a:t>
            </a:r>
            <a:r>
              <a:rPr lang="lv-LV" dirty="0"/>
              <a:t> </a:t>
            </a:r>
            <a:r>
              <a:rPr lang="lv-LV" dirty="0" err="1"/>
              <a:t>be</a:t>
            </a:r>
            <a:r>
              <a:rPr lang="lv-LV" dirty="0"/>
              <a:t> re-</a:t>
            </a:r>
            <a:r>
              <a:rPr lang="lv-LV" dirty="0" err="1"/>
              <a:t>tested</a:t>
            </a:r>
            <a:r>
              <a:rPr lang="lv-LV" dirty="0"/>
              <a:t> </a:t>
            </a:r>
            <a:r>
              <a:rPr lang="lv-LV" dirty="0" err="1"/>
              <a:t>around</a:t>
            </a:r>
            <a:r>
              <a:rPr lang="en-US" dirty="0"/>
              <a:t> as well</a:t>
            </a:r>
            <a:endParaRPr lang="lv-LV" dirty="0"/>
          </a:p>
          <a:p>
            <a:r>
              <a:rPr lang="lv-LV" dirty="0" err="1"/>
              <a:t>deffered</a:t>
            </a:r>
            <a:r>
              <a:rPr lang="lv-LV" dirty="0"/>
              <a:t> - </a:t>
            </a:r>
            <a:r>
              <a:rPr lang="ru-RU" dirty="0"/>
              <a:t>отсроченный</a:t>
            </a:r>
            <a:endParaRPr lang="en-GB" dirty="0"/>
          </a:p>
        </p:txBody>
      </p:sp>
      <p:sp>
        <p:nvSpPr>
          <p:cNvPr id="4" name="Slide Number Placeholder 3"/>
          <p:cNvSpPr>
            <a:spLocks noGrp="1"/>
          </p:cNvSpPr>
          <p:nvPr>
            <p:ph type="sldNum" sz="quarter" idx="10"/>
          </p:nvPr>
        </p:nvSpPr>
        <p:spPr/>
        <p:txBody>
          <a:bodyPr/>
          <a:lstStyle/>
          <a:p>
            <a:fld id="{72F8927A-9D78-45F2-BC0F-1E2268F4736F}" type="slidenum">
              <a:rPr lang="en-GB" smtClean="0"/>
              <a:t>22</a:t>
            </a:fld>
            <a:endParaRPr lang="en-GB"/>
          </a:p>
        </p:txBody>
      </p:sp>
    </p:spTree>
    <p:extLst>
      <p:ext uri="{BB962C8B-B14F-4D97-AF65-F5344CB8AC3E}">
        <p14:creationId xmlns:p14="http://schemas.microsoft.com/office/powerpoint/2010/main" val="1784625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Fixed defect </a:t>
            </a:r>
            <a:r>
              <a:rPr lang="lv-LV" dirty="0" err="1"/>
              <a:t>should</a:t>
            </a:r>
            <a:r>
              <a:rPr lang="lv-LV" dirty="0"/>
              <a:t> </a:t>
            </a:r>
            <a:r>
              <a:rPr lang="lv-LV" dirty="0" err="1"/>
              <a:t>be</a:t>
            </a:r>
            <a:r>
              <a:rPr lang="lv-LV" dirty="0"/>
              <a:t> </a:t>
            </a:r>
            <a:r>
              <a:rPr lang="en-US" dirty="0"/>
              <a:t>re-</a:t>
            </a:r>
            <a:r>
              <a:rPr lang="lv-LV" dirty="0" err="1"/>
              <a:t>tested</a:t>
            </a:r>
            <a:r>
              <a:rPr lang="lv-LV" dirty="0"/>
              <a:t> </a:t>
            </a:r>
            <a:r>
              <a:rPr lang="lv-LV" dirty="0" err="1"/>
              <a:t>on</a:t>
            </a:r>
            <a:r>
              <a:rPr lang="lv-LV" dirty="0"/>
              <a:t> </a:t>
            </a:r>
            <a:r>
              <a:rPr lang="lv-LV" dirty="0" err="1"/>
              <a:t>correct</a:t>
            </a:r>
            <a:r>
              <a:rPr lang="lv-LV" dirty="0"/>
              <a:t> </a:t>
            </a:r>
            <a:r>
              <a:rPr lang="lv-LV" dirty="0" err="1"/>
              <a:t>version</a:t>
            </a:r>
            <a:r>
              <a:rPr lang="en-US" dirty="0"/>
              <a:t> and </a:t>
            </a:r>
            <a:r>
              <a:rPr lang="lv-LV" dirty="0" err="1"/>
              <a:t>its</a:t>
            </a:r>
            <a:r>
              <a:rPr lang="lv-LV" dirty="0"/>
              <a:t> </a:t>
            </a:r>
            <a:r>
              <a:rPr lang="lv-LV" dirty="0" err="1"/>
              <a:t>functionality</a:t>
            </a:r>
            <a:r>
              <a:rPr lang="lv-LV" dirty="0"/>
              <a:t> </a:t>
            </a:r>
            <a:r>
              <a:rPr lang="lv-LV" dirty="0" err="1"/>
              <a:t>should</a:t>
            </a:r>
            <a:r>
              <a:rPr lang="lv-LV" dirty="0"/>
              <a:t> </a:t>
            </a:r>
            <a:r>
              <a:rPr lang="lv-LV" dirty="0" err="1"/>
              <a:t>be</a:t>
            </a:r>
            <a:r>
              <a:rPr lang="lv-LV" dirty="0"/>
              <a:t> re-</a:t>
            </a:r>
            <a:r>
              <a:rPr lang="lv-LV" dirty="0" err="1"/>
              <a:t>tested</a:t>
            </a:r>
            <a:r>
              <a:rPr lang="lv-LV" dirty="0"/>
              <a:t> </a:t>
            </a:r>
            <a:r>
              <a:rPr lang="lv-LV" dirty="0" err="1"/>
              <a:t>around</a:t>
            </a:r>
            <a:r>
              <a:rPr lang="en-US" dirty="0"/>
              <a:t> as well</a:t>
            </a:r>
            <a:endParaRPr lang="lv-LV" dirty="0"/>
          </a:p>
          <a:p>
            <a:r>
              <a:rPr lang="lv-LV" dirty="0"/>
              <a:t>deffered – </a:t>
            </a:r>
            <a:r>
              <a:rPr lang="ru-RU" dirty="0"/>
              <a:t>отсроченный</a:t>
            </a:r>
            <a:r>
              <a:rPr lang="en-US" dirty="0"/>
              <a:t> - Postponed</a:t>
            </a:r>
            <a:endParaRPr lang="en-GB" dirty="0"/>
          </a:p>
        </p:txBody>
      </p:sp>
      <p:sp>
        <p:nvSpPr>
          <p:cNvPr id="4" name="Slide Number Placeholder 3"/>
          <p:cNvSpPr>
            <a:spLocks noGrp="1"/>
          </p:cNvSpPr>
          <p:nvPr>
            <p:ph type="sldNum" sz="quarter" idx="10"/>
          </p:nvPr>
        </p:nvSpPr>
        <p:spPr/>
        <p:txBody>
          <a:bodyPr/>
          <a:lstStyle/>
          <a:p>
            <a:fld id="{72F8927A-9D78-45F2-BC0F-1E2268F4736F}" type="slidenum">
              <a:rPr lang="en-GB" smtClean="0"/>
              <a:t>23</a:t>
            </a:fld>
            <a:endParaRPr lang="en-GB"/>
          </a:p>
        </p:txBody>
      </p:sp>
    </p:spTree>
    <p:extLst>
      <p:ext uri="{BB962C8B-B14F-4D97-AF65-F5344CB8AC3E}">
        <p14:creationId xmlns:p14="http://schemas.microsoft.com/office/powerpoint/2010/main" val="1644148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24</a:t>
            </a:fld>
            <a:endParaRPr lang="en-GB"/>
          </a:p>
        </p:txBody>
      </p:sp>
    </p:spTree>
    <p:extLst>
      <p:ext uri="{BB962C8B-B14F-4D97-AF65-F5344CB8AC3E}">
        <p14:creationId xmlns:p14="http://schemas.microsoft.com/office/powerpoint/2010/main" val="1486904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28</a:t>
            </a:fld>
            <a:endParaRPr lang="en-GB"/>
          </a:p>
        </p:txBody>
      </p:sp>
    </p:spTree>
    <p:extLst>
      <p:ext uri="{BB962C8B-B14F-4D97-AF65-F5344CB8AC3E}">
        <p14:creationId xmlns:p14="http://schemas.microsoft.com/office/powerpoint/2010/main" val="1785646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29</a:t>
            </a:fld>
            <a:endParaRPr lang="en-GB"/>
          </a:p>
        </p:txBody>
      </p:sp>
    </p:spTree>
    <p:extLst>
      <p:ext uri="{BB962C8B-B14F-4D97-AF65-F5344CB8AC3E}">
        <p14:creationId xmlns:p14="http://schemas.microsoft.com/office/powerpoint/2010/main" val="2338438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F8927A-9D78-45F2-BC0F-1E2268F4736F}" type="slidenum">
              <a:rPr lang="en-GB" smtClean="0"/>
              <a:t>30</a:t>
            </a:fld>
            <a:endParaRPr lang="en-GB"/>
          </a:p>
        </p:txBody>
      </p:sp>
    </p:spTree>
    <p:extLst>
      <p:ext uri="{BB962C8B-B14F-4D97-AF65-F5344CB8AC3E}">
        <p14:creationId xmlns:p14="http://schemas.microsoft.com/office/powerpoint/2010/main" val="2584584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was the first use of the term "bug"?</a:t>
            </a:r>
          </a:p>
          <a:p>
            <a:r>
              <a:rPr lang="en-US" sz="1200" b="0" kern="1200" dirty="0">
                <a:solidFill>
                  <a:schemeClr val="tx1"/>
                </a:solidFill>
                <a:effectLst/>
                <a:latin typeface="+mn-lt"/>
                <a:ea typeface="+mn-ea"/>
                <a:cs typeface="+mn-cs"/>
              </a:rPr>
              <a:t>Although the term "Computer Bug" is a relatively recent construct (i.e. only applied to IT with the rise of computers) the term 'bug' has been used in informal engineering terminology for some time. </a:t>
            </a:r>
          </a:p>
          <a:p>
            <a:r>
              <a:rPr lang="en-US" sz="1200" b="0" kern="1200" dirty="0">
                <a:solidFill>
                  <a:schemeClr val="tx1"/>
                </a:solidFill>
                <a:effectLst/>
                <a:latin typeface="+mn-lt"/>
                <a:ea typeface="+mn-ea"/>
                <a:cs typeface="+mn-cs"/>
              </a:rPr>
              <a:t>The very concept, though not the term, might date as far back as </a:t>
            </a:r>
            <a:r>
              <a:rPr lang="en-US" sz="1200" b="1" kern="1200" dirty="0">
                <a:solidFill>
                  <a:schemeClr val="tx1"/>
                </a:solidFill>
                <a:effectLst/>
                <a:latin typeface="+mn-lt"/>
                <a:ea typeface="+mn-ea"/>
                <a:cs typeface="+mn-cs"/>
              </a:rPr>
              <a:t>1843</a:t>
            </a:r>
            <a:r>
              <a:rPr lang="en-US" sz="1200" b="0" kern="1200" dirty="0">
                <a:solidFill>
                  <a:schemeClr val="tx1"/>
                </a:solidFill>
                <a:effectLst/>
                <a:latin typeface="+mn-lt"/>
                <a:ea typeface="+mn-ea"/>
                <a:cs typeface="+mn-cs"/>
              </a:rPr>
              <a:t> when </a:t>
            </a:r>
            <a:r>
              <a:rPr lang="en-US" sz="1200" b="0" u="none" strike="noStrike" kern="1200" dirty="0">
                <a:solidFill>
                  <a:schemeClr val="tx1"/>
                </a:solidFill>
                <a:effectLst/>
                <a:latin typeface="+mn-lt"/>
                <a:ea typeface="+mn-ea"/>
                <a:cs typeface="+mn-cs"/>
                <a:hlinkClick r:id="rId3"/>
              </a:rPr>
              <a:t>Ada Lovelace</a:t>
            </a:r>
            <a:r>
              <a:rPr lang="en-US" sz="1200" b="0" kern="1200" dirty="0">
                <a:solidFill>
                  <a:schemeClr val="tx1"/>
                </a:solidFill>
                <a:effectLst/>
                <a:latin typeface="+mn-lt"/>
                <a:ea typeface="+mn-ea"/>
                <a:cs typeface="+mn-cs"/>
              </a:rPr>
              <a:t> spoke about the possibility of </a:t>
            </a:r>
            <a:r>
              <a:rPr lang="en-US" sz="1200" b="0" u="none" strike="noStrike" kern="1200" dirty="0">
                <a:solidFill>
                  <a:schemeClr val="tx1"/>
                </a:solidFill>
                <a:effectLst/>
                <a:latin typeface="+mn-lt"/>
                <a:ea typeface="+mn-ea"/>
                <a:cs typeface="+mn-cs"/>
                <a:hlinkClick r:id="rId4"/>
              </a:rPr>
              <a:t>problematic program "cards"</a:t>
            </a:r>
            <a:r>
              <a:rPr lang="en-US" sz="1200" b="0" kern="1200" dirty="0">
                <a:solidFill>
                  <a:schemeClr val="tx1"/>
                </a:solidFill>
                <a:effectLst/>
                <a:latin typeface="+mn-lt"/>
                <a:ea typeface="+mn-ea"/>
                <a:cs typeface="+mn-cs"/>
              </a:rPr>
              <a:t> used in Charles Babbage's analytical engine. </a:t>
            </a:r>
          </a:p>
          <a:p>
            <a:r>
              <a:rPr lang="en-US" sz="1200" b="0" kern="1200" dirty="0">
                <a:solidFill>
                  <a:schemeClr val="tx1"/>
                </a:solidFill>
                <a:effectLst/>
                <a:latin typeface="+mn-lt"/>
                <a:ea typeface="+mn-ea"/>
                <a:cs typeface="+mn-cs"/>
              </a:rPr>
              <a:t>In an</a:t>
            </a:r>
            <a:r>
              <a:rPr lang="en-US" sz="1200" b="1" kern="1200" dirty="0">
                <a:solidFill>
                  <a:schemeClr val="tx1"/>
                </a:solidFill>
                <a:effectLst/>
                <a:latin typeface="+mn-lt"/>
                <a:ea typeface="+mn-ea"/>
                <a:cs typeface="+mn-cs"/>
              </a:rPr>
              <a:t> 1843</a:t>
            </a:r>
            <a:r>
              <a:rPr lang="en-US" sz="1200" b="0" kern="1200" dirty="0">
                <a:solidFill>
                  <a:schemeClr val="tx1"/>
                </a:solidFill>
                <a:effectLst/>
                <a:latin typeface="+mn-lt"/>
                <a:ea typeface="+mn-ea"/>
                <a:cs typeface="+mn-cs"/>
              </a:rPr>
              <a:t> letter, she noted:-</a:t>
            </a:r>
          </a:p>
          <a:p>
            <a:r>
              <a:rPr lang="en-US" sz="1200" b="0" kern="1200" dirty="0">
                <a:solidFill>
                  <a:schemeClr val="tx1"/>
                </a:solidFill>
                <a:effectLst/>
                <a:latin typeface="+mn-lt"/>
                <a:ea typeface="+mn-ea"/>
                <a:cs typeface="+mn-cs"/>
              </a:rPr>
              <a:t>"an analyzing process must equally have been performed in order to furnish the Analytical Engine with the necessary </a:t>
            </a:r>
            <a:r>
              <a:rPr lang="en-US" sz="1200" b="0" i="1" kern="1200" dirty="0">
                <a:solidFill>
                  <a:schemeClr val="tx1"/>
                </a:solidFill>
                <a:effectLst/>
                <a:latin typeface="+mn-lt"/>
                <a:ea typeface="+mn-ea"/>
                <a:cs typeface="+mn-cs"/>
              </a:rPr>
              <a:t>operative</a:t>
            </a:r>
            <a:r>
              <a:rPr lang="en-US" sz="1200" b="0" kern="1200" dirty="0">
                <a:solidFill>
                  <a:schemeClr val="tx1"/>
                </a:solidFill>
                <a:effectLst/>
                <a:latin typeface="+mn-lt"/>
                <a:ea typeface="+mn-ea"/>
                <a:cs typeface="+mn-cs"/>
              </a:rPr>
              <a:t> data, and that herein may also lie a possible source of error. Granted that the actual mechanism is unerring in its processes, the </a:t>
            </a:r>
            <a:r>
              <a:rPr lang="en-US" sz="1200" b="0" i="1" kern="1200" dirty="0">
                <a:solidFill>
                  <a:schemeClr val="tx1"/>
                </a:solidFill>
                <a:effectLst/>
                <a:latin typeface="+mn-lt"/>
                <a:ea typeface="+mn-ea"/>
                <a:cs typeface="+mn-cs"/>
              </a:rPr>
              <a:t>cards</a:t>
            </a:r>
            <a:r>
              <a:rPr lang="en-US" sz="1200" b="0" kern="1200" dirty="0">
                <a:solidFill>
                  <a:schemeClr val="tx1"/>
                </a:solidFill>
                <a:effectLst/>
                <a:latin typeface="+mn-lt"/>
                <a:ea typeface="+mn-ea"/>
                <a:cs typeface="+mn-cs"/>
              </a:rPr>
              <a:t> may give it wrong orders."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first recorded use of the term 'bug', with regards to being an error or malfunction in a machine, comes from none other than Thomas Edison. In an </a:t>
            </a:r>
            <a:r>
              <a:rPr lang="en-US" sz="1200" b="1" kern="1200" dirty="0">
                <a:solidFill>
                  <a:schemeClr val="tx1"/>
                </a:solidFill>
                <a:effectLst/>
                <a:latin typeface="+mn-lt"/>
                <a:ea typeface="+mn-ea"/>
                <a:cs typeface="+mn-cs"/>
              </a:rPr>
              <a:t>1878</a:t>
            </a:r>
            <a:r>
              <a:rPr lang="en-US" sz="1200" b="0" kern="1200" dirty="0">
                <a:solidFill>
                  <a:schemeClr val="tx1"/>
                </a:solidFill>
                <a:effectLst/>
                <a:latin typeface="+mn-lt"/>
                <a:ea typeface="+mn-ea"/>
                <a:cs typeface="+mn-cs"/>
              </a:rPr>
              <a:t> letter to an associate (which was </a:t>
            </a:r>
            <a:r>
              <a:rPr lang="en-US" sz="1200" b="0" u="none" strike="noStrike" kern="1200" dirty="0">
                <a:solidFill>
                  <a:schemeClr val="tx1"/>
                </a:solidFill>
                <a:effectLst/>
                <a:latin typeface="+mn-lt"/>
                <a:ea typeface="+mn-ea"/>
                <a:cs typeface="+mn-cs"/>
                <a:hlinkClick r:id="rId5"/>
              </a:rPr>
              <a:t>sold in an auction in 2018</a:t>
            </a:r>
            <a:r>
              <a:rPr lang="en-US" sz="1200" b="0" kern="1200" dirty="0">
                <a:solidFill>
                  <a:schemeClr val="tx1"/>
                </a:solidFill>
                <a:effectLst/>
                <a:latin typeface="+mn-lt"/>
                <a:ea typeface="+mn-ea"/>
                <a:cs typeface="+mn-cs"/>
              </a:rPr>
              <a:t>), he noted:-</a:t>
            </a:r>
          </a:p>
          <a:p>
            <a:r>
              <a:rPr lang="en-US" sz="1200" b="0" kern="1200" dirty="0">
                <a:solidFill>
                  <a:schemeClr val="tx1"/>
                </a:solidFill>
                <a:effectLst/>
                <a:latin typeface="+mn-lt"/>
                <a:ea typeface="+mn-ea"/>
                <a:cs typeface="+mn-cs"/>
              </a:rPr>
              <a:t>“You were partly correct, I did find a ‘bug’ in my apparatus, but it was not in the telephone proper. It was of the genus ‘</a:t>
            </a:r>
            <a:r>
              <a:rPr lang="en-US" sz="1200" b="0" kern="1200" dirty="0" err="1">
                <a:solidFill>
                  <a:schemeClr val="tx1"/>
                </a:solidFill>
                <a:effectLst/>
                <a:latin typeface="+mn-lt"/>
                <a:ea typeface="+mn-ea"/>
                <a:cs typeface="+mn-cs"/>
              </a:rPr>
              <a:t>callbellum</a:t>
            </a:r>
            <a:r>
              <a:rPr lang="en-US" sz="1200" b="0" kern="1200" dirty="0">
                <a:solidFill>
                  <a:schemeClr val="tx1"/>
                </a:solidFill>
                <a:effectLst/>
                <a:latin typeface="+mn-lt"/>
                <a:ea typeface="+mn-ea"/>
                <a:cs typeface="+mn-cs"/>
              </a:rPr>
              <a:t>.’ The insect appears to find conditions for its existence in all call apparatus of telephones.”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term "bug" was used in an account by computer pioneer </a:t>
            </a:r>
            <a:r>
              <a:rPr lang="en-US" sz="1200" b="0" i="0" u="none" strike="noStrike" kern="1200" dirty="0">
                <a:solidFill>
                  <a:schemeClr val="tx1"/>
                </a:solidFill>
                <a:effectLst/>
                <a:latin typeface="+mn-lt"/>
                <a:ea typeface="+mn-ea"/>
                <a:cs typeface="+mn-cs"/>
                <a:hlinkClick r:id="rId6" tooltip="Grace Hopper"/>
              </a:rPr>
              <a:t>Grace Hopper</a:t>
            </a:r>
            <a:r>
              <a:rPr lang="en-US" sz="1200" b="0" i="0" kern="1200" dirty="0">
                <a:solidFill>
                  <a:schemeClr val="tx1"/>
                </a:solidFill>
                <a:effectLst/>
                <a:latin typeface="+mn-lt"/>
                <a:ea typeface="+mn-ea"/>
                <a:cs typeface="+mn-cs"/>
              </a:rPr>
              <a:t>, who publicized the cause of a malfunction in an early electromechanical computer.</a:t>
            </a:r>
            <a:r>
              <a:rPr lang="en-US" sz="1200" b="0" i="0" u="none" strike="noStrike" kern="1200" baseline="30000" dirty="0">
                <a:solidFill>
                  <a:schemeClr val="tx1"/>
                </a:solidFill>
                <a:effectLst/>
                <a:latin typeface="+mn-lt"/>
                <a:ea typeface="+mn-ea"/>
                <a:cs typeface="+mn-cs"/>
                <a:hlinkClick r:id="rId7"/>
              </a:rPr>
              <a:t>[9]</a:t>
            </a:r>
            <a:r>
              <a:rPr lang="en-US" sz="1200" b="0" i="0" kern="1200" dirty="0">
                <a:solidFill>
                  <a:schemeClr val="tx1"/>
                </a:solidFill>
                <a:effectLst/>
                <a:latin typeface="+mn-lt"/>
                <a:ea typeface="+mn-ea"/>
                <a:cs typeface="+mn-cs"/>
              </a:rPr>
              <a:t> A typical version of the story is:</a:t>
            </a:r>
          </a:p>
          <a:p>
            <a:r>
              <a:rPr lang="en-US" dirty="0">
                <a:effectLst/>
              </a:rPr>
              <a:t>In 1946, when Hopper was released from active duty, she joined the Harvard Faculty at the Computation Laboratory where she continued her work on the </a:t>
            </a:r>
            <a:r>
              <a:rPr lang="en-US" sz="1200" u="none" strike="noStrike" kern="1200" dirty="0">
                <a:solidFill>
                  <a:schemeClr val="tx1"/>
                </a:solidFill>
                <a:effectLst/>
                <a:latin typeface="+mn-lt"/>
                <a:ea typeface="+mn-ea"/>
                <a:cs typeface="+mn-cs"/>
                <a:hlinkClick r:id="rId8" tooltip="Harvard Mark II"/>
              </a:rPr>
              <a:t>Mark II</a:t>
            </a:r>
            <a:r>
              <a:rPr lang="en-US" dirty="0">
                <a:effectLst/>
              </a:rPr>
              <a:t> and </a:t>
            </a:r>
            <a:r>
              <a:rPr lang="en-US" sz="1200" u="none" strike="noStrike" kern="1200" dirty="0">
                <a:solidFill>
                  <a:schemeClr val="tx1"/>
                </a:solidFill>
                <a:effectLst/>
                <a:latin typeface="+mn-lt"/>
                <a:ea typeface="+mn-ea"/>
                <a:cs typeface="+mn-cs"/>
                <a:hlinkClick r:id="rId9" tooltip="Harvard Mark III"/>
              </a:rPr>
              <a:t>Mark III</a:t>
            </a:r>
            <a:r>
              <a:rPr lang="en-US" dirty="0">
                <a:effectLst/>
              </a:rPr>
              <a:t>. Operators traced an error in the Mark II to a </a:t>
            </a:r>
            <a:r>
              <a:rPr lang="en-US" sz="1200" u="none" strike="noStrike" kern="1200" dirty="0">
                <a:solidFill>
                  <a:schemeClr val="tx1"/>
                </a:solidFill>
                <a:effectLst/>
                <a:latin typeface="+mn-lt"/>
                <a:ea typeface="+mn-ea"/>
                <a:cs typeface="+mn-cs"/>
                <a:hlinkClick r:id="rId10" tooltip="Moth"/>
              </a:rPr>
              <a:t>moth</a:t>
            </a:r>
            <a:r>
              <a:rPr lang="en-US" dirty="0">
                <a:effectLst/>
              </a:rPr>
              <a:t> trapped in a relay, coining the term </a:t>
            </a:r>
            <a:r>
              <a:rPr lang="en-US" i="1" dirty="0">
                <a:effectLst/>
              </a:rPr>
              <a:t>bug</a:t>
            </a:r>
            <a:r>
              <a:rPr lang="en-US" dirty="0">
                <a:effectLst/>
              </a:rPr>
              <a:t>. This bug was carefully removed and taped to the log book. Stemming from the first bug, today we call errors or glitches in a program a </a:t>
            </a:r>
            <a:r>
              <a:rPr lang="en-US" i="1" dirty="0">
                <a:effectLst/>
              </a:rPr>
              <a:t>bug</a:t>
            </a:r>
            <a:r>
              <a:rPr lang="en-US" dirty="0">
                <a:effectLst/>
              </a:rPr>
              <a:t>.</a:t>
            </a:r>
            <a:r>
              <a:rPr lang="en-US" sz="1200" b="0" i="0" u="none" strike="noStrike" kern="1200" baseline="30000" dirty="0">
                <a:solidFill>
                  <a:schemeClr val="tx1"/>
                </a:solidFill>
                <a:effectLst/>
                <a:latin typeface="+mn-lt"/>
                <a:ea typeface="+mn-ea"/>
                <a:cs typeface="+mn-cs"/>
                <a:hlinkClick r:id="rId11"/>
              </a:rPr>
              <a:t>[10]</a:t>
            </a:r>
            <a:endParaRPr lang="en-US" dirty="0">
              <a:effectLst/>
            </a:endParaRPr>
          </a:p>
          <a:p>
            <a:endParaRPr lang="en-US" sz="1200" b="0" kern="1200" dirty="0">
              <a:solidFill>
                <a:schemeClr val="tx1"/>
              </a:solidFill>
              <a:effectLst/>
              <a:latin typeface="+mn-lt"/>
              <a:ea typeface="+mn-ea"/>
              <a:cs typeface="+mn-cs"/>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br>
              <a:rPr lang="en-US" dirty="0"/>
            </a:br>
            <a:endParaRPr lang="en-US" dirty="0"/>
          </a:p>
        </p:txBody>
      </p:sp>
      <p:sp>
        <p:nvSpPr>
          <p:cNvPr id="4" name="Slide Number Placeholder 3"/>
          <p:cNvSpPr>
            <a:spLocks noGrp="1"/>
          </p:cNvSpPr>
          <p:nvPr>
            <p:ph type="sldNum" sz="quarter" idx="5"/>
          </p:nvPr>
        </p:nvSpPr>
        <p:spPr/>
        <p:txBody>
          <a:bodyPr/>
          <a:lstStyle/>
          <a:p>
            <a:fld id="{72F8927A-9D78-45F2-BC0F-1E2268F4736F}" type="slidenum">
              <a:rPr lang="en-GB" smtClean="0"/>
              <a:t>3</a:t>
            </a:fld>
            <a:endParaRPr lang="en-GB"/>
          </a:p>
        </p:txBody>
      </p:sp>
    </p:spTree>
    <p:extLst>
      <p:ext uri="{BB962C8B-B14F-4D97-AF65-F5344CB8AC3E}">
        <p14:creationId xmlns:p14="http://schemas.microsoft.com/office/powerpoint/2010/main" val="3152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sz="1200" b="0" i="0" kern="1200" dirty="0">
                <a:solidFill>
                  <a:schemeClr val="tx1"/>
                </a:solidFill>
                <a:effectLst/>
                <a:latin typeface="+mn-lt"/>
                <a:ea typeface="+mn-ea"/>
                <a:cs typeface="+mn-cs"/>
              </a:rPr>
              <a:t>There is no software without bugs. Every day testers all over the world encounter new and new software defects and issues. But some of them have become sort of common as they appear more frequently than others.</a:t>
            </a:r>
          </a:p>
          <a:p>
            <a:pPr fontAlgn="t"/>
            <a:r>
              <a:rPr lang="en-US" sz="1200" b="0" i="0" kern="1200" dirty="0">
                <a:solidFill>
                  <a:schemeClr val="tx1"/>
                </a:solidFill>
                <a:effectLst/>
                <a:latin typeface="+mn-lt"/>
                <a:ea typeface="+mn-ea"/>
                <a:cs typeface="+mn-cs"/>
              </a:rPr>
              <a:t>Today we are going to identify the most common types of bugs all testers should know. This will help to look for software issues in the most likely places instead of performing a random search. Also, testers can face </a:t>
            </a:r>
            <a:r>
              <a:rPr lang="en-US" sz="1200" b="0" i="0" u="none" strike="noStrike" kern="1200" dirty="0">
                <a:solidFill>
                  <a:schemeClr val="tx1"/>
                </a:solidFill>
                <a:effectLst/>
                <a:latin typeface="+mn-lt"/>
                <a:ea typeface="+mn-ea"/>
                <a:cs typeface="+mn-cs"/>
                <a:hlinkClick r:id="rId3"/>
              </a:rPr>
              <a:t>unusual software bugs</a:t>
            </a:r>
            <a:r>
              <a:rPr lang="en-US" sz="1200" b="0" i="0" kern="1200" dirty="0">
                <a:solidFill>
                  <a:schemeClr val="tx1"/>
                </a:solidFill>
                <a:effectLst/>
                <a:latin typeface="+mn-lt"/>
                <a:ea typeface="+mn-ea"/>
                <a:cs typeface="+mn-cs"/>
              </a:rPr>
              <a:t>.</a:t>
            </a:r>
          </a:p>
          <a:p>
            <a:pPr fontAlgn="t"/>
            <a:endParaRPr lang="en-US" sz="1200" b="0" i="0" kern="1200" dirty="0">
              <a:solidFill>
                <a:schemeClr val="tx1"/>
              </a:solidFill>
              <a:effectLst/>
              <a:latin typeface="+mn-lt"/>
              <a:ea typeface="+mn-ea"/>
              <a:cs typeface="+mn-cs"/>
            </a:endParaRPr>
          </a:p>
          <a:p>
            <a:pPr fontAlgn="t"/>
            <a:r>
              <a:rPr lang="en-US" sz="1200" b="1" i="0" kern="1200" dirty="0">
                <a:solidFill>
                  <a:schemeClr val="tx1"/>
                </a:solidFill>
                <a:effectLst/>
                <a:latin typeface="+mn-lt"/>
                <a:ea typeface="+mn-ea"/>
                <a:cs typeface="+mn-cs"/>
              </a:rPr>
              <a:t>Incorrect calculations</a:t>
            </a:r>
          </a:p>
          <a:p>
            <a:pPr fontAlgn="t"/>
            <a:r>
              <a:rPr lang="en-US" sz="1200" b="0" i="0" kern="1200" dirty="0">
                <a:solidFill>
                  <a:schemeClr val="tx1"/>
                </a:solidFill>
                <a:effectLst/>
                <a:latin typeface="+mn-lt"/>
                <a:ea typeface="+mn-ea"/>
                <a:cs typeface="+mn-cs"/>
              </a:rPr>
              <a:t>This type of problem can be caused by a lot of reasons, e.g., wrong algorithm, data type mismatch or just coding errors. Sometimes, a cost of these bugs can be very high. History knows a lot of examples when a wrong number provoked accidents or huge </a:t>
            </a:r>
            <a:r>
              <a:rPr lang="en-US" sz="1200" b="0" i="0" u="none" strike="noStrike" kern="1200" dirty="0">
                <a:solidFill>
                  <a:schemeClr val="tx1"/>
                </a:solidFill>
                <a:effectLst/>
                <a:latin typeface="+mn-lt"/>
                <a:ea typeface="+mn-ea"/>
                <a:cs typeface="+mn-cs"/>
                <a:hlinkClick r:id="rId4"/>
              </a:rPr>
              <a:t>financial losses</a:t>
            </a:r>
            <a:r>
              <a:rPr lang="en-US" sz="1200" b="0" i="0" kern="1200" dirty="0">
                <a:solidFill>
                  <a:schemeClr val="tx1"/>
                </a:solidFill>
                <a:effectLst/>
                <a:latin typeface="+mn-lt"/>
                <a:ea typeface="+mn-ea"/>
                <a:cs typeface="+mn-cs"/>
              </a:rPr>
              <a:t>.</a:t>
            </a:r>
          </a:p>
          <a:p>
            <a:pPr fontAlgn="t"/>
            <a:r>
              <a:rPr lang="en-US" sz="1200" b="0" i="0" kern="1200" dirty="0">
                <a:solidFill>
                  <a:schemeClr val="tx1"/>
                </a:solidFill>
                <a:effectLst/>
                <a:latin typeface="+mn-lt"/>
                <a:ea typeface="+mn-ea"/>
                <a:cs typeface="+mn-cs"/>
              </a:rPr>
              <a:t>For example, let’s remember the famous Ariane 5, a rocket developed by the European Space Agency. It was supposed to float in space but in reality, ended up exploding only 40 seconds after its launching. Money losses were estimated at $500 million. The reason was an unpredictable conversion from a 64-bit floating point number to a 16-bit signed integer value. As a result, 16 bits were not enough to represent the necessary value, so calculations went wrong.</a:t>
            </a:r>
          </a:p>
          <a:p>
            <a:pPr fontAlgn="t"/>
            <a:endParaRPr lang="en-US" sz="1200" b="0" i="0" kern="1200" dirty="0">
              <a:solidFill>
                <a:schemeClr val="tx1"/>
              </a:solidFill>
              <a:effectLst/>
              <a:latin typeface="+mn-lt"/>
              <a:ea typeface="+mn-ea"/>
              <a:cs typeface="+mn-cs"/>
            </a:endParaRPr>
          </a:p>
          <a:p>
            <a:pPr fontAlgn="t"/>
            <a:r>
              <a:rPr lang="en-US" sz="1200" b="1" i="0" kern="1200" dirty="0">
                <a:solidFill>
                  <a:schemeClr val="tx1"/>
                </a:solidFill>
                <a:effectLst/>
                <a:latin typeface="+mn-lt"/>
                <a:ea typeface="+mn-ea"/>
                <a:cs typeface="+mn-cs"/>
              </a:rPr>
              <a:t>Functional errors</a:t>
            </a:r>
          </a:p>
          <a:p>
            <a:pPr fontAlgn="t"/>
            <a:r>
              <a:rPr lang="en-US" sz="1200" b="0" i="0" kern="1200" dirty="0">
                <a:solidFill>
                  <a:schemeClr val="tx1"/>
                </a:solidFill>
                <a:effectLst/>
                <a:latin typeface="+mn-lt"/>
                <a:ea typeface="+mn-ea"/>
                <a:cs typeface="+mn-cs"/>
              </a:rPr>
              <a:t>All the functionality of any program should operate correctly. It means that an expected result of operations should coincide with an actual one. But often they don’t. As far as there are programs, which have quite a big range of functions, there is a great probability of bug omission. Such type of errors can vary from unclickable buttons to inability to use the main functionality of the software.</a:t>
            </a:r>
          </a:p>
          <a:p>
            <a:pPr fontAlgn="t"/>
            <a:endParaRPr lang="en-US" sz="1200" b="0" i="0" kern="1200" dirty="0">
              <a:solidFill>
                <a:schemeClr val="tx1"/>
              </a:solidFill>
              <a:effectLst/>
              <a:latin typeface="+mn-lt"/>
              <a:ea typeface="+mn-ea"/>
              <a:cs typeface="+mn-cs"/>
            </a:endParaRPr>
          </a:p>
          <a:p>
            <a:pPr fontAlgn="t"/>
            <a:r>
              <a:rPr lang="en-US" sz="1200" b="1" i="0" kern="1200" dirty="0">
                <a:solidFill>
                  <a:schemeClr val="tx1"/>
                </a:solidFill>
                <a:effectLst/>
                <a:latin typeface="+mn-lt"/>
                <a:ea typeface="+mn-ea"/>
                <a:cs typeface="+mn-cs"/>
              </a:rPr>
              <a:t>Error handling errors</a:t>
            </a:r>
          </a:p>
          <a:p>
            <a:pPr fontAlgn="t"/>
            <a:r>
              <a:rPr lang="en-US" sz="1200" b="0" i="0" kern="1200" dirty="0">
                <a:solidFill>
                  <a:schemeClr val="tx1"/>
                </a:solidFill>
                <a:effectLst/>
                <a:latin typeface="+mn-lt"/>
                <a:ea typeface="+mn-ea"/>
                <a:cs typeface="+mn-cs"/>
              </a:rPr>
              <a:t>All the software problems occurred during an interaction with the user should be handled successfully. Besides, a user should be clearly informed about the cause of the problem and possible ways out. If a user types something incorrectly, he / she should receive a quite informative message not to do the same mistake again.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is a good example. In 1997 the USS Yorktown, a US Navy warship, drifted for two hours because of a software crash. A crew member typed “0” to the database and made the computer divide by zero. That caused a buffer overrun and led to the program crash and loss of ship control.</a:t>
            </a:r>
          </a:p>
          <a:p>
            <a:pPr fontAlgn="t"/>
            <a:endParaRPr lang="en-US" sz="1200" b="0" i="0" kern="1200" dirty="0">
              <a:solidFill>
                <a:schemeClr val="tx1"/>
              </a:solidFill>
              <a:effectLst/>
              <a:latin typeface="+mn-lt"/>
              <a:ea typeface="+mn-ea"/>
              <a:cs typeface="+mn-cs"/>
            </a:endParaRPr>
          </a:p>
          <a:p>
            <a:pPr fontAlgn="t"/>
            <a:r>
              <a:rPr lang="en-US" sz="1200" b="1" i="0" kern="1200" dirty="0">
                <a:solidFill>
                  <a:schemeClr val="tx1"/>
                </a:solidFill>
                <a:effectLst/>
                <a:latin typeface="+mn-lt"/>
                <a:ea typeface="+mn-ea"/>
                <a:cs typeface="+mn-cs"/>
              </a:rPr>
              <a:t>Communication errors</a:t>
            </a:r>
          </a:p>
          <a:p>
            <a:pPr fontAlgn="t"/>
            <a:r>
              <a:rPr lang="en-US" sz="1200" b="0" i="0" kern="1200" dirty="0">
                <a:solidFill>
                  <a:schemeClr val="tx1"/>
                </a:solidFill>
                <a:effectLst/>
                <a:latin typeface="+mn-lt"/>
                <a:ea typeface="+mn-ea"/>
                <a:cs typeface="+mn-cs"/>
              </a:rPr>
              <a:t>Software should be easy to use and provide all necessary instructions and recommendations for users to interact with a program. Sometimes it happens that a new feature is implemented, but you cannot find it even using documentation. Also, if you have uploaded a file or have sent a letter, you should receive a message with the operation status. Haven’t received it? That is it – a communication error. Errors of this type seem not so serious but, actually, they can make your customers select your competitor instead of you.</a:t>
            </a:r>
          </a:p>
          <a:p>
            <a:pPr fontAlgn="t"/>
            <a:endParaRPr lang="en-US" sz="1200" b="0" i="0" kern="1200" dirty="0">
              <a:solidFill>
                <a:schemeClr val="tx1"/>
              </a:solidFill>
              <a:effectLst/>
              <a:latin typeface="+mn-lt"/>
              <a:ea typeface="+mn-ea"/>
              <a:cs typeface="+mn-cs"/>
            </a:endParaRPr>
          </a:p>
          <a:p>
            <a:pPr fontAlgn="t"/>
            <a:r>
              <a:rPr lang="en-US" sz="1200" b="1" i="0" kern="1200" dirty="0">
                <a:solidFill>
                  <a:schemeClr val="tx1"/>
                </a:solidFill>
                <a:effectLst/>
                <a:latin typeface="+mn-lt"/>
                <a:ea typeface="+mn-ea"/>
                <a:cs typeface="+mn-cs"/>
              </a:rPr>
              <a:t>Syntactic errors</a:t>
            </a:r>
          </a:p>
          <a:p>
            <a:pPr fontAlgn="t"/>
            <a:r>
              <a:rPr lang="en-US" sz="1200" b="0" i="0" kern="1200" dirty="0">
                <a:solidFill>
                  <a:schemeClr val="tx1"/>
                </a:solidFill>
                <a:effectLst/>
                <a:latin typeface="+mn-lt"/>
                <a:ea typeface="+mn-ea"/>
                <a:cs typeface="+mn-cs"/>
              </a:rPr>
              <a:t>We all are humans and may make grammar mistakes. Especially, it happens when the product is translated into different languages. While testing GUI of the product, it is important to switch languages and check the correspondence of the elements with the documentation. Just take a look at this contradictory message received from </a:t>
            </a:r>
            <a:r>
              <a:rPr lang="en-US" sz="1200" b="0" i="0" kern="1200" dirty="0" err="1">
                <a:solidFill>
                  <a:schemeClr val="tx1"/>
                </a:solidFill>
                <a:effectLst/>
                <a:latin typeface="+mn-lt"/>
                <a:ea typeface="+mn-ea"/>
                <a:cs typeface="+mn-cs"/>
              </a:rPr>
              <a:t>Remmina</a:t>
            </a:r>
            <a:r>
              <a:rPr lang="en-US" sz="1200" b="0" i="0" kern="1200" dirty="0">
                <a:solidFill>
                  <a:schemeClr val="tx1"/>
                </a:solidFill>
                <a:effectLst/>
                <a:latin typeface="+mn-lt"/>
                <a:ea typeface="+mn-ea"/>
                <a:cs typeface="+mn-cs"/>
              </a:rPr>
              <a:t> Remote Desktop Client. The word “success” is probably pasted by mistake, but it can perplex users for some time.</a:t>
            </a:r>
          </a:p>
          <a:p>
            <a:pPr fontAlgn="t"/>
            <a:endParaRPr lang="en-US" sz="1200" b="0" i="0" kern="1200" dirty="0">
              <a:solidFill>
                <a:schemeClr val="tx1"/>
              </a:solidFill>
              <a:effectLst/>
              <a:latin typeface="+mn-lt"/>
              <a:ea typeface="+mn-ea"/>
              <a:cs typeface="+mn-cs"/>
            </a:endParaRPr>
          </a:p>
          <a:p>
            <a:pPr fontAlgn="t"/>
            <a:r>
              <a:rPr lang="en-US" sz="1200" b="1" i="0" kern="1200" dirty="0">
                <a:solidFill>
                  <a:schemeClr val="tx1"/>
                </a:solidFill>
                <a:effectLst/>
                <a:latin typeface="+mn-lt"/>
                <a:ea typeface="+mn-ea"/>
                <a:cs typeface="+mn-cs"/>
              </a:rPr>
              <a:t>Missing command errors</a:t>
            </a:r>
          </a:p>
          <a:p>
            <a:pPr fontAlgn="t"/>
            <a:r>
              <a:rPr lang="en-US" sz="1200" b="0" i="0" kern="1200" dirty="0">
                <a:solidFill>
                  <a:schemeClr val="tx1"/>
                </a:solidFill>
                <a:effectLst/>
                <a:latin typeface="+mn-lt"/>
                <a:ea typeface="+mn-ea"/>
                <a:cs typeface="+mn-cs"/>
              </a:rPr>
              <a:t>Sometimes it happens, that you cannot close a pop-up window without performing some actions, even if you don’t want to. This is missing command errors. That can be not only the absence of button but also the absence of a logical option.</a:t>
            </a:r>
          </a:p>
          <a:p>
            <a:pPr fontAlgn="t"/>
            <a:endParaRPr lang="en-US" sz="1200" b="0" i="0" kern="1200" dirty="0">
              <a:solidFill>
                <a:schemeClr val="tx1"/>
              </a:solidFill>
              <a:effectLst/>
              <a:latin typeface="+mn-lt"/>
              <a:ea typeface="+mn-ea"/>
              <a:cs typeface="+mn-cs"/>
            </a:endParaRPr>
          </a:p>
          <a:p>
            <a:pPr fontAlgn="t"/>
            <a:r>
              <a:rPr lang="en-US" sz="1200" b="1" i="0" kern="1200" dirty="0">
                <a:solidFill>
                  <a:schemeClr val="tx1"/>
                </a:solidFill>
                <a:effectLst/>
                <a:latin typeface="+mn-lt"/>
                <a:ea typeface="+mn-ea"/>
                <a:cs typeface="+mn-cs"/>
              </a:rPr>
              <a:t>Boundary related errors</a:t>
            </a:r>
          </a:p>
          <a:p>
            <a:pPr fontAlgn="t"/>
            <a:r>
              <a:rPr lang="en-US" sz="1200" b="0" i="0" kern="1200" dirty="0">
                <a:solidFill>
                  <a:schemeClr val="tx1"/>
                </a:solidFill>
                <a:effectLst/>
                <a:latin typeface="+mn-lt"/>
                <a:ea typeface="+mn-ea"/>
                <a:cs typeface="+mn-cs"/>
              </a:rPr>
              <a:t>In our life, everything has a limit. The same we can say about software resources. Maximum text size, maximum number of simultaneous users, memory limit allocated for one element – if all of this is not anticipated by developers it will definitely cause problems.</a:t>
            </a:r>
          </a:p>
          <a:p>
            <a:pPr fontAlgn="t"/>
            <a:r>
              <a:rPr lang="en-US" sz="1200" b="0" i="0" kern="1200" dirty="0">
                <a:solidFill>
                  <a:schemeClr val="tx1"/>
                </a:solidFill>
                <a:effectLst/>
                <a:latin typeface="+mn-lt"/>
                <a:ea typeface="+mn-ea"/>
                <a:cs typeface="+mn-cs"/>
              </a:rPr>
              <a:t>Probably, the most famous problem of this type is the “Year 2000 problem” or so-called “Millennium bug”. Previously, in the majority of programs, years were represented only with two digests, e.g. 85 or 98, which meant 1985 and 1998 respectively. The problem arose when it came to 2000 because computer systems would have interpreted it as 1900. Though the problem was anticipated, it still cost around 300 billion dollars throughout the world to deal with the problem.</a:t>
            </a:r>
          </a:p>
          <a:p>
            <a:endParaRPr lang="en-US" dirty="0"/>
          </a:p>
        </p:txBody>
      </p:sp>
      <p:sp>
        <p:nvSpPr>
          <p:cNvPr id="4" name="Slide Number Placeholder 3"/>
          <p:cNvSpPr>
            <a:spLocks noGrp="1"/>
          </p:cNvSpPr>
          <p:nvPr>
            <p:ph type="sldNum" sz="quarter" idx="5"/>
          </p:nvPr>
        </p:nvSpPr>
        <p:spPr/>
        <p:txBody>
          <a:bodyPr/>
          <a:lstStyle/>
          <a:p>
            <a:fld id="{72F8927A-9D78-45F2-BC0F-1E2268F4736F}" type="slidenum">
              <a:rPr lang="en-GB" smtClean="0"/>
              <a:t>4</a:t>
            </a:fld>
            <a:endParaRPr lang="en-GB"/>
          </a:p>
        </p:txBody>
      </p:sp>
    </p:spTree>
    <p:extLst>
      <p:ext uri="{BB962C8B-B14F-4D97-AF65-F5344CB8AC3E}">
        <p14:creationId xmlns:p14="http://schemas.microsoft.com/office/powerpoint/2010/main" val="2804697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hlinkClick r:id="rId3"/>
              </a:rPr>
              <a:t>It's not a bug, it's a feature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Excuse made by software </a:t>
            </a:r>
            <a:r>
              <a:rPr lang="en-US" sz="1200" b="1" i="0" u="sng" kern="1200" dirty="0">
                <a:solidFill>
                  <a:schemeClr val="tx1"/>
                </a:solidFill>
                <a:effectLst/>
                <a:latin typeface="+mn-lt"/>
                <a:ea typeface="+mn-ea"/>
                <a:cs typeface="+mn-cs"/>
                <a:hlinkClick r:id="rId4"/>
              </a:rPr>
              <a:t>developers</a:t>
            </a:r>
            <a:r>
              <a:rPr lang="en-US" sz="1200" b="0" i="0" kern="1200" dirty="0">
                <a:solidFill>
                  <a:schemeClr val="tx1"/>
                </a:solidFill>
                <a:effectLst/>
                <a:latin typeface="+mn-lt"/>
                <a:ea typeface="+mn-ea"/>
                <a:cs typeface="+mn-cs"/>
              </a:rPr>
              <a:t> when they try to </a:t>
            </a:r>
            <a:r>
              <a:rPr lang="en-US" sz="1200" b="1" i="0" u="sng" kern="1200" dirty="0">
                <a:solidFill>
                  <a:schemeClr val="tx1"/>
                </a:solidFill>
                <a:effectLst/>
                <a:latin typeface="+mn-lt"/>
                <a:ea typeface="+mn-ea"/>
                <a:cs typeface="+mn-cs"/>
                <a:hlinkClick r:id="rId5"/>
              </a:rPr>
              <a:t>convince</a:t>
            </a:r>
            <a:r>
              <a:rPr lang="en-US" sz="1200" b="0" i="0" kern="1200" dirty="0">
                <a:solidFill>
                  <a:schemeClr val="tx1"/>
                </a:solidFill>
                <a:effectLst/>
                <a:latin typeface="+mn-lt"/>
                <a:ea typeface="+mn-ea"/>
                <a:cs typeface="+mn-cs"/>
              </a:rPr>
              <a:t> the user that a </a:t>
            </a:r>
            <a:r>
              <a:rPr lang="en-US" sz="1200" b="1" i="0" u="sng" kern="1200" dirty="0">
                <a:solidFill>
                  <a:schemeClr val="tx1"/>
                </a:solidFill>
                <a:effectLst/>
                <a:latin typeface="+mn-lt"/>
                <a:ea typeface="+mn-ea"/>
                <a:cs typeface="+mn-cs"/>
                <a:hlinkClick r:id="rId6"/>
              </a:rPr>
              <a:t>flaw</a:t>
            </a:r>
            <a:r>
              <a:rPr lang="en-US" sz="1200" b="0" i="0" kern="1200" dirty="0">
                <a:solidFill>
                  <a:schemeClr val="tx1"/>
                </a:solidFill>
                <a:effectLst/>
                <a:latin typeface="+mn-lt"/>
                <a:ea typeface="+mn-ea"/>
                <a:cs typeface="+mn-cs"/>
              </a:rPr>
              <a:t> in their program is actually what it's supposed to be doing.</a:t>
            </a:r>
          </a:p>
          <a:p>
            <a:r>
              <a:rPr lang="en-US" sz="1200" b="0" i="1" kern="1200" dirty="0">
                <a:solidFill>
                  <a:schemeClr val="tx1"/>
                </a:solidFill>
                <a:effectLst/>
                <a:latin typeface="+mn-lt"/>
                <a:ea typeface="+mn-ea"/>
                <a:cs typeface="+mn-cs"/>
              </a:rPr>
              <a:t>User: When I am on the item detail screen and click on "</a:t>
            </a:r>
            <a:r>
              <a:rPr lang="en-US" sz="1200" b="1" i="1" u="sng" kern="1200" dirty="0">
                <a:solidFill>
                  <a:schemeClr val="tx1"/>
                </a:solidFill>
                <a:effectLst/>
                <a:latin typeface="+mn-lt"/>
                <a:ea typeface="+mn-ea"/>
                <a:cs typeface="+mn-cs"/>
                <a:hlinkClick r:id="rId7"/>
              </a:rPr>
              <a:t>delete this</a:t>
            </a:r>
            <a:r>
              <a:rPr lang="en-US" sz="1200" b="0" i="1" kern="1200" dirty="0">
                <a:solidFill>
                  <a:schemeClr val="tx1"/>
                </a:solidFill>
                <a:effectLst/>
                <a:latin typeface="+mn-lt"/>
                <a:ea typeface="+mn-ea"/>
                <a:cs typeface="+mn-cs"/>
              </a:rPr>
              <a:t> item", the program returns to </a:t>
            </a:r>
            <a:r>
              <a:rPr lang="en-US" sz="1200" b="0" i="1" kern="1200" dirty="0" err="1">
                <a:solidFill>
                  <a:schemeClr val="tx1"/>
                </a:solidFill>
                <a:effectLst/>
                <a:latin typeface="+mn-lt"/>
                <a:ea typeface="+mn-ea"/>
                <a:cs typeface="+mn-cs"/>
              </a:rPr>
              <a:t>to</a:t>
            </a:r>
            <a:r>
              <a:rPr lang="en-US" sz="1200" b="0" i="1" kern="1200" dirty="0">
                <a:solidFill>
                  <a:schemeClr val="tx1"/>
                </a:solidFill>
                <a:effectLst/>
                <a:latin typeface="+mn-lt"/>
                <a:ea typeface="+mn-ea"/>
                <a:cs typeface="+mn-cs"/>
              </a:rPr>
              <a:t> the item </a:t>
            </a:r>
            <a:r>
              <a:rPr lang="en-US" sz="1200" b="1" i="1" u="sng" kern="1200" dirty="0">
                <a:solidFill>
                  <a:schemeClr val="tx1"/>
                </a:solidFill>
                <a:effectLst/>
                <a:latin typeface="+mn-lt"/>
                <a:ea typeface="+mn-ea"/>
                <a:cs typeface="+mn-cs"/>
                <a:hlinkClick r:id="rId8"/>
              </a:rPr>
              <a:t>overview</a:t>
            </a:r>
            <a:r>
              <a:rPr lang="en-US" sz="1200" b="0" i="1" kern="1200" dirty="0">
                <a:solidFill>
                  <a:schemeClr val="tx1"/>
                </a:solidFill>
                <a:effectLst/>
                <a:latin typeface="+mn-lt"/>
                <a:ea typeface="+mn-ea"/>
                <a:cs typeface="+mn-cs"/>
              </a:rPr>
              <a:t> screen and the item is still there.</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Developer: Your access permissions don't </a:t>
            </a:r>
            <a:r>
              <a:rPr lang="en-US" sz="1200" b="1" i="1" u="sng" kern="1200" dirty="0">
                <a:solidFill>
                  <a:schemeClr val="tx1"/>
                </a:solidFill>
                <a:effectLst/>
                <a:latin typeface="+mn-lt"/>
                <a:ea typeface="+mn-ea"/>
                <a:cs typeface="+mn-cs"/>
                <a:hlinkClick r:id="rId9"/>
              </a:rPr>
              <a:t>allow you</a:t>
            </a:r>
            <a:r>
              <a:rPr lang="en-US" sz="1200" b="0" i="1" kern="1200" dirty="0">
                <a:solidFill>
                  <a:schemeClr val="tx1"/>
                </a:solidFill>
                <a:effectLst/>
                <a:latin typeface="+mn-lt"/>
                <a:ea typeface="+mn-ea"/>
                <a:cs typeface="+mn-cs"/>
              </a:rPr>
              <a:t> to delete items. It's not a bug, it's a feature.</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Examples: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Gmail's "undo" feature came about as a way to deal with a five-second delay</a:t>
            </a:r>
          </a:p>
          <a:p>
            <a:r>
              <a:rPr lang="en-US" sz="1200" b="0" i="0" kern="1200" dirty="0">
                <a:solidFill>
                  <a:schemeClr val="tx1"/>
                </a:solidFill>
                <a:effectLst/>
                <a:latin typeface="+mn-lt"/>
                <a:ea typeface="+mn-ea"/>
                <a:cs typeface="+mn-cs"/>
              </a:rPr>
              <a:t>Yes, the undo feature that we see now on Gmail, actually was born out of a bug. Gmail went through 5 seconds delay while processing an email. Developers who were working on Gmail smartly turned that bug into the most useful feature of Gmail.</a:t>
            </a:r>
          </a:p>
          <a:p>
            <a:endParaRPr lang="en-US" sz="1200" b="0" i="1"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Hidden files in Linux</a:t>
            </a:r>
          </a:p>
          <a:p>
            <a:r>
              <a:rPr lang="en-US" sz="1200" b="0" i="0" kern="1200" dirty="0">
                <a:solidFill>
                  <a:schemeClr val="tx1"/>
                </a:solidFill>
                <a:effectLst/>
                <a:latin typeface="+mn-lt"/>
                <a:ea typeface="+mn-ea"/>
                <a:cs typeface="+mn-cs"/>
              </a:rPr>
              <a:t>The feature that we use in Linux and Unix where we hide our files by simply putting a dot(.) before the filename. Well, it was a bug in Linux and Unix which wasn’t fixed.</a:t>
            </a:r>
          </a:p>
          <a:p>
            <a:endParaRPr lang="en-US" sz="1200" b="0" i="1"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CTRL + ALT + DEL</a:t>
            </a:r>
          </a:p>
          <a:p>
            <a:r>
              <a:rPr lang="en-US" sz="1200" b="0" i="0" kern="1200" dirty="0">
                <a:solidFill>
                  <a:schemeClr val="tx1"/>
                </a:solidFill>
                <a:effectLst/>
                <a:latin typeface="+mn-lt"/>
                <a:ea typeface="+mn-ea"/>
                <a:cs typeface="+mn-cs"/>
              </a:rPr>
              <a:t>Control-Alt-Delete is the invention of David Bradley, the developer who worked on the first IBM PC. He invented the command to help programmers save time by booting without having to wait for shutdown so that the flow of their work would not be interrupted. It was never his intention for the three-finger salute to become so familiar to end users.</a:t>
            </a:r>
          </a:p>
          <a:p>
            <a:endParaRPr lang="en-US" sz="1200" b="0" i="1"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Функция мягкой перезагрузки с помощью клавиатуры изначально была разработана Дэвидом Брэдли.</a:t>
            </a:r>
            <a:r>
              <a:rPr lang="ru-RU" sz="1200" b="0" i="0" u="none" strike="noStrike" kern="1200" baseline="30000" dirty="0">
                <a:solidFill>
                  <a:schemeClr val="tx1"/>
                </a:solidFill>
                <a:effectLst/>
                <a:latin typeface="+mn-lt"/>
                <a:ea typeface="+mn-ea"/>
                <a:cs typeface="+mn-cs"/>
                <a:hlinkClick r:id="rId10"/>
              </a:rPr>
              <a:t>[1]</a:t>
            </a:r>
            <a:r>
              <a:rPr lang="ru-RU" sz="1200" b="0" i="0" kern="1200" dirty="0">
                <a:solidFill>
                  <a:schemeClr val="tx1"/>
                </a:solidFill>
                <a:effectLst/>
                <a:latin typeface="+mn-lt"/>
                <a:ea typeface="+mn-ea"/>
                <a:cs typeface="+mn-cs"/>
              </a:rPr>
              <a:t> Брэдли, главный инженер проекта </a:t>
            </a:r>
            <a:r>
              <a:rPr lang="ru-RU" sz="1200" b="0" i="0" u="none" strike="noStrike" kern="1200" dirty="0">
                <a:solidFill>
                  <a:schemeClr val="tx1"/>
                </a:solidFill>
                <a:effectLst/>
                <a:latin typeface="+mn-lt"/>
                <a:ea typeface="+mn-ea"/>
                <a:cs typeface="+mn-cs"/>
                <a:hlinkClick r:id="rId11" tooltip="IBM PC"/>
              </a:rPr>
              <a:t>IBM PC</a:t>
            </a:r>
            <a:r>
              <a:rPr lang="ru-RU" sz="1200" b="0" i="0" kern="1200" dirty="0">
                <a:solidFill>
                  <a:schemeClr val="tx1"/>
                </a:solidFill>
                <a:effectLst/>
                <a:latin typeface="+mn-lt"/>
                <a:ea typeface="+mn-ea"/>
                <a:cs typeface="+mn-cs"/>
              </a:rPr>
              <a:t> и разработчик машин ROM-BIOS, изначально использовал Ctrl+Alt+Esc, но потом решил, что можно случайно нажать клавиши в левой части клавиатуры и перезагрузить компьютер. Поэтому главный программист проекта предложил использовать комбинацию клавиш Ctrl+Alt+Del в качестве меры безопасности. На </a:t>
            </a:r>
            <a:r>
              <a:rPr lang="ru-RU" sz="1200" b="0" i="0" u="none" strike="noStrike" kern="1200" dirty="0">
                <a:solidFill>
                  <a:schemeClr val="tx1"/>
                </a:solidFill>
                <a:effectLst/>
                <a:latin typeface="+mn-lt"/>
                <a:ea typeface="+mn-ea"/>
                <a:cs typeface="+mn-cs"/>
                <a:hlinkClick r:id="rId12" tooltip="Компьютерная клавиатура"/>
              </a:rPr>
              <a:t>клавиатуре IBM PC</a:t>
            </a:r>
            <a:r>
              <a:rPr lang="ru-RU" sz="1200" b="0" i="0" kern="1200" dirty="0">
                <a:solidFill>
                  <a:schemeClr val="tx1"/>
                </a:solidFill>
                <a:effectLst/>
                <a:latin typeface="+mn-lt"/>
                <a:ea typeface="+mn-ea"/>
                <a:cs typeface="+mn-cs"/>
              </a:rPr>
              <a:t> такую комбинацию невозможно нажать только одной рукой.</a:t>
            </a:r>
            <a:r>
              <a:rPr lang="ru-RU" sz="1200" b="0" i="0" u="none" strike="noStrike" kern="1200" baseline="30000" dirty="0">
                <a:solidFill>
                  <a:schemeClr val="tx1"/>
                </a:solidFill>
                <a:effectLst/>
                <a:latin typeface="+mn-lt"/>
                <a:ea typeface="+mn-ea"/>
                <a:cs typeface="+mn-cs"/>
                <a:hlinkClick r:id="rId13"/>
              </a:rPr>
              <a:t>[2]</a:t>
            </a:r>
            <a:r>
              <a:rPr lang="ru-RU" sz="1200" b="0" i="0" u="none" strike="noStrike" kern="1200" baseline="30000" dirty="0">
                <a:solidFill>
                  <a:schemeClr val="tx1"/>
                </a:solidFill>
                <a:effectLst/>
                <a:latin typeface="+mn-lt"/>
                <a:ea typeface="+mn-ea"/>
                <a:cs typeface="+mn-cs"/>
                <a:hlinkClick r:id="rId14"/>
              </a:rPr>
              <a:t>[3]</a:t>
            </a:r>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Изначально особенность была задумана только как </a:t>
            </a:r>
            <a:r>
              <a:rPr lang="ru-RU" sz="1200" b="0" i="0" u="none" strike="noStrike" kern="1200" dirty="0">
                <a:solidFill>
                  <a:schemeClr val="tx1"/>
                </a:solidFill>
                <a:effectLst/>
                <a:latin typeface="+mn-lt"/>
                <a:ea typeface="+mn-ea"/>
                <a:cs typeface="+mn-cs"/>
                <a:hlinkClick r:id="rId15" tooltip="Пасхальное яйцо (виртуальное)"/>
              </a:rPr>
              <a:t>пасхальное яйцо</a:t>
            </a:r>
            <a:r>
              <a:rPr lang="ru-RU" sz="1200" b="0" i="0" kern="1200" dirty="0">
                <a:solidFill>
                  <a:schemeClr val="tx1"/>
                </a:solidFill>
                <a:effectLst/>
                <a:latin typeface="+mn-lt"/>
                <a:ea typeface="+mn-ea"/>
                <a:cs typeface="+mn-cs"/>
              </a:rPr>
              <a:t> и не была предназначена для использования конечными пользователями, поскольку она вызывает перезагрузку без предупреждения и дальнейшего подтверждения. Комбинация клавиш предназначалась для использования людьми, пишущими программы и документацию, чтобы они могли перезагружать свои компьютеры без их выключения. </a:t>
            </a:r>
            <a:r>
              <a:rPr lang="ru-RU" sz="1200" b="0" i="0" u="none" strike="noStrike" kern="1200" dirty="0">
                <a:solidFill>
                  <a:schemeClr val="tx1"/>
                </a:solidFill>
                <a:effectLst/>
                <a:latin typeface="+mn-lt"/>
                <a:ea typeface="+mn-ea"/>
                <a:cs typeface="+mn-cs"/>
                <a:hlinkClick r:id="rId16" tooltip="Гейтс, Билл"/>
              </a:rPr>
              <a:t>Билл Гейтс</a:t>
            </a:r>
            <a:r>
              <a:rPr lang="ru-RU" sz="1200" b="0" i="0" kern="1200" dirty="0">
                <a:solidFill>
                  <a:schemeClr val="tx1"/>
                </a:solidFill>
                <a:effectLst/>
                <a:latin typeface="+mn-lt"/>
                <a:ea typeface="+mn-ea"/>
                <a:cs typeface="+mn-cs"/>
              </a:rPr>
              <a:t> (основатель </a:t>
            </a:r>
            <a:r>
              <a:rPr lang="ru-RU" sz="1200" b="0" i="0" u="none" strike="noStrike" kern="1200" dirty="0">
                <a:solidFill>
                  <a:schemeClr val="tx1"/>
                </a:solidFill>
                <a:effectLst/>
                <a:latin typeface="+mn-lt"/>
                <a:ea typeface="+mn-ea"/>
                <a:cs typeface="+mn-cs"/>
                <a:hlinkClick r:id="rId17" tooltip="Microsoft"/>
              </a:rPr>
              <a:t>Microsoft</a:t>
            </a:r>
            <a:r>
              <a:rPr lang="ru-RU" sz="1200" b="0" i="0" kern="1200" dirty="0">
                <a:solidFill>
                  <a:schemeClr val="tx1"/>
                </a:solidFill>
                <a:effectLst/>
                <a:latin typeface="+mn-lt"/>
                <a:ea typeface="+mn-ea"/>
                <a:cs typeface="+mn-cs"/>
              </a:rPr>
              <a:t>) говорил об этом так: «То, что мы используем при разработке, не будет доступно где-либо ещё».</a:t>
            </a:r>
            <a:r>
              <a:rPr lang="ru-RU" sz="1200" b="0" i="0" u="none" strike="noStrike" kern="1200" baseline="30000" dirty="0">
                <a:solidFill>
                  <a:schemeClr val="tx1"/>
                </a:solidFill>
                <a:effectLst/>
                <a:latin typeface="+mn-lt"/>
                <a:ea typeface="+mn-ea"/>
                <a:cs typeface="+mn-cs"/>
                <a:hlinkClick r:id="rId18"/>
              </a:rPr>
              <a:t>[4]</a:t>
            </a:r>
            <a:r>
              <a:rPr lang="ru-RU" sz="1200" b="0" i="0" kern="1200" dirty="0">
                <a:solidFill>
                  <a:schemeClr val="tx1"/>
                </a:solidFill>
                <a:effectLst/>
                <a:latin typeface="+mn-lt"/>
                <a:ea typeface="+mn-ea"/>
                <a:cs typeface="+mn-cs"/>
              </a:rPr>
              <a:t> Однако эта особенность была описана в технической документации </a:t>
            </a:r>
            <a:r>
              <a:rPr lang="ru-RU" sz="1200" b="0" i="0" u="none" strike="noStrike" kern="1200" dirty="0">
                <a:solidFill>
                  <a:schemeClr val="tx1"/>
                </a:solidFill>
                <a:effectLst/>
                <a:latin typeface="+mn-lt"/>
                <a:ea typeface="+mn-ea"/>
                <a:cs typeface="+mn-cs"/>
                <a:hlinkClick r:id="rId19" tooltip="IBM"/>
              </a:rPr>
              <a:t>IBM</a:t>
            </a:r>
            <a:r>
              <a:rPr lang="ru-RU" sz="1200" b="0" i="0" kern="1200" dirty="0">
                <a:solidFill>
                  <a:schemeClr val="tx1"/>
                </a:solidFill>
                <a:effectLst/>
                <a:latin typeface="+mn-lt"/>
                <a:ea typeface="+mn-ea"/>
                <a:cs typeface="+mn-cs"/>
              </a:rPr>
              <a:t> к </a:t>
            </a:r>
            <a:r>
              <a:rPr lang="ru-RU" sz="1200" b="0" i="0" u="none" strike="noStrike" kern="1200" dirty="0">
                <a:solidFill>
                  <a:schemeClr val="tx1"/>
                </a:solidFill>
                <a:effectLst/>
                <a:latin typeface="+mn-lt"/>
                <a:ea typeface="+mn-ea"/>
                <a:cs typeface="+mn-cs"/>
                <a:hlinkClick r:id="rId20" tooltip="Персональный компьютер"/>
              </a:rPr>
              <a:t>ПК</a:t>
            </a:r>
            <a:r>
              <a:rPr lang="ru-RU" sz="1200" b="0" i="0" kern="1200" dirty="0">
                <a:solidFill>
                  <a:schemeClr val="tx1"/>
                </a:solidFill>
                <a:effectLst/>
                <a:latin typeface="+mn-lt"/>
                <a:ea typeface="+mn-ea"/>
                <a:cs typeface="+mn-cs"/>
              </a:rPr>
              <a:t>, и тем самым она стала известна общественности.</a:t>
            </a:r>
          </a:p>
          <a:p>
            <a:endParaRPr lang="en-US" sz="1200" b="0" i="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2F8927A-9D78-45F2-BC0F-1E2268F4736F}" type="slidenum">
              <a:rPr lang="en-GB" smtClean="0"/>
              <a:t>5</a:t>
            </a:fld>
            <a:endParaRPr lang="en-GB"/>
          </a:p>
        </p:txBody>
      </p:sp>
    </p:spTree>
    <p:extLst>
      <p:ext uri="{BB962C8B-B14F-4D97-AF65-F5344CB8AC3E}">
        <p14:creationId xmlns:p14="http://schemas.microsoft.com/office/powerpoint/2010/main" val="3277461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6</a:t>
            </a:fld>
            <a:endParaRPr lang="en-GB"/>
          </a:p>
        </p:txBody>
      </p:sp>
    </p:spTree>
    <p:extLst>
      <p:ext uri="{BB962C8B-B14F-4D97-AF65-F5344CB8AC3E}">
        <p14:creationId xmlns:p14="http://schemas.microsoft.com/office/powerpoint/2010/main" val="4142565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Root Cause Analysis</a:t>
            </a:r>
            <a:r>
              <a:rPr lang="en-US" sz="1200" b="0" i="0" kern="1200" baseline="0" dirty="0">
                <a:solidFill>
                  <a:schemeClr val="tx1"/>
                </a:solidFill>
                <a:effectLst/>
                <a:latin typeface="+mn-lt"/>
                <a:ea typeface="+mn-ea"/>
                <a:cs typeface="+mn-cs"/>
              </a:rPr>
              <a:t> should </a:t>
            </a:r>
            <a:r>
              <a:rPr lang="en-US" sz="1200" b="0" i="0" kern="1200" baseline="0">
                <a:solidFill>
                  <a:schemeClr val="tx1"/>
                </a:solidFill>
                <a:effectLst/>
                <a:latin typeface="+mn-lt"/>
                <a:ea typeface="+mn-ea"/>
                <a:cs typeface="+mn-cs"/>
              </a:rPr>
              <a:t>be performed.</a:t>
            </a:r>
            <a:endParaRPr lang="en-GB" dirty="0"/>
          </a:p>
        </p:txBody>
      </p:sp>
      <p:sp>
        <p:nvSpPr>
          <p:cNvPr id="4" name="Slide Number Placeholder 3"/>
          <p:cNvSpPr>
            <a:spLocks noGrp="1"/>
          </p:cNvSpPr>
          <p:nvPr>
            <p:ph type="sldNum" sz="quarter" idx="10"/>
          </p:nvPr>
        </p:nvSpPr>
        <p:spPr/>
        <p:txBody>
          <a:bodyPr/>
          <a:lstStyle/>
          <a:p>
            <a:fld id="{72F8927A-9D78-45F2-BC0F-1E2268F4736F}" type="slidenum">
              <a:rPr lang="en-GB" smtClean="0"/>
              <a:t>7</a:t>
            </a:fld>
            <a:endParaRPr lang="en-GB"/>
          </a:p>
        </p:txBody>
      </p:sp>
    </p:spTree>
    <p:extLst>
      <p:ext uri="{BB962C8B-B14F-4D97-AF65-F5344CB8AC3E}">
        <p14:creationId xmlns:p14="http://schemas.microsoft.com/office/powerpoint/2010/main" val="200354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Something happened =&gt; incident. We need to investigate and find the root cause of this incident. </a:t>
            </a:r>
            <a:endParaRPr lang="en-GB" dirty="0"/>
          </a:p>
        </p:txBody>
      </p:sp>
      <p:sp>
        <p:nvSpPr>
          <p:cNvPr id="4" name="Slide Number Placeholder 3"/>
          <p:cNvSpPr>
            <a:spLocks noGrp="1"/>
          </p:cNvSpPr>
          <p:nvPr>
            <p:ph type="sldNum" sz="quarter" idx="10"/>
          </p:nvPr>
        </p:nvSpPr>
        <p:spPr/>
        <p:txBody>
          <a:bodyPr/>
          <a:lstStyle/>
          <a:p>
            <a:fld id="{72F8927A-9D78-45F2-BC0F-1E2268F4736F}" type="slidenum">
              <a:rPr lang="en-GB" smtClean="0"/>
              <a:t>8</a:t>
            </a:fld>
            <a:endParaRPr lang="en-GB"/>
          </a:p>
        </p:txBody>
      </p:sp>
    </p:spTree>
    <p:extLst>
      <p:ext uri="{BB962C8B-B14F-4D97-AF65-F5344CB8AC3E}">
        <p14:creationId xmlns:p14="http://schemas.microsoft.com/office/powerpoint/2010/main" val="1639420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2F8927A-9D78-45F2-BC0F-1E2268F4736F}" type="slidenum">
              <a:rPr lang="en-GB" smtClean="0"/>
              <a:t>11</a:t>
            </a:fld>
            <a:endParaRPr lang="en-GB"/>
          </a:p>
        </p:txBody>
      </p:sp>
    </p:spTree>
    <p:extLst>
      <p:ext uri="{BB962C8B-B14F-4D97-AF65-F5344CB8AC3E}">
        <p14:creationId xmlns:p14="http://schemas.microsoft.com/office/powerpoint/2010/main" val="2372137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Sources:</a:t>
            </a:r>
          </a:p>
          <a:p>
            <a:r>
              <a:rPr lang="en-US" sz="1400" dirty="0">
                <a:hlinkClick r:id="rId3"/>
              </a:rPr>
              <a:t>https://www.software-has-bugs.com/2018/04/04/analyse-the-root-cause-of-software-bugs/</a:t>
            </a:r>
            <a:endParaRPr lang="en-US" sz="1400" b="0" i="0" kern="1200" dirty="0">
              <a:solidFill>
                <a:schemeClr val="tx1"/>
              </a:solidFill>
              <a:effectLst/>
              <a:latin typeface="+mn-lt"/>
              <a:ea typeface="+mn-ea"/>
              <a:cs typeface="+mn-cs"/>
            </a:endParaRP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5 Whys technique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hlinkClick r:id="rId4"/>
              </a:rPr>
              <a:t>https://en.wikipedia.org/wiki/Five_whys</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IS/IS Not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hlinkClick r:id="rId5"/>
              </a:rPr>
              <a:t>https://iancos.wordpress.com/2013/01/18/is-but-is-not-method/</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p:txBody>
      </p:sp>
      <p:sp>
        <p:nvSpPr>
          <p:cNvPr id="4" name="Slide Number Placeholder 3"/>
          <p:cNvSpPr>
            <a:spLocks noGrp="1"/>
          </p:cNvSpPr>
          <p:nvPr>
            <p:ph type="sldNum" sz="quarter" idx="10"/>
          </p:nvPr>
        </p:nvSpPr>
        <p:spPr/>
        <p:txBody>
          <a:bodyPr/>
          <a:lstStyle/>
          <a:p>
            <a:fld id="{72F8927A-9D78-45F2-BC0F-1E2268F4736F}" type="slidenum">
              <a:rPr lang="en-GB" smtClean="0"/>
              <a:t>12</a:t>
            </a:fld>
            <a:endParaRPr lang="en-GB"/>
          </a:p>
        </p:txBody>
      </p:sp>
    </p:spTree>
    <p:extLst>
      <p:ext uri="{BB962C8B-B14F-4D97-AF65-F5344CB8AC3E}">
        <p14:creationId xmlns:p14="http://schemas.microsoft.com/office/powerpoint/2010/main" val="2229338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EB5F4CD-2053-470A-80D4-13FDF171FB86}" type="datetimeFigureOut">
              <a:rPr lang="en-GB" smtClean="0"/>
              <a:t>08/07/2020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E1CDB5-7538-408C-A7FA-266E6417765F}" type="slidenum">
              <a:rPr lang="en-GB" smtClean="0"/>
              <a:t>‹#›</a:t>
            </a:fld>
            <a:endParaRPr lang="en-GB"/>
          </a:p>
        </p:txBody>
      </p:sp>
    </p:spTree>
    <p:extLst>
      <p:ext uri="{BB962C8B-B14F-4D97-AF65-F5344CB8AC3E}">
        <p14:creationId xmlns:p14="http://schemas.microsoft.com/office/powerpoint/2010/main" val="2614693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EB5F4CD-2053-470A-80D4-13FDF171FB86}" type="datetimeFigureOut">
              <a:rPr lang="en-GB" smtClean="0"/>
              <a:t>08/07/2020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E1CDB5-7538-408C-A7FA-266E6417765F}" type="slidenum">
              <a:rPr lang="en-GB" smtClean="0"/>
              <a:t>‹#›</a:t>
            </a:fld>
            <a:endParaRPr lang="en-GB"/>
          </a:p>
        </p:txBody>
      </p:sp>
    </p:spTree>
    <p:extLst>
      <p:ext uri="{BB962C8B-B14F-4D97-AF65-F5344CB8AC3E}">
        <p14:creationId xmlns:p14="http://schemas.microsoft.com/office/powerpoint/2010/main" val="1371594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EB5F4CD-2053-470A-80D4-13FDF171FB86}" type="datetimeFigureOut">
              <a:rPr lang="en-GB" smtClean="0"/>
              <a:t>08/07/2020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E1CDB5-7538-408C-A7FA-266E6417765F}" type="slidenum">
              <a:rPr lang="en-GB" smtClean="0"/>
              <a:t>‹#›</a:t>
            </a:fld>
            <a:endParaRPr lang="en-GB"/>
          </a:p>
        </p:txBody>
      </p:sp>
    </p:spTree>
    <p:extLst>
      <p:ext uri="{BB962C8B-B14F-4D97-AF65-F5344CB8AC3E}">
        <p14:creationId xmlns:p14="http://schemas.microsoft.com/office/powerpoint/2010/main" val="159395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EB5F4CD-2053-470A-80D4-13FDF171FB86}" type="datetimeFigureOut">
              <a:rPr lang="en-GB" smtClean="0"/>
              <a:t>08/07/2020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E1CDB5-7538-408C-A7FA-266E6417765F}" type="slidenum">
              <a:rPr lang="en-GB" smtClean="0"/>
              <a:t>‹#›</a:t>
            </a:fld>
            <a:endParaRPr lang="en-GB"/>
          </a:p>
        </p:txBody>
      </p:sp>
    </p:spTree>
    <p:extLst>
      <p:ext uri="{BB962C8B-B14F-4D97-AF65-F5344CB8AC3E}">
        <p14:creationId xmlns:p14="http://schemas.microsoft.com/office/powerpoint/2010/main" val="3871714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B5F4CD-2053-470A-80D4-13FDF171FB86}" type="datetimeFigureOut">
              <a:rPr lang="en-GB" smtClean="0"/>
              <a:t>08/07/2020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E1CDB5-7538-408C-A7FA-266E6417765F}" type="slidenum">
              <a:rPr lang="en-GB" smtClean="0"/>
              <a:t>‹#›</a:t>
            </a:fld>
            <a:endParaRPr lang="en-GB"/>
          </a:p>
        </p:txBody>
      </p:sp>
    </p:spTree>
    <p:extLst>
      <p:ext uri="{BB962C8B-B14F-4D97-AF65-F5344CB8AC3E}">
        <p14:creationId xmlns:p14="http://schemas.microsoft.com/office/powerpoint/2010/main" val="2342840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EB5F4CD-2053-470A-80D4-13FDF171FB86}" type="datetimeFigureOut">
              <a:rPr lang="en-GB" smtClean="0"/>
              <a:t>08/07/2020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E1CDB5-7538-408C-A7FA-266E6417765F}" type="slidenum">
              <a:rPr lang="en-GB" smtClean="0"/>
              <a:t>‹#›</a:t>
            </a:fld>
            <a:endParaRPr lang="en-GB"/>
          </a:p>
        </p:txBody>
      </p:sp>
    </p:spTree>
    <p:extLst>
      <p:ext uri="{BB962C8B-B14F-4D97-AF65-F5344CB8AC3E}">
        <p14:creationId xmlns:p14="http://schemas.microsoft.com/office/powerpoint/2010/main" val="3631571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EB5F4CD-2053-470A-80D4-13FDF171FB86}" type="datetimeFigureOut">
              <a:rPr lang="en-GB" smtClean="0"/>
              <a:t>08/07/2020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AE1CDB5-7538-408C-A7FA-266E6417765F}" type="slidenum">
              <a:rPr lang="en-GB" smtClean="0"/>
              <a:t>‹#›</a:t>
            </a:fld>
            <a:endParaRPr lang="en-GB"/>
          </a:p>
        </p:txBody>
      </p:sp>
    </p:spTree>
    <p:extLst>
      <p:ext uri="{BB962C8B-B14F-4D97-AF65-F5344CB8AC3E}">
        <p14:creationId xmlns:p14="http://schemas.microsoft.com/office/powerpoint/2010/main" val="268310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EB5F4CD-2053-470A-80D4-13FDF171FB86}" type="datetimeFigureOut">
              <a:rPr lang="en-GB" smtClean="0"/>
              <a:t>08/07/2020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AE1CDB5-7538-408C-A7FA-266E6417765F}" type="slidenum">
              <a:rPr lang="en-GB" smtClean="0"/>
              <a:t>‹#›</a:t>
            </a:fld>
            <a:endParaRPr lang="en-GB"/>
          </a:p>
        </p:txBody>
      </p:sp>
    </p:spTree>
    <p:extLst>
      <p:ext uri="{BB962C8B-B14F-4D97-AF65-F5344CB8AC3E}">
        <p14:creationId xmlns:p14="http://schemas.microsoft.com/office/powerpoint/2010/main" val="595714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B5F4CD-2053-470A-80D4-13FDF171FB86}" type="datetimeFigureOut">
              <a:rPr lang="en-GB" smtClean="0"/>
              <a:t>08/07/2020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AE1CDB5-7538-408C-A7FA-266E6417765F}" type="slidenum">
              <a:rPr lang="en-GB" smtClean="0"/>
              <a:t>‹#›</a:t>
            </a:fld>
            <a:endParaRPr lang="en-GB"/>
          </a:p>
        </p:txBody>
      </p:sp>
    </p:spTree>
    <p:extLst>
      <p:ext uri="{BB962C8B-B14F-4D97-AF65-F5344CB8AC3E}">
        <p14:creationId xmlns:p14="http://schemas.microsoft.com/office/powerpoint/2010/main" val="269347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B5F4CD-2053-470A-80D4-13FDF171FB86}" type="datetimeFigureOut">
              <a:rPr lang="en-GB" smtClean="0"/>
              <a:t>08/07/2020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E1CDB5-7538-408C-A7FA-266E6417765F}" type="slidenum">
              <a:rPr lang="en-GB" smtClean="0"/>
              <a:t>‹#›</a:t>
            </a:fld>
            <a:endParaRPr lang="en-GB"/>
          </a:p>
        </p:txBody>
      </p:sp>
    </p:spTree>
    <p:extLst>
      <p:ext uri="{BB962C8B-B14F-4D97-AF65-F5344CB8AC3E}">
        <p14:creationId xmlns:p14="http://schemas.microsoft.com/office/powerpoint/2010/main" val="986523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B5F4CD-2053-470A-80D4-13FDF171FB86}" type="datetimeFigureOut">
              <a:rPr lang="en-GB" smtClean="0"/>
              <a:t>08/07/2020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E1CDB5-7538-408C-A7FA-266E6417765F}" type="slidenum">
              <a:rPr lang="en-GB" smtClean="0"/>
              <a:t>‹#›</a:t>
            </a:fld>
            <a:endParaRPr lang="en-GB"/>
          </a:p>
        </p:txBody>
      </p:sp>
    </p:spTree>
    <p:extLst>
      <p:ext uri="{BB962C8B-B14F-4D97-AF65-F5344CB8AC3E}">
        <p14:creationId xmlns:p14="http://schemas.microsoft.com/office/powerpoint/2010/main" val="45986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B5F4CD-2053-470A-80D4-13FDF171FB86}" type="datetimeFigureOut">
              <a:rPr lang="en-GB" smtClean="0"/>
              <a:t>08/07/2020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1CDB5-7538-408C-A7FA-266E6417765F}" type="slidenum">
              <a:rPr lang="en-GB" smtClean="0"/>
              <a:t>‹#›</a:t>
            </a:fld>
            <a:endParaRPr lang="en-GB"/>
          </a:p>
        </p:txBody>
      </p:sp>
    </p:spTree>
    <p:extLst>
      <p:ext uri="{BB962C8B-B14F-4D97-AF65-F5344CB8AC3E}">
        <p14:creationId xmlns:p14="http://schemas.microsoft.com/office/powerpoint/2010/main" val="486893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asq.org/quality-resources/root-cause-analysis/tool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9841"/>
          </a:xfrm>
          <a:prstGeom prst="rect">
            <a:avLst/>
          </a:prstGeom>
          <a:effectLst>
            <a:reflection stA="12000" endPos="0" dist="50800" dir="5400000" sy="-100000" algn="bl" rotWithShape="0"/>
          </a:effectLst>
        </p:spPr>
      </p:pic>
      <p:sp>
        <p:nvSpPr>
          <p:cNvPr id="2" name="Title 1"/>
          <p:cNvSpPr>
            <a:spLocks noGrp="1"/>
          </p:cNvSpPr>
          <p:nvPr>
            <p:ph type="ctrTitle"/>
          </p:nvPr>
        </p:nvSpPr>
        <p:spPr>
          <a:xfrm>
            <a:off x="820132" y="336883"/>
            <a:ext cx="1781666" cy="940018"/>
          </a:xfrm>
        </p:spPr>
        <p:txBody>
          <a:bodyPr/>
          <a:lstStyle/>
          <a:p>
            <a:r>
              <a:rPr lang="lv-LV" b="1" dirty="0"/>
              <a:t>6</a:t>
            </a:r>
            <a:r>
              <a:rPr lang="en-US" b="1" dirty="0"/>
              <a:t>.</a:t>
            </a:r>
            <a:endParaRPr lang="en-GB" b="1" dirty="0"/>
          </a:p>
        </p:txBody>
      </p:sp>
    </p:spTree>
    <p:extLst>
      <p:ext uri="{BB962C8B-B14F-4D97-AF65-F5344CB8AC3E}">
        <p14:creationId xmlns:p14="http://schemas.microsoft.com/office/powerpoint/2010/main" val="2133618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062889" y="5387189"/>
            <a:ext cx="1520791" cy="584775"/>
          </a:xfrm>
          <a:prstGeom prst="rect">
            <a:avLst/>
          </a:prstGeom>
          <a:noFill/>
        </p:spPr>
        <p:txBody>
          <a:bodyPr wrap="square" rtlCol="0">
            <a:spAutoFit/>
          </a:bodyPr>
          <a:lstStyle/>
          <a:p>
            <a:r>
              <a:rPr lang="en-US" sz="3200" dirty="0"/>
              <a:t>Defect</a:t>
            </a:r>
            <a:endParaRPr lang="en-GB" sz="3200" dirty="0"/>
          </a:p>
        </p:txBody>
      </p:sp>
      <p:sp>
        <p:nvSpPr>
          <p:cNvPr id="16" name="TextBox 15"/>
          <p:cNvSpPr txBox="1"/>
          <p:nvPr/>
        </p:nvSpPr>
        <p:spPr>
          <a:xfrm>
            <a:off x="308305" y="2383667"/>
            <a:ext cx="2577967" cy="1077218"/>
          </a:xfrm>
          <a:prstGeom prst="rect">
            <a:avLst/>
          </a:prstGeom>
          <a:noFill/>
        </p:spPr>
        <p:txBody>
          <a:bodyPr wrap="square" rtlCol="0">
            <a:spAutoFit/>
          </a:bodyPr>
          <a:lstStyle/>
          <a:p>
            <a:pPr algn="ctr"/>
            <a:r>
              <a:rPr lang="en-US" sz="3200" dirty="0"/>
              <a:t>Incorrect requirement</a:t>
            </a:r>
            <a:endParaRPr lang="en-GB" sz="3200" dirty="0"/>
          </a:p>
        </p:txBody>
      </p:sp>
      <p:sp>
        <p:nvSpPr>
          <p:cNvPr id="17" name="TextBox 16"/>
          <p:cNvSpPr txBox="1"/>
          <p:nvPr/>
        </p:nvSpPr>
        <p:spPr>
          <a:xfrm>
            <a:off x="5897078" y="507668"/>
            <a:ext cx="1825590" cy="1077218"/>
          </a:xfrm>
          <a:prstGeom prst="rect">
            <a:avLst/>
          </a:prstGeom>
          <a:noFill/>
        </p:spPr>
        <p:txBody>
          <a:bodyPr wrap="square" rtlCol="0">
            <a:spAutoFit/>
          </a:bodyPr>
          <a:lstStyle/>
          <a:p>
            <a:r>
              <a:rPr lang="en-US" sz="3200" dirty="0"/>
              <a:t>Incorrect test case</a:t>
            </a:r>
            <a:endParaRPr lang="en-GB" sz="3200" dirty="0"/>
          </a:p>
        </p:txBody>
      </p:sp>
      <p:sp>
        <p:nvSpPr>
          <p:cNvPr id="19" name="TextBox 18"/>
          <p:cNvSpPr txBox="1"/>
          <p:nvPr/>
        </p:nvSpPr>
        <p:spPr>
          <a:xfrm>
            <a:off x="8787865" y="1398782"/>
            <a:ext cx="2547484" cy="2062103"/>
          </a:xfrm>
          <a:prstGeom prst="rect">
            <a:avLst/>
          </a:prstGeom>
          <a:noFill/>
        </p:spPr>
        <p:txBody>
          <a:bodyPr wrap="square" rtlCol="0">
            <a:spAutoFit/>
          </a:bodyPr>
          <a:lstStyle/>
          <a:p>
            <a:pPr algn="ctr"/>
            <a:r>
              <a:rPr lang="en-US" sz="3200" dirty="0"/>
              <a:t>Incorrect configuration of a test environment</a:t>
            </a:r>
            <a:endParaRPr lang="en-GB" sz="3200" dirty="0"/>
          </a:p>
        </p:txBody>
      </p:sp>
      <p:sp>
        <p:nvSpPr>
          <p:cNvPr id="20" name="TextBox 19"/>
          <p:cNvSpPr txBox="1"/>
          <p:nvPr/>
        </p:nvSpPr>
        <p:spPr>
          <a:xfrm>
            <a:off x="614414" y="4417184"/>
            <a:ext cx="2051784" cy="1569660"/>
          </a:xfrm>
          <a:prstGeom prst="rect">
            <a:avLst/>
          </a:prstGeom>
          <a:noFill/>
        </p:spPr>
        <p:txBody>
          <a:bodyPr wrap="square" rtlCol="0">
            <a:spAutoFit/>
          </a:bodyPr>
          <a:lstStyle/>
          <a:p>
            <a:pPr algn="ctr"/>
            <a:r>
              <a:rPr lang="en-US" sz="3200" dirty="0"/>
              <a:t>Lost internet connection</a:t>
            </a:r>
            <a:endParaRPr lang="en-GB" sz="3200" dirty="0"/>
          </a:p>
        </p:txBody>
      </p:sp>
      <p:sp>
        <p:nvSpPr>
          <p:cNvPr id="21" name="TextBox 20"/>
          <p:cNvSpPr txBox="1"/>
          <p:nvPr/>
        </p:nvSpPr>
        <p:spPr>
          <a:xfrm>
            <a:off x="8861655" y="4086011"/>
            <a:ext cx="1825590" cy="1569660"/>
          </a:xfrm>
          <a:prstGeom prst="rect">
            <a:avLst/>
          </a:prstGeom>
          <a:noFill/>
        </p:spPr>
        <p:txBody>
          <a:bodyPr wrap="square" rtlCol="0">
            <a:spAutoFit/>
          </a:bodyPr>
          <a:lstStyle/>
          <a:p>
            <a:pPr algn="ctr"/>
            <a:r>
              <a:rPr lang="en-US" sz="3200" dirty="0"/>
              <a:t>Tester’s/User’s mistake</a:t>
            </a:r>
            <a:endParaRPr lang="en-GB" sz="3200" dirty="0"/>
          </a:p>
        </p:txBody>
      </p:sp>
      <p:sp>
        <p:nvSpPr>
          <p:cNvPr id="22" name="TextBox 21"/>
          <p:cNvSpPr txBox="1"/>
          <p:nvPr/>
        </p:nvSpPr>
        <p:spPr>
          <a:xfrm>
            <a:off x="3421781" y="5094802"/>
            <a:ext cx="586189" cy="584775"/>
          </a:xfrm>
          <a:prstGeom prst="rect">
            <a:avLst/>
          </a:prstGeom>
          <a:noFill/>
        </p:spPr>
        <p:txBody>
          <a:bodyPr wrap="square" rtlCol="0">
            <a:spAutoFit/>
          </a:bodyPr>
          <a:lstStyle/>
          <a:p>
            <a:r>
              <a:rPr lang="en-US" sz="3200" dirty="0"/>
              <a:t>…</a:t>
            </a:r>
            <a:endParaRPr lang="en-GB" sz="3200" dirty="0"/>
          </a:p>
        </p:txBody>
      </p:sp>
      <p:sp>
        <p:nvSpPr>
          <p:cNvPr id="23" name="TextBox 22"/>
          <p:cNvSpPr txBox="1"/>
          <p:nvPr/>
        </p:nvSpPr>
        <p:spPr>
          <a:xfrm>
            <a:off x="7429573" y="5362278"/>
            <a:ext cx="586189" cy="584775"/>
          </a:xfrm>
          <a:prstGeom prst="rect">
            <a:avLst/>
          </a:prstGeom>
          <a:noFill/>
        </p:spPr>
        <p:txBody>
          <a:bodyPr wrap="square" rtlCol="0">
            <a:spAutoFit/>
          </a:bodyPr>
          <a:lstStyle/>
          <a:p>
            <a:r>
              <a:rPr lang="en-US" sz="3200" dirty="0"/>
              <a:t>…</a:t>
            </a:r>
            <a:endParaRPr lang="en-GB" sz="3200" dirty="0"/>
          </a:p>
        </p:txBody>
      </p:sp>
      <p:sp>
        <p:nvSpPr>
          <p:cNvPr id="18" name="TextBox 17"/>
          <p:cNvSpPr txBox="1"/>
          <p:nvPr/>
        </p:nvSpPr>
        <p:spPr>
          <a:xfrm>
            <a:off x="2444817" y="685733"/>
            <a:ext cx="1953928" cy="1077218"/>
          </a:xfrm>
          <a:prstGeom prst="rect">
            <a:avLst/>
          </a:prstGeom>
          <a:noFill/>
        </p:spPr>
        <p:txBody>
          <a:bodyPr wrap="square" rtlCol="0">
            <a:spAutoFit/>
          </a:bodyPr>
          <a:lstStyle/>
          <a:p>
            <a:pPr algn="ctr"/>
            <a:r>
              <a:rPr lang="en-US" sz="3200" dirty="0"/>
              <a:t>Corrupted test data</a:t>
            </a:r>
            <a:endParaRPr lang="en-GB" sz="3200" dirty="0"/>
          </a:p>
        </p:txBody>
      </p:sp>
      <p:sp>
        <p:nvSpPr>
          <p:cNvPr id="40" name="Oval 39"/>
          <p:cNvSpPr/>
          <p:nvPr/>
        </p:nvSpPr>
        <p:spPr>
          <a:xfrm>
            <a:off x="4504623" y="2290813"/>
            <a:ext cx="2444817" cy="2252311"/>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4830689" y="3093802"/>
            <a:ext cx="1792683" cy="646331"/>
          </a:xfrm>
          <a:prstGeom prst="rect">
            <a:avLst/>
          </a:prstGeom>
          <a:noFill/>
        </p:spPr>
        <p:txBody>
          <a:bodyPr wrap="square" rtlCol="0">
            <a:spAutoFit/>
          </a:bodyPr>
          <a:lstStyle/>
          <a:p>
            <a:r>
              <a:rPr lang="en-US" sz="3600" b="1" dirty="0">
                <a:solidFill>
                  <a:schemeClr val="accent2">
                    <a:lumMod val="75000"/>
                  </a:schemeClr>
                </a:solidFill>
              </a:rPr>
              <a:t>Incident</a:t>
            </a:r>
            <a:endParaRPr lang="en-GB" sz="3600" b="1" dirty="0">
              <a:solidFill>
                <a:schemeClr val="accent2">
                  <a:lumMod val="75000"/>
                </a:schemeClr>
              </a:solidFill>
            </a:endParaRPr>
          </a:p>
        </p:txBody>
      </p:sp>
      <p:cxnSp>
        <p:nvCxnSpPr>
          <p:cNvPr id="43" name="Straight Arrow Connector 42"/>
          <p:cNvCxnSpPr/>
          <p:nvPr/>
        </p:nvCxnSpPr>
        <p:spPr>
          <a:xfrm flipH="1" flipV="1">
            <a:off x="4273617" y="1483821"/>
            <a:ext cx="789272" cy="100912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6180726" y="1502357"/>
            <a:ext cx="350015" cy="87098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6773987" y="2383667"/>
            <a:ext cx="2087668" cy="43754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21" idx="1"/>
          </p:cNvCxnSpPr>
          <p:nvPr/>
        </p:nvCxnSpPr>
        <p:spPr>
          <a:xfrm>
            <a:off x="6773987" y="3999494"/>
            <a:ext cx="2087668" cy="87134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5620857" y="4560444"/>
            <a:ext cx="143071" cy="92595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340494" y="4397934"/>
            <a:ext cx="1261859" cy="106921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3851710" y="4218026"/>
            <a:ext cx="1004647" cy="104555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2367573" y="3656776"/>
            <a:ext cx="2174244" cy="108402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2934398" y="2922276"/>
            <a:ext cx="1709850"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81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4"/>
          <p:cNvSpPr>
            <a:spLocks noGrp="1" noChangeArrowheads="1"/>
          </p:cNvSpPr>
          <p:nvPr>
            <p:ph type="body" idx="1"/>
          </p:nvPr>
        </p:nvSpPr>
        <p:spPr>
          <a:xfrm>
            <a:off x="602736" y="1142999"/>
            <a:ext cx="11207460" cy="5096435"/>
          </a:xfrm>
        </p:spPr>
        <p:txBody>
          <a:bodyPr>
            <a:noAutofit/>
          </a:bodyPr>
          <a:lstStyle/>
          <a:p>
            <a:pPr marL="0" indent="0">
              <a:buNone/>
            </a:pPr>
            <a:r>
              <a:rPr lang="en-US" sz="1600" dirty="0"/>
              <a:t>Root cause analysis (RCA) is defined as a collective term that describes a wide range of </a:t>
            </a:r>
            <a:r>
              <a:rPr lang="en-US" sz="1600" dirty="0">
                <a:hlinkClick r:id="rId3"/>
              </a:rPr>
              <a:t>approaches, tools, and techniques</a:t>
            </a:r>
            <a:r>
              <a:rPr lang="en-US" sz="1600" dirty="0"/>
              <a:t> used to uncover causes of problems. Some RCA approaches are geared more toward identifying true root causes than others, some are more general problem-solving techniques, and others simply offer support for the core activity of root cause analysis.</a:t>
            </a:r>
          </a:p>
          <a:p>
            <a:pPr marL="0" indent="0">
              <a:buNone/>
            </a:pPr>
            <a:endParaRPr lang="en-US" sz="1600" dirty="0"/>
          </a:p>
          <a:p>
            <a:pPr marL="0" indent="0">
              <a:buNone/>
            </a:pPr>
            <a:r>
              <a:rPr lang="en-US" sz="1600" dirty="0"/>
              <a:t>Root Cause Analysis (RCA) is a popular and often-used technique that helps people answer the question of why the problem occurred in the first place. It seeks to identify the origin of a problem using a specific set of steps, with associated tools, to find the primary cause of the problem, so that you can:</a:t>
            </a:r>
          </a:p>
          <a:p>
            <a:r>
              <a:rPr lang="en-US" sz="1600" dirty="0"/>
              <a:t>Determine what happened.</a:t>
            </a:r>
          </a:p>
          <a:p>
            <a:r>
              <a:rPr lang="en-US" sz="1600" dirty="0"/>
              <a:t>Determine why it happened.</a:t>
            </a:r>
          </a:p>
          <a:p>
            <a:r>
              <a:rPr lang="en-US" sz="1600" dirty="0"/>
              <a:t>Figure out what to do to reduce the likelihood that it will happen again.</a:t>
            </a:r>
          </a:p>
          <a:p>
            <a:pPr marL="0" indent="0">
              <a:buNone/>
            </a:pPr>
            <a:endParaRPr lang="en-US" sz="1600" dirty="0"/>
          </a:p>
          <a:p>
            <a:pPr marL="0" indent="0" fontAlgn="base">
              <a:buNone/>
            </a:pPr>
            <a:r>
              <a:rPr lang="en-US" sz="1600" dirty="0">
                <a:solidFill>
                  <a:srgbClr val="333333"/>
                </a:solidFill>
              </a:rPr>
              <a:t>You'll usually find three basic types of causes:</a:t>
            </a:r>
          </a:p>
          <a:p>
            <a:pPr fontAlgn="base">
              <a:buFont typeface="+mj-lt"/>
              <a:buAutoNum type="arabicPeriod"/>
            </a:pPr>
            <a:r>
              <a:rPr lang="en-US" sz="1600" b="1" dirty="0">
                <a:solidFill>
                  <a:srgbClr val="333333"/>
                </a:solidFill>
              </a:rPr>
              <a:t>Physical causes</a:t>
            </a:r>
            <a:r>
              <a:rPr lang="en-US" sz="1600" dirty="0">
                <a:solidFill>
                  <a:srgbClr val="333333"/>
                </a:solidFill>
              </a:rPr>
              <a:t> – Tangible, material items failed in some way (for example, a car's brakes stopped working).</a:t>
            </a:r>
          </a:p>
          <a:p>
            <a:pPr fontAlgn="base">
              <a:buFont typeface="+mj-lt"/>
              <a:buAutoNum type="arabicPeriod"/>
            </a:pPr>
            <a:r>
              <a:rPr lang="en-US" sz="1600" b="1" dirty="0">
                <a:solidFill>
                  <a:srgbClr val="333333"/>
                </a:solidFill>
              </a:rPr>
              <a:t>Human causes</a:t>
            </a:r>
            <a:r>
              <a:rPr lang="en-US" sz="1600" dirty="0">
                <a:solidFill>
                  <a:srgbClr val="333333"/>
                </a:solidFill>
              </a:rPr>
              <a:t> – People did something wrong, or did not do something that was needed. Human causes typically lead to physical causes (for example, no one filled the brake fluid, which led to the brakes failing).</a:t>
            </a:r>
          </a:p>
          <a:p>
            <a:pPr fontAlgn="base">
              <a:buFont typeface="+mj-lt"/>
              <a:buAutoNum type="arabicPeriod"/>
            </a:pPr>
            <a:r>
              <a:rPr lang="en-US" sz="1600" b="1" dirty="0">
                <a:solidFill>
                  <a:srgbClr val="333333"/>
                </a:solidFill>
              </a:rPr>
              <a:t>Organizational causes</a:t>
            </a:r>
            <a:r>
              <a:rPr lang="en-US" sz="1600" dirty="0">
                <a:solidFill>
                  <a:srgbClr val="333333"/>
                </a:solidFill>
              </a:rPr>
              <a:t> – A system, process, or policy that people use to make decisions or do their work is faulty (for example, no one person was responsible for vehicle maintenance, and everyone assumed someone else had filled the brake fluid).</a:t>
            </a:r>
          </a:p>
          <a:p>
            <a:pPr marL="0" indent="0">
              <a:buNone/>
            </a:pPr>
            <a:endParaRPr lang="en-US" sz="1600" dirty="0"/>
          </a:p>
        </p:txBody>
      </p:sp>
      <p:sp>
        <p:nvSpPr>
          <p:cNvPr id="7"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Root Cause Analysis (RCA)</a:t>
            </a:r>
          </a:p>
        </p:txBody>
      </p:sp>
    </p:spTree>
    <p:extLst>
      <p:ext uri="{BB962C8B-B14F-4D97-AF65-F5344CB8AC3E}">
        <p14:creationId xmlns:p14="http://schemas.microsoft.com/office/powerpoint/2010/main" val="3196615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4"/>
          <p:cNvSpPr>
            <a:spLocks noGrp="1" noChangeArrowheads="1"/>
          </p:cNvSpPr>
          <p:nvPr>
            <p:ph type="body" idx="1"/>
          </p:nvPr>
        </p:nvSpPr>
        <p:spPr>
          <a:xfrm>
            <a:off x="602736" y="1143000"/>
            <a:ext cx="11207460" cy="5214769"/>
          </a:xfrm>
        </p:spPr>
        <p:txBody>
          <a:bodyPr>
            <a:noAutofit/>
          </a:bodyPr>
          <a:lstStyle/>
          <a:p>
            <a:pPr marL="0" indent="0">
              <a:buNone/>
            </a:pPr>
            <a:r>
              <a:rPr lang="en-US" sz="1200" b="1" cap="all" dirty="0"/>
              <a:t>BUG DESCRIPTION</a:t>
            </a:r>
          </a:p>
          <a:p>
            <a:pPr marL="0" indent="0" fontAlgn="base">
              <a:buNone/>
            </a:pPr>
            <a:r>
              <a:rPr lang="en-US" sz="1200" dirty="0"/>
              <a:t>First, we need to collect the first information you received about the bug. The focus is on the problem analysis. Avoid thinking about technical solutions.</a:t>
            </a:r>
          </a:p>
          <a:p>
            <a:pPr marL="0" indent="0">
              <a:buNone/>
            </a:pPr>
            <a:r>
              <a:rPr lang="en-US" sz="1200" b="1" cap="all" dirty="0"/>
              <a:t>DEFINE THE PROBLEM SCOPE</a:t>
            </a:r>
          </a:p>
          <a:p>
            <a:pPr marL="0" indent="0" fontAlgn="base">
              <a:buNone/>
            </a:pPr>
            <a:r>
              <a:rPr lang="en-US" sz="1200" dirty="0"/>
              <a:t>Clarify the following points:</a:t>
            </a:r>
          </a:p>
          <a:p>
            <a:pPr fontAlgn="base"/>
            <a:r>
              <a:rPr lang="en-US" sz="1200" dirty="0"/>
              <a:t>How many users are affected?</a:t>
            </a:r>
          </a:p>
          <a:p>
            <a:pPr fontAlgn="base"/>
            <a:r>
              <a:rPr lang="en-US" sz="1200" dirty="0"/>
              <a:t>How long was the bug undetected?</a:t>
            </a:r>
          </a:p>
          <a:p>
            <a:pPr fontAlgn="base"/>
            <a:r>
              <a:rPr lang="en-US" sz="1200" dirty="0"/>
              <a:t>Is there a feasible workaround for the users?</a:t>
            </a:r>
          </a:p>
          <a:p>
            <a:pPr marL="0" indent="0" fontAlgn="base">
              <a:buNone/>
            </a:pPr>
            <a:r>
              <a:rPr lang="en-US" sz="1200" dirty="0"/>
              <a:t>If required, you can define short-term measures to reduce the impact of the bug. For example, inform your users or stakeholders about the bug.</a:t>
            </a:r>
          </a:p>
          <a:p>
            <a:pPr marL="0" indent="0">
              <a:buNone/>
            </a:pPr>
            <a:r>
              <a:rPr lang="en-US" sz="1200" b="1" cap="all" dirty="0"/>
              <a:t>“5 WHYS” METHOD</a:t>
            </a:r>
          </a:p>
          <a:p>
            <a:pPr marL="0" indent="0" fontAlgn="base">
              <a:buNone/>
            </a:pPr>
            <a:r>
              <a:rPr lang="en-US" sz="1200" dirty="0"/>
              <a:t>After creating a clear picture of the problem, we can start to analyze the </a:t>
            </a:r>
            <a:r>
              <a:rPr lang="en-US" sz="1200" b="1" u="sng" dirty="0"/>
              <a:t>root cause</a:t>
            </a:r>
            <a:r>
              <a:rPr lang="en-US" sz="1200" b="1" dirty="0"/>
              <a:t> </a:t>
            </a:r>
            <a:r>
              <a:rPr lang="en-US" sz="1200" dirty="0"/>
              <a:t>of the software bug using the 5 Whys method. Start with your problem description and ask multiple times “Why?” to figure out the cause for each problem. The basic theory behind this is that every cause has an effect. Here, the visible effect is the bug you want to fix. For difficult bugs, the root cause is likely hidden behind another cause. There will be a sequence of causes and their effects that finally produced the bug.</a:t>
            </a:r>
          </a:p>
          <a:p>
            <a:pPr marL="0" indent="0" fontAlgn="base">
              <a:buNone/>
            </a:pPr>
            <a:r>
              <a:rPr lang="en-US" sz="1200" dirty="0"/>
              <a:t>With the 5 Whys method, we want to track this sequence backward to find the </a:t>
            </a:r>
            <a:r>
              <a:rPr lang="en-US" sz="1200" b="1" dirty="0"/>
              <a:t>root cause </a:t>
            </a:r>
            <a:r>
              <a:rPr lang="en-US" sz="1200" dirty="0"/>
              <a:t>of the software bug. </a:t>
            </a:r>
          </a:p>
          <a:p>
            <a:pPr marL="0" indent="0" fontAlgn="base">
              <a:buNone/>
            </a:pPr>
            <a:r>
              <a:rPr lang="en-US" sz="1200" b="1" cap="all" dirty="0"/>
              <a:t>“IS / IS NOT” method</a:t>
            </a:r>
          </a:p>
          <a:p>
            <a:pPr marL="0" indent="0" fontAlgn="base">
              <a:buNone/>
            </a:pPr>
            <a:r>
              <a:rPr lang="en-US" sz="1200" dirty="0"/>
              <a:t>One more method to analyze and/or describe the bug. The process deconstructs the Problem into 4 logical components, What the problem is, Where the problem occurs, When it occurs and the Extent to which it occurred.</a:t>
            </a:r>
          </a:p>
          <a:p>
            <a:pPr marL="0" indent="0">
              <a:buNone/>
            </a:pPr>
            <a:r>
              <a:rPr lang="en-US" sz="1200" b="1" cap="all" dirty="0"/>
              <a:t>ROOT CAUSE DESCRIPTION</a:t>
            </a:r>
          </a:p>
          <a:p>
            <a:pPr marL="0" indent="0" fontAlgn="base">
              <a:buNone/>
            </a:pPr>
            <a:r>
              <a:rPr lang="en-US" sz="1200" dirty="0"/>
              <a:t>After we found the root cause, we need to write it done. It is very simple but it will help you to check again if there are any unclear points. Your colleagues need to understand it as well. In addition, you should think about why the bug was not detected until now and how to avoid it in the future.</a:t>
            </a:r>
          </a:p>
          <a:p>
            <a:pPr marL="0" indent="0">
              <a:buNone/>
            </a:pPr>
            <a:endParaRPr lang="en-US" sz="1200" dirty="0"/>
          </a:p>
        </p:txBody>
      </p:sp>
      <p:sp>
        <p:nvSpPr>
          <p:cNvPr id="7"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Simple Steps To Analyze The Root </a:t>
            </a:r>
            <a:r>
              <a:rPr lang="en-US" b="1" dirty="0" err="1">
                <a:solidFill>
                  <a:schemeClr val="accent2">
                    <a:lumMod val="75000"/>
                  </a:schemeClr>
                </a:solidFill>
              </a:rPr>
              <a:t>Caus</a:t>
            </a:r>
            <a:endParaRPr lang="en-US" b="1" dirty="0">
              <a:solidFill>
                <a:schemeClr val="accent2">
                  <a:lumMod val="75000"/>
                </a:schemeClr>
              </a:solidFill>
            </a:endParaRPr>
          </a:p>
        </p:txBody>
      </p:sp>
    </p:spTree>
    <p:extLst>
      <p:ext uri="{BB962C8B-B14F-4D97-AF65-F5344CB8AC3E}">
        <p14:creationId xmlns:p14="http://schemas.microsoft.com/office/powerpoint/2010/main" val="3536791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920" y="1269443"/>
            <a:ext cx="10515600" cy="4791992"/>
          </a:xfrm>
        </p:spPr>
        <p:txBody>
          <a:bodyPr/>
          <a:lstStyle/>
          <a:p>
            <a:r>
              <a:rPr lang="en-US" dirty="0"/>
              <a:t>What is a bug? Bug types.</a:t>
            </a:r>
          </a:p>
          <a:p>
            <a:r>
              <a:rPr lang="en-US" dirty="0"/>
              <a:t>Root cause analysis. Examples.</a:t>
            </a:r>
          </a:p>
          <a:p>
            <a:r>
              <a:rPr lang="en-US" b="1" dirty="0"/>
              <a:t>Priority and severity of a defect</a:t>
            </a:r>
          </a:p>
          <a:p>
            <a:r>
              <a:rPr lang="en-US" dirty="0"/>
              <a:t>Bug Template</a:t>
            </a:r>
          </a:p>
          <a:p>
            <a:r>
              <a:rPr lang="en-US" dirty="0"/>
              <a:t>Defect’s lifecycle</a:t>
            </a:r>
          </a:p>
          <a:p>
            <a:r>
              <a:rPr lang="en-US" dirty="0"/>
              <a:t>Bug attachments</a:t>
            </a:r>
          </a:p>
          <a:p>
            <a:r>
              <a:rPr lang="en-US" dirty="0"/>
              <a:t>Issue Management Tool</a:t>
            </a:r>
          </a:p>
          <a:p>
            <a:r>
              <a:rPr lang="en-US" dirty="0"/>
              <a:t>HW6</a:t>
            </a:r>
          </a:p>
          <a:p>
            <a:endParaRPr lang="en-US" dirty="0"/>
          </a:p>
          <a:p>
            <a:endParaRPr lang="en-GB" dirty="0"/>
          </a:p>
          <a:p>
            <a:pPr>
              <a:lnSpc>
                <a:spcPct val="150000"/>
              </a:lnSpc>
              <a:spcBef>
                <a:spcPct val="0"/>
              </a:spcBef>
            </a:pPr>
            <a:endParaRPr lang="en-US" altLang="en-US" dirty="0">
              <a:solidFill>
                <a:srgbClr val="FF0000"/>
              </a:solidFill>
            </a:endParaRPr>
          </a:p>
          <a:p>
            <a:pPr marL="0" indent="0">
              <a:lnSpc>
                <a:spcPct val="150000"/>
              </a:lnSpc>
              <a:spcBef>
                <a:spcPct val="0"/>
              </a:spcBef>
              <a:buNone/>
            </a:pPr>
            <a:endParaRPr lang="en-US" altLang="en-US" dirty="0"/>
          </a:p>
        </p:txBody>
      </p:sp>
      <p:sp>
        <p:nvSpPr>
          <p:cNvPr id="4"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Agenda new</a:t>
            </a:r>
            <a:endParaRPr lang="en-GB" b="1" dirty="0">
              <a:solidFill>
                <a:schemeClr val="accent2">
                  <a:lumMod val="75000"/>
                </a:schemeClr>
              </a:solidFill>
            </a:endParaRPr>
          </a:p>
        </p:txBody>
      </p:sp>
    </p:spTree>
    <p:extLst>
      <p:ext uri="{BB962C8B-B14F-4D97-AF65-F5344CB8AC3E}">
        <p14:creationId xmlns:p14="http://schemas.microsoft.com/office/powerpoint/2010/main" val="2697047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Severity and priority of a defect</a:t>
            </a:r>
            <a:endParaRPr lang="en-GB" b="1" dirty="0">
              <a:solidFill>
                <a:schemeClr val="accent2">
                  <a:lumMod val="75000"/>
                </a:schemeClr>
              </a:solidFill>
            </a:endParaRPr>
          </a:p>
        </p:txBody>
      </p:sp>
      <p:pic>
        <p:nvPicPr>
          <p:cNvPr id="9" name="Picture 8"/>
          <p:cNvPicPr>
            <a:picLocks noChangeAspect="1"/>
          </p:cNvPicPr>
          <p:nvPr/>
        </p:nvPicPr>
        <p:blipFill>
          <a:blip r:embed="rId2"/>
          <a:stretch>
            <a:fillRect/>
          </a:stretch>
        </p:blipFill>
        <p:spPr>
          <a:xfrm>
            <a:off x="906740" y="1712585"/>
            <a:ext cx="4841726" cy="3500437"/>
          </a:xfrm>
          <a:prstGeom prst="rect">
            <a:avLst/>
          </a:prstGeom>
        </p:spPr>
      </p:pic>
      <p:pic>
        <p:nvPicPr>
          <p:cNvPr id="10" name="Picture 9"/>
          <p:cNvPicPr>
            <a:picLocks noChangeAspect="1"/>
          </p:cNvPicPr>
          <p:nvPr/>
        </p:nvPicPr>
        <p:blipFill>
          <a:blip r:embed="rId3"/>
          <a:stretch>
            <a:fillRect/>
          </a:stretch>
        </p:blipFill>
        <p:spPr>
          <a:xfrm>
            <a:off x="6029668" y="1860221"/>
            <a:ext cx="4567157" cy="3814713"/>
          </a:xfrm>
          <a:prstGeom prst="rect">
            <a:avLst/>
          </a:prstGeom>
        </p:spPr>
      </p:pic>
    </p:spTree>
    <p:extLst>
      <p:ext uri="{BB962C8B-B14F-4D97-AF65-F5344CB8AC3E}">
        <p14:creationId xmlns:p14="http://schemas.microsoft.com/office/powerpoint/2010/main" val="1225506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Severity and priority levels</a:t>
            </a:r>
          </a:p>
        </p:txBody>
      </p:sp>
      <p:sp>
        <p:nvSpPr>
          <p:cNvPr id="3" name="TextBox 2"/>
          <p:cNvSpPr txBox="1"/>
          <p:nvPr/>
        </p:nvSpPr>
        <p:spPr>
          <a:xfrm>
            <a:off x="381804" y="1046376"/>
            <a:ext cx="5363851" cy="5786199"/>
          </a:xfrm>
          <a:prstGeom prst="rect">
            <a:avLst/>
          </a:prstGeom>
          <a:noFill/>
        </p:spPr>
        <p:txBody>
          <a:bodyPr wrap="square" rtlCol="0">
            <a:spAutoFit/>
          </a:bodyPr>
          <a:lstStyle/>
          <a:p>
            <a:r>
              <a:rPr lang="en-US" sz="1600" b="1" dirty="0"/>
              <a:t>Blocker: </a:t>
            </a:r>
            <a:r>
              <a:rPr lang="en-US" sz="1600" dirty="0"/>
              <a:t>The defect totally blocks the testing. It cannot be continued.</a:t>
            </a:r>
            <a:endParaRPr lang="lv-LV" sz="1600" b="1" dirty="0"/>
          </a:p>
          <a:p>
            <a:endParaRPr lang="lv-LV" sz="1600" b="1" dirty="0"/>
          </a:p>
          <a:p>
            <a:r>
              <a:rPr lang="en-US" sz="1600" b="1" dirty="0"/>
              <a:t>Critical: </a:t>
            </a:r>
            <a:r>
              <a:rPr lang="en-US" sz="1600" dirty="0"/>
              <a:t>The defect affects critical functionality or critical data. It does not have a workaround. Example: Unsuccessful installation, complete failure of a feature.</a:t>
            </a:r>
          </a:p>
          <a:p>
            <a:endParaRPr lang="en-US" sz="1600" dirty="0"/>
          </a:p>
          <a:p>
            <a:r>
              <a:rPr lang="en-US" sz="1600" b="1" dirty="0"/>
              <a:t>Major:</a:t>
            </a:r>
            <a:r>
              <a:rPr lang="en-US" sz="1600" dirty="0"/>
              <a:t> The defect affects major functionality or major data. It has a workaround but is not obvious and is difficult. Example: A feature is not functional from one module but the task is doable if 10 complicated indirect steps are followed in another module/s.</a:t>
            </a:r>
          </a:p>
          <a:p>
            <a:endParaRPr lang="en-US" sz="1600" dirty="0"/>
          </a:p>
          <a:p>
            <a:r>
              <a:rPr lang="en-US" sz="1600" b="1" dirty="0"/>
              <a:t>Minor: </a:t>
            </a:r>
            <a:r>
              <a:rPr lang="en-US" sz="1600" dirty="0"/>
              <a:t>The defect affects minor functionality or non-critical data. It has an easy workaround. Example: A minor feature that is not functional in one module but the same task is easily doable from another module.</a:t>
            </a:r>
          </a:p>
          <a:p>
            <a:endParaRPr lang="en-US" sz="1600" dirty="0"/>
          </a:p>
          <a:p>
            <a:r>
              <a:rPr lang="en-US" sz="1600" b="1" dirty="0"/>
              <a:t>Trivial: </a:t>
            </a:r>
            <a:r>
              <a:rPr lang="en-US" sz="1600" dirty="0"/>
              <a:t>The defect does not affect functionality or data. It does not even need a workaround. It does not impact productivity or efficiency. It is merely an inconvenience. Example: Petty layout discrepancies, spelling/grammatical errors.</a:t>
            </a:r>
          </a:p>
          <a:p>
            <a:endParaRPr lang="en-GB" dirty="0"/>
          </a:p>
        </p:txBody>
      </p:sp>
      <p:sp>
        <p:nvSpPr>
          <p:cNvPr id="4" name="TextBox 3"/>
          <p:cNvSpPr txBox="1"/>
          <p:nvPr/>
        </p:nvSpPr>
        <p:spPr>
          <a:xfrm>
            <a:off x="6416529" y="1046376"/>
            <a:ext cx="5363851" cy="2862322"/>
          </a:xfrm>
          <a:prstGeom prst="rect">
            <a:avLst/>
          </a:prstGeom>
          <a:noFill/>
        </p:spPr>
        <p:txBody>
          <a:bodyPr wrap="square" rtlCol="0">
            <a:spAutoFit/>
          </a:bodyPr>
          <a:lstStyle/>
          <a:p>
            <a:r>
              <a:rPr lang="en-US" b="1" dirty="0"/>
              <a:t>Critical</a:t>
            </a:r>
            <a:r>
              <a:rPr lang="en-US" dirty="0"/>
              <a:t>: Must be fixed immediately / in the next build.</a:t>
            </a:r>
          </a:p>
          <a:p>
            <a:endParaRPr lang="en-US" dirty="0"/>
          </a:p>
          <a:p>
            <a:r>
              <a:rPr lang="en-US" b="1" dirty="0"/>
              <a:t>High</a:t>
            </a:r>
            <a:r>
              <a:rPr lang="en-US" dirty="0"/>
              <a:t>: Must be fixed in any of the upcoming builds but should be included in the release.</a:t>
            </a:r>
          </a:p>
          <a:p>
            <a:endParaRPr lang="en-US" dirty="0"/>
          </a:p>
          <a:p>
            <a:r>
              <a:rPr lang="en-US" b="1" dirty="0"/>
              <a:t>Medium</a:t>
            </a:r>
            <a:r>
              <a:rPr lang="en-US" dirty="0"/>
              <a:t>: May be fixed after the release / in the next release.</a:t>
            </a:r>
          </a:p>
          <a:p>
            <a:endParaRPr lang="en-US" dirty="0"/>
          </a:p>
          <a:p>
            <a:r>
              <a:rPr lang="en-US" b="1" dirty="0"/>
              <a:t>Low</a:t>
            </a:r>
            <a:r>
              <a:rPr lang="en-US" dirty="0"/>
              <a:t>: May or may not be fixed at all.</a:t>
            </a:r>
          </a:p>
          <a:p>
            <a:endParaRPr lang="en-GB" dirty="0"/>
          </a:p>
        </p:txBody>
      </p:sp>
    </p:spTree>
    <p:extLst>
      <p:ext uri="{BB962C8B-B14F-4D97-AF65-F5344CB8AC3E}">
        <p14:creationId xmlns:p14="http://schemas.microsoft.com/office/powerpoint/2010/main" val="3179574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41535" y="1066800"/>
            <a:ext cx="7443788" cy="5382241"/>
          </a:xfrm>
          <a:prstGeom prst="rect">
            <a:avLst/>
          </a:prstGeom>
        </p:spPr>
      </p:pic>
      <p:sp>
        <p:nvSpPr>
          <p:cNvPr id="3"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Priority vs Severity</a:t>
            </a:r>
            <a:endParaRPr lang="en-GB" b="1" dirty="0">
              <a:solidFill>
                <a:schemeClr val="accent2">
                  <a:lumMod val="75000"/>
                </a:schemeClr>
              </a:solidFill>
            </a:endParaRPr>
          </a:p>
        </p:txBody>
      </p:sp>
    </p:spTree>
    <p:extLst>
      <p:ext uri="{BB962C8B-B14F-4D97-AF65-F5344CB8AC3E}">
        <p14:creationId xmlns:p14="http://schemas.microsoft.com/office/powerpoint/2010/main" val="2588425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920" y="1269443"/>
            <a:ext cx="10515600" cy="4791992"/>
          </a:xfrm>
        </p:spPr>
        <p:txBody>
          <a:bodyPr/>
          <a:lstStyle/>
          <a:p>
            <a:r>
              <a:rPr lang="en-US" dirty="0"/>
              <a:t>What is a bug? Bug types.</a:t>
            </a:r>
          </a:p>
          <a:p>
            <a:r>
              <a:rPr lang="en-US" dirty="0"/>
              <a:t>Root cause analysis. Examples.</a:t>
            </a:r>
          </a:p>
          <a:p>
            <a:r>
              <a:rPr lang="en-US" dirty="0"/>
              <a:t>Priority and severity of a defect</a:t>
            </a:r>
          </a:p>
          <a:p>
            <a:r>
              <a:rPr lang="en-US" b="1" dirty="0"/>
              <a:t>Bug Template</a:t>
            </a:r>
          </a:p>
          <a:p>
            <a:r>
              <a:rPr lang="en-US" dirty="0"/>
              <a:t>Defect’s lifecycle</a:t>
            </a:r>
          </a:p>
          <a:p>
            <a:r>
              <a:rPr lang="en-US" dirty="0"/>
              <a:t>Bug attachments</a:t>
            </a:r>
          </a:p>
          <a:p>
            <a:r>
              <a:rPr lang="en-US" dirty="0"/>
              <a:t>Issue Management Tool</a:t>
            </a:r>
          </a:p>
          <a:p>
            <a:r>
              <a:rPr lang="en-US" dirty="0"/>
              <a:t>HW6</a:t>
            </a:r>
          </a:p>
          <a:p>
            <a:endParaRPr lang="en-US" dirty="0"/>
          </a:p>
          <a:p>
            <a:endParaRPr lang="en-GB" dirty="0"/>
          </a:p>
          <a:p>
            <a:pPr>
              <a:lnSpc>
                <a:spcPct val="150000"/>
              </a:lnSpc>
              <a:spcBef>
                <a:spcPct val="0"/>
              </a:spcBef>
            </a:pPr>
            <a:endParaRPr lang="en-US" altLang="en-US" dirty="0">
              <a:solidFill>
                <a:srgbClr val="FF0000"/>
              </a:solidFill>
            </a:endParaRPr>
          </a:p>
          <a:p>
            <a:pPr marL="0" indent="0">
              <a:lnSpc>
                <a:spcPct val="150000"/>
              </a:lnSpc>
              <a:spcBef>
                <a:spcPct val="0"/>
              </a:spcBef>
              <a:buNone/>
            </a:pPr>
            <a:endParaRPr lang="en-US" altLang="en-US" dirty="0"/>
          </a:p>
        </p:txBody>
      </p:sp>
      <p:sp>
        <p:nvSpPr>
          <p:cNvPr id="4"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Agenda new</a:t>
            </a:r>
            <a:endParaRPr lang="en-GB" b="1" dirty="0">
              <a:solidFill>
                <a:schemeClr val="accent2">
                  <a:lumMod val="75000"/>
                </a:schemeClr>
              </a:solidFill>
            </a:endParaRPr>
          </a:p>
        </p:txBody>
      </p:sp>
    </p:spTree>
    <p:extLst>
      <p:ext uri="{BB962C8B-B14F-4D97-AF65-F5344CB8AC3E}">
        <p14:creationId xmlns:p14="http://schemas.microsoft.com/office/powerpoint/2010/main" val="1389303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solidFill>
                  <a:schemeClr val="accent2">
                    <a:lumMod val="75000"/>
                  </a:schemeClr>
                </a:solidFill>
              </a:rPr>
              <a:t>Efficient Defect Report</a:t>
            </a:r>
          </a:p>
        </p:txBody>
      </p:sp>
      <p:sp>
        <p:nvSpPr>
          <p:cNvPr id="4" name="TextBox 3"/>
          <p:cNvSpPr txBox="1"/>
          <p:nvPr/>
        </p:nvSpPr>
        <p:spPr>
          <a:xfrm>
            <a:off x="1810151" y="945504"/>
            <a:ext cx="8410575" cy="461665"/>
          </a:xfrm>
          <a:prstGeom prst="rect">
            <a:avLst/>
          </a:prstGeom>
          <a:noFill/>
        </p:spPr>
        <p:txBody>
          <a:bodyPr wrap="square" rtlCol="0">
            <a:spAutoFit/>
          </a:bodyPr>
          <a:lstStyle/>
          <a:p>
            <a:r>
              <a:rPr lang="en-US" sz="2400" b="1" dirty="0">
                <a:solidFill>
                  <a:srgbClr val="00B050"/>
                </a:solidFill>
              </a:rPr>
              <a:t>Before reporting a defect always reproduce and localize it first!</a:t>
            </a:r>
          </a:p>
        </p:txBody>
      </p:sp>
      <p:sp>
        <p:nvSpPr>
          <p:cNvPr id="5" name="TextBox 4"/>
          <p:cNvSpPr txBox="1"/>
          <p:nvPr/>
        </p:nvSpPr>
        <p:spPr>
          <a:xfrm>
            <a:off x="619929" y="1454148"/>
            <a:ext cx="11267271" cy="5324535"/>
          </a:xfrm>
          <a:prstGeom prst="rect">
            <a:avLst/>
          </a:prstGeom>
          <a:noFill/>
        </p:spPr>
        <p:txBody>
          <a:bodyPr wrap="square" rtlCol="0">
            <a:spAutoFit/>
          </a:bodyPr>
          <a:lstStyle/>
          <a:p>
            <a:r>
              <a:rPr lang="en-US" sz="2000" dirty="0"/>
              <a:t>- </a:t>
            </a:r>
            <a:r>
              <a:rPr lang="en-US" sz="2000" b="1" dirty="0"/>
              <a:t>summary</a:t>
            </a:r>
            <a:r>
              <a:rPr lang="en-US" sz="2000" dirty="0"/>
              <a:t> is meaningful &amp; self-descriptive enough to tell about the defect</a:t>
            </a:r>
          </a:p>
          <a:p>
            <a:r>
              <a:rPr lang="en-US" sz="2000" dirty="0"/>
              <a:t>- </a:t>
            </a:r>
            <a:r>
              <a:rPr lang="en-US" sz="2000" b="1" dirty="0"/>
              <a:t>summary</a:t>
            </a:r>
            <a:r>
              <a:rPr lang="en-US" sz="2000" dirty="0"/>
              <a:t> is short &amp; properly conveys the defect description without further reading</a:t>
            </a:r>
          </a:p>
          <a:p>
            <a:r>
              <a:rPr lang="en-US" sz="2000" dirty="0"/>
              <a:t>- add proper, sequential and clear </a:t>
            </a:r>
            <a:r>
              <a:rPr lang="en-US" sz="2000" b="1" dirty="0"/>
              <a:t>steps to reproduce</a:t>
            </a:r>
          </a:p>
          <a:p>
            <a:r>
              <a:rPr lang="en-US" sz="2000" dirty="0"/>
              <a:t>- add preconditions, environment and test data information, if relevant</a:t>
            </a:r>
          </a:p>
          <a:p>
            <a:r>
              <a:rPr lang="en-US" sz="2000" dirty="0"/>
              <a:t>- don’t miss anything, which makes a defect </a:t>
            </a:r>
            <a:r>
              <a:rPr lang="en-GB" sz="2000" dirty="0"/>
              <a:t>non-reproducible</a:t>
            </a:r>
          </a:p>
          <a:p>
            <a:r>
              <a:rPr lang="en-US" sz="2000" dirty="0"/>
              <a:t>- no complicated words and unwanted information – only </a:t>
            </a:r>
            <a:r>
              <a:rPr lang="en-US" sz="2000" b="1" dirty="0"/>
              <a:t>relevant content</a:t>
            </a:r>
          </a:p>
          <a:p>
            <a:r>
              <a:rPr lang="en-US" sz="2000" dirty="0"/>
              <a:t>- be specific: </a:t>
            </a:r>
            <a:r>
              <a:rPr lang="en-US" sz="2000" b="1" dirty="0"/>
              <a:t>description</a:t>
            </a:r>
            <a:r>
              <a:rPr lang="en-US" sz="2000" dirty="0"/>
              <a:t> is to the point – no essay writing about the problem</a:t>
            </a:r>
          </a:p>
          <a:p>
            <a:r>
              <a:rPr lang="en-US" sz="2000" dirty="0"/>
              <a:t>- </a:t>
            </a:r>
            <a:r>
              <a:rPr lang="en-US" sz="2000" b="1" dirty="0"/>
              <a:t>single defect </a:t>
            </a:r>
            <a:r>
              <a:rPr lang="en-US" sz="2000" dirty="0"/>
              <a:t>should cover only </a:t>
            </a:r>
            <a:r>
              <a:rPr lang="en-US" sz="2000" b="1" dirty="0"/>
              <a:t>single problem </a:t>
            </a:r>
            <a:r>
              <a:rPr lang="en-US" sz="2000" dirty="0"/>
              <a:t>or similar problems</a:t>
            </a:r>
          </a:p>
          <a:p>
            <a:r>
              <a:rPr lang="en-US" sz="2000" dirty="0"/>
              <a:t>- </a:t>
            </a:r>
            <a:r>
              <a:rPr lang="en-US" sz="2000" b="1" dirty="0"/>
              <a:t>description</a:t>
            </a:r>
            <a:r>
              <a:rPr lang="en-US" sz="2000" dirty="0"/>
              <a:t> is clear and precise</a:t>
            </a:r>
          </a:p>
          <a:p>
            <a:r>
              <a:rPr lang="en-US" sz="2000" dirty="0"/>
              <a:t>- meaningful sentences and simple words</a:t>
            </a:r>
          </a:p>
          <a:p>
            <a:r>
              <a:rPr lang="en-US" sz="2000" dirty="0"/>
              <a:t>- add </a:t>
            </a:r>
            <a:r>
              <a:rPr lang="en-US" sz="2000" b="1" dirty="0"/>
              <a:t>references</a:t>
            </a:r>
            <a:r>
              <a:rPr lang="en-US" sz="2000" dirty="0"/>
              <a:t> to specifications or other related defect id</a:t>
            </a:r>
          </a:p>
          <a:p>
            <a:r>
              <a:rPr lang="en-US" sz="2000" dirty="0"/>
              <a:t>- </a:t>
            </a:r>
            <a:r>
              <a:rPr lang="en-US" sz="2000" b="1" dirty="0">
                <a:solidFill>
                  <a:srgbClr val="3A3A3A"/>
                </a:solidFill>
              </a:rPr>
              <a:t>don’t take business decisions</a:t>
            </a:r>
            <a:r>
              <a:rPr lang="en-US" sz="2000" dirty="0">
                <a:solidFill>
                  <a:srgbClr val="3A3A3A"/>
                </a:solidFill>
              </a:rPr>
              <a:t>, only pass the Information: be objective and </a:t>
            </a:r>
            <a:r>
              <a:rPr lang="en-US" sz="2000" dirty="0"/>
              <a:t>add the actual result &amp; the expected result if the requirements are specified, otherwise ask responsible persons to clarify the behavior (for example, business analysts)</a:t>
            </a:r>
          </a:p>
          <a:p>
            <a:r>
              <a:rPr lang="en-US" sz="2000" dirty="0"/>
              <a:t>- think carefully of </a:t>
            </a:r>
            <a:r>
              <a:rPr lang="en-US" sz="2000" b="1" dirty="0"/>
              <a:t>priority and severity</a:t>
            </a:r>
            <a:r>
              <a:rPr lang="en-US" sz="2000" dirty="0"/>
              <a:t> of a defect</a:t>
            </a:r>
          </a:p>
          <a:p>
            <a:r>
              <a:rPr lang="en-US" sz="2000" dirty="0"/>
              <a:t>- add </a:t>
            </a:r>
            <a:r>
              <a:rPr lang="en-US" sz="2000" b="1" dirty="0"/>
              <a:t>attachments</a:t>
            </a:r>
            <a:r>
              <a:rPr lang="en-US" sz="2000" dirty="0"/>
              <a:t> if can help</a:t>
            </a:r>
          </a:p>
          <a:p>
            <a:r>
              <a:rPr lang="en-US" sz="2000" dirty="0"/>
              <a:t>- avoid mistakes in the report</a:t>
            </a:r>
            <a:endParaRPr lang="en-GB" dirty="0"/>
          </a:p>
        </p:txBody>
      </p:sp>
    </p:spTree>
    <p:extLst>
      <p:ext uri="{BB962C8B-B14F-4D97-AF65-F5344CB8AC3E}">
        <p14:creationId xmlns:p14="http://schemas.microsoft.com/office/powerpoint/2010/main" val="521658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solidFill>
                  <a:schemeClr val="accent2">
                    <a:lumMod val="75000"/>
                  </a:schemeClr>
                </a:solidFill>
              </a:rPr>
              <a:t>Defect Report example</a:t>
            </a:r>
          </a:p>
        </p:txBody>
      </p:sp>
      <p:sp>
        <p:nvSpPr>
          <p:cNvPr id="3" name="Rectangle 2"/>
          <p:cNvSpPr/>
          <p:nvPr/>
        </p:nvSpPr>
        <p:spPr>
          <a:xfrm>
            <a:off x="4430599" y="1267636"/>
            <a:ext cx="7626283" cy="2462213"/>
          </a:xfrm>
          <a:prstGeom prst="rect">
            <a:avLst/>
          </a:prstGeom>
        </p:spPr>
        <p:txBody>
          <a:bodyPr wrap="square">
            <a:spAutoFit/>
          </a:bodyPr>
          <a:lstStyle/>
          <a:p>
            <a:r>
              <a:rPr lang="en-US" sz="2200" dirty="0">
                <a:solidFill>
                  <a:srgbClr val="3A3A3A"/>
                </a:solidFill>
              </a:rPr>
              <a:t>You want to create a new user with user information</a:t>
            </a:r>
            <a:r>
              <a:rPr lang="lv-LV" sz="2200" dirty="0">
                <a:solidFill>
                  <a:srgbClr val="3A3A3A"/>
                </a:solidFill>
              </a:rPr>
              <a:t>.</a:t>
            </a:r>
            <a:endParaRPr lang="en-US" sz="2200" dirty="0">
              <a:solidFill>
                <a:srgbClr val="3A3A3A"/>
              </a:solidFill>
            </a:endParaRPr>
          </a:p>
          <a:p>
            <a:r>
              <a:rPr lang="en-US" sz="2200" dirty="0">
                <a:solidFill>
                  <a:srgbClr val="3A3A3A"/>
                </a:solidFill>
              </a:rPr>
              <a:t>For that you need to </a:t>
            </a:r>
            <a:r>
              <a:rPr lang="en-US" sz="2200" b="1" dirty="0">
                <a:solidFill>
                  <a:srgbClr val="3A3A3A"/>
                </a:solidFill>
              </a:rPr>
              <a:t>login into the application </a:t>
            </a:r>
            <a:r>
              <a:rPr lang="en-US" sz="2200" dirty="0">
                <a:solidFill>
                  <a:srgbClr val="3A3A3A"/>
                </a:solidFill>
              </a:rPr>
              <a:t>and </a:t>
            </a:r>
            <a:r>
              <a:rPr lang="en-US" sz="2200" b="1" dirty="0">
                <a:solidFill>
                  <a:srgbClr val="3A3A3A"/>
                </a:solidFill>
              </a:rPr>
              <a:t>navigate to USERS menu &gt; New User</a:t>
            </a:r>
            <a:r>
              <a:rPr lang="en-US" sz="2200" dirty="0">
                <a:solidFill>
                  <a:srgbClr val="3A3A3A"/>
                </a:solidFill>
              </a:rPr>
              <a:t>, then </a:t>
            </a:r>
            <a:r>
              <a:rPr lang="en-US" sz="2200" b="1" dirty="0">
                <a:solidFill>
                  <a:srgbClr val="3A3A3A"/>
                </a:solidFill>
              </a:rPr>
              <a:t>enter all the details </a:t>
            </a:r>
            <a:r>
              <a:rPr lang="en-US" sz="2200" dirty="0">
                <a:solidFill>
                  <a:srgbClr val="3A3A3A"/>
                </a:solidFill>
              </a:rPr>
              <a:t>in the ‘User form’ like, First Name, Last Name, Age, Address, Phone etc. </a:t>
            </a:r>
          </a:p>
          <a:p>
            <a:r>
              <a:rPr lang="en-US" sz="2200" dirty="0">
                <a:solidFill>
                  <a:srgbClr val="3A3A3A"/>
                </a:solidFill>
              </a:rPr>
              <a:t>Once you enter all these information, you need to </a:t>
            </a:r>
            <a:r>
              <a:rPr lang="en-US" sz="2200" b="1" dirty="0">
                <a:solidFill>
                  <a:srgbClr val="3A3A3A"/>
                </a:solidFill>
              </a:rPr>
              <a:t>click on </a:t>
            </a:r>
            <a:r>
              <a:rPr lang="lv-LV" sz="2200" b="1" dirty="0">
                <a:solidFill>
                  <a:srgbClr val="3A3A3A"/>
                </a:solidFill>
              </a:rPr>
              <a:t>[</a:t>
            </a:r>
            <a:r>
              <a:rPr lang="en-US" sz="2200" b="1" dirty="0">
                <a:solidFill>
                  <a:srgbClr val="3A3A3A"/>
                </a:solidFill>
              </a:rPr>
              <a:t>SAVE</a:t>
            </a:r>
            <a:r>
              <a:rPr lang="lv-LV" sz="2200" b="1" dirty="0">
                <a:solidFill>
                  <a:srgbClr val="3A3A3A"/>
                </a:solidFill>
              </a:rPr>
              <a:t>]</a:t>
            </a:r>
            <a:r>
              <a:rPr lang="en-US" sz="2200" b="1" dirty="0">
                <a:solidFill>
                  <a:srgbClr val="3A3A3A"/>
                </a:solidFill>
              </a:rPr>
              <a:t> </a:t>
            </a:r>
            <a:r>
              <a:rPr lang="en-US" sz="2200" dirty="0">
                <a:solidFill>
                  <a:srgbClr val="3A3A3A"/>
                </a:solidFill>
              </a:rPr>
              <a:t>button in order to save the user. Now you can see a </a:t>
            </a:r>
            <a:r>
              <a:rPr lang="en-US" sz="2200" b="1" dirty="0">
                <a:solidFill>
                  <a:srgbClr val="3A3A3A"/>
                </a:solidFill>
              </a:rPr>
              <a:t>success message </a:t>
            </a:r>
            <a:r>
              <a:rPr lang="en-US" sz="2200" dirty="0">
                <a:solidFill>
                  <a:srgbClr val="3A3A3A"/>
                </a:solidFill>
              </a:rPr>
              <a:t>saying, “New User has been created successfully”.</a:t>
            </a:r>
          </a:p>
        </p:txBody>
      </p:sp>
      <p:pic>
        <p:nvPicPr>
          <p:cNvPr id="5" name="Picture 4"/>
          <p:cNvPicPr>
            <a:picLocks noChangeAspect="1"/>
          </p:cNvPicPr>
          <p:nvPr/>
        </p:nvPicPr>
        <p:blipFill>
          <a:blip r:embed="rId2"/>
          <a:stretch>
            <a:fillRect/>
          </a:stretch>
        </p:blipFill>
        <p:spPr>
          <a:xfrm>
            <a:off x="299842" y="1327094"/>
            <a:ext cx="3974518" cy="2402755"/>
          </a:xfrm>
          <a:prstGeom prst="rect">
            <a:avLst/>
          </a:prstGeom>
        </p:spPr>
      </p:pic>
      <p:sp>
        <p:nvSpPr>
          <p:cNvPr id="6" name="TextBox 5"/>
          <p:cNvSpPr txBox="1"/>
          <p:nvPr/>
        </p:nvSpPr>
        <p:spPr>
          <a:xfrm>
            <a:off x="2031494" y="4125667"/>
            <a:ext cx="8488820" cy="2062103"/>
          </a:xfrm>
          <a:prstGeom prst="rect">
            <a:avLst/>
          </a:prstGeom>
          <a:noFill/>
        </p:spPr>
        <p:txBody>
          <a:bodyPr wrap="square" rtlCol="0">
            <a:spAutoFit/>
          </a:bodyPr>
          <a:lstStyle/>
          <a:p>
            <a:r>
              <a:rPr lang="en-US" sz="2200" dirty="0">
                <a:solidFill>
                  <a:srgbClr val="00B050"/>
                </a:solidFill>
              </a:rPr>
              <a:t>But when you </a:t>
            </a:r>
            <a:r>
              <a:rPr lang="en-US" sz="2200" b="1" dirty="0">
                <a:solidFill>
                  <a:srgbClr val="00B050"/>
                </a:solidFill>
              </a:rPr>
              <a:t>entered into </a:t>
            </a:r>
            <a:r>
              <a:rPr lang="en-US" sz="2200" dirty="0">
                <a:solidFill>
                  <a:srgbClr val="00B050"/>
                </a:solidFill>
              </a:rPr>
              <a:t>your application by logging in and </a:t>
            </a:r>
            <a:r>
              <a:rPr lang="en-US" sz="2200" b="1" dirty="0">
                <a:solidFill>
                  <a:srgbClr val="00B050"/>
                </a:solidFill>
              </a:rPr>
              <a:t>navigated to USERS menu &gt; New user</a:t>
            </a:r>
            <a:r>
              <a:rPr lang="en-US" sz="2200" dirty="0">
                <a:solidFill>
                  <a:srgbClr val="00B050"/>
                </a:solidFill>
              </a:rPr>
              <a:t>, </a:t>
            </a:r>
            <a:r>
              <a:rPr lang="en-US" sz="2200" b="1" dirty="0">
                <a:solidFill>
                  <a:srgbClr val="00B050"/>
                </a:solidFill>
              </a:rPr>
              <a:t>entered</a:t>
            </a:r>
            <a:r>
              <a:rPr lang="en-US" sz="2200" dirty="0">
                <a:solidFill>
                  <a:srgbClr val="00B050"/>
                </a:solidFill>
              </a:rPr>
              <a:t> all the required </a:t>
            </a:r>
            <a:r>
              <a:rPr lang="en-US" sz="2200" b="1" dirty="0">
                <a:solidFill>
                  <a:srgbClr val="00B050"/>
                </a:solidFill>
              </a:rPr>
              <a:t>information</a:t>
            </a:r>
            <a:r>
              <a:rPr lang="en-US" sz="2200" dirty="0">
                <a:solidFill>
                  <a:srgbClr val="00B050"/>
                </a:solidFill>
              </a:rPr>
              <a:t> to create the new user and </a:t>
            </a:r>
            <a:r>
              <a:rPr lang="en-US" sz="2200" b="1" dirty="0">
                <a:solidFill>
                  <a:srgbClr val="00B050"/>
                </a:solidFill>
              </a:rPr>
              <a:t>clicked on </a:t>
            </a:r>
            <a:r>
              <a:rPr lang="lv-LV" sz="2200" b="1" dirty="0">
                <a:solidFill>
                  <a:srgbClr val="00B050"/>
                </a:solidFill>
              </a:rPr>
              <a:t>[</a:t>
            </a:r>
            <a:r>
              <a:rPr lang="en-US" sz="2200" b="1" dirty="0">
                <a:solidFill>
                  <a:srgbClr val="00B050"/>
                </a:solidFill>
              </a:rPr>
              <a:t>SAVE</a:t>
            </a:r>
            <a:r>
              <a:rPr lang="lv-LV" sz="2200" b="1" dirty="0">
                <a:solidFill>
                  <a:srgbClr val="00B050"/>
                </a:solidFill>
              </a:rPr>
              <a:t>]</a:t>
            </a:r>
            <a:r>
              <a:rPr lang="en-US" sz="2200" b="1" dirty="0">
                <a:solidFill>
                  <a:srgbClr val="00B050"/>
                </a:solidFill>
              </a:rPr>
              <a:t> </a:t>
            </a:r>
            <a:r>
              <a:rPr lang="en-US" sz="2200" dirty="0">
                <a:solidFill>
                  <a:srgbClr val="00B050"/>
                </a:solidFill>
              </a:rPr>
              <a:t>button. BANG! The </a:t>
            </a:r>
            <a:r>
              <a:rPr lang="en-US" sz="2200" b="1" dirty="0">
                <a:solidFill>
                  <a:srgbClr val="00B050"/>
                </a:solidFill>
              </a:rPr>
              <a:t>application crashed </a:t>
            </a:r>
            <a:r>
              <a:rPr lang="en-US" sz="2200" dirty="0">
                <a:solidFill>
                  <a:srgbClr val="00B050"/>
                </a:solidFill>
              </a:rPr>
              <a:t>and you got one </a:t>
            </a:r>
            <a:r>
              <a:rPr lang="en-US" sz="2200" b="1" dirty="0">
                <a:solidFill>
                  <a:srgbClr val="00B050"/>
                </a:solidFill>
              </a:rPr>
              <a:t>error page </a:t>
            </a:r>
            <a:r>
              <a:rPr lang="en-US" sz="2200" dirty="0">
                <a:solidFill>
                  <a:srgbClr val="00B050"/>
                </a:solidFill>
              </a:rPr>
              <a:t>on the screen (corresponding screenshot with error message is captured and saved).</a:t>
            </a:r>
          </a:p>
          <a:p>
            <a:endParaRPr lang="en-GB" dirty="0"/>
          </a:p>
        </p:txBody>
      </p:sp>
    </p:spTree>
    <p:extLst>
      <p:ext uri="{BB962C8B-B14F-4D97-AF65-F5344CB8AC3E}">
        <p14:creationId xmlns:p14="http://schemas.microsoft.com/office/powerpoint/2010/main" val="400188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920" y="1269443"/>
            <a:ext cx="10515600" cy="4791992"/>
          </a:xfrm>
        </p:spPr>
        <p:txBody>
          <a:bodyPr/>
          <a:lstStyle/>
          <a:p>
            <a:r>
              <a:rPr lang="en-US" b="1" dirty="0"/>
              <a:t>What is a bug? Bug types.</a:t>
            </a:r>
          </a:p>
          <a:p>
            <a:r>
              <a:rPr lang="en-US" dirty="0"/>
              <a:t>Root cause analysis. Examples.</a:t>
            </a:r>
          </a:p>
          <a:p>
            <a:r>
              <a:rPr lang="en-US" dirty="0"/>
              <a:t>Priority and severity of a defect</a:t>
            </a:r>
          </a:p>
          <a:p>
            <a:r>
              <a:rPr lang="en-US" dirty="0"/>
              <a:t>Bug Template</a:t>
            </a:r>
          </a:p>
          <a:p>
            <a:r>
              <a:rPr lang="en-US" dirty="0"/>
              <a:t>Defect’s lifecycle</a:t>
            </a:r>
          </a:p>
          <a:p>
            <a:r>
              <a:rPr lang="en-US" dirty="0"/>
              <a:t>Bug attachments</a:t>
            </a:r>
          </a:p>
          <a:p>
            <a:r>
              <a:rPr lang="en-US" dirty="0"/>
              <a:t>Issue Management Tool</a:t>
            </a:r>
          </a:p>
          <a:p>
            <a:r>
              <a:rPr lang="en-US" dirty="0"/>
              <a:t>HW6</a:t>
            </a:r>
          </a:p>
          <a:p>
            <a:endParaRPr lang="en-US" dirty="0"/>
          </a:p>
          <a:p>
            <a:endParaRPr lang="en-GB" dirty="0"/>
          </a:p>
          <a:p>
            <a:pPr>
              <a:lnSpc>
                <a:spcPct val="150000"/>
              </a:lnSpc>
              <a:spcBef>
                <a:spcPct val="0"/>
              </a:spcBef>
            </a:pPr>
            <a:endParaRPr lang="en-US" altLang="en-US" dirty="0">
              <a:solidFill>
                <a:srgbClr val="FF0000"/>
              </a:solidFill>
            </a:endParaRPr>
          </a:p>
          <a:p>
            <a:pPr marL="0" indent="0">
              <a:lnSpc>
                <a:spcPct val="150000"/>
              </a:lnSpc>
              <a:spcBef>
                <a:spcPct val="0"/>
              </a:spcBef>
              <a:buNone/>
            </a:pPr>
            <a:endParaRPr lang="en-US" altLang="en-US" dirty="0"/>
          </a:p>
        </p:txBody>
      </p:sp>
      <p:sp>
        <p:nvSpPr>
          <p:cNvPr id="4"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Agenda new</a:t>
            </a:r>
            <a:endParaRPr lang="en-GB" b="1" dirty="0">
              <a:solidFill>
                <a:schemeClr val="accent2">
                  <a:lumMod val="75000"/>
                </a:schemeClr>
              </a:solidFill>
            </a:endParaRPr>
          </a:p>
        </p:txBody>
      </p:sp>
    </p:spTree>
    <p:extLst>
      <p:ext uri="{BB962C8B-B14F-4D97-AF65-F5344CB8AC3E}">
        <p14:creationId xmlns:p14="http://schemas.microsoft.com/office/powerpoint/2010/main" val="2527920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289338" y="0"/>
            <a:ext cx="7675927" cy="6858000"/>
          </a:xfrm>
          <a:prstGeom prst="rect">
            <a:avLst/>
          </a:prstGeom>
        </p:spPr>
      </p:pic>
    </p:spTree>
    <p:extLst>
      <p:ext uri="{BB962C8B-B14F-4D97-AF65-F5344CB8AC3E}">
        <p14:creationId xmlns:p14="http://schemas.microsoft.com/office/powerpoint/2010/main" val="195877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920" y="1269443"/>
            <a:ext cx="10515600" cy="4791992"/>
          </a:xfrm>
        </p:spPr>
        <p:txBody>
          <a:bodyPr/>
          <a:lstStyle/>
          <a:p>
            <a:r>
              <a:rPr lang="en-US" dirty="0"/>
              <a:t>What is a bug? Bug types.</a:t>
            </a:r>
          </a:p>
          <a:p>
            <a:r>
              <a:rPr lang="en-US" dirty="0"/>
              <a:t>Root cause analysis. Examples.</a:t>
            </a:r>
          </a:p>
          <a:p>
            <a:r>
              <a:rPr lang="en-US" dirty="0"/>
              <a:t>Priority and severity of a defect</a:t>
            </a:r>
          </a:p>
          <a:p>
            <a:r>
              <a:rPr lang="en-US" dirty="0"/>
              <a:t>Bug Template</a:t>
            </a:r>
          </a:p>
          <a:p>
            <a:r>
              <a:rPr lang="en-US" b="1" dirty="0"/>
              <a:t>Defect’s lifecycle</a:t>
            </a:r>
          </a:p>
          <a:p>
            <a:r>
              <a:rPr lang="en-US" dirty="0"/>
              <a:t>Bug attachments</a:t>
            </a:r>
          </a:p>
          <a:p>
            <a:r>
              <a:rPr lang="en-US" dirty="0"/>
              <a:t>Issue Management Tool</a:t>
            </a:r>
          </a:p>
          <a:p>
            <a:r>
              <a:rPr lang="en-US" dirty="0"/>
              <a:t>HW6</a:t>
            </a:r>
          </a:p>
          <a:p>
            <a:endParaRPr lang="en-US" dirty="0"/>
          </a:p>
          <a:p>
            <a:endParaRPr lang="en-GB" dirty="0"/>
          </a:p>
          <a:p>
            <a:pPr>
              <a:lnSpc>
                <a:spcPct val="150000"/>
              </a:lnSpc>
              <a:spcBef>
                <a:spcPct val="0"/>
              </a:spcBef>
            </a:pPr>
            <a:endParaRPr lang="en-US" altLang="en-US" dirty="0">
              <a:solidFill>
                <a:srgbClr val="FF0000"/>
              </a:solidFill>
            </a:endParaRPr>
          </a:p>
          <a:p>
            <a:pPr marL="0" indent="0">
              <a:lnSpc>
                <a:spcPct val="150000"/>
              </a:lnSpc>
              <a:spcBef>
                <a:spcPct val="0"/>
              </a:spcBef>
              <a:buNone/>
            </a:pPr>
            <a:endParaRPr lang="en-US" altLang="en-US" dirty="0"/>
          </a:p>
        </p:txBody>
      </p:sp>
      <p:sp>
        <p:nvSpPr>
          <p:cNvPr id="4"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Agenda new</a:t>
            </a:r>
            <a:endParaRPr lang="en-GB" b="1" dirty="0">
              <a:solidFill>
                <a:schemeClr val="accent2">
                  <a:lumMod val="75000"/>
                </a:schemeClr>
              </a:solidFill>
            </a:endParaRPr>
          </a:p>
        </p:txBody>
      </p:sp>
    </p:spTree>
    <p:extLst>
      <p:ext uri="{BB962C8B-B14F-4D97-AF65-F5344CB8AC3E}">
        <p14:creationId xmlns:p14="http://schemas.microsoft.com/office/powerpoint/2010/main" val="1351437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efect Life Cycle or Bug Life Cycle -  Stuff You Must Kn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1237" y="1279469"/>
            <a:ext cx="9715893" cy="513248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Defect lifecycle</a:t>
            </a:r>
            <a:endParaRPr lang="en-GB" b="1" dirty="0">
              <a:solidFill>
                <a:schemeClr val="accent2">
                  <a:lumMod val="75000"/>
                </a:schemeClr>
              </a:solidFill>
            </a:endParaRPr>
          </a:p>
        </p:txBody>
      </p:sp>
    </p:spTree>
    <p:extLst>
      <p:ext uri="{BB962C8B-B14F-4D97-AF65-F5344CB8AC3E}">
        <p14:creationId xmlns:p14="http://schemas.microsoft.com/office/powerpoint/2010/main" val="3446123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txBox="1">
            <a:spLocks/>
          </p:cNvSpPr>
          <p:nvPr/>
        </p:nvSpPr>
        <p:spPr>
          <a:xfrm>
            <a:off x="9267909" y="2023110"/>
            <a:ext cx="2469624" cy="28460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700" b="1"/>
              <a:t>Defect Workflow</a:t>
            </a:r>
          </a:p>
        </p:txBody>
      </p: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C580A2C-E634-464D-91A1-AB6AD37C6CC1}"/>
              </a:ext>
            </a:extLst>
          </p:cNvPr>
          <p:cNvPicPr>
            <a:picLocks noChangeAspect="1"/>
          </p:cNvPicPr>
          <p:nvPr/>
        </p:nvPicPr>
        <p:blipFill rotWithShape="1">
          <a:blip r:embed="rId3"/>
          <a:srcRect b="5062"/>
          <a:stretch/>
        </p:blipFill>
        <p:spPr>
          <a:xfrm>
            <a:off x="223639" y="1031434"/>
            <a:ext cx="8128418" cy="4551785"/>
          </a:xfrm>
          <a:prstGeom prst="rect">
            <a:avLst/>
          </a:prstGeom>
        </p:spPr>
      </p:pic>
    </p:spTree>
    <p:extLst>
      <p:ext uri="{BB962C8B-B14F-4D97-AF65-F5344CB8AC3E}">
        <p14:creationId xmlns:p14="http://schemas.microsoft.com/office/powerpoint/2010/main" val="1983070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920" y="1269443"/>
            <a:ext cx="10515600" cy="4791992"/>
          </a:xfrm>
        </p:spPr>
        <p:txBody>
          <a:bodyPr/>
          <a:lstStyle/>
          <a:p>
            <a:r>
              <a:rPr lang="en-US" dirty="0"/>
              <a:t>What is a bug? Bug types.</a:t>
            </a:r>
          </a:p>
          <a:p>
            <a:r>
              <a:rPr lang="en-US" dirty="0"/>
              <a:t>Root cause analysis. Examples.</a:t>
            </a:r>
          </a:p>
          <a:p>
            <a:r>
              <a:rPr lang="en-US" dirty="0"/>
              <a:t>Priority and severity of a defect</a:t>
            </a:r>
          </a:p>
          <a:p>
            <a:r>
              <a:rPr lang="en-US" dirty="0"/>
              <a:t>Bug Template</a:t>
            </a:r>
          </a:p>
          <a:p>
            <a:r>
              <a:rPr lang="en-US" dirty="0"/>
              <a:t>Defect’s lifecycle</a:t>
            </a:r>
          </a:p>
          <a:p>
            <a:r>
              <a:rPr lang="en-US" b="1" dirty="0"/>
              <a:t>Bug attachments</a:t>
            </a:r>
          </a:p>
          <a:p>
            <a:r>
              <a:rPr lang="en-US" dirty="0"/>
              <a:t>Issue Management Tool</a:t>
            </a:r>
          </a:p>
          <a:p>
            <a:r>
              <a:rPr lang="en-US" dirty="0"/>
              <a:t>HW6</a:t>
            </a:r>
          </a:p>
          <a:p>
            <a:endParaRPr lang="en-US" dirty="0"/>
          </a:p>
          <a:p>
            <a:endParaRPr lang="en-GB" dirty="0"/>
          </a:p>
          <a:p>
            <a:pPr>
              <a:lnSpc>
                <a:spcPct val="150000"/>
              </a:lnSpc>
              <a:spcBef>
                <a:spcPct val="0"/>
              </a:spcBef>
            </a:pPr>
            <a:endParaRPr lang="en-US" altLang="en-US" dirty="0">
              <a:solidFill>
                <a:srgbClr val="FF0000"/>
              </a:solidFill>
            </a:endParaRPr>
          </a:p>
          <a:p>
            <a:pPr marL="0" indent="0">
              <a:lnSpc>
                <a:spcPct val="150000"/>
              </a:lnSpc>
              <a:spcBef>
                <a:spcPct val="0"/>
              </a:spcBef>
              <a:buNone/>
            </a:pPr>
            <a:endParaRPr lang="en-US" altLang="en-US" dirty="0"/>
          </a:p>
        </p:txBody>
      </p:sp>
      <p:sp>
        <p:nvSpPr>
          <p:cNvPr id="4"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Agenda new</a:t>
            </a:r>
            <a:endParaRPr lang="en-GB" b="1" dirty="0">
              <a:solidFill>
                <a:schemeClr val="accent2">
                  <a:lumMod val="75000"/>
                </a:schemeClr>
              </a:solidFill>
            </a:endParaRPr>
          </a:p>
        </p:txBody>
      </p:sp>
    </p:spTree>
    <p:extLst>
      <p:ext uri="{BB962C8B-B14F-4D97-AF65-F5344CB8AC3E}">
        <p14:creationId xmlns:p14="http://schemas.microsoft.com/office/powerpoint/2010/main" val="3750093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60914" y="346272"/>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Issue Management Tool</a:t>
            </a:r>
            <a:endParaRPr lang="en-GB" b="1" dirty="0">
              <a:solidFill>
                <a:schemeClr val="accent2">
                  <a:lumMod val="75000"/>
                </a:schemeClr>
              </a:solidFill>
            </a:endParaRP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804" y="1716542"/>
            <a:ext cx="24923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txBox="1">
            <a:spLocks noChangeArrowheads="1"/>
          </p:cNvSpPr>
          <p:nvPr/>
        </p:nvSpPr>
        <p:spPr>
          <a:xfrm>
            <a:off x="3469780" y="1983046"/>
            <a:ext cx="7826869" cy="283249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altLang="en-US" sz="3600" b="1" dirty="0"/>
              <a:t>Issue Management Tool </a:t>
            </a:r>
            <a:r>
              <a:rPr lang="en-US" altLang="en-US" sz="3600" dirty="0"/>
              <a:t>or </a:t>
            </a:r>
            <a:r>
              <a:rPr lang="en-US" altLang="en-US" sz="3600" b="1" dirty="0"/>
              <a:t>Issue Tracking System</a:t>
            </a:r>
            <a:r>
              <a:rPr lang="en-US" altLang="en-US" sz="3600" dirty="0"/>
              <a:t> is a software, which allows to </a:t>
            </a:r>
            <a:r>
              <a:rPr lang="en-US" altLang="en-US" sz="3600" u="sng" dirty="0"/>
              <a:t>raise</a:t>
            </a:r>
            <a:r>
              <a:rPr lang="en-US" altLang="en-US" sz="3600" dirty="0"/>
              <a:t>, to </a:t>
            </a:r>
            <a:r>
              <a:rPr lang="en-US" altLang="en-US" sz="3600" u="sng" dirty="0"/>
              <a:t>manage</a:t>
            </a:r>
            <a:r>
              <a:rPr lang="en-US" altLang="en-US" sz="3600" dirty="0"/>
              <a:t> and to </a:t>
            </a:r>
            <a:r>
              <a:rPr lang="en-US" altLang="en-US" sz="3600" u="sng" dirty="0"/>
              <a:t>maintain</a:t>
            </a:r>
            <a:r>
              <a:rPr lang="en-US" altLang="en-US" sz="3600" dirty="0"/>
              <a:t> issues.</a:t>
            </a:r>
          </a:p>
        </p:txBody>
      </p:sp>
    </p:spTree>
    <p:extLst>
      <p:ext uri="{BB962C8B-B14F-4D97-AF65-F5344CB8AC3E}">
        <p14:creationId xmlns:p14="http://schemas.microsoft.com/office/powerpoint/2010/main" val="938955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Issue Management Tool’s examples</a:t>
            </a:r>
            <a:endParaRPr lang="en-GB" b="1" dirty="0">
              <a:solidFill>
                <a:schemeClr val="accent2">
                  <a:lumMod val="75000"/>
                </a:schemeClr>
              </a:solidFill>
            </a:endParaRPr>
          </a:p>
        </p:txBody>
      </p:sp>
      <p:pic>
        <p:nvPicPr>
          <p:cNvPr id="3" name="Picture 2"/>
          <p:cNvPicPr>
            <a:picLocks noChangeAspect="1"/>
          </p:cNvPicPr>
          <p:nvPr/>
        </p:nvPicPr>
        <p:blipFill>
          <a:blip r:embed="rId2"/>
          <a:stretch>
            <a:fillRect/>
          </a:stretch>
        </p:blipFill>
        <p:spPr>
          <a:xfrm>
            <a:off x="1437418" y="1861013"/>
            <a:ext cx="2369876" cy="1229235"/>
          </a:xfrm>
          <a:prstGeom prst="rect">
            <a:avLst/>
          </a:prstGeom>
        </p:spPr>
      </p:pic>
      <p:pic>
        <p:nvPicPr>
          <p:cNvPr id="4" name="Picture 3"/>
          <p:cNvPicPr>
            <a:picLocks noChangeAspect="1"/>
          </p:cNvPicPr>
          <p:nvPr/>
        </p:nvPicPr>
        <p:blipFill>
          <a:blip r:embed="rId3"/>
          <a:stretch>
            <a:fillRect/>
          </a:stretch>
        </p:blipFill>
        <p:spPr>
          <a:xfrm>
            <a:off x="1152525" y="3623972"/>
            <a:ext cx="2292819" cy="1065573"/>
          </a:xfrm>
          <a:prstGeom prst="rect">
            <a:avLst/>
          </a:prstGeom>
        </p:spPr>
      </p:pic>
      <p:pic>
        <p:nvPicPr>
          <p:cNvPr id="5" name="Picture 4"/>
          <p:cNvPicPr>
            <a:picLocks noChangeAspect="1"/>
          </p:cNvPicPr>
          <p:nvPr/>
        </p:nvPicPr>
        <p:blipFill>
          <a:blip r:embed="rId4"/>
          <a:stretch>
            <a:fillRect/>
          </a:stretch>
        </p:blipFill>
        <p:spPr>
          <a:xfrm>
            <a:off x="4629954" y="1396903"/>
            <a:ext cx="2019300" cy="1200150"/>
          </a:xfrm>
          <a:prstGeom prst="rect">
            <a:avLst/>
          </a:prstGeom>
        </p:spPr>
      </p:pic>
      <p:pic>
        <p:nvPicPr>
          <p:cNvPr id="6" name="Picture 5"/>
          <p:cNvPicPr>
            <a:picLocks noChangeAspect="1"/>
          </p:cNvPicPr>
          <p:nvPr/>
        </p:nvPicPr>
        <p:blipFill>
          <a:blip r:embed="rId5"/>
          <a:stretch>
            <a:fillRect/>
          </a:stretch>
        </p:blipFill>
        <p:spPr>
          <a:xfrm>
            <a:off x="4536551" y="3904407"/>
            <a:ext cx="2452687" cy="785138"/>
          </a:xfrm>
          <a:prstGeom prst="rect">
            <a:avLst/>
          </a:prstGeom>
        </p:spPr>
      </p:pic>
      <p:pic>
        <p:nvPicPr>
          <p:cNvPr id="7" name="Picture 6"/>
          <p:cNvPicPr>
            <a:picLocks noChangeAspect="1"/>
          </p:cNvPicPr>
          <p:nvPr/>
        </p:nvPicPr>
        <p:blipFill>
          <a:blip r:embed="rId6"/>
          <a:stretch>
            <a:fillRect/>
          </a:stretch>
        </p:blipFill>
        <p:spPr>
          <a:xfrm>
            <a:off x="8527581" y="1779334"/>
            <a:ext cx="2724150" cy="1028700"/>
          </a:xfrm>
          <a:prstGeom prst="rect">
            <a:avLst/>
          </a:prstGeom>
        </p:spPr>
      </p:pic>
      <p:pic>
        <p:nvPicPr>
          <p:cNvPr id="8" name="Picture 7"/>
          <p:cNvPicPr>
            <a:picLocks noChangeAspect="1"/>
          </p:cNvPicPr>
          <p:nvPr/>
        </p:nvPicPr>
        <p:blipFill>
          <a:blip r:embed="rId7"/>
          <a:stretch>
            <a:fillRect/>
          </a:stretch>
        </p:blipFill>
        <p:spPr>
          <a:xfrm>
            <a:off x="6215387" y="5251257"/>
            <a:ext cx="2662238" cy="1060681"/>
          </a:xfrm>
          <a:prstGeom prst="rect">
            <a:avLst/>
          </a:prstGeom>
        </p:spPr>
      </p:pic>
      <p:pic>
        <p:nvPicPr>
          <p:cNvPr id="9" name="Picture 8"/>
          <p:cNvPicPr>
            <a:picLocks noChangeAspect="1"/>
          </p:cNvPicPr>
          <p:nvPr/>
        </p:nvPicPr>
        <p:blipFill>
          <a:blip r:embed="rId8"/>
          <a:stretch>
            <a:fillRect/>
          </a:stretch>
        </p:blipFill>
        <p:spPr>
          <a:xfrm>
            <a:off x="1762125" y="5037497"/>
            <a:ext cx="2628900" cy="1009650"/>
          </a:xfrm>
          <a:prstGeom prst="rect">
            <a:avLst/>
          </a:prstGeom>
        </p:spPr>
      </p:pic>
      <p:pic>
        <p:nvPicPr>
          <p:cNvPr id="10" name="Picture 9"/>
          <p:cNvPicPr>
            <a:picLocks noChangeAspect="1"/>
          </p:cNvPicPr>
          <p:nvPr/>
        </p:nvPicPr>
        <p:blipFill>
          <a:blip r:embed="rId9"/>
          <a:stretch>
            <a:fillRect/>
          </a:stretch>
        </p:blipFill>
        <p:spPr>
          <a:xfrm>
            <a:off x="7216106" y="3067620"/>
            <a:ext cx="1876425" cy="962025"/>
          </a:xfrm>
          <a:prstGeom prst="rect">
            <a:avLst/>
          </a:prstGeom>
        </p:spPr>
      </p:pic>
      <p:pic>
        <p:nvPicPr>
          <p:cNvPr id="11" name="Picture 10"/>
          <p:cNvPicPr>
            <a:picLocks noChangeAspect="1"/>
          </p:cNvPicPr>
          <p:nvPr/>
        </p:nvPicPr>
        <p:blipFill>
          <a:blip r:embed="rId10"/>
          <a:stretch>
            <a:fillRect/>
          </a:stretch>
        </p:blipFill>
        <p:spPr>
          <a:xfrm>
            <a:off x="9889656" y="4202156"/>
            <a:ext cx="1558803" cy="1340166"/>
          </a:xfrm>
          <a:prstGeom prst="rect">
            <a:avLst/>
          </a:prstGeom>
        </p:spPr>
      </p:pic>
    </p:spTree>
    <p:extLst>
      <p:ext uri="{BB962C8B-B14F-4D97-AF65-F5344CB8AC3E}">
        <p14:creationId xmlns:p14="http://schemas.microsoft.com/office/powerpoint/2010/main" val="2745986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Logs</a:t>
            </a:r>
            <a:endParaRPr lang="en-GB" b="1" dirty="0">
              <a:solidFill>
                <a:schemeClr val="accent2">
                  <a:lumMod val="75000"/>
                </a:schemeClr>
              </a:solidFill>
            </a:endParaRP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804" y="1716542"/>
            <a:ext cx="24923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txBox="1">
            <a:spLocks noChangeArrowheads="1"/>
          </p:cNvSpPr>
          <p:nvPr/>
        </p:nvSpPr>
        <p:spPr>
          <a:xfrm>
            <a:off x="3479207" y="1426865"/>
            <a:ext cx="8162896" cy="451202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3600" dirty="0"/>
              <a:t>A </a:t>
            </a:r>
            <a:r>
              <a:rPr lang="en-US" sz="3600" b="1" dirty="0"/>
              <a:t>Log file</a:t>
            </a:r>
            <a:r>
              <a:rPr lang="en-US" sz="3600" dirty="0"/>
              <a:t> is a file that records either events that occur in an operating system or other software runs, or messages between different users of a communication software. </a:t>
            </a:r>
          </a:p>
          <a:p>
            <a:pPr marL="0" indent="0">
              <a:lnSpc>
                <a:spcPct val="100000"/>
              </a:lnSpc>
              <a:buNone/>
            </a:pPr>
            <a:r>
              <a:rPr lang="en-US" sz="3600" b="1" dirty="0"/>
              <a:t>Logging</a:t>
            </a:r>
            <a:r>
              <a:rPr lang="en-US" sz="3600" dirty="0"/>
              <a:t> is the act of keeping a log. In the simplest case, messages are written to a single log file.</a:t>
            </a:r>
            <a:endParaRPr lang="en-US" altLang="en-US" sz="3600" dirty="0"/>
          </a:p>
        </p:txBody>
      </p:sp>
    </p:spTree>
    <p:extLst>
      <p:ext uri="{BB962C8B-B14F-4D97-AF65-F5344CB8AC3E}">
        <p14:creationId xmlns:p14="http://schemas.microsoft.com/office/powerpoint/2010/main" val="2637194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920" y="1269443"/>
            <a:ext cx="10515600" cy="4791992"/>
          </a:xfrm>
        </p:spPr>
        <p:txBody>
          <a:bodyPr/>
          <a:lstStyle/>
          <a:p>
            <a:r>
              <a:rPr lang="en-US" dirty="0"/>
              <a:t>What are an error, a mistake, a defect, a bug, a fault?</a:t>
            </a:r>
          </a:p>
          <a:p>
            <a:r>
              <a:rPr lang="en-US" dirty="0"/>
              <a:t>What is a failure?</a:t>
            </a:r>
          </a:p>
          <a:p>
            <a:r>
              <a:rPr lang="en-US" dirty="0"/>
              <a:t>What is an incident?</a:t>
            </a:r>
          </a:p>
          <a:p>
            <a:r>
              <a:rPr lang="en-US" dirty="0"/>
              <a:t>Priority and severity of a defect</a:t>
            </a:r>
          </a:p>
          <a:p>
            <a:r>
              <a:rPr lang="en-US" dirty="0"/>
              <a:t>Issue Management Tool</a:t>
            </a:r>
          </a:p>
          <a:p>
            <a:r>
              <a:rPr lang="en-US" dirty="0"/>
              <a:t>Defect’s lifecycle</a:t>
            </a:r>
          </a:p>
          <a:p>
            <a:r>
              <a:rPr lang="en-US" dirty="0"/>
              <a:t>Efficient Defect Report</a:t>
            </a:r>
          </a:p>
          <a:p>
            <a:r>
              <a:rPr lang="en-US" dirty="0"/>
              <a:t>Log and Log Management Tool</a:t>
            </a:r>
          </a:p>
          <a:p>
            <a:r>
              <a:rPr lang="en-US" b="1" dirty="0"/>
              <a:t>HW6</a:t>
            </a:r>
          </a:p>
          <a:p>
            <a:endParaRPr lang="en-US" dirty="0"/>
          </a:p>
          <a:p>
            <a:endParaRPr lang="en-US" dirty="0"/>
          </a:p>
          <a:p>
            <a:endParaRPr lang="en-GB" dirty="0"/>
          </a:p>
          <a:p>
            <a:pPr>
              <a:lnSpc>
                <a:spcPct val="150000"/>
              </a:lnSpc>
              <a:spcBef>
                <a:spcPct val="0"/>
              </a:spcBef>
            </a:pPr>
            <a:endParaRPr lang="en-US" altLang="en-US" dirty="0">
              <a:solidFill>
                <a:srgbClr val="FF0000"/>
              </a:solidFill>
            </a:endParaRPr>
          </a:p>
          <a:p>
            <a:pPr marL="0" indent="0">
              <a:lnSpc>
                <a:spcPct val="150000"/>
              </a:lnSpc>
              <a:spcBef>
                <a:spcPct val="0"/>
              </a:spcBef>
              <a:buNone/>
            </a:pPr>
            <a:endParaRPr lang="en-US" altLang="en-US" dirty="0"/>
          </a:p>
        </p:txBody>
      </p:sp>
      <p:sp>
        <p:nvSpPr>
          <p:cNvPr id="4"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Agenda</a:t>
            </a:r>
            <a:endParaRPr lang="en-GB" b="1" dirty="0">
              <a:solidFill>
                <a:schemeClr val="accent2">
                  <a:lumMod val="75000"/>
                </a:schemeClr>
              </a:solidFill>
            </a:endParaRPr>
          </a:p>
        </p:txBody>
      </p:sp>
    </p:spTree>
    <p:extLst>
      <p:ext uri="{BB962C8B-B14F-4D97-AF65-F5344CB8AC3E}">
        <p14:creationId xmlns:p14="http://schemas.microsoft.com/office/powerpoint/2010/main" val="1262896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5673"/>
            <a:ext cx="10916798" cy="5187201"/>
          </a:xfrm>
        </p:spPr>
        <p:txBody>
          <a:bodyPr>
            <a:noAutofit/>
          </a:bodyPr>
          <a:lstStyle/>
          <a:p>
            <a:pPr marL="0" indent="0">
              <a:buNone/>
            </a:pPr>
            <a:r>
              <a:rPr lang="en-US" sz="1800" dirty="0" err="1"/>
              <a:t>Домашнее</a:t>
            </a:r>
            <a:r>
              <a:rPr lang="en-US" sz="1800" dirty="0"/>
              <a:t> </a:t>
            </a:r>
            <a:r>
              <a:rPr lang="en-US" sz="1800" dirty="0" err="1"/>
              <a:t>задание</a:t>
            </a:r>
            <a:r>
              <a:rPr lang="en-US" sz="1800" dirty="0"/>
              <a:t> </a:t>
            </a:r>
            <a:r>
              <a:rPr lang="en-US" sz="1800" dirty="0" err="1"/>
              <a:t>заключается</a:t>
            </a:r>
            <a:r>
              <a:rPr lang="en-US" sz="1800" dirty="0"/>
              <a:t> в </a:t>
            </a:r>
            <a:r>
              <a:rPr lang="en-US" sz="1800" dirty="0" err="1"/>
              <a:t>поиске</a:t>
            </a:r>
            <a:r>
              <a:rPr lang="en-US" sz="1800" dirty="0"/>
              <a:t> и </a:t>
            </a:r>
            <a:r>
              <a:rPr lang="en-US" sz="1800" dirty="0" err="1"/>
              <a:t>репортинге</a:t>
            </a:r>
            <a:r>
              <a:rPr lang="en-US" sz="1800" dirty="0"/>
              <a:t> </a:t>
            </a:r>
            <a:r>
              <a:rPr lang="en-US" sz="1800" dirty="0" err="1"/>
              <a:t>багов</a:t>
            </a:r>
            <a:r>
              <a:rPr lang="en-US" sz="1800" dirty="0"/>
              <a:t> </a:t>
            </a:r>
            <a:r>
              <a:rPr lang="en-US" sz="1800" dirty="0" err="1"/>
              <a:t>найденных</a:t>
            </a:r>
            <a:r>
              <a:rPr lang="en-US" sz="1800" dirty="0"/>
              <a:t> в </a:t>
            </a:r>
            <a:r>
              <a:rPr lang="en-US" sz="1800" dirty="0" err="1"/>
              <a:t>реальной</a:t>
            </a:r>
            <a:r>
              <a:rPr lang="en-US" sz="1800" dirty="0"/>
              <a:t> </a:t>
            </a:r>
            <a:r>
              <a:rPr lang="en-US" sz="1800" dirty="0" err="1"/>
              <a:t>системе</a:t>
            </a:r>
            <a:r>
              <a:rPr lang="en-US" sz="1800" dirty="0"/>
              <a:t>.</a:t>
            </a:r>
          </a:p>
          <a:p>
            <a:pPr marL="0" indent="0">
              <a:buNone/>
            </a:pPr>
            <a:r>
              <a:rPr lang="en-US" sz="1800" dirty="0" err="1"/>
              <a:t>Ссылка</a:t>
            </a:r>
            <a:r>
              <a:rPr lang="en-US" sz="1800" dirty="0"/>
              <a:t> </a:t>
            </a:r>
            <a:r>
              <a:rPr lang="en-US" sz="1800" dirty="0" err="1"/>
              <a:t>на</a:t>
            </a:r>
            <a:r>
              <a:rPr lang="en-US" sz="1800" dirty="0"/>
              <a:t> </a:t>
            </a:r>
            <a:r>
              <a:rPr lang="en-US" sz="1800" dirty="0" err="1"/>
              <a:t>обьект</a:t>
            </a:r>
            <a:r>
              <a:rPr lang="en-US" sz="1800" dirty="0"/>
              <a:t> </a:t>
            </a:r>
            <a:r>
              <a:rPr lang="en-US" sz="1800" dirty="0" err="1"/>
              <a:t>тестирования</a:t>
            </a:r>
            <a:r>
              <a:rPr lang="en-US" sz="1800" dirty="0"/>
              <a:t> - strumok.com</a:t>
            </a:r>
          </a:p>
          <a:p>
            <a:pPr marL="0" indent="0">
              <a:buNone/>
            </a:pPr>
            <a:endParaRPr lang="en-US" sz="1800" dirty="0"/>
          </a:p>
          <a:p>
            <a:pPr marL="0" indent="0">
              <a:buNone/>
            </a:pPr>
            <a:r>
              <a:rPr lang="en-US" sz="1800" b="1" dirty="0" err="1"/>
              <a:t>Требования</a:t>
            </a:r>
            <a:r>
              <a:rPr lang="en-US" sz="1800" b="1" dirty="0"/>
              <a:t>:</a:t>
            </a:r>
          </a:p>
          <a:p>
            <a:r>
              <a:rPr lang="en-US" sz="1800" dirty="0" err="1"/>
              <a:t>Зарегистрироваться</a:t>
            </a:r>
            <a:r>
              <a:rPr lang="en-US" sz="1800" dirty="0"/>
              <a:t> в </a:t>
            </a:r>
            <a:r>
              <a:rPr lang="en-US" sz="1800" dirty="0" err="1"/>
              <a:t>JavaGuru</a:t>
            </a:r>
            <a:r>
              <a:rPr lang="en-US" sz="1800" dirty="0"/>
              <a:t> </a:t>
            </a:r>
            <a:r>
              <a:rPr lang="en-US" sz="1800" dirty="0" err="1"/>
              <a:t>Джире</a:t>
            </a:r>
            <a:r>
              <a:rPr lang="en-US" sz="1800" dirty="0"/>
              <a:t> (http://87.246.137.196:8081/projects/QAOL/)</a:t>
            </a:r>
          </a:p>
          <a:p>
            <a:r>
              <a:rPr lang="en-US" sz="1800" dirty="0" err="1"/>
              <a:t>Завести</a:t>
            </a:r>
            <a:r>
              <a:rPr lang="en-US" sz="1800" dirty="0"/>
              <a:t> </a:t>
            </a:r>
            <a:r>
              <a:rPr lang="en-US" sz="1800" dirty="0" err="1"/>
              <a:t>баги</a:t>
            </a:r>
            <a:r>
              <a:rPr lang="en-US" sz="1800" dirty="0"/>
              <a:t> в </a:t>
            </a:r>
            <a:r>
              <a:rPr lang="en-US" sz="1800" dirty="0" err="1"/>
              <a:t>джиру</a:t>
            </a:r>
            <a:r>
              <a:rPr lang="en-US" sz="1800" dirty="0"/>
              <a:t> в </a:t>
            </a:r>
            <a:r>
              <a:rPr lang="en-US" sz="1800" dirty="0" err="1"/>
              <a:t>проект</a:t>
            </a:r>
            <a:r>
              <a:rPr lang="en-US" sz="1800" dirty="0"/>
              <a:t> "QAOL" </a:t>
            </a:r>
            <a:r>
              <a:rPr lang="en-US" sz="1800" dirty="0" err="1"/>
              <a:t>по</a:t>
            </a:r>
            <a:r>
              <a:rPr lang="en-US" sz="1800" dirty="0"/>
              <a:t> </a:t>
            </a:r>
            <a:r>
              <a:rPr lang="en-US" sz="1800" dirty="0" err="1"/>
              <a:t>условиям</a:t>
            </a:r>
            <a:r>
              <a:rPr lang="en-US" sz="1800" dirty="0"/>
              <a:t> </a:t>
            </a:r>
            <a:r>
              <a:rPr lang="en-US" sz="1800" dirty="0" err="1"/>
              <a:t>Домашнего</a:t>
            </a:r>
            <a:r>
              <a:rPr lang="en-US" sz="1800" dirty="0"/>
              <a:t> </a:t>
            </a:r>
            <a:r>
              <a:rPr lang="en-US" sz="1800" dirty="0" err="1"/>
              <a:t>Задания</a:t>
            </a:r>
            <a:r>
              <a:rPr lang="en-US" sz="1800" dirty="0"/>
              <a:t> </a:t>
            </a:r>
            <a:r>
              <a:rPr lang="en-US" sz="1800" dirty="0" err="1"/>
              <a:t>ниже</a:t>
            </a:r>
            <a:r>
              <a:rPr lang="en-US" sz="1800" dirty="0"/>
              <a:t>.</a:t>
            </a:r>
          </a:p>
          <a:p>
            <a:r>
              <a:rPr lang="en-US" sz="1800" dirty="0" err="1"/>
              <a:t>Заполнить</a:t>
            </a:r>
            <a:r>
              <a:rPr lang="en-US" sz="1800" dirty="0"/>
              <a:t> </a:t>
            </a:r>
            <a:r>
              <a:rPr lang="en-US" sz="1800" dirty="0" err="1"/>
              <a:t>такие</a:t>
            </a:r>
            <a:r>
              <a:rPr lang="en-US" sz="1800" dirty="0"/>
              <a:t> </a:t>
            </a:r>
            <a:r>
              <a:rPr lang="en-US" sz="1800" dirty="0" err="1"/>
              <a:t>обязательные</a:t>
            </a:r>
            <a:r>
              <a:rPr lang="en-US" sz="1800" dirty="0"/>
              <a:t> </a:t>
            </a:r>
            <a:r>
              <a:rPr lang="en-US" sz="1800" dirty="0" err="1"/>
              <a:t>поля</a:t>
            </a:r>
            <a:r>
              <a:rPr lang="en-US" sz="1800" dirty="0"/>
              <a:t>: Summary, Description (Steps to reproduce, Actual result, Expected result, test data), Attachment (screenshot), Priority, </a:t>
            </a:r>
            <a:r>
              <a:rPr lang="en-US" sz="1800" dirty="0" err="1"/>
              <a:t>остальные</a:t>
            </a:r>
            <a:r>
              <a:rPr lang="en-US" sz="1800" dirty="0"/>
              <a:t> </a:t>
            </a:r>
            <a:r>
              <a:rPr lang="en-US" sz="1800" dirty="0" err="1"/>
              <a:t>поля</a:t>
            </a:r>
            <a:r>
              <a:rPr lang="en-US" sz="1800" dirty="0"/>
              <a:t> </a:t>
            </a:r>
            <a:r>
              <a:rPr lang="en-US" sz="1800" dirty="0" err="1"/>
              <a:t>не</a:t>
            </a:r>
            <a:r>
              <a:rPr lang="en-US" sz="1800" dirty="0"/>
              <a:t> </a:t>
            </a:r>
            <a:r>
              <a:rPr lang="en-US" sz="1800" dirty="0" err="1"/>
              <a:t>заполняем</a:t>
            </a:r>
            <a:r>
              <a:rPr lang="en-US" sz="1800" dirty="0"/>
              <a:t>!</a:t>
            </a:r>
          </a:p>
          <a:p>
            <a:r>
              <a:rPr lang="en-US" sz="1800" dirty="0" err="1"/>
              <a:t>Скидываем</a:t>
            </a:r>
            <a:r>
              <a:rPr lang="en-US" sz="1800" dirty="0"/>
              <a:t> </a:t>
            </a:r>
            <a:r>
              <a:rPr lang="en-US" sz="1800" dirty="0" err="1"/>
              <a:t>баги</a:t>
            </a:r>
            <a:r>
              <a:rPr lang="en-US" sz="1800" dirty="0"/>
              <a:t> </a:t>
            </a:r>
            <a:r>
              <a:rPr lang="en-US" sz="1800" dirty="0" err="1"/>
              <a:t>которые</a:t>
            </a:r>
            <a:r>
              <a:rPr lang="en-US" sz="1800" dirty="0"/>
              <a:t> </a:t>
            </a:r>
            <a:r>
              <a:rPr lang="en-US" sz="1800" dirty="0" err="1"/>
              <a:t>оформлены</a:t>
            </a:r>
            <a:r>
              <a:rPr lang="en-US" sz="1800" dirty="0"/>
              <a:t> и </a:t>
            </a:r>
            <a:r>
              <a:rPr lang="en-US" sz="1800" dirty="0" err="1"/>
              <a:t>ждут</a:t>
            </a:r>
            <a:r>
              <a:rPr lang="en-US" sz="1800" dirty="0"/>
              <a:t> </a:t>
            </a:r>
            <a:r>
              <a:rPr lang="en-US" sz="1800" dirty="0" err="1"/>
              <a:t>проверки</a:t>
            </a:r>
            <a:r>
              <a:rPr lang="en-US" sz="1800" dirty="0"/>
              <a:t> в classroom с </a:t>
            </a:r>
            <a:r>
              <a:rPr lang="en-US" sz="1800" dirty="0" err="1"/>
              <a:t>помощью</a:t>
            </a:r>
            <a:r>
              <a:rPr lang="en-US" sz="1800" dirty="0"/>
              <a:t> </a:t>
            </a:r>
            <a:r>
              <a:rPr lang="en-US" sz="1800" dirty="0" err="1"/>
              <a:t>следующего</a:t>
            </a:r>
            <a:r>
              <a:rPr lang="en-US" sz="1800" dirty="0"/>
              <a:t> </a:t>
            </a:r>
            <a:r>
              <a:rPr lang="en-US" sz="1800" dirty="0" err="1"/>
              <a:t>фильтра</a:t>
            </a:r>
            <a:r>
              <a:rPr lang="en-US" sz="1800" dirty="0"/>
              <a:t> (http://87.246.137.196:8081/issues/?filter=-2) </a:t>
            </a:r>
            <a:r>
              <a:rPr lang="en-US" sz="1800" dirty="0" err="1"/>
              <a:t>но</a:t>
            </a:r>
            <a:r>
              <a:rPr lang="en-US" sz="1800" dirty="0"/>
              <a:t> </a:t>
            </a:r>
            <a:r>
              <a:rPr lang="en-US" sz="1800" dirty="0" err="1"/>
              <a:t>меняем</a:t>
            </a:r>
            <a:r>
              <a:rPr lang="en-US" sz="1800" dirty="0"/>
              <a:t> </a:t>
            </a:r>
            <a:r>
              <a:rPr lang="en-US" sz="1800" dirty="0" err="1"/>
              <a:t>параметр</a:t>
            </a:r>
            <a:r>
              <a:rPr lang="en-US" sz="1800" dirty="0"/>
              <a:t> Reporter </a:t>
            </a:r>
            <a:r>
              <a:rPr lang="en-US" sz="1800" dirty="0" err="1"/>
              <a:t>на</a:t>
            </a:r>
            <a:r>
              <a:rPr lang="en-US" sz="1800" dirty="0"/>
              <a:t> </a:t>
            </a:r>
            <a:r>
              <a:rPr lang="en-US" sz="1800" dirty="0" err="1"/>
              <a:t>себя</a:t>
            </a:r>
            <a:r>
              <a:rPr lang="en-US" sz="1800" dirty="0"/>
              <a:t>.</a:t>
            </a:r>
          </a:p>
          <a:p>
            <a:pPr marL="0" indent="0">
              <a:buNone/>
            </a:pPr>
            <a:r>
              <a:rPr lang="en-US" sz="1800" b="1" dirty="0" err="1"/>
              <a:t>Домашнее</a:t>
            </a:r>
            <a:r>
              <a:rPr lang="en-US" sz="1800" b="1" dirty="0"/>
              <a:t> </a:t>
            </a:r>
            <a:r>
              <a:rPr lang="en-US" sz="1800" b="1" dirty="0" err="1"/>
              <a:t>задание</a:t>
            </a:r>
            <a:r>
              <a:rPr lang="en-US" sz="1800" b="1" dirty="0"/>
              <a:t>:</a:t>
            </a:r>
            <a:r>
              <a:rPr lang="en-US" sz="1800" dirty="0"/>
              <a:t> </a:t>
            </a:r>
          </a:p>
          <a:p>
            <a:r>
              <a:rPr lang="en-US" sz="1800" dirty="0" err="1"/>
              <a:t>Найти</a:t>
            </a:r>
            <a:r>
              <a:rPr lang="en-US" sz="1800" dirty="0"/>
              <a:t> </a:t>
            </a:r>
            <a:r>
              <a:rPr lang="en-US" sz="1800" dirty="0" err="1"/>
              <a:t>на</a:t>
            </a:r>
            <a:r>
              <a:rPr lang="en-US" sz="1800" dirty="0"/>
              <a:t> </a:t>
            </a:r>
            <a:r>
              <a:rPr lang="en-US" sz="1800" dirty="0" err="1"/>
              <a:t>указанном</a:t>
            </a:r>
            <a:r>
              <a:rPr lang="en-US" sz="1800" dirty="0"/>
              <a:t> </a:t>
            </a:r>
            <a:r>
              <a:rPr lang="en-US" sz="1800" dirty="0" err="1"/>
              <a:t>ресурсе</a:t>
            </a:r>
            <a:r>
              <a:rPr lang="en-US" sz="1800" dirty="0"/>
              <a:t> </a:t>
            </a:r>
            <a:r>
              <a:rPr lang="en-US" sz="1800" dirty="0" err="1"/>
              <a:t>баги</a:t>
            </a:r>
            <a:r>
              <a:rPr lang="en-US" sz="1800" dirty="0"/>
              <a:t> и </a:t>
            </a:r>
            <a:r>
              <a:rPr lang="en-US" sz="1800" dirty="0" err="1"/>
              <a:t>завести</a:t>
            </a:r>
            <a:r>
              <a:rPr lang="en-US" sz="1800" dirty="0"/>
              <a:t> </a:t>
            </a:r>
            <a:r>
              <a:rPr lang="en-US" sz="1800" dirty="0" err="1"/>
              <a:t>их</a:t>
            </a:r>
            <a:r>
              <a:rPr lang="en-US" sz="1800" dirty="0"/>
              <a:t> в </a:t>
            </a:r>
            <a:r>
              <a:rPr lang="en-US" sz="1800" dirty="0" err="1"/>
              <a:t>джиру</a:t>
            </a:r>
            <a:r>
              <a:rPr lang="en-US" sz="1800" dirty="0"/>
              <a:t> в </a:t>
            </a:r>
            <a:r>
              <a:rPr lang="en-US" sz="1800" dirty="0" err="1"/>
              <a:t>указанном</a:t>
            </a:r>
            <a:r>
              <a:rPr lang="en-US" sz="1800" dirty="0"/>
              <a:t> </a:t>
            </a:r>
            <a:r>
              <a:rPr lang="en-US" sz="1800" dirty="0" err="1"/>
              <a:t>формате</a:t>
            </a:r>
            <a:r>
              <a:rPr lang="en-US" sz="1800" dirty="0"/>
              <a:t>. </a:t>
            </a:r>
          </a:p>
          <a:p>
            <a:r>
              <a:rPr lang="en-US" sz="1800" dirty="0" err="1"/>
              <a:t>По</a:t>
            </a:r>
            <a:r>
              <a:rPr lang="en-US" sz="1800" dirty="0"/>
              <a:t> </a:t>
            </a:r>
            <a:r>
              <a:rPr lang="en-US" sz="1800" dirty="0" err="1"/>
              <a:t>итогу</a:t>
            </a:r>
            <a:r>
              <a:rPr lang="en-US" sz="1800" dirty="0"/>
              <a:t> </a:t>
            </a:r>
            <a:r>
              <a:rPr lang="en-US" sz="1800" dirty="0" err="1"/>
              <a:t>от</a:t>
            </a:r>
            <a:r>
              <a:rPr lang="en-US" sz="1800" dirty="0"/>
              <a:t> </a:t>
            </a:r>
            <a:r>
              <a:rPr lang="en-US" sz="1800" dirty="0" err="1"/>
              <a:t>каждого</a:t>
            </a:r>
            <a:r>
              <a:rPr lang="en-US" sz="1800" dirty="0"/>
              <a:t> </a:t>
            </a:r>
            <a:r>
              <a:rPr lang="en-US" sz="1800" dirty="0" err="1"/>
              <a:t>должно</a:t>
            </a:r>
            <a:r>
              <a:rPr lang="en-US" sz="1800" dirty="0"/>
              <a:t> </a:t>
            </a:r>
            <a:r>
              <a:rPr lang="en-US" sz="1800" dirty="0" err="1"/>
              <a:t>быть</a:t>
            </a:r>
            <a:r>
              <a:rPr lang="en-US" sz="1800" dirty="0"/>
              <a:t> </a:t>
            </a:r>
            <a:r>
              <a:rPr lang="en-US" sz="1800" dirty="0" err="1"/>
              <a:t>минимум</a:t>
            </a:r>
            <a:r>
              <a:rPr lang="en-US" sz="1800" dirty="0"/>
              <a:t> 3 </a:t>
            </a:r>
            <a:r>
              <a:rPr lang="en-US" sz="1800" dirty="0" err="1"/>
              <a:t>баг</a:t>
            </a:r>
            <a:r>
              <a:rPr lang="en-US" sz="1800" dirty="0"/>
              <a:t> </a:t>
            </a:r>
            <a:r>
              <a:rPr lang="en-US" sz="1800" dirty="0" err="1"/>
              <a:t>репорта</a:t>
            </a:r>
            <a:r>
              <a:rPr lang="en-US" sz="1800" dirty="0"/>
              <a:t> в </a:t>
            </a:r>
            <a:r>
              <a:rPr lang="en-US" sz="1800" dirty="0" err="1"/>
              <a:t>джире</a:t>
            </a:r>
            <a:r>
              <a:rPr lang="en-US" sz="1800" dirty="0"/>
              <a:t>.</a:t>
            </a:r>
          </a:p>
          <a:p>
            <a:r>
              <a:rPr lang="en-US" sz="1800" dirty="0" err="1"/>
              <a:t>Если</a:t>
            </a:r>
            <a:r>
              <a:rPr lang="en-US" sz="1800" dirty="0"/>
              <a:t> </a:t>
            </a:r>
            <a:r>
              <a:rPr lang="en-US" sz="1800" dirty="0" err="1"/>
              <a:t>вы</a:t>
            </a:r>
            <a:r>
              <a:rPr lang="en-US" sz="1800" dirty="0"/>
              <a:t> </a:t>
            </a:r>
            <a:r>
              <a:rPr lang="en-US" sz="1800" dirty="0" err="1"/>
              <a:t>не</a:t>
            </a:r>
            <a:r>
              <a:rPr lang="en-US" sz="1800" dirty="0"/>
              <a:t> </a:t>
            </a:r>
            <a:r>
              <a:rPr lang="en-US" sz="1800" dirty="0" err="1"/>
              <a:t>находите</a:t>
            </a:r>
            <a:r>
              <a:rPr lang="en-US" sz="1800" dirty="0"/>
              <a:t> </a:t>
            </a:r>
            <a:r>
              <a:rPr lang="en-US" sz="1800" dirty="0" err="1"/>
              <a:t>баги</a:t>
            </a:r>
            <a:r>
              <a:rPr lang="en-US" sz="1800" dirty="0"/>
              <a:t>, </a:t>
            </a:r>
            <a:r>
              <a:rPr lang="en-US" sz="1800" dirty="0" err="1"/>
              <a:t>пишите</a:t>
            </a:r>
            <a:r>
              <a:rPr lang="en-US" sz="1800" dirty="0"/>
              <a:t> </a:t>
            </a:r>
            <a:r>
              <a:rPr lang="en-US" sz="1800" dirty="0" err="1"/>
              <a:t>мне</a:t>
            </a:r>
            <a:r>
              <a:rPr lang="en-US" sz="1800" dirty="0"/>
              <a:t> и я </a:t>
            </a:r>
            <a:r>
              <a:rPr lang="en-US" sz="1800" dirty="0" err="1"/>
              <a:t>напишу</a:t>
            </a:r>
            <a:r>
              <a:rPr lang="en-US" sz="1800" dirty="0"/>
              <a:t> </a:t>
            </a:r>
            <a:r>
              <a:rPr lang="en-US" sz="1800" dirty="0" err="1"/>
              <a:t>где</a:t>
            </a:r>
            <a:r>
              <a:rPr lang="en-US" sz="1800" dirty="0"/>
              <a:t> </a:t>
            </a:r>
            <a:r>
              <a:rPr lang="en-US" sz="1800" dirty="0" err="1"/>
              <a:t>точно</a:t>
            </a:r>
            <a:r>
              <a:rPr lang="en-US" sz="1800" dirty="0"/>
              <a:t> </a:t>
            </a:r>
            <a:r>
              <a:rPr lang="en-US" sz="1800" dirty="0" err="1"/>
              <a:t>они</a:t>
            </a:r>
            <a:r>
              <a:rPr lang="en-US" sz="1800" dirty="0"/>
              <a:t> </a:t>
            </a:r>
            <a:r>
              <a:rPr lang="en-US" sz="1800" dirty="0" err="1"/>
              <a:t>есть</a:t>
            </a:r>
            <a:r>
              <a:rPr lang="en-US" sz="1800" dirty="0"/>
              <a:t>.</a:t>
            </a:r>
          </a:p>
        </p:txBody>
      </p:sp>
      <p:sp>
        <p:nvSpPr>
          <p:cNvPr id="4"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a:solidFill>
                  <a:schemeClr val="accent2">
                    <a:lumMod val="75000"/>
                  </a:schemeClr>
                </a:solidFill>
              </a:rPr>
              <a:t>HomeWork</a:t>
            </a:r>
            <a:r>
              <a:rPr lang="en-US" b="1" dirty="0">
                <a:solidFill>
                  <a:schemeClr val="accent2">
                    <a:lumMod val="75000"/>
                  </a:schemeClr>
                </a:solidFill>
              </a:rPr>
              <a:t> 6</a:t>
            </a:r>
            <a:endParaRPr lang="en-GB" b="1" dirty="0">
              <a:solidFill>
                <a:schemeClr val="accent2">
                  <a:lumMod val="75000"/>
                </a:schemeClr>
              </a:solidFill>
            </a:endParaRPr>
          </a:p>
        </p:txBody>
      </p:sp>
    </p:spTree>
    <p:extLst>
      <p:ext uri="{BB962C8B-B14F-4D97-AF65-F5344CB8AC3E}">
        <p14:creationId xmlns:p14="http://schemas.microsoft.com/office/powerpoint/2010/main" val="478292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txBox="1">
            <a:spLocks/>
          </p:cNvSpPr>
          <p:nvPr/>
        </p:nvSpPr>
        <p:spPr>
          <a:xfrm>
            <a:off x="1179576" y="822960"/>
            <a:ext cx="9829800"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000" b="1" kern="1200" dirty="0">
                <a:solidFill>
                  <a:srgbClr val="FFFFFF"/>
                </a:solidFill>
                <a:latin typeface="+mj-lt"/>
                <a:ea typeface="+mj-ea"/>
                <a:cs typeface="+mj-cs"/>
              </a:rPr>
              <a:t>What is a bug?</a:t>
            </a:r>
          </a:p>
        </p:txBody>
      </p:sp>
      <p:sp>
        <p:nvSpPr>
          <p:cNvPr id="5" name="Rectangle 4">
            <a:extLst>
              <a:ext uri="{FF2B5EF4-FFF2-40B4-BE49-F238E27FC236}">
                <a16:creationId xmlns:a16="http://schemas.microsoft.com/office/drawing/2014/main" id="{D4D9E9CC-AA04-4A6B-A822-F0BA0271BA19}"/>
              </a:ext>
            </a:extLst>
          </p:cNvPr>
          <p:cNvSpPr/>
          <p:nvPr/>
        </p:nvSpPr>
        <p:spPr>
          <a:xfrm>
            <a:off x="292723" y="2641043"/>
            <a:ext cx="3686849" cy="3888546"/>
          </a:xfrm>
          <a:prstGeom prst="rect">
            <a:avLst/>
          </a:prstGeom>
        </p:spPr>
        <p:txBody>
          <a:bodyPr vert="horz" lIns="91440" tIns="45720" rIns="91440" bIns="45720" rtlCol="0" anchor="ctr">
            <a:normAutofit/>
          </a:bodyPr>
          <a:lstStyle/>
          <a:p>
            <a:pPr>
              <a:lnSpc>
                <a:spcPct val="90000"/>
              </a:lnSpc>
              <a:spcAft>
                <a:spcPts val="600"/>
              </a:spcAft>
            </a:pPr>
            <a:r>
              <a:rPr lang="en-US" sz="1600" dirty="0">
                <a:solidFill>
                  <a:srgbClr val="000000"/>
                </a:solidFill>
              </a:rPr>
              <a:t>In software engineering, </a:t>
            </a:r>
            <a:r>
              <a:rPr lang="en-US" sz="1600" i="1" dirty="0">
                <a:solidFill>
                  <a:srgbClr val="000000"/>
                </a:solidFill>
              </a:rPr>
              <a:t>mistake metamorphism</a:t>
            </a:r>
            <a:r>
              <a:rPr lang="en-US" sz="1600" dirty="0">
                <a:solidFill>
                  <a:srgbClr val="000000"/>
                </a:solidFill>
              </a:rPr>
              <a:t> (from Greek </a:t>
            </a:r>
            <a:r>
              <a:rPr lang="en-US" sz="1600" i="1" dirty="0">
                <a:solidFill>
                  <a:srgbClr val="000000"/>
                </a:solidFill>
              </a:rPr>
              <a:t>meta</a:t>
            </a:r>
            <a:r>
              <a:rPr lang="en-US" sz="1600" dirty="0">
                <a:solidFill>
                  <a:srgbClr val="000000"/>
                </a:solidFill>
              </a:rPr>
              <a:t> = "change", </a:t>
            </a:r>
            <a:r>
              <a:rPr lang="en-US" sz="1600" i="1" dirty="0">
                <a:solidFill>
                  <a:srgbClr val="000000"/>
                </a:solidFill>
              </a:rPr>
              <a:t>morph</a:t>
            </a:r>
            <a:r>
              <a:rPr lang="en-US" sz="1600" dirty="0">
                <a:solidFill>
                  <a:srgbClr val="000000"/>
                </a:solidFill>
              </a:rPr>
              <a:t> = "form") refers to the evolution of a defect in the final stage of software deployment. Transformation of a "mistake" committed by an analyst in the early stages of the software development lifecycle, which leads to a "defect" in the final stage of the cycle has been called 'mistake metamorphism'.</a:t>
            </a:r>
          </a:p>
          <a:p>
            <a:pPr>
              <a:lnSpc>
                <a:spcPct val="90000"/>
              </a:lnSpc>
              <a:spcAft>
                <a:spcPts val="600"/>
              </a:spcAft>
            </a:pPr>
            <a:r>
              <a:rPr lang="en-US" sz="1600" dirty="0">
                <a:solidFill>
                  <a:srgbClr val="000000"/>
                </a:solidFill>
              </a:rPr>
              <a:t>Different stages of a "mistake" in the entire cycle may be described as "mistakes", "anomalies", "faults", "failures", "errors", "exceptions", "crashes", "bugs", "defects", "incidents", or "side effects".</a:t>
            </a:r>
            <a:endParaRPr lang="en-US" sz="1600" b="0" i="0" dirty="0">
              <a:solidFill>
                <a:srgbClr val="000000"/>
              </a:solidFill>
              <a:effectLst/>
            </a:endParaRPr>
          </a:p>
        </p:txBody>
      </p:sp>
      <p:pic>
        <p:nvPicPr>
          <p:cNvPr id="4" name="Picture 3" descr="A screenshot of a cell phone&#10;&#10;Description automatically generated">
            <a:extLst>
              <a:ext uri="{FF2B5EF4-FFF2-40B4-BE49-F238E27FC236}">
                <a16:creationId xmlns:a16="http://schemas.microsoft.com/office/drawing/2014/main" id="{49898E3D-DC21-4F84-AE59-32CDF6821960}"/>
              </a:ext>
            </a:extLst>
          </p:cNvPr>
          <p:cNvPicPr>
            <a:picLocks noChangeAspect="1"/>
          </p:cNvPicPr>
          <p:nvPr/>
        </p:nvPicPr>
        <p:blipFill>
          <a:blip r:embed="rId4"/>
          <a:stretch>
            <a:fillRect/>
          </a:stretch>
        </p:blipFill>
        <p:spPr>
          <a:xfrm>
            <a:off x="3979572" y="2753936"/>
            <a:ext cx="8061767" cy="3466560"/>
          </a:xfrm>
          <a:prstGeom prst="rect">
            <a:avLst/>
          </a:prstGeom>
        </p:spPr>
      </p:pic>
    </p:spTree>
    <p:extLst>
      <p:ext uri="{BB962C8B-B14F-4D97-AF65-F5344CB8AC3E}">
        <p14:creationId xmlns:p14="http://schemas.microsoft.com/office/powerpoint/2010/main" val="2823594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social media post&#10;&#10;Description automatically generated">
            <a:extLst>
              <a:ext uri="{FF2B5EF4-FFF2-40B4-BE49-F238E27FC236}">
                <a16:creationId xmlns:a16="http://schemas.microsoft.com/office/drawing/2014/main" id="{D1886AFC-B60A-4CF1-AB5E-635F9ACB2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08" y="1241857"/>
            <a:ext cx="11677384" cy="511591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itle 1">
            <a:extLst>
              <a:ext uri="{FF2B5EF4-FFF2-40B4-BE49-F238E27FC236}">
                <a16:creationId xmlns:a16="http://schemas.microsoft.com/office/drawing/2014/main" id="{88EE3F1C-CF28-4256-8661-B31D40181FEE}"/>
              </a:ext>
            </a:extLst>
          </p:cNvPr>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a:solidFill>
                  <a:schemeClr val="accent2">
                    <a:lumMod val="75000"/>
                  </a:schemeClr>
                </a:solidFill>
              </a:rPr>
              <a:t>HomeWork</a:t>
            </a:r>
            <a:r>
              <a:rPr lang="en-US" b="1" dirty="0">
                <a:solidFill>
                  <a:schemeClr val="accent2">
                    <a:lumMod val="75000"/>
                  </a:schemeClr>
                </a:solidFill>
              </a:rPr>
              <a:t> 6</a:t>
            </a:r>
            <a:endParaRPr lang="en-GB" b="1" dirty="0">
              <a:solidFill>
                <a:schemeClr val="accent2">
                  <a:lumMod val="75000"/>
                </a:schemeClr>
              </a:solidFill>
            </a:endParaRPr>
          </a:p>
        </p:txBody>
      </p:sp>
    </p:spTree>
    <p:extLst>
      <p:ext uri="{BB962C8B-B14F-4D97-AF65-F5344CB8AC3E}">
        <p14:creationId xmlns:p14="http://schemas.microsoft.com/office/powerpoint/2010/main" val="4270981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ypes of Bugs in Software Testing">
            <a:extLst>
              <a:ext uri="{FF2B5EF4-FFF2-40B4-BE49-F238E27FC236}">
                <a16:creationId xmlns:a16="http://schemas.microsoft.com/office/drawing/2014/main" id="{651188E9-8A97-40E2-AE1F-C753EC2450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024" b="13086"/>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0FFB423-3F39-4B1E-8EC7-F0EE3E0783F4}"/>
              </a:ext>
            </a:extLst>
          </p:cNvPr>
          <p:cNvSpPr/>
          <p:nvPr/>
        </p:nvSpPr>
        <p:spPr>
          <a:xfrm>
            <a:off x="8255358" y="3710613"/>
            <a:ext cx="3301284" cy="2452687"/>
          </a:xfrm>
          <a:prstGeom prst="rect">
            <a:avLst/>
          </a:prstGeom>
        </p:spPr>
        <p:txBody>
          <a:bodyPr vert="horz" lIns="91440" tIns="45720" rIns="91440" bIns="45720" rtlCol="0" anchor="ctr">
            <a:normAutofit/>
          </a:bodyPr>
          <a:lstStyle/>
          <a:p>
            <a:pPr>
              <a:lnSpc>
                <a:spcPct val="90000"/>
              </a:lnSpc>
              <a:spcAft>
                <a:spcPts val="600"/>
              </a:spcAft>
            </a:pPr>
            <a:r>
              <a:rPr lang="en-US" sz="1400" b="1" dirty="0"/>
              <a:t>Types of Errors</a:t>
            </a:r>
          </a:p>
          <a:p>
            <a:pPr marL="285750"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r>
              <a:rPr lang="en-US" sz="1400" dirty="0"/>
              <a:t>Incorrect calculations</a:t>
            </a:r>
          </a:p>
          <a:p>
            <a:pPr marL="285750" indent="-228600">
              <a:lnSpc>
                <a:spcPct val="90000"/>
              </a:lnSpc>
              <a:spcAft>
                <a:spcPts val="600"/>
              </a:spcAft>
              <a:buFont typeface="Arial" panose="020B0604020202020204" pitchFamily="34" charset="0"/>
              <a:buChar char="•"/>
            </a:pPr>
            <a:r>
              <a:rPr lang="en-US" sz="1400" dirty="0"/>
              <a:t>Functional errors</a:t>
            </a:r>
          </a:p>
          <a:p>
            <a:pPr marL="285750" indent="-228600">
              <a:lnSpc>
                <a:spcPct val="90000"/>
              </a:lnSpc>
              <a:spcAft>
                <a:spcPts val="600"/>
              </a:spcAft>
              <a:buFont typeface="Arial" panose="020B0604020202020204" pitchFamily="34" charset="0"/>
              <a:buChar char="•"/>
            </a:pPr>
            <a:r>
              <a:rPr lang="en-US" sz="1400" dirty="0"/>
              <a:t>Error handling errors</a:t>
            </a:r>
          </a:p>
          <a:p>
            <a:pPr marL="285750" indent="-228600">
              <a:lnSpc>
                <a:spcPct val="90000"/>
              </a:lnSpc>
              <a:spcAft>
                <a:spcPts val="600"/>
              </a:spcAft>
              <a:buFont typeface="Arial" panose="020B0604020202020204" pitchFamily="34" charset="0"/>
              <a:buChar char="•"/>
            </a:pPr>
            <a:r>
              <a:rPr lang="en-US" sz="1400" dirty="0"/>
              <a:t>Communication errors</a:t>
            </a:r>
          </a:p>
          <a:p>
            <a:pPr marL="285750" indent="-228600">
              <a:lnSpc>
                <a:spcPct val="90000"/>
              </a:lnSpc>
              <a:spcAft>
                <a:spcPts val="600"/>
              </a:spcAft>
              <a:buFont typeface="Arial" panose="020B0604020202020204" pitchFamily="34" charset="0"/>
              <a:buChar char="•"/>
            </a:pPr>
            <a:r>
              <a:rPr lang="en-US" sz="1400" dirty="0"/>
              <a:t>Syntactic errors</a:t>
            </a:r>
          </a:p>
          <a:p>
            <a:pPr marL="285750" indent="-228600">
              <a:lnSpc>
                <a:spcPct val="90000"/>
              </a:lnSpc>
              <a:spcAft>
                <a:spcPts val="600"/>
              </a:spcAft>
              <a:buFont typeface="Arial" panose="020B0604020202020204" pitchFamily="34" charset="0"/>
              <a:buChar char="•"/>
            </a:pPr>
            <a:r>
              <a:rPr lang="en-US" sz="1400" dirty="0"/>
              <a:t>Missing command errors</a:t>
            </a:r>
          </a:p>
          <a:p>
            <a:pPr marL="285750" indent="-228600">
              <a:lnSpc>
                <a:spcPct val="90000"/>
              </a:lnSpc>
              <a:spcAft>
                <a:spcPts val="600"/>
              </a:spcAft>
              <a:buFont typeface="Arial" panose="020B0604020202020204" pitchFamily="34" charset="0"/>
              <a:buChar char="•"/>
            </a:pPr>
            <a:r>
              <a:rPr lang="en-US" sz="1400" dirty="0"/>
              <a:t>Boundary related errors</a:t>
            </a:r>
          </a:p>
        </p:txBody>
      </p:sp>
      <p:sp>
        <p:nvSpPr>
          <p:cNvPr id="6" name="Rectangle 5">
            <a:extLst>
              <a:ext uri="{FF2B5EF4-FFF2-40B4-BE49-F238E27FC236}">
                <a16:creationId xmlns:a16="http://schemas.microsoft.com/office/drawing/2014/main" id="{A3F6681C-634C-4D2B-BDC1-4D497E9B928D}"/>
              </a:ext>
            </a:extLst>
          </p:cNvPr>
          <p:cNvSpPr/>
          <p:nvPr/>
        </p:nvSpPr>
        <p:spPr>
          <a:xfrm>
            <a:off x="409979" y="3710613"/>
            <a:ext cx="4793086" cy="2262158"/>
          </a:xfrm>
          <a:prstGeom prst="rect">
            <a:avLst/>
          </a:prstGeom>
        </p:spPr>
        <p:txBody>
          <a:bodyPr wrap="square">
            <a:spAutoFit/>
          </a:bodyPr>
          <a:lstStyle/>
          <a:p>
            <a:pPr fontAlgn="base">
              <a:spcAft>
                <a:spcPts val="600"/>
              </a:spcAft>
            </a:pPr>
            <a:r>
              <a:rPr lang="en-US" sz="1400" u="sng" dirty="0">
                <a:solidFill>
                  <a:srgbClr val="242729"/>
                </a:solidFill>
                <a:latin typeface="Arial" panose="020B0604020202020204" pitchFamily="34" charset="0"/>
              </a:rPr>
              <a:t>Based on IEEE610.12-90, the definitions of bug:</a:t>
            </a:r>
          </a:p>
          <a:p>
            <a:pPr fontAlgn="base">
              <a:spcAft>
                <a:spcPts val="600"/>
              </a:spcAft>
            </a:pPr>
            <a:endParaRPr lang="en-US" dirty="0">
              <a:solidFill>
                <a:srgbClr val="242729"/>
              </a:solidFill>
              <a:latin typeface="Arial" panose="020B0604020202020204" pitchFamily="34" charset="0"/>
            </a:endParaRPr>
          </a:p>
          <a:p>
            <a:pPr marL="285750" indent="-285750" fontAlgn="base">
              <a:spcAft>
                <a:spcPts val="600"/>
              </a:spcAft>
              <a:buFont typeface="Arial" panose="020B0604020202020204" pitchFamily="34" charset="0"/>
              <a:buChar char="•"/>
            </a:pPr>
            <a:r>
              <a:rPr lang="en-US" sz="1400" dirty="0">
                <a:solidFill>
                  <a:srgbClr val="242729"/>
                </a:solidFill>
                <a:latin typeface="inherit"/>
              </a:rPr>
              <a:t>Mistake: A human action that produces an incorrect result.</a:t>
            </a:r>
          </a:p>
          <a:p>
            <a:pPr marL="285750" indent="-285750" fontAlgn="base">
              <a:spcAft>
                <a:spcPts val="600"/>
              </a:spcAft>
              <a:buFont typeface="Arial" panose="020B0604020202020204" pitchFamily="34" charset="0"/>
              <a:buChar char="•"/>
            </a:pPr>
            <a:r>
              <a:rPr lang="en-US" sz="1400" dirty="0">
                <a:solidFill>
                  <a:srgbClr val="242729"/>
                </a:solidFill>
                <a:latin typeface="inherit"/>
              </a:rPr>
              <a:t>Fault: An incorrect step, process, or data definition in a computer program</a:t>
            </a:r>
          </a:p>
          <a:p>
            <a:pPr marL="285750" indent="-285750" fontAlgn="base">
              <a:spcAft>
                <a:spcPts val="600"/>
              </a:spcAft>
              <a:buFont typeface="Arial" panose="020B0604020202020204" pitchFamily="34" charset="0"/>
              <a:buChar char="•"/>
            </a:pPr>
            <a:r>
              <a:rPr lang="en-US" sz="1400" dirty="0">
                <a:solidFill>
                  <a:srgbClr val="242729"/>
                </a:solidFill>
                <a:latin typeface="inherit"/>
              </a:rPr>
              <a:t>Error: A difference...between a computed result and the correct result</a:t>
            </a:r>
          </a:p>
          <a:p>
            <a:pPr marL="285750" indent="-285750" fontAlgn="base">
              <a:spcAft>
                <a:spcPts val="600"/>
              </a:spcAft>
              <a:buFont typeface="Arial" panose="020B0604020202020204" pitchFamily="34" charset="0"/>
              <a:buChar char="•"/>
            </a:pPr>
            <a:r>
              <a:rPr lang="en-US" sz="1400" dirty="0">
                <a:solidFill>
                  <a:srgbClr val="242729"/>
                </a:solidFill>
                <a:latin typeface="inherit"/>
              </a:rPr>
              <a:t>Failure: The [incorrect] result of a fault</a:t>
            </a:r>
            <a:endParaRPr lang="en-US" sz="1400" b="0" i="0" dirty="0">
              <a:solidFill>
                <a:srgbClr val="242729"/>
              </a:solidFill>
              <a:effectLst/>
              <a:latin typeface="inherit"/>
            </a:endParaRPr>
          </a:p>
        </p:txBody>
      </p:sp>
      <p:pic>
        <p:nvPicPr>
          <p:cNvPr id="1028" name="Picture 4" descr="Errors-defect-and-failure">
            <a:extLst>
              <a:ext uri="{FF2B5EF4-FFF2-40B4-BE49-F238E27FC236}">
                <a16:creationId xmlns:a16="http://schemas.microsoft.com/office/drawing/2014/main" id="{036179EE-0B98-4532-8550-8F35C37F14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065" y="3710613"/>
            <a:ext cx="285750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268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FA30077-DDFB-48C1-AAA1-94FCE46FBC7A}"/>
              </a:ext>
            </a:extLst>
          </p:cNvPr>
          <p:cNvPicPr>
            <a:picLocks noChangeAspect="1"/>
          </p:cNvPicPr>
          <p:nvPr/>
        </p:nvPicPr>
        <p:blipFill>
          <a:blip r:embed="rId3"/>
          <a:stretch>
            <a:fillRect/>
          </a:stretch>
        </p:blipFill>
        <p:spPr>
          <a:xfrm>
            <a:off x="3253619" y="643467"/>
            <a:ext cx="5684761" cy="5571066"/>
          </a:xfrm>
          <a:prstGeom prst="rect">
            <a:avLst/>
          </a:prstGeom>
        </p:spPr>
      </p:pic>
    </p:spTree>
    <p:extLst>
      <p:ext uri="{BB962C8B-B14F-4D97-AF65-F5344CB8AC3E}">
        <p14:creationId xmlns:p14="http://schemas.microsoft.com/office/powerpoint/2010/main" val="383030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920" y="1269443"/>
            <a:ext cx="10515600" cy="4791992"/>
          </a:xfrm>
        </p:spPr>
        <p:txBody>
          <a:bodyPr/>
          <a:lstStyle/>
          <a:p>
            <a:r>
              <a:rPr lang="en-US" dirty="0"/>
              <a:t>What is a bug? Bug types.</a:t>
            </a:r>
          </a:p>
          <a:p>
            <a:r>
              <a:rPr lang="en-US" b="1" dirty="0"/>
              <a:t>Root cause analysis. Examples.</a:t>
            </a:r>
          </a:p>
          <a:p>
            <a:r>
              <a:rPr lang="en-US" dirty="0"/>
              <a:t>Priority and severity of a defect</a:t>
            </a:r>
          </a:p>
          <a:p>
            <a:r>
              <a:rPr lang="en-US" dirty="0"/>
              <a:t>Bug Template</a:t>
            </a:r>
          </a:p>
          <a:p>
            <a:r>
              <a:rPr lang="en-US" dirty="0"/>
              <a:t>Defect’s lifecycle</a:t>
            </a:r>
          </a:p>
          <a:p>
            <a:r>
              <a:rPr lang="en-US" dirty="0"/>
              <a:t>Bug attachments</a:t>
            </a:r>
          </a:p>
          <a:p>
            <a:r>
              <a:rPr lang="en-US" dirty="0"/>
              <a:t>Issue Management Tool</a:t>
            </a:r>
          </a:p>
          <a:p>
            <a:r>
              <a:rPr lang="en-US" dirty="0"/>
              <a:t>HW6</a:t>
            </a:r>
          </a:p>
          <a:p>
            <a:endParaRPr lang="en-US" dirty="0"/>
          </a:p>
          <a:p>
            <a:endParaRPr lang="en-GB" dirty="0"/>
          </a:p>
          <a:p>
            <a:pPr>
              <a:lnSpc>
                <a:spcPct val="150000"/>
              </a:lnSpc>
              <a:spcBef>
                <a:spcPct val="0"/>
              </a:spcBef>
            </a:pPr>
            <a:endParaRPr lang="en-US" altLang="en-US" dirty="0">
              <a:solidFill>
                <a:srgbClr val="FF0000"/>
              </a:solidFill>
            </a:endParaRPr>
          </a:p>
          <a:p>
            <a:pPr marL="0" indent="0">
              <a:lnSpc>
                <a:spcPct val="150000"/>
              </a:lnSpc>
              <a:spcBef>
                <a:spcPct val="0"/>
              </a:spcBef>
              <a:buNone/>
            </a:pPr>
            <a:endParaRPr lang="en-US" altLang="en-US" dirty="0"/>
          </a:p>
        </p:txBody>
      </p:sp>
      <p:sp>
        <p:nvSpPr>
          <p:cNvPr id="4"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Agenda new</a:t>
            </a:r>
            <a:endParaRPr lang="en-GB" b="1" dirty="0">
              <a:solidFill>
                <a:schemeClr val="accent2">
                  <a:lumMod val="75000"/>
                </a:schemeClr>
              </a:solidFill>
            </a:endParaRPr>
          </a:p>
        </p:txBody>
      </p:sp>
    </p:spTree>
    <p:extLst>
      <p:ext uri="{BB962C8B-B14F-4D97-AF65-F5344CB8AC3E}">
        <p14:creationId xmlns:p14="http://schemas.microsoft.com/office/powerpoint/2010/main" val="4077011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804" y="1716542"/>
            <a:ext cx="24923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4"/>
          <p:cNvSpPr>
            <a:spLocks noGrp="1" noChangeArrowheads="1"/>
          </p:cNvSpPr>
          <p:nvPr>
            <p:ph type="body" idx="1"/>
          </p:nvPr>
        </p:nvSpPr>
        <p:spPr>
          <a:xfrm>
            <a:off x="3831731" y="1996684"/>
            <a:ext cx="6808560" cy="1850921"/>
          </a:xfrm>
        </p:spPr>
        <p:txBody>
          <a:bodyPr>
            <a:normAutofit/>
          </a:bodyPr>
          <a:lstStyle/>
          <a:p>
            <a:pPr marL="0" indent="0">
              <a:buNone/>
            </a:pPr>
            <a:r>
              <a:rPr lang="en-US" altLang="en-US" sz="4000" dirty="0"/>
              <a:t>Any </a:t>
            </a:r>
            <a:r>
              <a:rPr lang="en-US" altLang="en-US" sz="4000" u="sng" dirty="0"/>
              <a:t>event</a:t>
            </a:r>
            <a:r>
              <a:rPr lang="en-US" altLang="en-US" sz="4000" dirty="0"/>
              <a:t> occurring that requires </a:t>
            </a:r>
            <a:r>
              <a:rPr lang="en-US" altLang="en-US" sz="4000" u="sng" dirty="0"/>
              <a:t>investigation</a:t>
            </a:r>
            <a:r>
              <a:rPr lang="en-US" altLang="en-US" sz="4000" dirty="0"/>
              <a:t>.</a:t>
            </a:r>
          </a:p>
        </p:txBody>
      </p:sp>
      <p:sp>
        <p:nvSpPr>
          <p:cNvPr id="7"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Incident</a:t>
            </a:r>
            <a:endParaRPr lang="en-GB" b="1" dirty="0">
              <a:solidFill>
                <a:schemeClr val="accent2">
                  <a:lumMod val="75000"/>
                </a:schemeClr>
              </a:solidFill>
            </a:endParaRPr>
          </a:p>
        </p:txBody>
      </p:sp>
    </p:spTree>
    <p:extLst>
      <p:ext uri="{BB962C8B-B14F-4D97-AF65-F5344CB8AC3E}">
        <p14:creationId xmlns:p14="http://schemas.microsoft.com/office/powerpoint/2010/main" val="286920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95564" y="1628776"/>
            <a:ext cx="2572558" cy="1853875"/>
          </a:xfrm>
          <a:prstGeom prst="rect">
            <a:avLst/>
          </a:prstGeom>
        </p:spPr>
      </p:pic>
      <p:pic>
        <p:nvPicPr>
          <p:cNvPr id="3" name="Picture 2"/>
          <p:cNvPicPr>
            <a:picLocks noChangeAspect="1"/>
          </p:cNvPicPr>
          <p:nvPr/>
        </p:nvPicPr>
        <p:blipFill>
          <a:blip r:embed="rId4"/>
          <a:stretch>
            <a:fillRect/>
          </a:stretch>
        </p:blipFill>
        <p:spPr>
          <a:xfrm>
            <a:off x="266700" y="1797845"/>
            <a:ext cx="2775854" cy="1142999"/>
          </a:xfrm>
          <a:prstGeom prst="rect">
            <a:avLst/>
          </a:prstGeom>
        </p:spPr>
      </p:pic>
      <p:pic>
        <p:nvPicPr>
          <p:cNvPr id="4" name="Picture 3"/>
          <p:cNvPicPr>
            <a:picLocks noChangeAspect="1"/>
          </p:cNvPicPr>
          <p:nvPr/>
        </p:nvPicPr>
        <p:blipFill>
          <a:blip r:embed="rId5"/>
          <a:stretch>
            <a:fillRect/>
          </a:stretch>
        </p:blipFill>
        <p:spPr>
          <a:xfrm>
            <a:off x="3198052" y="3482651"/>
            <a:ext cx="2095073" cy="1957386"/>
          </a:xfrm>
          <a:prstGeom prst="rect">
            <a:avLst/>
          </a:prstGeom>
        </p:spPr>
      </p:pic>
      <p:pic>
        <p:nvPicPr>
          <p:cNvPr id="5" name="Picture 4"/>
          <p:cNvPicPr>
            <a:picLocks noChangeAspect="1"/>
          </p:cNvPicPr>
          <p:nvPr/>
        </p:nvPicPr>
        <p:blipFill>
          <a:blip r:embed="rId6"/>
          <a:stretch>
            <a:fillRect/>
          </a:stretch>
        </p:blipFill>
        <p:spPr>
          <a:xfrm>
            <a:off x="9496426" y="3595689"/>
            <a:ext cx="2386012" cy="2900978"/>
          </a:xfrm>
          <a:prstGeom prst="rect">
            <a:avLst/>
          </a:prstGeom>
        </p:spPr>
      </p:pic>
      <p:pic>
        <p:nvPicPr>
          <p:cNvPr id="6" name="Picture 5"/>
          <p:cNvPicPr>
            <a:picLocks noChangeAspect="1"/>
          </p:cNvPicPr>
          <p:nvPr/>
        </p:nvPicPr>
        <p:blipFill>
          <a:blip r:embed="rId7"/>
          <a:stretch>
            <a:fillRect/>
          </a:stretch>
        </p:blipFill>
        <p:spPr>
          <a:xfrm>
            <a:off x="5784637" y="4603027"/>
            <a:ext cx="3220277" cy="1674020"/>
          </a:xfrm>
          <a:prstGeom prst="rect">
            <a:avLst/>
          </a:prstGeom>
        </p:spPr>
      </p:pic>
      <p:pic>
        <p:nvPicPr>
          <p:cNvPr id="7" name="Picture 6"/>
          <p:cNvPicPr>
            <a:picLocks noChangeAspect="1"/>
          </p:cNvPicPr>
          <p:nvPr/>
        </p:nvPicPr>
        <p:blipFill>
          <a:blip r:embed="rId8"/>
          <a:stretch>
            <a:fillRect/>
          </a:stretch>
        </p:blipFill>
        <p:spPr>
          <a:xfrm>
            <a:off x="266700" y="4236244"/>
            <a:ext cx="2397917" cy="2407587"/>
          </a:xfrm>
          <a:prstGeom prst="rect">
            <a:avLst/>
          </a:prstGeom>
        </p:spPr>
      </p:pic>
      <p:pic>
        <p:nvPicPr>
          <p:cNvPr id="8" name="Picture 7"/>
          <p:cNvPicPr>
            <a:picLocks noChangeAspect="1"/>
          </p:cNvPicPr>
          <p:nvPr/>
        </p:nvPicPr>
        <p:blipFill>
          <a:blip r:embed="rId9"/>
          <a:stretch>
            <a:fillRect/>
          </a:stretch>
        </p:blipFill>
        <p:spPr>
          <a:xfrm>
            <a:off x="9405031" y="1021553"/>
            <a:ext cx="2325007" cy="1757363"/>
          </a:xfrm>
          <a:prstGeom prst="rect">
            <a:avLst/>
          </a:prstGeom>
        </p:spPr>
      </p:pic>
      <p:sp>
        <p:nvSpPr>
          <p:cNvPr id="9"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Something happened</a:t>
            </a:r>
            <a:endParaRPr lang="en-GB" b="1" dirty="0">
              <a:solidFill>
                <a:schemeClr val="accent2">
                  <a:lumMod val="75000"/>
                </a:schemeClr>
              </a:solidFill>
            </a:endParaRPr>
          </a:p>
        </p:txBody>
      </p:sp>
    </p:spTree>
    <p:extLst>
      <p:ext uri="{BB962C8B-B14F-4D97-AF65-F5344CB8AC3E}">
        <p14:creationId xmlns:p14="http://schemas.microsoft.com/office/powerpoint/2010/main" val="119906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6249" y="1571624"/>
            <a:ext cx="10998003" cy="4048125"/>
          </a:xfrm>
          <a:prstGeom prst="rect">
            <a:avLst/>
          </a:prstGeom>
        </p:spPr>
      </p:pic>
      <p:sp>
        <p:nvSpPr>
          <p:cNvPr id="3"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How it might happen</a:t>
            </a:r>
            <a:endParaRPr lang="en-GB" b="1" dirty="0">
              <a:solidFill>
                <a:schemeClr val="accent2">
                  <a:lumMod val="75000"/>
                </a:schemeClr>
              </a:solidFill>
            </a:endParaRPr>
          </a:p>
        </p:txBody>
      </p:sp>
    </p:spTree>
    <p:extLst>
      <p:ext uri="{BB962C8B-B14F-4D97-AF65-F5344CB8AC3E}">
        <p14:creationId xmlns:p14="http://schemas.microsoft.com/office/powerpoint/2010/main" val="3669438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904</TotalTime>
  <Words>3822</Words>
  <Application>Microsoft Office PowerPoint</Application>
  <PresentationFormat>Widescreen</PresentationFormat>
  <Paragraphs>302</Paragraphs>
  <Slides>30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inherit</vt:lpstr>
      <vt:lpstr>Office Theme</vt:lpstr>
      <vt:lpstr>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dc:title>
  <dc:creator>Oleh Ivashchenko</dc:creator>
  <cp:lastModifiedBy>Svitlana Makarova</cp:lastModifiedBy>
  <cp:revision>6</cp:revision>
  <dcterms:created xsi:type="dcterms:W3CDTF">2020-05-05T15:53:38Z</dcterms:created>
  <dcterms:modified xsi:type="dcterms:W3CDTF">2020-07-09T08:09:24Z</dcterms:modified>
</cp:coreProperties>
</file>