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a Tsveigoren" initials="DT" lastIdx="1" clrIdx="0">
    <p:extLst>
      <p:ext uri="{19B8F6BF-5375-455C-9EA6-DF929625EA0E}">
        <p15:presenceInfo xmlns:p15="http://schemas.microsoft.com/office/powerpoint/2012/main" userId="Dina Tsveigoren" providerId="None"/>
      </p:ext>
    </p:extLst>
  </p:cmAuthor>
  <p:cmAuthor id="2" name="Svitlana Makarova" initials="SM" lastIdx="1" clrIdx="1">
    <p:extLst>
      <p:ext uri="{19B8F6BF-5375-455C-9EA6-DF929625EA0E}">
        <p15:presenceInfo xmlns:p15="http://schemas.microsoft.com/office/powerpoint/2012/main" userId="Svitlana Makar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0024" autoAdjust="0"/>
  </p:normalViewPr>
  <p:slideViewPr>
    <p:cSldViewPr snapToGrid="0">
      <p:cViewPr varScale="1">
        <p:scale>
          <a:sx n="91" d="100"/>
          <a:sy n="91" d="100"/>
        </p:scale>
        <p:origin x="13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E3B12-F2B8-4DE9-BFE0-1653C79EAA0F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0933C-2E03-4408-8635-4A900961B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8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933C-2E03-4408-8635-4A900961B6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7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методом свободного поиска</a:t>
            </a:r>
            <a:r>
              <a:rPr lang="lv-LV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Экспериментальное тестирование </a:t>
            </a:r>
            <a:r>
              <a:rPr lang="lv-LV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lv-LV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exploratory</a:t>
            </a:r>
            <a:r>
              <a:rPr lang="lv-LV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v-LV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lv-LV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933C-2E03-4408-8635-4A900961B6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42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933C-2E03-4408-8635-4A900961B6E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54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933C-2E03-4408-8635-4A900961B6E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259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933C-2E03-4408-8635-4A900961B6E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25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933C-2E03-4408-8635-4A900961B6E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933C-2E03-4408-8635-4A900961B6E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686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933C-2E03-4408-8635-4A900961B6E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88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933C-2E03-4408-8635-4A900961B6E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4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351E-703A-4B24-9EE6-04DCB700029B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00E-3FD9-44D9-A0A4-F9598234C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93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351E-703A-4B24-9EE6-04DCB700029B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00E-3FD9-44D9-A0A4-F9598234C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05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351E-703A-4B24-9EE6-04DCB700029B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00E-3FD9-44D9-A0A4-F9598234C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3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351E-703A-4B24-9EE6-04DCB700029B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00E-3FD9-44D9-A0A4-F9598234C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65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351E-703A-4B24-9EE6-04DCB700029B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00E-3FD9-44D9-A0A4-F9598234C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52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351E-703A-4B24-9EE6-04DCB700029B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00E-3FD9-44D9-A0A4-F9598234C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27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351E-703A-4B24-9EE6-04DCB700029B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00E-3FD9-44D9-A0A4-F9598234C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74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351E-703A-4B24-9EE6-04DCB700029B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00E-3FD9-44D9-A0A4-F9598234C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93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351E-703A-4B24-9EE6-04DCB700029B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00E-3FD9-44D9-A0A4-F9598234C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09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351E-703A-4B24-9EE6-04DCB700029B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00E-3FD9-44D9-A0A4-F9598234C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61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351E-703A-4B24-9EE6-04DCB700029B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00E-3FD9-44D9-A0A4-F9598234C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95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B351E-703A-4B24-9EE6-04DCB700029B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F00E-3FD9-44D9-A0A4-F9598234C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13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8" y="0"/>
            <a:ext cx="11527277" cy="6854057"/>
          </a:xfrm>
          <a:prstGeom prst="rect">
            <a:avLst/>
          </a:prstGeom>
          <a:effectLst>
            <a:reflection stA="12000" endPos="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63065" y="336883"/>
            <a:ext cx="5617945" cy="940018"/>
          </a:xfrm>
        </p:spPr>
        <p:txBody>
          <a:bodyPr/>
          <a:lstStyle/>
          <a:p>
            <a:r>
              <a:rPr lang="en-US" b="1" dirty="0"/>
              <a:t>7.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4267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B4129F-2619-46ED-9297-FF6A587DFBBC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10EB0C-BBB2-4CDF-BBD7-C25F2CBC269E}"/>
              </a:ext>
            </a:extLst>
          </p:cNvPr>
          <p:cNvSpPr txBox="1">
            <a:spLocks/>
          </p:cNvSpPr>
          <p:nvPr/>
        </p:nvSpPr>
        <p:spPr>
          <a:xfrm>
            <a:off x="381804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55A11"/>
                </a:solidFill>
                <a:latin typeface="Calibri-Light"/>
              </a:rPr>
              <a:t>Native app</a:t>
            </a:r>
            <a:endParaRPr lang="en-GB" dirty="0">
              <a:solidFill>
                <a:srgbClr val="C55A11"/>
              </a:solidFill>
              <a:latin typeface="Calibri-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15B00-D9B0-4C43-96EC-83F8BCBB9B4D}"/>
              </a:ext>
            </a:extLst>
          </p:cNvPr>
          <p:cNvSpPr/>
          <p:nvPr/>
        </p:nvSpPr>
        <p:spPr>
          <a:xfrm>
            <a:off x="609599" y="1219200"/>
            <a:ext cx="11487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Native App </a:t>
            </a:r>
            <a:r>
              <a:rPr lang="en-US" dirty="0"/>
              <a:t>is the application, which has been developed specifically for one platform</a:t>
            </a:r>
            <a:br>
              <a:rPr lang="en-US" dirty="0"/>
            </a:br>
            <a:r>
              <a:rPr lang="en-US" dirty="0"/>
              <a:t>(Android, iOS, Windows 10, BlackBerry).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0FECF-D45E-403B-AFA2-12E3EE19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241" y="2142530"/>
            <a:ext cx="849517" cy="822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95F000-7F93-42D6-A8A5-5F50E1FC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482" y="2119248"/>
            <a:ext cx="849518" cy="8453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7145CD-1EB4-46A8-8352-0076FCEC26B1}"/>
              </a:ext>
            </a:extLst>
          </p:cNvPr>
          <p:cNvSpPr/>
          <p:nvPr/>
        </p:nvSpPr>
        <p:spPr>
          <a:xfrm>
            <a:off x="609599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 Works offline</a:t>
            </a:r>
            <a:br>
              <a:rPr lang="en-US" dirty="0"/>
            </a:br>
            <a:r>
              <a:rPr lang="en-US" dirty="0"/>
              <a:t>- Can use all features of its device</a:t>
            </a:r>
            <a:br>
              <a:rPr lang="en-US" dirty="0"/>
            </a:br>
            <a:r>
              <a:rPr lang="en-US" dirty="0"/>
              <a:t>- Advanced user experience</a:t>
            </a:r>
            <a:br>
              <a:rPr lang="en-US" dirty="0"/>
            </a:br>
            <a:r>
              <a:rPr lang="en-US" dirty="0"/>
              <a:t>- Push notifications can be used for users alert 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28771-70F6-43EC-9299-4ADE20FF7E43}"/>
              </a:ext>
            </a:extLst>
          </p:cNvPr>
          <p:cNvSpPr/>
          <p:nvPr/>
        </p:nvSpPr>
        <p:spPr>
          <a:xfrm>
            <a:off x="6001406" y="3429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 Creation is expensive in comparison to the</a:t>
            </a:r>
            <a:br>
              <a:rPr lang="en-US" dirty="0"/>
            </a:br>
            <a:r>
              <a:rPr lang="en-US" dirty="0"/>
              <a:t>Mobile Web apps</a:t>
            </a:r>
            <a:br>
              <a:rPr lang="en-US" dirty="0"/>
            </a:br>
            <a:r>
              <a:rPr lang="en-US" dirty="0"/>
              <a:t>- Requires high costs for the maintenance </a:t>
            </a:r>
          </a:p>
        </p:txBody>
      </p:sp>
    </p:spTree>
    <p:extLst>
      <p:ext uri="{BB962C8B-B14F-4D97-AF65-F5344CB8AC3E}">
        <p14:creationId xmlns:p14="http://schemas.microsoft.com/office/powerpoint/2010/main" val="381239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B4129F-2619-46ED-9297-FF6A587DFBBC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10EB0C-BBB2-4CDF-BBD7-C25F2CBC269E}"/>
              </a:ext>
            </a:extLst>
          </p:cNvPr>
          <p:cNvSpPr txBox="1">
            <a:spLocks/>
          </p:cNvSpPr>
          <p:nvPr/>
        </p:nvSpPr>
        <p:spPr>
          <a:xfrm>
            <a:off x="381804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55A11"/>
                </a:solidFill>
                <a:latin typeface="Calibri-Light"/>
              </a:rPr>
              <a:t>Hybrid app</a:t>
            </a:r>
            <a:endParaRPr lang="en-GB" dirty="0">
              <a:solidFill>
                <a:srgbClr val="C55A11"/>
              </a:solidFill>
              <a:latin typeface="Calibri-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15B00-D9B0-4C43-96EC-83F8BCBB9B4D}"/>
              </a:ext>
            </a:extLst>
          </p:cNvPr>
          <p:cNvSpPr/>
          <p:nvPr/>
        </p:nvSpPr>
        <p:spPr>
          <a:xfrm>
            <a:off x="609599" y="1219200"/>
            <a:ext cx="11487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Hybrid App </a:t>
            </a:r>
            <a:r>
              <a:rPr lang="en-US" dirty="0"/>
              <a:t>is the mix of the Native App and Mobile Web App. It can be defined like mobile</a:t>
            </a:r>
            <a:br>
              <a:rPr lang="en-US" dirty="0"/>
            </a:br>
            <a:r>
              <a:rPr lang="en-US" dirty="0"/>
              <a:t>website content exposition in the application format.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0FECF-D45E-403B-AFA2-12E3EE19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241" y="2142530"/>
            <a:ext cx="849517" cy="822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95F000-7F93-42D6-A8A5-5F50E1FC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482" y="2119248"/>
            <a:ext cx="849518" cy="8453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7145CD-1EB4-46A8-8352-0076FCEC26B1}"/>
              </a:ext>
            </a:extLst>
          </p:cNvPr>
          <p:cNvSpPr/>
          <p:nvPr/>
        </p:nvSpPr>
        <p:spPr>
          <a:xfrm>
            <a:off x="609599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 More cost effective in comparison to</a:t>
            </a:r>
            <a:br>
              <a:rPr lang="en-US" dirty="0"/>
            </a:br>
            <a:r>
              <a:rPr lang="en-US" dirty="0"/>
              <a:t>the Native App</a:t>
            </a:r>
            <a:br>
              <a:rPr lang="en-US" dirty="0"/>
            </a:br>
            <a:r>
              <a:rPr lang="en-US" dirty="0"/>
              <a:t>- Easy distribution</a:t>
            </a:r>
            <a:br>
              <a:rPr lang="en-US" dirty="0"/>
            </a:br>
            <a:r>
              <a:rPr lang="en-US" dirty="0"/>
              <a:t>- Embedded browser</a:t>
            </a:r>
            <a:br>
              <a:rPr lang="en-US" dirty="0"/>
            </a:br>
            <a:r>
              <a:rPr lang="en-US" dirty="0"/>
              <a:t>- Device features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28771-70F6-43EC-9299-4ADE20FF7E43}"/>
              </a:ext>
            </a:extLst>
          </p:cNvPr>
          <p:cNvSpPr/>
          <p:nvPr/>
        </p:nvSpPr>
        <p:spPr>
          <a:xfrm>
            <a:off x="6001406" y="3429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 Works not so fast as Native App.</a:t>
            </a:r>
            <a:br>
              <a:rPr lang="en-US" dirty="0"/>
            </a:br>
            <a:r>
              <a:rPr lang="en-US" dirty="0"/>
              <a:t>- Graphics are less accustomed to the OS in</a:t>
            </a:r>
            <a:br>
              <a:rPr lang="en-US" dirty="0"/>
            </a:br>
            <a:r>
              <a:rPr lang="en-US" dirty="0"/>
              <a:t>comparison to Native App .</a:t>
            </a:r>
          </a:p>
        </p:txBody>
      </p:sp>
    </p:spTree>
    <p:extLst>
      <p:ext uri="{BB962C8B-B14F-4D97-AF65-F5344CB8AC3E}">
        <p14:creationId xmlns:p14="http://schemas.microsoft.com/office/powerpoint/2010/main" val="178650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10EB0C-BBB2-4CDF-BBD7-C25F2CBC269E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Testing Guide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53BA2-E5C3-4AED-95C5-AD2823A24C84}"/>
              </a:ext>
            </a:extLst>
          </p:cNvPr>
          <p:cNvSpPr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• Common aspects (platforms, devices, orientation, pixel perfect,</a:t>
            </a:r>
            <a:br>
              <a:rPr lang="en-US"/>
            </a:br>
            <a:r>
              <a:rPr lang="en-US"/>
              <a:t>external modules, target)</a:t>
            </a:r>
            <a:br>
              <a:rPr lang="en-US"/>
            </a:br>
            <a:r>
              <a:rPr lang="en-US"/>
              <a:t>• Analysis by app pages (requests, timers, cache, refresh)</a:t>
            </a:r>
            <a:br>
              <a:rPr lang="en-US"/>
            </a:br>
            <a:r>
              <a:rPr lang="en-US"/>
              <a:t>• Controls (SF, HW)</a:t>
            </a:r>
            <a:br>
              <a:rPr lang="en-US"/>
            </a:br>
            <a:r>
              <a:rPr lang="en-US"/>
              <a:t>• Permissions</a:t>
            </a:r>
            <a:br>
              <a:rPr lang="en-US"/>
            </a:br>
            <a:r>
              <a:rPr lang="en-US"/>
              <a:t>• Lists, Pagination (lazy loading, filters, sorting)</a:t>
            </a:r>
            <a:br>
              <a:rPr lang="en-US"/>
            </a:br>
            <a:r>
              <a:rPr lang="en-US"/>
              <a:t>• Social Networks interaction</a:t>
            </a:r>
            <a:br>
              <a:rPr lang="en-US"/>
            </a:br>
            <a:r>
              <a:rPr lang="en-US"/>
              <a:t>• Device specific, Interruptions (on/off/lock, call, alarm, flightmode,</a:t>
            </a:r>
            <a:br>
              <a:rPr lang="en-US"/>
            </a:br>
            <a:r>
              <a:rPr lang="en-US"/>
              <a:t>bluetooth)</a:t>
            </a:r>
            <a:br>
              <a:rPr lang="en-US"/>
            </a:br>
            <a:r>
              <a:rPr lang="en-US"/>
              <a:t>• Notifications</a:t>
            </a:r>
            <a:r>
              <a:rPr lang="en-US" dirty="0"/>
              <a:t> 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10EB0C-BBB2-4CDF-BBD7-C25F2CBC269E}"/>
              </a:ext>
            </a:extLst>
          </p:cNvPr>
          <p:cNvSpPr txBox="1">
            <a:spLocks/>
          </p:cNvSpPr>
          <p:nvPr/>
        </p:nvSpPr>
        <p:spPr>
          <a:xfrm>
            <a:off x="381804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55A11"/>
                </a:solidFill>
                <a:latin typeface="Calibri-Light"/>
              </a:rPr>
              <a:t>Application Activity Lifecycle </a:t>
            </a:r>
            <a:endParaRPr lang="en-GB" dirty="0">
              <a:solidFill>
                <a:srgbClr val="C55A11"/>
              </a:solidFill>
              <a:latin typeface="Calibri-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D5141-77D8-4E1C-8E61-20525C0A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42" y="1219200"/>
            <a:ext cx="3965961" cy="5125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A76DCF-1100-4984-BC3D-E4C23510C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20" y="1109552"/>
            <a:ext cx="4810523" cy="512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5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10EB0C-BBB2-4CDF-BBD7-C25F2CBC269E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UI/UX guidelines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E14B58-274C-42BB-8F2C-C8E08668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71" y="643466"/>
            <a:ext cx="445499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10EB0C-BBB2-4CDF-BBD7-C25F2CBC269E}"/>
              </a:ext>
            </a:extLst>
          </p:cNvPr>
          <p:cNvSpPr txBox="1">
            <a:spLocks/>
          </p:cNvSpPr>
          <p:nvPr/>
        </p:nvSpPr>
        <p:spPr>
          <a:xfrm>
            <a:off x="381804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55A11"/>
                </a:solidFill>
                <a:latin typeface="Calibri-Light"/>
              </a:rPr>
              <a:t>Mobile testing Tools</a:t>
            </a:r>
            <a:endParaRPr lang="en-GB" dirty="0">
              <a:solidFill>
                <a:srgbClr val="C55A11"/>
              </a:solidFill>
              <a:latin typeface="Calibri-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FA76EB-FA4A-4442-A02B-63FCF0594261}"/>
              </a:ext>
            </a:extLst>
          </p:cNvPr>
          <p:cNvSpPr/>
          <p:nvPr/>
        </p:nvSpPr>
        <p:spPr>
          <a:xfrm>
            <a:off x="1313793" y="1873580"/>
            <a:ext cx="75674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Charles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Wireshark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Fiddler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Browser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DevTools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 Emulator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ADBa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IDE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Simulators or Emulators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Cloud based Farms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287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10EB0C-BBB2-4CDF-BBD7-C25F2CBC269E}"/>
              </a:ext>
            </a:extLst>
          </p:cNvPr>
          <p:cNvSpPr txBox="1">
            <a:spLocks/>
          </p:cNvSpPr>
          <p:nvPr/>
        </p:nvSpPr>
        <p:spPr>
          <a:xfrm>
            <a:off x="381804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55A11"/>
                </a:solidFill>
                <a:latin typeface="Calibri-Light"/>
              </a:rPr>
              <a:t>Emulators and Simulators</a:t>
            </a:r>
            <a:endParaRPr lang="en-GB" dirty="0">
              <a:solidFill>
                <a:srgbClr val="C55A11"/>
              </a:solidFill>
              <a:latin typeface="Calibri-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8F66AA-2759-4142-8996-3D56C0A83535}"/>
              </a:ext>
            </a:extLst>
          </p:cNvPr>
          <p:cNvSpPr/>
          <p:nvPr/>
        </p:nvSpPr>
        <p:spPr>
          <a:xfrm>
            <a:off x="578068" y="1219200"/>
            <a:ext cx="106259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-Bold"/>
              </a:rPr>
              <a:t>Emulators/simulators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are special tools, which emulate/simulate functionality and behavior of mobile devices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E3446-5320-46C2-BEEE-011B48972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78" y="1975945"/>
            <a:ext cx="3506934" cy="2372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6BB525-AFCA-4DDD-BCE7-60BB49B91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404" y="2067651"/>
            <a:ext cx="3410720" cy="21287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FE4EF1-3F1B-4166-B4E9-F3F3E6A54F7A}"/>
              </a:ext>
            </a:extLst>
          </p:cNvPr>
          <p:cNvSpPr/>
          <p:nvPr/>
        </p:nvSpPr>
        <p:spPr>
          <a:xfrm>
            <a:off x="662152" y="46912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-Bold"/>
              </a:rPr>
              <a:t>Emulator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is the original device replacement.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Though you can run soft and apps on your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gadget, you have no ability to modify them.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Emulators are more appropriate for the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mobile site testing.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B091C6-D05E-4B55-8382-4E2E5BD247E4}"/>
              </a:ext>
            </a:extLst>
          </p:cNvPr>
          <p:cNvSpPr/>
          <p:nvPr/>
        </p:nvSpPr>
        <p:spPr>
          <a:xfrm>
            <a:off x="6474373" y="46912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-Bold"/>
              </a:rPr>
              <a:t>Simulator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doesn't replicate device's hardware,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but you have an ability to set up the similar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environment as the original device’s OS. So, it is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better to use mobile simulators to test mobile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application.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10EB0C-BBB2-4CDF-BBD7-C25F2CBC269E}"/>
              </a:ext>
            </a:extLst>
          </p:cNvPr>
          <p:cNvSpPr txBox="1">
            <a:spLocks/>
          </p:cNvSpPr>
          <p:nvPr/>
        </p:nvSpPr>
        <p:spPr>
          <a:xfrm>
            <a:off x="381804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55A11"/>
                </a:solidFill>
                <a:latin typeface="Calibri-Light"/>
              </a:rPr>
              <a:t>Cloud-based testing of mobile app</a:t>
            </a:r>
            <a:endParaRPr lang="en-GB" dirty="0">
              <a:solidFill>
                <a:srgbClr val="C55A11"/>
              </a:solidFill>
              <a:latin typeface="Calibri-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57737-E4F8-4F1D-984B-C55B4627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3" y="1809046"/>
            <a:ext cx="3814926" cy="34306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1B575A-FF43-4D9E-BB01-F0C87A5AE4EC}"/>
              </a:ext>
            </a:extLst>
          </p:cNvPr>
          <p:cNvSpPr/>
          <p:nvPr/>
        </p:nvSpPr>
        <p:spPr>
          <a:xfrm>
            <a:off x="4466896" y="1349248"/>
            <a:ext cx="735724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Calibri-Bold"/>
              </a:rPr>
              <a:t>Main advantages of this approach:</a:t>
            </a:r>
            <a:br>
              <a:rPr lang="en-US" sz="2200" b="1" dirty="0">
                <a:solidFill>
                  <a:srgbClr val="000000"/>
                </a:solidFill>
                <a:latin typeface="Calibri-Bold"/>
              </a:rPr>
            </a:b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+ Easy availability.</a:t>
            </a:r>
            <a:b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+ An ability to run mobile devices on multiple systems and</a:t>
            </a:r>
            <a:b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networks.</a:t>
            </a:r>
            <a:b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+ An ability not only to test, but also update and manage</a:t>
            </a:r>
            <a:b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apps in the cloud.</a:t>
            </a:r>
            <a:b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+ Cost effective.</a:t>
            </a:r>
            <a:b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+ High scalability.</a:t>
            </a:r>
            <a:b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+ The same script can be run on several devices in parallel.</a:t>
            </a:r>
          </a:p>
          <a:p>
            <a:b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200" b="1" dirty="0">
                <a:solidFill>
                  <a:srgbClr val="000000"/>
                </a:solidFill>
                <a:latin typeface="Calibri-Bold"/>
              </a:rPr>
              <a:t>Some weak points:</a:t>
            </a:r>
            <a:br>
              <a:rPr lang="en-US" sz="2200" b="1" dirty="0">
                <a:solidFill>
                  <a:srgbClr val="000000"/>
                </a:solidFill>
                <a:latin typeface="Calibri-Bold"/>
              </a:rPr>
            </a:b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- Less of the control.</a:t>
            </a:r>
            <a:b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- No so high level of the security.</a:t>
            </a:r>
            <a:b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- Dependence of the Internet connection.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948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10EB0C-BBB2-4CDF-BBD7-C25F2CBC269E}"/>
              </a:ext>
            </a:extLst>
          </p:cNvPr>
          <p:cNvSpPr txBox="1">
            <a:spLocks/>
          </p:cNvSpPr>
          <p:nvPr/>
        </p:nvSpPr>
        <p:spPr>
          <a:xfrm>
            <a:off x="381804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55A11"/>
                </a:solidFill>
                <a:latin typeface="Calibri-Light"/>
              </a:rPr>
              <a:t>Bugs in mobile apps: example</a:t>
            </a:r>
            <a:endParaRPr lang="en-GB" dirty="0">
              <a:solidFill>
                <a:srgbClr val="C55A11"/>
              </a:solidFill>
              <a:latin typeface="Calibri-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EA44B-8C62-4332-BF11-C9421A9B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581" y="1100748"/>
            <a:ext cx="5535819" cy="57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77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10EB0C-BBB2-4CDF-BBD7-C25F2CBC269E}"/>
              </a:ext>
            </a:extLst>
          </p:cNvPr>
          <p:cNvSpPr txBox="1">
            <a:spLocks/>
          </p:cNvSpPr>
          <p:nvPr/>
        </p:nvSpPr>
        <p:spPr>
          <a:xfrm>
            <a:off x="381804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C55A11"/>
                </a:solidFill>
                <a:latin typeface="Calibri-Light"/>
              </a:rPr>
              <a:t>HomeWork</a:t>
            </a:r>
            <a:r>
              <a:rPr lang="en-US" dirty="0">
                <a:solidFill>
                  <a:srgbClr val="C55A11"/>
                </a:solidFill>
                <a:latin typeface="Calibri-Light"/>
              </a:rPr>
              <a:t> 7</a:t>
            </a:r>
            <a:endParaRPr lang="en-GB" dirty="0">
              <a:solidFill>
                <a:srgbClr val="C55A11"/>
              </a:solidFill>
              <a:latin typeface="Calibri-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677FF4-F571-4E18-831A-FA11DF7BA4F6}"/>
              </a:ext>
            </a:extLst>
          </p:cNvPr>
          <p:cNvSpPr/>
          <p:nvPr/>
        </p:nvSpPr>
        <p:spPr>
          <a:xfrm>
            <a:off x="546538" y="1219200"/>
            <a:ext cx="112636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отестировать мобильное приложение Wase для любой из платформ - IOS\Android, используя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чеклист, приведенный ниже.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Составьте на основе данного общего чеклиста, список проверок для приложения навигатора - Wase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для любой из мобильных операционных систем(Android or IOS) и любого девайса (можно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использовать ваш личный девайс).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Главная задача понять специфику мобильных приложений, и научиться понимать особенности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платформы и работать с основными функциями девайса и операционной системы.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1. Составить чеклист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2. Пройти по чеклисту и проставить статусы pass\fail\blocked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3. В случае статуса fail - надо завести баги в джиру и написать в табличку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4. В случае blocked надо написать комментарий почему прохождение проверки заблокировано.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5. Результатом работы должен быть тест репорт в джире с статусами и всеми заведенными багами.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Учтите, что работа будет в одном проекте, командная.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Смотрите какие баги уже были заведены, заводить одинаковые баги не стоит. Дополняйте,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перепроверяйте существующие баги на разных платформах.</a:t>
            </a:r>
            <a:r>
              <a:rPr lang="ru-RU" dirty="0"/>
              <a:t> 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</a:t>
            </a:r>
          </a:p>
          <a:p>
            <a:r>
              <a:rPr lang="en-US" dirty="0"/>
              <a:t>Mobile app testing strategy</a:t>
            </a:r>
          </a:p>
          <a:p>
            <a:pPr lvl="1"/>
            <a:r>
              <a:rPr lang="en-US" dirty="0"/>
              <a:t>Device selection</a:t>
            </a:r>
          </a:p>
          <a:p>
            <a:pPr lvl="1"/>
            <a:r>
              <a:rPr lang="en-US" dirty="0"/>
              <a:t>Delivery</a:t>
            </a:r>
          </a:p>
          <a:p>
            <a:r>
              <a:rPr lang="en-US" dirty="0"/>
              <a:t>Mobile apps types</a:t>
            </a:r>
          </a:p>
          <a:p>
            <a:r>
              <a:rPr lang="en-US" dirty="0"/>
              <a:t>Mobile testing guide</a:t>
            </a:r>
          </a:p>
          <a:p>
            <a:r>
              <a:rPr lang="en-US" dirty="0"/>
              <a:t>Application activity lifecycle</a:t>
            </a:r>
          </a:p>
          <a:p>
            <a:r>
              <a:rPr lang="en-US" dirty="0"/>
              <a:t>Mobile UX guideline</a:t>
            </a:r>
          </a:p>
          <a:p>
            <a:r>
              <a:rPr lang="en-US" dirty="0"/>
              <a:t>Tools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804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6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60061B-1184-4DC7-8B13-954C987F4669}"/>
              </a:ext>
            </a:extLst>
          </p:cNvPr>
          <p:cNvSpPr/>
          <p:nvPr/>
        </p:nvSpPr>
        <p:spPr>
          <a:xfrm>
            <a:off x="735725" y="795646"/>
            <a:ext cx="43828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>
                <a:solidFill>
                  <a:srgbClr val="000000"/>
                </a:solidFill>
                <a:latin typeface="Calibri-Light"/>
              </a:rPr>
              <a:t>Mobile apps,</a:t>
            </a:r>
            <a:br>
              <a:rPr lang="en-US" sz="4200" dirty="0">
                <a:solidFill>
                  <a:srgbClr val="000000"/>
                </a:solidFill>
                <a:latin typeface="Calibri-Light"/>
              </a:rPr>
            </a:br>
            <a:r>
              <a:rPr lang="en-US" sz="4200" dirty="0">
                <a:solidFill>
                  <a:srgbClr val="000000"/>
                </a:solidFill>
                <a:latin typeface="Calibri-Light"/>
              </a:rPr>
              <a:t>development</a:t>
            </a:r>
          </a:p>
          <a:p>
            <a:br>
              <a:rPr lang="en-US" sz="4200" dirty="0">
                <a:solidFill>
                  <a:srgbClr val="000000"/>
                </a:solidFill>
                <a:latin typeface="Calibri-Light"/>
              </a:rPr>
            </a:br>
            <a:r>
              <a:rPr lang="en-US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Phone main goal – to make calls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First apps – contact book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Personal Digital Assistant (PDA) devices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Mobile become replacement for Computers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1F8B4B-0E4A-4CB6-9D77-B11C57657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902" y="3863655"/>
            <a:ext cx="5435819" cy="2780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9BC0BC-FADB-4275-B8A5-24204BA22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571999"/>
            <a:ext cx="3254764" cy="17087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8A51E8-EAEE-495A-B899-13C1C6BFA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037" y="214312"/>
            <a:ext cx="5793922" cy="260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3DB52F-1A58-4597-A565-29EDFFDF503C}"/>
              </a:ext>
            </a:extLst>
          </p:cNvPr>
          <p:cNvSpPr/>
          <p:nvPr/>
        </p:nvSpPr>
        <p:spPr>
          <a:xfrm>
            <a:off x="865087" y="325308"/>
            <a:ext cx="631347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>
                <a:solidFill>
                  <a:srgbClr val="000000"/>
                </a:solidFill>
                <a:latin typeface="Calibri-Light"/>
              </a:rPr>
              <a:t>Mobile Apps, growing</a:t>
            </a:r>
          </a:p>
          <a:p>
            <a:br>
              <a:rPr lang="en-US" sz="4200" dirty="0">
                <a:solidFill>
                  <a:srgbClr val="000000"/>
                </a:solidFill>
                <a:latin typeface="Calibri-Light"/>
              </a:rPr>
            </a:br>
            <a:r>
              <a:rPr lang="en-US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First mobile protocol – WAP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Internet Marketing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App Markets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MT"/>
              </a:rPr>
              <a:t>•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Extremely growing market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EA0F1-B0A6-45FB-AB6C-CC0AAE9FF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28" y="3071576"/>
            <a:ext cx="4762500" cy="3476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B9B7B2-5892-46ED-A48A-E8DDEA6B9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168" y="3429000"/>
            <a:ext cx="5144907" cy="2881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56048B-D601-45D9-B591-7494D67C9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890" y="547852"/>
            <a:ext cx="37338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B27EEC-4674-4657-8F18-C8D3AD570CD8}"/>
              </a:ext>
            </a:extLst>
          </p:cNvPr>
          <p:cNvSpPr/>
          <p:nvPr/>
        </p:nvSpPr>
        <p:spPr>
          <a:xfrm>
            <a:off x="557048" y="959858"/>
            <a:ext cx="30900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libri-Light"/>
              </a:rPr>
              <a:t>Mobile Apps, </a:t>
            </a:r>
          </a:p>
          <a:p>
            <a:r>
              <a:rPr lang="en-US" sz="4000" dirty="0">
                <a:solidFill>
                  <a:srgbClr val="000000"/>
                </a:solidFill>
                <a:latin typeface="Calibri-Light"/>
              </a:rPr>
              <a:t>actual market</a:t>
            </a:r>
            <a:r>
              <a:rPr lang="en-US" sz="4000" dirty="0"/>
              <a:t> 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004F1-1DBA-4FB3-8B73-5B2AD7697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966" y="943751"/>
            <a:ext cx="8236826" cy="4184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C4D54-F41D-48B3-8EE9-F67A0B773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607" y="5266883"/>
            <a:ext cx="5942121" cy="12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6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951F29-40B7-4C69-9323-388880B799A3}"/>
              </a:ext>
            </a:extLst>
          </p:cNvPr>
          <p:cNvSpPr/>
          <p:nvPr/>
        </p:nvSpPr>
        <p:spPr>
          <a:xfrm>
            <a:off x="1000452" y="1610024"/>
            <a:ext cx="3058621" cy="1457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Mobile device selection </a:t>
            </a:r>
            <a:b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03A3B6A-7BB2-460C-BD4E-6164F054D837}"/>
              </a:ext>
            </a:extLst>
          </p:cNvPr>
          <p:cNvSpPr/>
          <p:nvPr/>
        </p:nvSpPr>
        <p:spPr>
          <a:xfrm>
            <a:off x="1000450" y="3067026"/>
            <a:ext cx="3058623" cy="3272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How to choose test devices:</a:t>
            </a:r>
            <a:br>
              <a:rPr lang="en-US" sz="1900" b="1" dirty="0"/>
            </a:br>
            <a:r>
              <a:rPr lang="en-US" sz="1900" dirty="0"/>
              <a:t>•Market shares, Popularity</a:t>
            </a:r>
            <a:br>
              <a:rPr lang="en-US" sz="1900" dirty="0"/>
            </a:br>
            <a:r>
              <a:rPr lang="en-US" sz="1900" dirty="0"/>
              <a:t>•Client Statistics, Requirements</a:t>
            </a:r>
            <a:br>
              <a:rPr lang="en-US" sz="1900" dirty="0"/>
            </a:br>
            <a:r>
              <a:rPr lang="en-US" sz="1900" dirty="0"/>
              <a:t>•Available devices on local market</a:t>
            </a:r>
            <a:br>
              <a:rPr lang="en-US" sz="1900" dirty="0"/>
            </a:br>
            <a:r>
              <a:rPr lang="en-US" sz="1900" dirty="0"/>
              <a:t>•Available company devices</a:t>
            </a:r>
            <a:br>
              <a:rPr lang="en-US" sz="1900" dirty="0"/>
            </a:br>
            <a:r>
              <a:rPr lang="en-US" sz="1900" dirty="0"/>
              <a:t>•Personal devices</a:t>
            </a:r>
            <a:br>
              <a:rPr lang="en-US" sz="1900" dirty="0"/>
            </a:br>
            <a:r>
              <a:rPr lang="en-US" sz="1900" dirty="0"/>
              <a:t>•Emulators</a:t>
            </a:r>
            <a:br>
              <a:rPr lang="en-US" sz="1900" dirty="0"/>
            </a:br>
            <a:r>
              <a:rPr lang="en-US" sz="1900" dirty="0"/>
              <a:t>•Device farms </a:t>
            </a:r>
            <a:br>
              <a:rPr lang="en-US" sz="1900" dirty="0"/>
            </a:br>
            <a:endParaRPr lang="en-US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71861-6BF9-470E-B42C-315352479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" r="2" b="2"/>
          <a:stretch/>
        </p:blipFill>
        <p:spPr>
          <a:xfrm>
            <a:off x="4636963" y="10"/>
            <a:ext cx="7555037" cy="3383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47D1E0-A2A1-4D2A-A2F2-BCD203B5A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40" r="-2" b="28433"/>
          <a:stretch/>
        </p:blipFill>
        <p:spPr>
          <a:xfrm>
            <a:off x="4639056" y="3474720"/>
            <a:ext cx="7552944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4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B4129F-2619-46ED-9297-FF6A587DFBBC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10EB0C-BBB2-4CDF-BBD7-C25F2CBC269E}"/>
              </a:ext>
            </a:extLst>
          </p:cNvPr>
          <p:cNvSpPr txBox="1">
            <a:spLocks/>
          </p:cNvSpPr>
          <p:nvPr/>
        </p:nvSpPr>
        <p:spPr>
          <a:xfrm>
            <a:off x="381804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55A11"/>
                </a:solidFill>
                <a:latin typeface="Calibri-Light"/>
              </a:rPr>
              <a:t>MAM – mobile delivery</a:t>
            </a:r>
            <a:r>
              <a:rPr lang="en-US" dirty="0"/>
              <a:t> 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42203-DAB1-4198-A9EB-3D1EBE139368}"/>
              </a:ext>
            </a:extLst>
          </p:cNvPr>
          <p:cNvSpPr/>
          <p:nvPr/>
        </p:nvSpPr>
        <p:spPr>
          <a:xfrm>
            <a:off x="381804" y="160709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-Bold"/>
              </a:rPr>
              <a:t>Delivery on test devices</a:t>
            </a:r>
            <a:br>
              <a:rPr lang="en-US" b="1" dirty="0">
                <a:solidFill>
                  <a:srgbClr val="000000"/>
                </a:solidFill>
                <a:latin typeface="Calibri-Bold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TestFlight, HockeyApp, Fabric by Twitter,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Beta by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Crashlytics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and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TestFairy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are the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most popular tools in the category "Beta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Testing / Mobile App Distribution".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"Must have for iOS development" is the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primary reason developers pick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TestFlight over its competitors, while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"Crash analytics" is the reason why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HockeyApp was chosen.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37B94-CB0D-4BFD-A568-E286C7C3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24" y="1503581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1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B4129F-2619-46ED-9297-FF6A587DFBBC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10EB0C-BBB2-4CDF-BBD7-C25F2CBC269E}"/>
              </a:ext>
            </a:extLst>
          </p:cNvPr>
          <p:cNvSpPr txBox="1">
            <a:spLocks/>
          </p:cNvSpPr>
          <p:nvPr/>
        </p:nvSpPr>
        <p:spPr>
          <a:xfrm>
            <a:off x="381804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55A11"/>
                </a:solidFill>
                <a:latin typeface="Calibri-Light"/>
              </a:rPr>
              <a:t>Types of mobile apps </a:t>
            </a:r>
            <a:endParaRPr lang="en-GB" dirty="0">
              <a:solidFill>
                <a:srgbClr val="C55A11"/>
              </a:solidFill>
              <a:latin typeface="Calibri-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633DB-D9F7-413E-A33E-89E83C14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1219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8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B4129F-2619-46ED-9297-FF6A587DFBBC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10EB0C-BBB2-4CDF-BBD7-C25F2CBC269E}"/>
              </a:ext>
            </a:extLst>
          </p:cNvPr>
          <p:cNvSpPr txBox="1">
            <a:spLocks/>
          </p:cNvSpPr>
          <p:nvPr/>
        </p:nvSpPr>
        <p:spPr>
          <a:xfrm>
            <a:off x="381804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55A11"/>
                </a:solidFill>
                <a:latin typeface="Calibri-Light"/>
              </a:rPr>
              <a:t>Web app </a:t>
            </a:r>
            <a:endParaRPr lang="en-GB" dirty="0">
              <a:solidFill>
                <a:srgbClr val="C55A11"/>
              </a:solidFill>
              <a:latin typeface="Calibri-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15B00-D9B0-4C43-96EC-83F8BCBB9B4D}"/>
              </a:ext>
            </a:extLst>
          </p:cNvPr>
          <p:cNvSpPr/>
          <p:nvPr/>
        </p:nvSpPr>
        <p:spPr>
          <a:xfrm>
            <a:off x="609599" y="1219200"/>
            <a:ext cx="11487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-Bold"/>
              </a:rPr>
              <a:t>Mobile Web application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in fact, is the website opened in the gadget (smartphone or tablet)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with the help of the mobile browser.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0FECF-D45E-403B-AFA2-12E3EE19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241" y="2142530"/>
            <a:ext cx="849517" cy="822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95F000-7F93-42D6-A8A5-5F50E1FC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482" y="2119248"/>
            <a:ext cx="849518" cy="8453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7145CD-1EB4-46A8-8352-0076FCEC26B1}"/>
              </a:ext>
            </a:extLst>
          </p:cNvPr>
          <p:cNvSpPr/>
          <p:nvPr/>
        </p:nvSpPr>
        <p:spPr>
          <a:xfrm>
            <a:off x="609599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 Easy development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 Easy access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 Easy update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 Mobile Web App requires no installation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28771-70F6-43EC-9299-4ADE20FF7E43}"/>
              </a:ext>
            </a:extLst>
          </p:cNvPr>
          <p:cNvSpPr/>
          <p:nvPr/>
        </p:nvSpPr>
        <p:spPr>
          <a:xfrm>
            <a:off x="6001406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 No offline capabilities support.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 Limited functionality in the comparison with Hybrid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and Native Apps. (no access to the file system and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local resources).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1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1024</Words>
  <Application>Microsoft Office PowerPoint</Application>
  <PresentationFormat>Widescreen</PresentationFormat>
  <Paragraphs>68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ArialMT</vt:lpstr>
      <vt:lpstr>Calibri</vt:lpstr>
      <vt:lpstr>Calibri Light</vt:lpstr>
      <vt:lpstr>Calibri-Bold</vt:lpstr>
      <vt:lpstr>Calibri-Light</vt:lpstr>
      <vt:lpstr>Office Theme</vt:lpstr>
      <vt:lpstr>7.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</dc:title>
  <dc:creator>Svitlana Makarova</dc:creator>
  <cp:lastModifiedBy>Svitlana Makarova</cp:lastModifiedBy>
  <cp:revision>2</cp:revision>
  <dcterms:created xsi:type="dcterms:W3CDTF">2020-05-31T12:11:22Z</dcterms:created>
  <dcterms:modified xsi:type="dcterms:W3CDTF">2020-05-31T12:16:29Z</dcterms:modified>
</cp:coreProperties>
</file>