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FE33F2-918B-4D90-91CF-92902DC18082}">
  <a:tblStyle styleId="{74FE33F2-918B-4D90-91CF-92902DC180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747888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e7478884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74788844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e74788844d_0_5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74788844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e74788844d_0_5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74788844d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e74788844d_0_5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74788844d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e74788844d_0_5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7478884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e74788844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4788844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e74788844d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4788844d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e74788844d_0_4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4788844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e74788844d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74788844d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e74788844d_0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74788844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e74788844d_0_4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4788844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e74788844d_0_4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74788844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e74788844d_0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74788844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e74788844d_0_5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/>
          <p:nvPr/>
        </p:nvSpPr>
        <p:spPr>
          <a:xfrm>
            <a:off x="5609675" y="0"/>
            <a:ext cx="35742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342325" y="466725"/>
            <a:ext cx="500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DO WHILE (DARI KAMĒR) CIKLS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537663" y="851477"/>
            <a:ext cx="43605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Ļoti līdzīgs iepriekšējam ciklam, tomēr šī struktūra garantē, ka kods tiks izpildīts vismaz vienreiz, jo pārbaude tiek veikta cikla beigās. </a:t>
            </a:r>
            <a:endParaRPr b="0" i="0" sz="12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5663" y="1628100"/>
            <a:ext cx="2278338" cy="17916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4"/>
          <p:cNvGrpSpPr/>
          <p:nvPr/>
        </p:nvGrpSpPr>
        <p:grpSpPr>
          <a:xfrm>
            <a:off x="774627" y="1658226"/>
            <a:ext cx="3805229" cy="2372494"/>
            <a:chOff x="-211157" y="1075475"/>
            <a:chExt cx="4859807" cy="2992550"/>
          </a:xfrm>
        </p:grpSpPr>
        <p:sp>
          <p:nvSpPr>
            <p:cNvPr id="300" name="Google Shape;300;p34"/>
            <p:cNvSpPr/>
            <p:nvPr/>
          </p:nvSpPr>
          <p:spPr>
            <a:xfrm>
              <a:off x="1292200" y="1075475"/>
              <a:ext cx="1269600" cy="572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Sākums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1186500" y="3342325"/>
              <a:ext cx="1481100" cy="725700"/>
            </a:xfrm>
            <a:prstGeom prst="diamond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Kamēr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3060575" y="3418825"/>
              <a:ext cx="1269600" cy="572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Beigas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292200" y="2103250"/>
              <a:ext cx="1269600" cy="665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Dari 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34"/>
            <p:cNvCxnSpPr>
              <a:stCxn id="300" idx="2"/>
              <a:endCxn id="303" idx="0"/>
            </p:cNvCxnSpPr>
            <p:nvPr/>
          </p:nvCxnSpPr>
          <p:spPr>
            <a:xfrm>
              <a:off x="1927000" y="1648175"/>
              <a:ext cx="0" cy="4551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5" name="Google Shape;305;p34"/>
            <p:cNvCxnSpPr>
              <a:stCxn id="303" idx="2"/>
              <a:endCxn id="301" idx="0"/>
            </p:cNvCxnSpPr>
            <p:nvPr/>
          </p:nvCxnSpPr>
          <p:spPr>
            <a:xfrm>
              <a:off x="1927000" y="2768350"/>
              <a:ext cx="0" cy="5739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6" name="Google Shape;306;p34"/>
            <p:cNvCxnSpPr>
              <a:stCxn id="301" idx="3"/>
              <a:endCxn id="302" idx="1"/>
            </p:cNvCxnSpPr>
            <p:nvPr/>
          </p:nvCxnSpPr>
          <p:spPr>
            <a:xfrm>
              <a:off x="2667600" y="3705175"/>
              <a:ext cx="393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7" name="Google Shape;307;p34"/>
            <p:cNvCxnSpPr>
              <a:stCxn id="301" idx="1"/>
              <a:endCxn id="303" idx="0"/>
            </p:cNvCxnSpPr>
            <p:nvPr/>
          </p:nvCxnSpPr>
          <p:spPr>
            <a:xfrm flipH="1" rot="10800000">
              <a:off x="1186500" y="2103175"/>
              <a:ext cx="740400" cy="1602000"/>
            </a:xfrm>
            <a:prstGeom prst="bentConnector4">
              <a:avLst>
                <a:gd fmla="val -233177" name="adj1"/>
                <a:gd fmla="val 217824" name="adj2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8" name="Google Shape;308;p34"/>
            <p:cNvSpPr txBox="1"/>
            <p:nvPr/>
          </p:nvSpPr>
          <p:spPr>
            <a:xfrm>
              <a:off x="-211157" y="2574497"/>
              <a:ext cx="1186500" cy="6213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Nosacījums ir patiess 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 txBox="1"/>
            <p:nvPr/>
          </p:nvSpPr>
          <p:spPr>
            <a:xfrm>
              <a:off x="2290950" y="2855225"/>
              <a:ext cx="2357700" cy="3690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Nosacījums ir nepatiess 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p34"/>
            <p:cNvCxnSpPr/>
            <p:nvPr/>
          </p:nvCxnSpPr>
          <p:spPr>
            <a:xfrm>
              <a:off x="2667550" y="3176300"/>
              <a:ext cx="75600" cy="4821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17" name="Google Shape;317;p35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/>
          <p:nvPr/>
        </p:nvSpPr>
        <p:spPr>
          <a:xfrm>
            <a:off x="1009024" y="17145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/>
        </p:nvSpPr>
        <p:spPr>
          <a:xfrm>
            <a:off x="342327" y="466725"/>
            <a:ext cx="565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CIKLU DEKLARĀCIJAS / PAZIŅOJUMI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1252454" y="1122817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Continue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(turpināt) - turpiniet nākamo iterāciju (atkārtojumu), bet neizej ārā no cikla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1252454" y="1679270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(pārtraukt) - iziet ārā no cikla, neatkarīgi no cikla stāvokļa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1009024" y="118885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36"/>
          <p:cNvGrpSpPr/>
          <p:nvPr/>
        </p:nvGrpSpPr>
        <p:grpSpPr>
          <a:xfrm>
            <a:off x="5244055" y="1894478"/>
            <a:ext cx="3385575" cy="1264161"/>
            <a:chOff x="0" y="47625"/>
            <a:chExt cx="9028200" cy="3371097"/>
          </a:xfrm>
        </p:grpSpPr>
        <p:sp>
          <p:nvSpPr>
            <p:cNvPr id="331" name="Google Shape;331;p36"/>
            <p:cNvSpPr txBox="1"/>
            <p:nvPr/>
          </p:nvSpPr>
          <p:spPr>
            <a:xfrm>
              <a:off x="0" y="47625"/>
              <a:ext cx="9028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6"/>
            <p:cNvSpPr txBox="1"/>
            <p:nvPr/>
          </p:nvSpPr>
          <p:spPr>
            <a:xfrm>
              <a:off x="0" y="2885022"/>
              <a:ext cx="9028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Iesākt Array 1 uzdevumus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p3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4712578" y="1223017"/>
            <a:ext cx="35310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Turpināt klasē iesāktos Array1 uzdevumus uzdevumu krājumā (10 uzdevumi), kuros jāizmanto koda zarošanās nosacījumi un katram cikls.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8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8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5.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7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7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46773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4677336" y="3424199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" name="Google Shape;156;p27"/>
          <p:cNvGrpSpPr/>
          <p:nvPr/>
        </p:nvGrpSpPr>
        <p:grpSpPr>
          <a:xfrm>
            <a:off x="4745246" y="1363995"/>
            <a:ext cx="3313529" cy="205364"/>
            <a:chOff x="0" y="0"/>
            <a:chExt cx="8836077" cy="547638"/>
          </a:xfrm>
        </p:grpSpPr>
        <p:pic>
          <p:nvPicPr>
            <p:cNvPr id="157" name="Google Shape;15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Priekš (for) cikla struktūra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4745246" y="1925398"/>
            <a:ext cx="3313529" cy="205364"/>
            <a:chOff x="0" y="0"/>
            <a:chExt cx="8836077" cy="547638"/>
          </a:xfrm>
        </p:grpSpPr>
        <p:pic>
          <p:nvPicPr>
            <p:cNvPr id="160" name="Google Shape;16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Katram (foreach) cikls 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4745246" y="2486803"/>
            <a:ext cx="3313529" cy="205364"/>
            <a:chOff x="0" y="0"/>
            <a:chExt cx="8836077" cy="547638"/>
          </a:xfrm>
        </p:grpSpPr>
        <p:pic>
          <p:nvPicPr>
            <p:cNvPr id="163" name="Google Shape;16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While (kamēr) cikls 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7"/>
          <p:cNvGrpSpPr/>
          <p:nvPr/>
        </p:nvGrpSpPr>
        <p:grpSpPr>
          <a:xfrm>
            <a:off x="4745246" y="3048206"/>
            <a:ext cx="3313529" cy="205364"/>
            <a:chOff x="0" y="0"/>
            <a:chExt cx="8836077" cy="547638"/>
          </a:xfrm>
        </p:grpSpPr>
        <p:pic>
          <p:nvPicPr>
            <p:cNvPr id="166" name="Google Shape;16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Do While (Dari kamēr) cikls 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7"/>
          <p:cNvGrpSpPr/>
          <p:nvPr/>
        </p:nvGrpSpPr>
        <p:grpSpPr>
          <a:xfrm>
            <a:off x="4745246" y="3609610"/>
            <a:ext cx="3313529" cy="205364"/>
            <a:chOff x="0" y="0"/>
            <a:chExt cx="8836077" cy="547638"/>
          </a:xfrm>
        </p:grpSpPr>
        <p:pic>
          <p:nvPicPr>
            <p:cNvPr id="169" name="Google Shape;16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Ciklu deklarācijas / paziņojumi 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27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>
            <a:off x="505749" y="2090487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p27"/>
          <p:cNvGrpSpPr/>
          <p:nvPr/>
        </p:nvGrpSpPr>
        <p:grpSpPr>
          <a:xfrm>
            <a:off x="573659" y="1714494"/>
            <a:ext cx="3313529" cy="205364"/>
            <a:chOff x="0" y="0"/>
            <a:chExt cx="8836077" cy="547638"/>
          </a:xfrm>
        </p:grpSpPr>
        <p:pic>
          <p:nvPicPr>
            <p:cNvPr id="175" name="Google Shape;17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Masīvi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573659" y="2275897"/>
            <a:ext cx="3313529" cy="205364"/>
            <a:chOff x="0" y="0"/>
            <a:chExt cx="8836077" cy="547638"/>
          </a:xfrm>
        </p:grpSpPr>
        <p:pic>
          <p:nvPicPr>
            <p:cNvPr id="178" name="Google Shape;17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Priekš (for) cikls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186" name="Google Shape;186;p28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342325" y="466725"/>
            <a:ext cx="399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KĀPĒC MASĪVI UN CIKLI?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5">
            <a:alphaModFix/>
          </a:blip>
          <a:srcRect b="49648" l="0" r="54623" t="8807"/>
          <a:stretch/>
        </p:blipFill>
        <p:spPr>
          <a:xfrm>
            <a:off x="342325" y="1042357"/>
            <a:ext cx="5677200" cy="292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1009024" y="103382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1009024" y="133524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1009024" y="1636646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342325" y="466725"/>
            <a:ext cx="122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MASĪVI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205599" y="997125"/>
            <a:ext cx="481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Masīvus izmanto, lai vienā mainīgajā saglabātu vairākas vērtības.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205599" y="1298538"/>
            <a:ext cx="5148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Lai deklarētu masīvu, definējiet mainīgā veidu ar kvadrātiekavām - []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205604" y="1599947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Jūs varat piekļūt masīva elementam, atsaucoties uz indeksa numuru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1147188" y="306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{74FE33F2-918B-4D90-91CF-92902DC18082}</a:tableStyleId>
              </a:tblPr>
              <a:tblGrid>
                <a:gridCol w="259825"/>
                <a:gridCol w="259825"/>
                <a:gridCol w="259825"/>
                <a:gridCol w="259825"/>
                <a:gridCol w="259825"/>
                <a:gridCol w="259825"/>
                <a:gridCol w="259825"/>
                <a:gridCol w="259825"/>
                <a:gridCol w="259825"/>
                <a:gridCol w="259825"/>
              </a:tblGrid>
              <a:tr h="24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24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208" name="Google Shape;208;p29"/>
          <p:cNvSpPr/>
          <p:nvPr/>
        </p:nvSpPr>
        <p:spPr>
          <a:xfrm>
            <a:off x="1127550" y="3079525"/>
            <a:ext cx="247200" cy="2667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9"/>
          <p:cNvCxnSpPr>
            <a:stCxn id="210" idx="2"/>
            <a:endCxn id="208" idx="0"/>
          </p:cNvCxnSpPr>
          <p:nvPr/>
        </p:nvCxnSpPr>
        <p:spPr>
          <a:xfrm>
            <a:off x="1251150" y="2847713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29"/>
          <p:cNvSpPr txBox="1"/>
          <p:nvPr/>
        </p:nvSpPr>
        <p:spPr>
          <a:xfrm>
            <a:off x="706050" y="2555213"/>
            <a:ext cx="1090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Pirmais index                           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3753113" y="3064475"/>
            <a:ext cx="80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indeksi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 flipH="1" rot="10800000">
            <a:off x="1180600" y="3759888"/>
            <a:ext cx="2579400" cy="7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29"/>
          <p:cNvCxnSpPr/>
          <p:nvPr/>
        </p:nvCxnSpPr>
        <p:spPr>
          <a:xfrm rot="10800000">
            <a:off x="1142950" y="3759863"/>
            <a:ext cx="2609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29"/>
          <p:cNvSpPr txBox="1"/>
          <p:nvPr/>
        </p:nvSpPr>
        <p:spPr>
          <a:xfrm>
            <a:off x="1475375" y="3767413"/>
            <a:ext cx="194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Masīva garums ir 10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3225688" y="3370350"/>
            <a:ext cx="247200" cy="2397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9"/>
          <p:cNvCxnSpPr>
            <a:stCxn id="217" idx="1"/>
            <a:endCxn id="215" idx="3"/>
          </p:cNvCxnSpPr>
          <p:nvPr/>
        </p:nvCxnSpPr>
        <p:spPr>
          <a:xfrm rot="10800000">
            <a:off x="3472988" y="3490125"/>
            <a:ext cx="521400" cy="3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29"/>
          <p:cNvSpPr txBox="1"/>
          <p:nvPr/>
        </p:nvSpPr>
        <p:spPr>
          <a:xfrm>
            <a:off x="3994388" y="3347775"/>
            <a:ext cx="1668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indeksa elements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Priekš (for) cikls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-1782400" y="-717900"/>
            <a:ext cx="6580200" cy="658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275" y="1548469"/>
            <a:ext cx="4295825" cy="20474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30"/>
          <p:cNvGraphicFramePr/>
          <p:nvPr/>
        </p:nvGraphicFramePr>
        <p:xfrm>
          <a:off x="5233738" y="303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{74FE33F2-918B-4D90-91CF-92902DC18082}</a:tableStyleId>
              </a:tblPr>
              <a:tblGrid>
                <a:gridCol w="259825"/>
                <a:gridCol w="259825"/>
                <a:gridCol w="259825"/>
                <a:gridCol w="259825"/>
                <a:gridCol w="259825"/>
                <a:gridCol w="259825"/>
                <a:gridCol w="259825"/>
                <a:gridCol w="259825"/>
                <a:gridCol w="259825"/>
                <a:gridCol w="259825"/>
              </a:tblGrid>
              <a:tr h="24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24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229" name="Google Shape;229;p30"/>
          <p:cNvSpPr txBox="1"/>
          <p:nvPr/>
        </p:nvSpPr>
        <p:spPr>
          <a:xfrm>
            <a:off x="5233738" y="2458950"/>
            <a:ext cx="267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= 0       i++= i + 1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7910788" y="3032088"/>
            <a:ext cx="82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iteratori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30"/>
          <p:cNvCxnSpPr/>
          <p:nvPr/>
        </p:nvCxnSpPr>
        <p:spPr>
          <a:xfrm flipH="1">
            <a:off x="5233688" y="3804988"/>
            <a:ext cx="2609400" cy="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30"/>
          <p:cNvCxnSpPr/>
          <p:nvPr/>
        </p:nvCxnSpPr>
        <p:spPr>
          <a:xfrm flipH="1" rot="10800000">
            <a:off x="5275138" y="3798382"/>
            <a:ext cx="2594400" cy="7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30"/>
          <p:cNvSpPr txBox="1"/>
          <p:nvPr/>
        </p:nvSpPr>
        <p:spPr>
          <a:xfrm>
            <a:off x="5717863" y="3884375"/>
            <a:ext cx="170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items.Length = 10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5609675" y="0"/>
            <a:ext cx="35742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342325" y="466725"/>
            <a:ext cx="32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PRIEKŠ (FOR) CIKLS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1396305" y="946482"/>
            <a:ext cx="940500" cy="39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Sākums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589330" y="2129512"/>
            <a:ext cx="2554500" cy="1032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Nosacījums: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 kuru sākt (i=0)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Līdz kuram (i&lt;items.Length)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Pēc kārtas (i++)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1396305" y="3809780"/>
            <a:ext cx="940500" cy="3342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Darbība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3498671" y="2448246"/>
            <a:ext cx="940500" cy="39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Beigas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31"/>
          <p:cNvCxnSpPr>
            <a:stCxn id="243" idx="2"/>
            <a:endCxn id="244" idx="0"/>
          </p:cNvCxnSpPr>
          <p:nvPr/>
        </p:nvCxnSpPr>
        <p:spPr>
          <a:xfrm>
            <a:off x="1866555" y="1341582"/>
            <a:ext cx="0" cy="787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31"/>
          <p:cNvCxnSpPr>
            <a:stCxn id="244" idx="2"/>
            <a:endCxn id="245" idx="0"/>
          </p:cNvCxnSpPr>
          <p:nvPr/>
        </p:nvCxnSpPr>
        <p:spPr>
          <a:xfrm>
            <a:off x="1866580" y="3162112"/>
            <a:ext cx="0" cy="647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31"/>
          <p:cNvCxnSpPr>
            <a:stCxn id="244" idx="3"/>
            <a:endCxn id="246" idx="1"/>
          </p:cNvCxnSpPr>
          <p:nvPr/>
        </p:nvCxnSpPr>
        <p:spPr>
          <a:xfrm>
            <a:off x="3143830" y="2645812"/>
            <a:ext cx="3549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31"/>
          <p:cNvSpPr txBox="1"/>
          <p:nvPr/>
        </p:nvSpPr>
        <p:spPr>
          <a:xfrm>
            <a:off x="1927838" y="3469700"/>
            <a:ext cx="2087700" cy="492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 nosacījums patiess (true)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3203877" y="2922227"/>
            <a:ext cx="1650300" cy="4617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 nosacījums nepatiess (false)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31"/>
          <p:cNvCxnSpPr>
            <a:endCxn id="244" idx="0"/>
          </p:cNvCxnSpPr>
          <p:nvPr/>
        </p:nvCxnSpPr>
        <p:spPr>
          <a:xfrm rot="-5400000">
            <a:off x="707830" y="2817862"/>
            <a:ext cx="1847100" cy="470400"/>
          </a:xfrm>
          <a:prstGeom prst="bentConnector5">
            <a:avLst>
              <a:gd fmla="val 22054" name="adj1"/>
              <a:gd fmla="val -224024" name="adj2"/>
              <a:gd fmla="val 112957" name="adj3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31"/>
          <p:cNvSpPr txBox="1"/>
          <p:nvPr/>
        </p:nvSpPr>
        <p:spPr>
          <a:xfrm>
            <a:off x="342300" y="1593200"/>
            <a:ext cx="1455000" cy="292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Pāriet uz nākamo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Katram (foreach) cikls</a:t>
            </a:r>
            <a:endParaRPr b="0" i="0" sz="2500" u="none" cap="none" strike="noStrike">
              <a:solidFill>
                <a:srgbClr val="B75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-1782400" y="-717900"/>
            <a:ext cx="6580200" cy="658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5233738" y="2458950"/>
            <a:ext cx="2677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Foreach darbība tiks izpildīta katram masīva elementam, piešķirot vērtību vispirms norādītajam mainīgajam.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188" y="1368525"/>
            <a:ext cx="3858350" cy="2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5609675" y="0"/>
            <a:ext cx="35742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342325" y="466725"/>
            <a:ext cx="357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WHILE (KAMĒR) CIKLS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537663" y="851477"/>
            <a:ext cx="4360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Kamēr nosacījums ir patiess, cikls tiks izpildīts.</a:t>
            </a:r>
            <a:endParaRPr b="0" i="0" sz="12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5663" y="1627063"/>
            <a:ext cx="2318063" cy="1862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33"/>
          <p:cNvGrpSpPr/>
          <p:nvPr/>
        </p:nvGrpSpPr>
        <p:grpSpPr>
          <a:xfrm>
            <a:off x="1176228" y="1296219"/>
            <a:ext cx="2530280" cy="2820906"/>
            <a:chOff x="1027775" y="1133575"/>
            <a:chExt cx="2977500" cy="2968750"/>
          </a:xfrm>
        </p:grpSpPr>
        <p:sp>
          <p:nvSpPr>
            <p:cNvPr id="277" name="Google Shape;277;p33"/>
            <p:cNvSpPr/>
            <p:nvPr/>
          </p:nvSpPr>
          <p:spPr>
            <a:xfrm>
              <a:off x="1027775" y="1133575"/>
              <a:ext cx="1269600" cy="572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Sākums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027775" y="2208900"/>
              <a:ext cx="1269600" cy="725700"/>
            </a:xfrm>
            <a:prstGeom prst="diamond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2735675" y="2285400"/>
              <a:ext cx="1269600" cy="572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Beigas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1027775" y="3437225"/>
              <a:ext cx="1269600" cy="6651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While nosacījuma iekšiene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33"/>
            <p:cNvCxnSpPr>
              <a:stCxn id="277" idx="2"/>
              <a:endCxn id="278" idx="0"/>
            </p:cNvCxnSpPr>
            <p:nvPr/>
          </p:nvCxnSpPr>
          <p:spPr>
            <a:xfrm>
              <a:off x="1662575" y="1706275"/>
              <a:ext cx="0" cy="5025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2" name="Google Shape;282;p33"/>
            <p:cNvCxnSpPr>
              <a:stCxn id="278" idx="2"/>
              <a:endCxn id="280" idx="0"/>
            </p:cNvCxnSpPr>
            <p:nvPr/>
          </p:nvCxnSpPr>
          <p:spPr>
            <a:xfrm>
              <a:off x="1662575" y="2934600"/>
              <a:ext cx="0" cy="5025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3" name="Google Shape;283;p33"/>
            <p:cNvCxnSpPr>
              <a:stCxn id="278" idx="3"/>
              <a:endCxn id="279" idx="1"/>
            </p:cNvCxnSpPr>
            <p:nvPr/>
          </p:nvCxnSpPr>
          <p:spPr>
            <a:xfrm>
              <a:off x="2297375" y="2571750"/>
              <a:ext cx="438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4" name="Google Shape;284;p33"/>
            <p:cNvCxnSpPr>
              <a:stCxn id="280" idx="1"/>
              <a:endCxn id="278" idx="0"/>
            </p:cNvCxnSpPr>
            <p:nvPr/>
          </p:nvCxnSpPr>
          <p:spPr>
            <a:xfrm flipH="1" rot="10800000">
              <a:off x="1027775" y="2208875"/>
              <a:ext cx="634800" cy="1560900"/>
            </a:xfrm>
            <a:prstGeom prst="bentConnector4">
              <a:avLst>
                <a:gd fmla="val -135765" name="adj1"/>
                <a:gd fmla="val 186044" name="adj2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85" name="Google Shape;285;p33"/>
          <p:cNvSpPr txBox="1"/>
          <p:nvPr/>
        </p:nvSpPr>
        <p:spPr>
          <a:xfrm>
            <a:off x="1766963" y="3091310"/>
            <a:ext cx="2003700" cy="292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Nosacījums ir patiess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2012051" y="1948588"/>
            <a:ext cx="1800600" cy="492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Nosacījums ir nepatiess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33"/>
          <p:cNvCxnSpPr/>
          <p:nvPr/>
        </p:nvCxnSpPr>
        <p:spPr>
          <a:xfrm>
            <a:off x="2370591" y="2315818"/>
            <a:ext cx="38700" cy="229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