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Arial Narrow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hA3u0RRd5nUhUDkvp4NBHwnf6k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rialNarrow-regular.fntdata"/><Relationship Id="rId14" Type="http://schemas.openxmlformats.org/officeDocument/2006/relationships/slide" Target="slides/slide9.xml"/><Relationship Id="rId17" Type="http://schemas.openxmlformats.org/officeDocument/2006/relationships/font" Target="fonts/ArialNarrow-italic.fntdata"/><Relationship Id="rId16" Type="http://schemas.openxmlformats.org/officeDocument/2006/relationships/font" Target="fonts/ArialNarrow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ArialNarrow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11"/>
          <p:cNvSpPr txBox="1"/>
          <p:nvPr>
            <p:ph idx="10" type="dt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1" type="ftr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2" type="sldNum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/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" type="body"/>
          </p:nvPr>
        </p:nvSpPr>
        <p:spPr>
          <a:xfrm rot="5400000">
            <a:off x="3920333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0" type="dt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1" type="ftr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 rot="5400000">
            <a:off x="7133430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 rot="5400000">
            <a:off x="1799430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0" type="dt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1" type="ftr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2" type="sldNum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idx="10" type="dt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1" type="ftr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2" type="sldNum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3"/>
          <p:cNvSpPr txBox="1"/>
          <p:nvPr>
            <p:ph type="title"/>
          </p:nvPr>
        </p:nvSpPr>
        <p:spPr>
          <a:xfrm>
            <a:off x="749300" y="77311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" type="body"/>
          </p:nvPr>
        </p:nvSpPr>
        <p:spPr>
          <a:xfrm>
            <a:off x="749300" y="2286000"/>
            <a:ext cx="10515600" cy="333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0" type="dt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1" type="ftr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type="title"/>
          </p:nvPr>
        </p:nvSpPr>
        <p:spPr>
          <a:xfrm>
            <a:off x="831852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" type="body"/>
          </p:nvPr>
        </p:nvSpPr>
        <p:spPr>
          <a:xfrm>
            <a:off x="831852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14"/>
          <p:cNvSpPr txBox="1"/>
          <p:nvPr>
            <p:ph idx="10" type="dt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1" type="ftr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2" type="sldNum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 txBox="1"/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" type="body"/>
          </p:nvPr>
        </p:nvSpPr>
        <p:spPr>
          <a:xfrm>
            <a:off x="838201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2" type="body"/>
          </p:nvPr>
        </p:nvSpPr>
        <p:spPr>
          <a:xfrm>
            <a:off x="6172201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839789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" type="body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6"/>
          <p:cNvSpPr txBox="1"/>
          <p:nvPr>
            <p:ph idx="2" type="body"/>
          </p:nvPr>
        </p:nvSpPr>
        <p:spPr>
          <a:xfrm>
            <a:off x="839789" y="2505076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3" type="body"/>
          </p:nvPr>
        </p:nvSpPr>
        <p:spPr>
          <a:xfrm>
            <a:off x="6172202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6"/>
          <p:cNvSpPr txBox="1"/>
          <p:nvPr>
            <p:ph idx="4" type="body"/>
          </p:nvPr>
        </p:nvSpPr>
        <p:spPr>
          <a:xfrm>
            <a:off x="6172202" y="2505076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0" type="dt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1" type="ftr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2" type="sldNum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 txBox="1"/>
          <p:nvPr>
            <p:ph type="title"/>
          </p:nvPr>
        </p:nvSpPr>
        <p:spPr>
          <a:xfrm>
            <a:off x="839790" y="457200"/>
            <a:ext cx="3932236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1" type="body"/>
          </p:nvPr>
        </p:nvSpPr>
        <p:spPr>
          <a:xfrm>
            <a:off x="5183188" y="987425"/>
            <a:ext cx="6172201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18"/>
          <p:cNvSpPr txBox="1"/>
          <p:nvPr>
            <p:ph idx="2" type="body"/>
          </p:nvPr>
        </p:nvSpPr>
        <p:spPr>
          <a:xfrm>
            <a:off x="839790" y="2057400"/>
            <a:ext cx="3932236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8"/>
          <p:cNvSpPr txBox="1"/>
          <p:nvPr>
            <p:ph idx="10" type="dt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1" type="ftr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2" type="sldNum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/>
          <p:nvPr>
            <p:ph type="title"/>
          </p:nvPr>
        </p:nvSpPr>
        <p:spPr>
          <a:xfrm>
            <a:off x="839790" y="457200"/>
            <a:ext cx="3932236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/>
          <p:nvPr>
            <p:ph idx="2" type="pic"/>
          </p:nvPr>
        </p:nvSpPr>
        <p:spPr>
          <a:xfrm>
            <a:off x="5183188" y="987425"/>
            <a:ext cx="6172201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9"/>
          <p:cNvSpPr txBox="1"/>
          <p:nvPr>
            <p:ph idx="1" type="body"/>
          </p:nvPr>
        </p:nvSpPr>
        <p:spPr>
          <a:xfrm>
            <a:off x="839790" y="2057400"/>
            <a:ext cx="3932236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9"/>
          <p:cNvSpPr txBox="1"/>
          <p:nvPr>
            <p:ph idx="10" type="dt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1" type="ftr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2" type="sldNum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/>
          <p:nvPr/>
        </p:nvSpPr>
        <p:spPr>
          <a:xfrm>
            <a:off x="0" y="-15269"/>
            <a:ext cx="12192000" cy="760787"/>
          </a:xfrm>
          <a:prstGeom prst="rect">
            <a:avLst/>
          </a:prstGeom>
          <a:solidFill>
            <a:srgbClr val="87B2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0"/>
          <p:cNvSpPr txBox="1"/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0"/>
          <p:cNvSpPr txBox="1"/>
          <p:nvPr>
            <p:ph idx="1" type="body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0" type="dt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1" type="ftr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2" type="sldNum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10"/>
          <p:cNvSpPr/>
          <p:nvPr/>
        </p:nvSpPr>
        <p:spPr>
          <a:xfrm>
            <a:off x="0" y="6058361"/>
            <a:ext cx="12192000" cy="760787"/>
          </a:xfrm>
          <a:prstGeom prst="rect">
            <a:avLst/>
          </a:prstGeom>
          <a:solidFill>
            <a:srgbClr val="87B2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0"/>
          <p:cNvSpPr/>
          <p:nvPr/>
        </p:nvSpPr>
        <p:spPr>
          <a:xfrm>
            <a:off x="-2" y="6793707"/>
            <a:ext cx="12192000" cy="146505"/>
          </a:xfrm>
          <a:prstGeom prst="rect">
            <a:avLst/>
          </a:prstGeom>
          <a:solidFill>
            <a:srgbClr val="EC572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Google Shape;14;p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90501" y="6058361"/>
            <a:ext cx="3899966" cy="725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4378" y="37730"/>
            <a:ext cx="2162628" cy="65479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853450" y="3218625"/>
            <a:ext cx="11055600" cy="288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Arial Narrow"/>
              <a:buNone/>
            </a:pPr>
            <a:r>
              <a:rPr b="1" lang="en-US" sz="2800">
                <a:latin typeface="Arial Narrow"/>
                <a:ea typeface="Arial Narrow"/>
                <a:cs typeface="Arial Narrow"/>
                <a:sym typeface="Arial Narrow"/>
              </a:rPr>
              <a:t>Tēma Nr.10			Kļūdu apstrāde	</a:t>
            </a:r>
            <a:r>
              <a:rPr b="1" lang="en-US" sz="4000">
                <a:latin typeface="Arial Narrow"/>
                <a:ea typeface="Arial Narrow"/>
                <a:cs typeface="Arial Narrow"/>
                <a:sym typeface="Arial Narrow"/>
              </a:rPr>
              <a:t>	</a:t>
            </a:r>
            <a:br>
              <a:rPr lang="en-US" sz="2400"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n-US" sz="2400">
                <a:latin typeface="Arial Narrow"/>
                <a:ea typeface="Arial Narrow"/>
                <a:cs typeface="Arial Narrow"/>
                <a:sym typeface="Arial Narrow"/>
              </a:rPr>
              <a:t>Uzdevums Nr.1     		</a:t>
            </a:r>
            <a:r>
              <a:rPr b="1" lang="en-US" sz="2400">
                <a:latin typeface="Arial Narrow"/>
                <a:ea typeface="Arial Narrow"/>
                <a:cs typeface="Arial Narrow"/>
                <a:sym typeface="Arial Narrow"/>
              </a:rPr>
              <a:t>Demonstrēt kļūdu apstrādi metožu izsaukumu hierarhijā.</a:t>
            </a:r>
            <a:br>
              <a:rPr b="1" lang="en-US" sz="2400"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n-US" sz="2400">
                <a:latin typeface="Arial Narrow"/>
                <a:ea typeface="Arial Narrow"/>
                <a:cs typeface="Arial Narrow"/>
                <a:sym typeface="Arial Narrow"/>
              </a:rPr>
              <a:t>Uzdevums Nr.2        </a:t>
            </a:r>
            <a:r>
              <a:rPr b="1" lang="en-US" sz="2400">
                <a:latin typeface="Arial Narrow"/>
                <a:ea typeface="Arial Narrow"/>
                <a:cs typeface="Arial Narrow"/>
                <a:sym typeface="Arial Narrow"/>
              </a:rPr>
              <a:t>		Izveidot lietotāja definētu kļūdu datu validācijā</a:t>
            </a:r>
            <a:endParaRPr b="1" sz="24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Arial Narrow"/>
              <a:buNone/>
            </a:pPr>
            <a:br>
              <a:rPr b="1" lang="en-US" sz="2400"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n-US" sz="2400">
                <a:latin typeface="Arial Narrow"/>
                <a:ea typeface="Arial Narrow"/>
                <a:cs typeface="Arial Narrow"/>
                <a:sym typeface="Arial Narrow"/>
              </a:rPr>
              <a:t>Uzdevums</a:t>
            </a:r>
            <a:r>
              <a:rPr b="1" lang="en-US" sz="2400">
                <a:latin typeface="Arial Narrow"/>
                <a:ea typeface="Arial Narrow"/>
                <a:cs typeface="Arial Narrow"/>
                <a:sym typeface="Arial Narrow"/>
              </a:rPr>
              <a:t>			</a:t>
            </a:r>
            <a:r>
              <a:rPr lang="en-US" sz="2400">
                <a:latin typeface="Arial Narrow"/>
                <a:ea typeface="Arial Narrow"/>
                <a:cs typeface="Arial Narrow"/>
                <a:sym typeface="Arial Narrow"/>
              </a:rPr>
              <a:t>Apstrādāt visus Checked Exceptions try/catch blokā un 					finally blokā aizvērt failu</a:t>
            </a:r>
            <a:br>
              <a:rPr lang="en-US" sz="2400"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n-US" sz="2400">
                <a:latin typeface="Arial Narrow"/>
                <a:ea typeface="Arial Narrow"/>
                <a:cs typeface="Arial Narrow"/>
                <a:sym typeface="Arial Narrow"/>
              </a:rPr>
              <a:t>Uzdevums			Java 7 try catch variants faila atvēršanai/aizvēršanai</a:t>
            </a:r>
            <a:r>
              <a:rPr b="1" lang="en-US" sz="2400">
                <a:latin typeface="Arial Narrow"/>
                <a:ea typeface="Arial Narrow"/>
                <a:cs typeface="Arial Narrow"/>
                <a:sym typeface="Arial Narrow"/>
              </a:rPr>
              <a:t>			</a:t>
            </a:r>
            <a:br>
              <a:rPr b="1" lang="en-US" sz="3200">
                <a:latin typeface="Arial Narrow"/>
                <a:ea typeface="Arial Narrow"/>
                <a:cs typeface="Arial Narrow"/>
                <a:sym typeface="Arial Narrow"/>
              </a:rPr>
            </a:br>
            <a:endParaRPr sz="400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3070" y="1292537"/>
            <a:ext cx="4472767" cy="107835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/>
        </p:nvSpPr>
        <p:spPr>
          <a:xfrm>
            <a:off x="853450" y="2370901"/>
            <a:ext cx="10689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rPr b="1" i="0" lang="en-US" sz="4400" u="none" cap="none" strike="noStrike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rPr>
              <a:t>Ievads Java programmēšanā</a:t>
            </a:r>
            <a:endParaRPr b="0" i="0" sz="4400" u="none" cap="none" strike="noStrike">
              <a:solidFill>
                <a:srgbClr val="595959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>
            <a:off x="696684" y="884554"/>
            <a:ext cx="11495315" cy="51398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## Uzdevums 1 - Demonstrēt kļūdu apstrādi metožu izsaukumu hieerarhijā.</a:t>
            </a:r>
            <a:endParaRPr b="1" i="0" sz="20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### Priekšnosacījumi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pirms sākt darbu pārliecinamies, ka versiju sistēmas "Work area" nav mainītu failu. Iespējams izpildam commit vai rollback tiem.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Izpildām "Project update" izmantojot versiju sistēmas tool. Karstais taustiņš CTL + K.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### Soļi:</a:t>
            </a:r>
            <a:endParaRPr b="1" i="0" sz="20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Izveidojam jaunu pakotni mājas darbam;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Izveidojam jaunu klasi ExceptionLab;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izveidojam trīs methodes myMethod1(), myMethod2() un myMethod3().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Metodes izveidojam tā, ka  myMethod2() tiek izsaukta no myMethod1(), un myMethod3() tiek izsaukta no myMethod2().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/>
          <p:nvPr/>
        </p:nvSpPr>
        <p:spPr>
          <a:xfrm>
            <a:off x="788124" y="1015184"/>
            <a:ext cx="11308081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Method3() ievietojam sekojošu kodu</a:t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```java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File file=new File("filename.txt");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Scanner sc=new Scanner(file);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```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kāpēc kompilātors rāda sintakses kļūdu? Jo netiek apstrādāts "checked" exception.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16002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File klases darbības pieprasīs apstrādāt FileNotFoundException. Šo apstrādi ievietojam iekš metodes myMethod3 (try/catch).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atrisinam kompilācijas kļūdas myMethod3 un myMeethod2, pierakstot throws.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16002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myMethod1 ievietojam try/catch Exception veidam uz kuru norāda kompilātors (FileNotFoundException)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/>
          <p:nvPr/>
        </p:nvSpPr>
        <p:spPr>
          <a:xfrm>
            <a:off x="748936" y="1001690"/>
            <a:ext cx="10890069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## Uzdevums 2 - Izveidot lietotāja definētu kļūdu datu validācijai</a:t>
            </a:r>
            <a:endParaRPr b="1" i="0" sz="20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main metodē ievietojam sekojošu kodu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```java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Scanner scan = new Scanner(System.in);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int num = 0;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8001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do {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11201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System.out.println("Enter a number between 1 and 10");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11201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num = scan.nextInt();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11201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validateInput(num);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11201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// catch an error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11201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// print stack trace. Look at error message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} while(true)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```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/>
          <p:nvPr/>
        </p:nvSpPr>
        <p:spPr>
          <a:xfrm>
            <a:off x="801188" y="1198165"/>
            <a:ext cx="11390812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Izveidojam jaunu publisku klasi ApplicationException, kura extend Exception.</a:t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Ievietojam bezargumenta konstruktoru. Šajā konstruktorā ievietojam virsklases konstruktora izsaukumu ar 1 String argumentu "Validācijas kļūda, skaitlim jābūt intervālā 1 un 10. "</a:t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ievietojam try/catch bloku aiz validateInput(num); izsaukuma.</a:t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Exception blokā pievienojam stack trace izvada metodi.</a:t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Izpildam klasi. Ieraugam lietotāja definēto kļūdas ziņojumu un koda rindiņas nummuru, kurā notikusi kļūda.</a:t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/>
          <p:nvPr/>
        </p:nvSpPr>
        <p:spPr>
          <a:xfrm>
            <a:off x="722811" y="1035954"/>
            <a:ext cx="11242766" cy="25981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Uzdevums 2</a:t>
            </a:r>
            <a:endParaRPr b="1" i="0" sz="20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Priekšnosacījumi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i="1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pirms sākt darbu pārliecinamies, ka versiju sistēmas "Work area" nav mainītu failu. Iespējams izpildam commit vai rollback tiem.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2900" lvl="0" marL="3429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Izpildām "Project update" izmantojot versiju sistēmas tool. Karstais taustiņš CTL + K.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Uzdevums a.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Apstrādāt visus Checked Exceptions try/catch blokā un finally blokā aizvērt failu.</a:t>
            </a:r>
            <a:endParaRPr b="1" i="1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/>
          <p:nvPr/>
        </p:nvSpPr>
        <p:spPr>
          <a:xfrm>
            <a:off x="735874" y="1120518"/>
            <a:ext cx="11456126" cy="42755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Soļi:</a:t>
            </a:r>
            <a:endParaRPr b="1" i="0" sz="20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main metodē ievietojam sekojošu kodu: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File file = new File("./tmp.txt"); 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inputStream = new FileInputStream(file);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inputStream.read();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2900" lvl="0" marL="3429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kompilātors pieprasa apstrādāt 2 Exceptions, kurus?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2900" lvl="0" marL="3429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iekļaujam augstāk doto kodu try/catch blokā.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2900" lvl="0" marL="3429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catch bloku pierakstam katram no Exceptions, kurus kompilātors prasa apstrādāt.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2900" lvl="0" marL="3429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pievienojam finally bloku šim try/catch, kurā aizveram failu: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inputStream.close();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2900" lvl="0" marL="3429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Pārliecinieties, ka nav kompilācijas kļūdu.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2900" lvl="0" marL="3429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Izpildiet kodu. Paspēlējieties, iespējams izveidojiet eksistējošu failu lasīšanai.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696684" y="1254249"/>
            <a:ext cx="11373395" cy="3485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Uzdevums b. Java 7 try catch variants faila atvēršanai/aizvēršanai.</a:t>
            </a:r>
            <a:endParaRPr b="1" i="1" sz="20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Ar copy/paste nokopējam izveidoto klasi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2900" lvl="0" marL="3429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Izņemam finally bloku no try/catch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2900" lvl="0" marL="3429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Izmainam try/catch bloku šādi: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try(FileInputStream input = new FileInputStream("./tmp.txt")) {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b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  // ...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b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} catch(IOException e) {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e.printStackTrace();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/>
          <p:nvPr/>
        </p:nvSpPr>
        <p:spPr>
          <a:xfrm>
            <a:off x="725000" y="1135998"/>
            <a:ext cx="11268900" cy="44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Ievērojiet, ka finally bloks nav nepieciešams, jo fails tiks aizvērts automātiski.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2900" lvl="0" marL="3429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pievienojiet pilnu kodu faila lasīšanai.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do {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int character = inputStream.read();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System.out.println((char)character);  // toString()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}while(inputStream.available()&gt;0);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Darba pabeigšana: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Pārliecinieties, ka kodā nav sintakses kļūdu, piemēram, palaižot izpildei klasi.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2900" lvl="0" marL="3429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Pēc tam izpildiet commit.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2900" lvl="0" marL="3429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Kad pabeigts mājas darbs izpildiet push.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2017-12-10T17:17:33Z</dcterms:created>
  <dc:creator>Anna Bausova</dc:creator>
</cp:coreProperties>
</file>