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438" y="4519751"/>
            <a:ext cx="11055532" cy="2116175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>
                <a:latin typeface="Arial Narrow" panose="020B0606020202030204" pitchFamily="34" charset="0"/>
              </a:rPr>
              <a:t>ēma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Nr.5</a:t>
            </a:r>
            <a:r>
              <a:rPr lang="lv-LV" sz="2800" b="1" dirty="0">
                <a:latin typeface="Arial Narrow" panose="020B0606020202030204" pitchFamily="34" charset="0"/>
              </a:rPr>
              <a:t>	</a:t>
            </a:r>
            <a:r>
              <a:rPr lang="lv-LV" sz="4000" b="1" dirty="0">
                <a:latin typeface="Arial Narrow" panose="020B0606020202030204" pitchFamily="34" charset="0"/>
              </a:rPr>
              <a:t>	</a:t>
            </a:r>
            <a:r>
              <a:rPr lang="en-GB" sz="4400" dirty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GB" sz="44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Arial Narrow" panose="020B0606020202030204" pitchFamily="34" charset="0"/>
              </a:rPr>
              <a:t>Uzdevums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lv-LV" sz="2400" dirty="0">
                <a:latin typeface="Arial Narrow" panose="020B0606020202030204" pitchFamily="34" charset="0"/>
              </a:rPr>
              <a:t>Nr.</a:t>
            </a:r>
            <a:r>
              <a:rPr lang="en-US" sz="2400" dirty="0">
                <a:latin typeface="Arial Narrow" panose="020B0606020202030204" pitchFamily="34" charset="0"/>
              </a:rPr>
              <a:t>1</a:t>
            </a:r>
            <a:r>
              <a:rPr lang="lv-LV" sz="2400" dirty="0">
                <a:latin typeface="Arial Narrow" panose="020B0606020202030204" pitchFamily="34" charset="0"/>
              </a:rPr>
              <a:t>      </a:t>
            </a:r>
            <a:r>
              <a:rPr lang="lv-LV" sz="2400" b="1" dirty="0">
                <a:latin typeface="Arial Narrow" panose="020B0606020202030204" pitchFamily="34" charset="0"/>
              </a:rPr>
              <a:t>		</a:t>
            </a:r>
            <a:r>
              <a:rPr lang="en-US" sz="2400" b="1" dirty="0" err="1">
                <a:latin typeface="Arial Narrow" panose="020B0606020202030204" pitchFamily="34" charset="0"/>
              </a:rPr>
              <a:t>Objektu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salīdzināšana</a:t>
            </a:r>
            <a:r>
              <a:rPr lang="en-US" sz="2400" b="1" dirty="0">
                <a:latin typeface="Arial Narrow" panose="020B0606020202030204" pitchFamily="34" charset="0"/>
              </a:rPr>
              <a:t> un </a:t>
            </a:r>
            <a:r>
              <a:rPr lang="en-US" sz="2400" b="1" dirty="0" err="1">
                <a:latin typeface="Arial Narrow" panose="020B0606020202030204" pitchFamily="34" charset="0"/>
              </a:rPr>
              <a:t>toString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izmantošana</a:t>
            </a:r>
            <a:r>
              <a:rPr lang="lv-LV" sz="2400" dirty="0">
                <a:latin typeface="Arial Narrow" panose="020B0606020202030204" pitchFamily="34" charset="0"/>
              </a:rPr>
              <a:t/>
            </a:r>
            <a:br>
              <a:rPr lang="lv-LV" sz="2400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>Uzdevums Nr.2     		</a:t>
            </a:r>
            <a:r>
              <a:rPr lang="en-US" sz="2400" b="1" dirty="0" err="1">
                <a:latin typeface="Arial Narrow" panose="020B0606020202030204" pitchFamily="34" charset="0"/>
              </a:rPr>
              <a:t>Izveidot</a:t>
            </a:r>
            <a:r>
              <a:rPr lang="en-US" sz="2400" b="1" dirty="0">
                <a:latin typeface="Arial Narrow" panose="020B0606020202030204" pitchFamily="34" charset="0"/>
              </a:rPr>
              <a:t> factory </a:t>
            </a:r>
            <a:r>
              <a:rPr lang="en-US" sz="2400" b="1" dirty="0" err="1" smtClean="0">
                <a:latin typeface="Arial Narrow" panose="020B0606020202030204" pitchFamily="34" charset="0"/>
              </a:rPr>
              <a:t>metodi</a:t>
            </a:r>
            <a:r>
              <a:rPr lang="lv-LV" sz="2400" b="1" dirty="0" smtClean="0">
                <a:latin typeface="Arial Narrow" panose="020B0606020202030204" pitchFamily="34" charset="0"/>
              </a:rPr>
              <a:t>,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kura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atgriež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patvaļīgu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</a:rPr>
              <a:t>kārti</a:t>
            </a:r>
            <a:r>
              <a:rPr lang="en-US" sz="2400" b="1" dirty="0">
                <a:latin typeface="Arial Narrow" panose="020B0606020202030204" pitchFamily="34" charset="0"/>
              </a:rPr>
              <a:t>.</a:t>
            </a:r>
            <a:r>
              <a:rPr lang="lv-LV" dirty="0"/>
              <a:t/>
            </a:r>
            <a:br>
              <a:rPr lang="lv-LV" dirty="0"/>
            </a:br>
            <a:r>
              <a:rPr lang="lv-LV" sz="3200" dirty="0">
                <a:latin typeface="Arial Narrow" panose="020B0606020202030204" pitchFamily="34" charset="0"/>
              </a:rPr>
              <a:t>		</a:t>
            </a:r>
            <a:r>
              <a:rPr lang="lv-LV" sz="3200" b="1" dirty="0">
                <a:latin typeface="Arial Narrow" panose="020B0606020202030204" pitchFamily="34" charset="0"/>
              </a:rPr>
              <a:t/>
            </a:r>
            <a:br>
              <a:rPr lang="lv-LV" sz="3200" b="1" dirty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53438" y="2488470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Java programmēšanā</a:t>
            </a:r>
            <a:endParaRPr lang="en-GB" sz="32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811" y="1181053"/>
            <a:ext cx="11177452" cy="438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Card card1 = new Card(DIAMONDS,CARD_2);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Card card2 = new Card(DIAMONDS,CARD_2);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(" cards are equal ? "+card1.equals(card2));</a:t>
            </a:r>
            <a:endParaRPr lang="lv-LV" sz="1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izveido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dažādus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Cards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objektus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theSuit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theValue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) un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pārbauda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kura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lielāka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lv-LV" sz="1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Card card1 = new Card(DIAMONDS,CARD_2);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Card card2 = new Card(DIAMONDS,CARD_5);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(" which cards is greater ? "+(card1.compareTo(card2)); // =0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equaals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, 1=greater, 2 = Smaller</a:t>
            </a:r>
            <a:endParaRPr lang="lv-LV" sz="1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izdrukā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nosaukumu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t.i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theCard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). </a:t>
            </a:r>
            <a:r>
              <a:rPr lang="lv-LV" dirty="0" err="1" smtClean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err="1" smtClean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arādot</a:t>
            </a:r>
            <a:r>
              <a:rPr lang="en-US" dirty="0" smtClean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nosaukumu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lv-LV" dirty="0" err="1" smtClean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err="1" smtClean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orādot</a:t>
            </a:r>
            <a:r>
              <a:rPr lang="en-US" dirty="0" smtClean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Card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objektu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lv-LV" sz="1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Card card1 = new Card(DIAMONDS,CARD_2);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Card card2 = new Card(DIAMONDS,QUEEN);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tagad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varam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gan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šādi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(" card 1 = "+card1.getValueTitle()+" "+card1.getSuiteTitle());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gan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ievietojot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objektu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pateicoties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aizvietojumam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(" card 1 = "+card1+"card 2 = "+card2); </a:t>
            </a:r>
            <a:endParaRPr lang="lv-LV" sz="10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2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5062" y="769599"/>
            <a:ext cx="114169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Uzdevuma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apraksts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Tēma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5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Uzdevums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2 -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Izveidot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factory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patvaļīgu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kārti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Piezīmes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lūdzu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lietot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naming convention. Package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nosaukumi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lowercase,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Klašu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nosaukumi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upper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camelcase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mainīgie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lower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camelcase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kodu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formatizēt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Intellij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codee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-&gt; Format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Soļi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copy/paste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nokopēt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no task1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task2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pakotnē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giveRandomCard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implementēt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Card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objektu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izmantojot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endParaRPr lang="lv-LV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0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6" y="748667"/>
            <a:ext cx="114430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CardApp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pievienojam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nodeklarējam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Card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tipa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lokālos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mainīgos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card1-card3;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giveRandomCard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kārtis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piešķiram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mainīgajiem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card1-card3.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pārbaudam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šīs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kārtis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dažādas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Izdrukājam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rezultātu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šī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dažadas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vienādas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salīdzinām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 card1 vs card2, card1 vs card3, card2 vs card3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hint: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equals()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objektu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salīdzināšanai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Neobligāti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tikai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tad ja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implementēts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atrodam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mazāko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lielāko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izmantojot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Card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5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6" y="502984"/>
            <a:ext cx="103414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izdarītu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jaunu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compareCards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```java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compareCards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(Card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minCard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Card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maxCard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Card card){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005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minCard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minCard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card;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005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maxCard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maxCard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card;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005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if(card &lt;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minCard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minCard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card;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005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else if(card &gt;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maxCard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maxCard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card;}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atrodam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izdrukājam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mazāko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lielākom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```java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minCard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cnull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maxCard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compareCards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(minCard,maxCard,card1);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compareCards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(minCard,maxCard,card2);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compareCards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(minCard,maxCard,card3);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4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622" y="1487134"/>
            <a:ext cx="925721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8001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Mazākā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="+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minCard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+"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Lielākā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"+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maxCard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secinām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objekti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tiek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nodoti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pēc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norādes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neviss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vērtības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lv-LV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708" y="1362462"/>
            <a:ext cx="11299372" cy="398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400" b="1" kern="1600" dirty="0" err="1">
                <a:latin typeface="Arial Narrow" panose="020B0606020202030204" pitchFamily="34" charset="0"/>
              </a:rPr>
              <a:t>Tēma</a:t>
            </a:r>
            <a:r>
              <a:rPr lang="en-US" sz="2400" b="1" kern="1600" dirty="0">
                <a:latin typeface="Arial Narrow" panose="020B0606020202030204" pitchFamily="34" charset="0"/>
              </a:rPr>
              <a:t> 5</a:t>
            </a:r>
            <a:endParaRPr lang="lv-LV" sz="2400" b="1" kern="16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400" b="1" dirty="0" err="1">
                <a:latin typeface="Arial Narrow" panose="020B0606020202030204" pitchFamily="34" charset="0"/>
              </a:rPr>
              <a:t>Uzdevums</a:t>
            </a:r>
            <a:r>
              <a:rPr lang="en-US" sz="2400" b="1" dirty="0">
                <a:latin typeface="Arial Narrow" panose="020B0606020202030204" pitchFamily="34" charset="0"/>
              </a:rPr>
              <a:t> 1 - </a:t>
            </a:r>
            <a:r>
              <a:rPr lang="en-US" sz="2400" b="1" dirty="0" err="1">
                <a:latin typeface="Arial Narrow" panose="020B0606020202030204" pitchFamily="34" charset="0"/>
              </a:rPr>
              <a:t>Objektu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salīdzināšana</a:t>
            </a:r>
            <a:r>
              <a:rPr lang="en-US" sz="2400" b="1" dirty="0">
                <a:latin typeface="Arial Narrow" panose="020B0606020202030204" pitchFamily="34" charset="0"/>
              </a:rPr>
              <a:t> un </a:t>
            </a:r>
            <a:r>
              <a:rPr lang="en-US" sz="2400" b="1" dirty="0" err="1">
                <a:latin typeface="Arial Narrow" panose="020B0606020202030204" pitchFamily="34" charset="0"/>
              </a:rPr>
              <a:t>toString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izmantošana</a:t>
            </a:r>
            <a:endParaRPr lang="lv-LV" sz="2400" b="1" i="1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dirty="0" err="1">
                <a:latin typeface="Arial Narrow" panose="020B0606020202030204" pitchFamily="34" charset="0"/>
              </a:rPr>
              <a:t>Kopsavilkums</a:t>
            </a:r>
            <a:endParaRPr lang="lv-LV" sz="1300" b="1" dirty="0">
              <a:latin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Izveidosim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Spēļu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modeli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modelis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tabula,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kurai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pa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rindām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šlaka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un pa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vertikāli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punktu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skaits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Izveidosim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kārti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kas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bāzēta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uz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šiem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diviem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parametriem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Konkrētu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kārti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varēsim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parādīt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teksta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formā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pārbaudīt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cita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nesakrīt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doto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Zemāk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skatīt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kāršu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komplektu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šis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modelis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uzdevuma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veikšanai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Pievienosim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privātu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bezargumentu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konstruktoru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lai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objektu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varētu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izveidot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tikai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norādot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2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argumentus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kuri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raksturo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konkrēto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kārti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999" y="727103"/>
            <a:ext cx="8891451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b="1" dirty="0" err="1">
                <a:latin typeface="Arial Narrow" panose="020B0606020202030204" pitchFamily="34" charset="0"/>
              </a:rPr>
              <a:t>Soļi</a:t>
            </a:r>
            <a:endParaRPr lang="lv-LV" sz="1300" b="1" dirty="0">
              <a:latin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Izveidot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Card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klasi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Card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konstruktors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2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parametriem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publisks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Bezargumentu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konstruktors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privāts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class Card{  //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// card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theValue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theSuit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// card deck configuration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//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theSuit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values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SPADES = 0;   //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Pīķis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HEARTS = 1;   //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Ercens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DIAMONDS = 2; //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Kāravs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CLUBS = 3;    //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Kreicis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JOKER = 4;    // 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4839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126" y="840968"/>
            <a:ext cx="6096000" cy="46935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theSuit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values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ACE = 1;   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Dūzis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CARD_2 = 2;   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CARD_3 = 3;   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CARD_4 = 4;   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CARD_5 = 5;   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CARD_6 = 6;   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CARD_7 = 7;   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CARD_8 = 8;   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CARD_9 = 9;   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CARD_10 = 10;   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JACK = 11; 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Kalps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QUEEN = 12;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Karaliene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public final static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KING = 13; 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Karalis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lv-LV" sz="11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2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057" y="422613"/>
            <a:ext cx="10694126" cy="4934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public Card(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theValue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theSuit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) { // constructor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// code here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......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lv-LV" sz="1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pielikt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getterus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setterus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theSuit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theValue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instances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mainīgajiem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setterus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/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getterus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pielikt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protected (public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vietā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).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Izmantojam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Intellij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enkapsulācijas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helperi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:</a:t>
            </a:r>
            <a:endParaRPr lang="lv-LV" dirty="0" smtClean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 lvl="2"/>
            <a:r>
              <a:rPr lang="en-US" dirty="0">
                <a:latin typeface="Arial Narrow" panose="020B0606020202030204" pitchFamily="34" charset="0"/>
              </a:rPr>
              <a:t>Right Click -&gt; Refactor -&gt; Encapsulation</a:t>
            </a:r>
            <a:endParaRPr lang="lv-LV" dirty="0">
              <a:latin typeface="Arial Narrow" panose="020B0606020202030204" pitchFamily="34" charset="0"/>
            </a:endParaRPr>
          </a:p>
          <a:p>
            <a:pPr lvl="2"/>
            <a:r>
              <a:rPr lang="en-US" dirty="0" err="1">
                <a:latin typeface="Arial Narrow" panose="020B0606020202030204" pitchFamily="34" charset="0"/>
              </a:rPr>
              <a:t>Dialogā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atzīmējam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vajadzīgos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laukus</a:t>
            </a:r>
            <a:r>
              <a:rPr lang="lv-LV" dirty="0" smtClean="0">
                <a:latin typeface="Arial Narrow" panose="020B0606020202030204" pitchFamily="34" charset="0"/>
              </a:rPr>
              <a:t>,</a:t>
            </a:r>
            <a:endParaRPr lang="lv-LV" dirty="0">
              <a:latin typeface="Arial Narrow" panose="020B0606020202030204" pitchFamily="34" charset="0"/>
            </a:endParaRPr>
          </a:p>
          <a:p>
            <a:pPr lvl="0"/>
            <a:r>
              <a:rPr lang="en-US" dirty="0" err="1">
                <a:latin typeface="Arial Narrow" panose="020B0606020202030204" pitchFamily="34" charset="0"/>
              </a:rPr>
              <a:t>pievienot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metodi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getSuiteTitle</a:t>
            </a:r>
            <a:r>
              <a:rPr lang="en-US" dirty="0">
                <a:latin typeface="Arial Narrow" panose="020B0606020202030204" pitchFamily="34" charset="0"/>
              </a:rPr>
              <a:t>(), </a:t>
            </a:r>
            <a:r>
              <a:rPr lang="en-US" dirty="0" err="1">
                <a:latin typeface="Arial Narrow" panose="020B0606020202030204" pitchFamily="34" charset="0"/>
              </a:rPr>
              <a:t>kura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atgriež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kārts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šlaku</a:t>
            </a:r>
            <a:r>
              <a:rPr lang="lv-LV" dirty="0" smtClean="0"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latin typeface="Arial Narrow" panose="020B0606020202030204" pitchFamily="34" charset="0"/>
              </a:rPr>
              <a:t>izmantojam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switch() </a:t>
            </a:r>
            <a:r>
              <a:rPr lang="en-US" dirty="0" err="1">
                <a:latin typeface="Arial Narrow" panose="020B0606020202030204" pitchFamily="34" charset="0"/>
              </a:rPr>
              <a:t>zarošanās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konstrukciju</a:t>
            </a:r>
            <a:r>
              <a:rPr lang="en-US" dirty="0">
                <a:latin typeface="Arial Narrow" panose="020B0606020202030204" pitchFamily="34" charset="0"/>
              </a:rPr>
              <a:t>:</a:t>
            </a:r>
            <a:endParaRPr lang="lv-LV" dirty="0">
              <a:latin typeface="Arial Narrow" panose="020B0606020202030204" pitchFamily="34" charset="0"/>
            </a:endParaRPr>
          </a:p>
          <a:p>
            <a:pPr lvl="1">
              <a:spcAft>
                <a:spcPts val="800"/>
              </a:spcAft>
              <a:tabLst>
                <a:tab pos="914400" algn="l"/>
              </a:tabLst>
            </a:pP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0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125" y="810096"/>
            <a:ext cx="9283337" cy="465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getCardSuiteTitle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switch(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this.theValue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ACE: return "ACE";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CARD_2 : return "2";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// ...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default: return null;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iespējams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ja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korekts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funkcijas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arguments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nodots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!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}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}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lv-LV" sz="1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pievienot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getValueTitle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(),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kura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lielumu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izmantojot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switch()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zarošanās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konstrukciju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dekodējam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lielumu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: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theValue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-&gt; "value text"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rīkojamies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analoģiski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getCardSuiteTitle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()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gadījumā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5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6" y="841766"/>
            <a:ext cx="11443063" cy="551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Aizvietot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noklusēto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equals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vienādas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kārts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atrašanai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redaktorā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brīvā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vietā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ārpus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metodēm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iekšpusē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klasē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sākam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rakstīt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: equals,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kamēr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parādās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Intellij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saraksts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kurā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redzams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equals(),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Spiežam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ENTER.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mērķis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lai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Cards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objektus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salīdzinātu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pēc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theValue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theSuit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lauku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vērtībām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Apskatiet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ievietoto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kodu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tas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apmierina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kāršu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objektu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salīdzināšanas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kritērijus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Aizvietot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toString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()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redaktorā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brīvā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vietā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ārpus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metodēm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iekšpusē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klasē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sākam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rakstīt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: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tostring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kamēr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parādās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Intellij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saraksts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kurā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redzams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toString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(),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Spiežam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ENTER.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toString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metode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bez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argumentiem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String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tipu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Gribam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atgriezt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šādu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tekstu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"DIAMOND 2"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"HEART 4"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"CLUBS 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Joker«</a:t>
            </a:r>
            <a:endParaRPr lang="lv-LV" sz="1100" dirty="0">
              <a:effectLst/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 lvl="0"/>
            <a:r>
              <a:rPr lang="lv-LV" dirty="0" smtClean="0">
                <a:latin typeface="Arial Narrow" panose="020B0606020202030204" pitchFamily="34" charset="0"/>
              </a:rPr>
              <a:t>- </a:t>
            </a:r>
            <a:r>
              <a:rPr lang="en-US" dirty="0" smtClean="0">
                <a:latin typeface="Arial Narrow" panose="020B0606020202030204" pitchFamily="34" charset="0"/>
              </a:rPr>
              <a:t>(</a:t>
            </a:r>
            <a:r>
              <a:rPr lang="en-US" dirty="0">
                <a:latin typeface="Arial Narrow" panose="020B0606020202030204" pitchFamily="34" charset="0"/>
              </a:rPr>
              <a:t>Ne </a:t>
            </a:r>
            <a:r>
              <a:rPr lang="en-US" dirty="0" err="1">
                <a:latin typeface="Arial Narrow" panose="020B0606020202030204" pitchFamily="34" charset="0"/>
              </a:rPr>
              <a:t>Obligāti</a:t>
            </a:r>
            <a:r>
              <a:rPr lang="en-US" dirty="0">
                <a:latin typeface="Arial Narrow" panose="020B0606020202030204" pitchFamily="34" charset="0"/>
              </a:rPr>
              <a:t>) </a:t>
            </a:r>
            <a:r>
              <a:rPr lang="en-US" dirty="0" err="1">
                <a:latin typeface="Arial Narrow" panose="020B0606020202030204" pitchFamily="34" charset="0"/>
              </a:rPr>
              <a:t>Aizvietot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comapareTo</a:t>
            </a:r>
            <a:r>
              <a:rPr lang="en-US" dirty="0">
                <a:latin typeface="Arial Narrow" panose="020B0606020202030204" pitchFamily="34" charset="0"/>
              </a:rPr>
              <a:t>() </a:t>
            </a:r>
            <a:r>
              <a:rPr lang="en-US" dirty="0" err="1">
                <a:latin typeface="Arial Narrow" panose="020B0606020202030204" pitchFamily="34" charset="0"/>
              </a:rPr>
              <a:t>metodi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kāršu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vērtības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salīdzināšanai</a:t>
            </a:r>
            <a:endParaRPr lang="lv-LV" dirty="0">
              <a:latin typeface="Arial Narrow" panose="020B0606020202030204" pitchFamily="34" charset="0"/>
            </a:endParaRPr>
          </a:p>
          <a:p>
            <a:pPr lvl="0"/>
            <a:r>
              <a:rPr lang="en-US" dirty="0" err="1">
                <a:latin typeface="Arial Narrow" panose="020B0606020202030204" pitchFamily="34" charset="0"/>
              </a:rPr>
              <a:t>compareTo</a:t>
            </a:r>
            <a:r>
              <a:rPr lang="en-US" dirty="0">
                <a:latin typeface="Arial Narrow" panose="020B0606020202030204" pitchFamily="34" charset="0"/>
              </a:rPr>
              <a:t>() </a:t>
            </a:r>
            <a:r>
              <a:rPr lang="en-US" dirty="0" err="1">
                <a:latin typeface="Arial Narrow" panose="020B0606020202030204" pitchFamily="34" charset="0"/>
              </a:rPr>
              <a:t>atgriež</a:t>
            </a:r>
            <a:r>
              <a:rPr lang="en-US" dirty="0">
                <a:latin typeface="Arial Narrow" panose="020B0606020202030204" pitchFamily="34" charset="0"/>
              </a:rPr>
              <a:t>:</a:t>
            </a:r>
            <a:endParaRPr lang="lv-LV" dirty="0">
              <a:latin typeface="Arial Narrow" panose="020B0606020202030204" pitchFamily="34" charset="0"/>
            </a:endParaRPr>
          </a:p>
          <a:p>
            <a:pPr lvl="0"/>
            <a:r>
              <a:rPr lang="en-US" dirty="0">
                <a:latin typeface="Arial Narrow" panose="020B0606020202030204" pitchFamily="34" charset="0"/>
              </a:rPr>
              <a:t>0 = </a:t>
            </a:r>
            <a:r>
              <a:rPr lang="en-US" dirty="0" err="1">
                <a:latin typeface="Arial Narrow" panose="020B0606020202030204" pitchFamily="34" charset="0"/>
              </a:rPr>
              <a:t>objekti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vienādi</a:t>
            </a:r>
            <a:r>
              <a:rPr lang="en-US" dirty="0">
                <a:latin typeface="Arial Narrow" panose="020B0606020202030204" pitchFamily="34" charset="0"/>
              </a:rPr>
              <a:t> \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1 = </a:t>
            </a:r>
            <a:r>
              <a:rPr lang="en-US" dirty="0" err="1">
                <a:latin typeface="Arial Narrow" panose="020B0606020202030204" pitchFamily="34" charset="0"/>
              </a:rPr>
              <a:t>lielāks</a:t>
            </a:r>
            <a:r>
              <a:rPr lang="en-US" dirty="0">
                <a:latin typeface="Arial Narrow" panose="020B0606020202030204" pitchFamily="34" charset="0"/>
              </a:rPr>
              <a:t> \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2 = </a:t>
            </a:r>
            <a:r>
              <a:rPr lang="en-US" dirty="0" err="1">
                <a:latin typeface="Arial Narrow" panose="020B0606020202030204" pitchFamily="34" charset="0"/>
              </a:rPr>
              <a:t>mazāks</a:t>
            </a:r>
            <a:r>
              <a:rPr lang="en-US" dirty="0">
                <a:latin typeface="Arial Narrow" panose="020B0606020202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&lt;</a:t>
            </a:r>
            <a:r>
              <a:rPr lang="en-US" dirty="0" err="1">
                <a:latin typeface="Arial Narrow" panose="020B0606020202030204" pitchFamily="34" charset="0"/>
              </a:rPr>
              <a:t>br</a:t>
            </a:r>
            <a:r>
              <a:rPr lang="en-US" dirty="0">
                <a:latin typeface="Arial Narrow" panose="020B0606020202030204" pitchFamily="34" charset="0"/>
              </a:rPr>
              <a:t>/&gt;</a:t>
            </a:r>
            <a:endParaRPr lang="lv-LV" dirty="0">
              <a:latin typeface="Arial Narrow" panose="020B0606020202030204" pitchFamily="34" charset="0"/>
            </a:endParaRPr>
          </a:p>
          <a:p>
            <a:pPr lvl="1">
              <a:spcAft>
                <a:spcPts val="800"/>
              </a:spcAft>
              <a:tabLst>
                <a:tab pos="914400" algn="l"/>
              </a:tabLst>
            </a:pPr>
            <a:endParaRPr lang="lv-LV" sz="11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1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5063" y="887135"/>
            <a:ext cx="11242766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(Ne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Obligāti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)</a:t>
            </a:r>
            <a:r>
              <a:rPr lang="lv-LV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alibri" panose="020F0502020204030204" pitchFamily="34" charset="0"/>
              </a:rPr>
              <a:t>salīdzināšanas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likumi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: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salīdzināšana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balstīta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uz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alibri" panose="020F0502020204030204" pitchFamily="34" charset="0"/>
              </a:rPr>
              <a:t>theValue</a:t>
            </a:r>
            <a:r>
              <a:rPr lang="lv-LV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ja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theSuit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vienāds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ja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theSuit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dažādi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tad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SPADES &gt; HEARTS &gt; DIAMONDS &gt; CLUBS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1143000" lvl="2" indent="-228600"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redaktorā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brīvā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vietā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ārpus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metodēm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iekšpusē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klasē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sākam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rakstīt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: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compareto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kamēr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parādās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Intellij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saraksts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kurā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redzams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equals(),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Spiežam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ENTER.</a:t>
            </a:r>
            <a:endParaRPr lang="lv-LV" sz="1100" dirty="0">
              <a:latin typeface="Wingdings" panose="05000000000000000000" pitchFamily="2" charset="2"/>
              <a:ea typeface="Calibri" panose="020F0502020204030204" pitchFamily="34" charset="0"/>
            </a:endParaRPr>
          </a:p>
          <a:p>
            <a:pPr marL="1143000" lvl="2" indent="-228600"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Intellij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noģenerēs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gan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compareTo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gan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hashCode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()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metožu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aizvietotājus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latin typeface="Wingdings" panose="05000000000000000000" pitchFamily="2" charset="2"/>
              <a:ea typeface="Calibri" panose="020F0502020204030204" pitchFamily="34" charset="0"/>
            </a:endParaRPr>
          </a:p>
          <a:p>
            <a:pPr marL="1143000" lvl="2" indent="-228600"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pārbaudam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izveidoto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kodu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papildinam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sekojošo</a:t>
            </a:r>
            <a:endParaRPr lang="lv-LV" sz="1100" dirty="0">
              <a:latin typeface="Wingdings" panose="05000000000000000000" pitchFamily="2" charset="2"/>
              <a:ea typeface="Calibri" panose="020F0502020204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note that class can have 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class Type implements Comparable&lt;Type&gt;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@Override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public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compareTo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(Card other) {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//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salīdzināšana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balstīta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uz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theValue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theSuit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vienāds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// ja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theSuit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dažādi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tad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5877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0559" y="1219284"/>
            <a:ext cx="1136033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// SPADES &gt; HEARTS &gt; DIAMONDS &gt; CLUBS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+1 ja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lielāks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// = 0 , ja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vienāds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// &lt; 0 , ja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mazākss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if(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this.theValue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other.theValue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this.theSuit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other.theSuit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) return 0;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else if(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this.theSuit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other.theSuit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this.theValue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other.theValue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) return 1;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else return -1;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lv-LV" sz="1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jaunu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CardApp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ievietojot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to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apakšpakotnē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cardapp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(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pakotnju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nosaukumiem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jābūt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lowercase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burtiem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).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</a:br>
            <a:r>
              <a:rPr lang="lv-LV" dirty="0" err="1" smtClean="0">
                <a:latin typeface="Arial Narrow" panose="020B0606020202030204" pitchFamily="34" charset="0"/>
                <a:ea typeface="Calibri" panose="020F0502020204030204" pitchFamily="34" charset="0"/>
              </a:rPr>
              <a:t>T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r>
              <a:rPr lang="en-US" dirty="0" err="1" smtClean="0">
                <a:latin typeface="Arial Narrow" panose="020B0606020202030204" pitchFamily="34" charset="0"/>
                <a:ea typeface="Calibri" panose="020F0502020204030204" pitchFamily="34" charset="0"/>
              </a:rPr>
              <a:t>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ja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pakotne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kurā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atrodas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card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homework_5.task1, tad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CardApp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ievietojams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homework_5.task1.cardapp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CardApp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main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metode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:</a:t>
            </a:r>
            <a:endParaRPr lang="lv-LV" sz="11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izveido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2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vienādas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Cards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objektus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(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theSuit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theValue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) un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pārbauda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tie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vienādi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equals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8544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318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Consolas</vt:lpstr>
      <vt:lpstr>Courier New</vt:lpstr>
      <vt:lpstr>Symbol</vt:lpstr>
      <vt:lpstr>Times New Roman</vt:lpstr>
      <vt:lpstr>Wingdings</vt:lpstr>
      <vt:lpstr>Office Theme</vt:lpstr>
      <vt:lpstr>   Tēma Nr.5   Uzdevums Nr.1        Objektu salīdzināšana un toString izmantošana Uzdevums Nr.2       Izveidot factory metodi, kura atgriež patvaļīgu kārti.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89</cp:revision>
  <dcterms:created xsi:type="dcterms:W3CDTF">2017-12-10T17:17:33Z</dcterms:created>
  <dcterms:modified xsi:type="dcterms:W3CDTF">2021-03-29T23:30:13Z</dcterms:modified>
</cp:coreProperties>
</file>